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ags/tag3.xml" ContentType="application/vnd.openxmlformats-officedocument.presentationml.tags+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ags/tag4.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tags/tag5.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3.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4.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5.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charts/chart4.xml" ContentType="application/vnd.openxmlformats-officedocument.drawingml.chart+xml"/>
  <Override PartName="/ppt/charts/chart5.xml" ContentType="application/vnd.openxmlformats-officedocument.drawingml.chart+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8.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tags/tag79.xml" ContentType="application/vnd.openxmlformats-officedocument.presentationml.tags+xml"/>
  <Override PartName="/ppt/notesSlides/notesSlide7.xml" ContentType="application/vnd.openxmlformats-officedocument.presentationml.notesSlide+xml"/>
  <Override PartName="/ppt/tags/tag80.xml" ContentType="application/vnd.openxmlformats-officedocument.presentationml.tags+xml"/>
  <Override PartName="/ppt/notesSlides/notesSlide8.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9.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10.xml" ContentType="application/vnd.openxmlformats-officedocument.presentationml.notesSlide+xml"/>
  <Override PartName="/ppt/tags/tag86.xml" ContentType="application/vnd.openxmlformats-officedocument.presentationml.tags+xml"/>
  <Override PartName="/ppt/notesSlides/notesSlide11.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12.xml" ContentType="application/vnd.openxmlformats-officedocument.presentationml.notesSlide+xml"/>
  <Override PartName="/ppt/tags/tag91.xml" ContentType="application/vnd.openxmlformats-officedocument.presentationml.tags+xml"/>
  <Override PartName="/ppt/notesSlides/notesSlide13.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14.xml" ContentType="application/vnd.openxmlformats-officedocument.presentationml.notesSlide+xml"/>
  <Override PartName="/ppt/tags/tag110.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15.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notesSlides/notesSlide16.xml" ContentType="application/vnd.openxmlformats-officedocument.presentationml.notesSlide+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46.xml" ContentType="application/vnd.openxmlformats-officedocument.presentationml.tags+xml"/>
  <Override PartName="/ppt/tags/tag147.xml" ContentType="application/vnd.openxmlformats-officedocument.presentationml.tags+xml"/>
  <Override PartName="/ppt/notesSlides/notesSlide17.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58.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charts/chart6.xml" ContentType="application/vnd.openxmlformats-officedocument.drawingml.chart+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6">
  <p:sldMasterIdLst>
    <p:sldMasterId id="2147483660" r:id="rId1"/>
    <p:sldMasterId id="2147483677" r:id="rId2"/>
    <p:sldMasterId id="2147483689" r:id="rId3"/>
    <p:sldMasterId id="2147483695" r:id="rId4"/>
    <p:sldMasterId id="2147483699" r:id="rId5"/>
  </p:sldMasterIdLst>
  <p:notesMasterIdLst>
    <p:notesMasterId r:id="rId233"/>
  </p:notesMasterIdLst>
  <p:handoutMasterIdLst>
    <p:handoutMasterId r:id="rId234"/>
  </p:handoutMasterIdLst>
  <p:sldIdLst>
    <p:sldId id="436" r:id="rId6"/>
    <p:sldId id="885" r:id="rId7"/>
    <p:sldId id="517" r:id="rId8"/>
    <p:sldId id="886" r:id="rId9"/>
    <p:sldId id="801" r:id="rId10"/>
    <p:sldId id="628" r:id="rId11"/>
    <p:sldId id="612" r:id="rId12"/>
    <p:sldId id="620" r:id="rId13"/>
    <p:sldId id="286" r:id="rId14"/>
    <p:sldId id="324" r:id="rId15"/>
    <p:sldId id="323" r:id="rId16"/>
    <p:sldId id="290" r:id="rId17"/>
    <p:sldId id="621" r:id="rId18"/>
    <p:sldId id="614" r:id="rId19"/>
    <p:sldId id="721" r:id="rId20"/>
    <p:sldId id="519" r:id="rId21"/>
    <p:sldId id="619" r:id="rId22"/>
    <p:sldId id="632" r:id="rId23"/>
    <p:sldId id="633" r:id="rId24"/>
    <p:sldId id="722" r:id="rId25"/>
    <p:sldId id="634" r:id="rId26"/>
    <p:sldId id="337" r:id="rId27"/>
    <p:sldId id="623" r:id="rId28"/>
    <p:sldId id="624" r:id="rId29"/>
    <p:sldId id="518" r:id="rId30"/>
    <p:sldId id="625" r:id="rId31"/>
    <p:sldId id="626" r:id="rId32"/>
    <p:sldId id="312" r:id="rId33"/>
    <p:sldId id="629" r:id="rId34"/>
    <p:sldId id="630" r:id="rId35"/>
    <p:sldId id="887" r:id="rId36"/>
    <p:sldId id="730" r:id="rId37"/>
    <p:sldId id="521" r:id="rId38"/>
    <p:sldId id="622" r:id="rId39"/>
    <p:sldId id="522" r:id="rId40"/>
    <p:sldId id="523" r:id="rId41"/>
    <p:sldId id="524" r:id="rId42"/>
    <p:sldId id="525" r:id="rId43"/>
    <p:sldId id="526" r:id="rId44"/>
    <p:sldId id="527" r:id="rId45"/>
    <p:sldId id="528" r:id="rId46"/>
    <p:sldId id="808" r:id="rId47"/>
    <p:sldId id="809" r:id="rId48"/>
    <p:sldId id="810" r:id="rId49"/>
    <p:sldId id="811" r:id="rId50"/>
    <p:sldId id="812" r:id="rId51"/>
    <p:sldId id="813" r:id="rId52"/>
    <p:sldId id="814" r:id="rId53"/>
    <p:sldId id="729" r:id="rId54"/>
    <p:sldId id="627" r:id="rId55"/>
    <p:sldId id="529" r:id="rId56"/>
    <p:sldId id="530" r:id="rId57"/>
    <p:sldId id="635" r:id="rId58"/>
    <p:sldId id="531" r:id="rId59"/>
    <p:sldId id="728" r:id="rId60"/>
    <p:sldId id="631" r:id="rId61"/>
    <p:sldId id="532" r:id="rId62"/>
    <p:sldId id="533" r:id="rId63"/>
    <p:sldId id="534" r:id="rId64"/>
    <p:sldId id="535" r:id="rId65"/>
    <p:sldId id="636" r:id="rId66"/>
    <p:sldId id="888" r:id="rId67"/>
    <p:sldId id="637" r:id="rId68"/>
    <p:sldId id="638" r:id="rId69"/>
    <p:sldId id="780" r:id="rId70"/>
    <p:sldId id="838" r:id="rId71"/>
    <p:sldId id="639" r:id="rId72"/>
    <p:sldId id="640" r:id="rId73"/>
    <p:sldId id="641" r:id="rId74"/>
    <p:sldId id="797" r:id="rId75"/>
    <p:sldId id="727" r:id="rId76"/>
    <p:sldId id="726" r:id="rId77"/>
    <p:sldId id="833" r:id="rId78"/>
    <p:sldId id="709" r:id="rId79"/>
    <p:sldId id="642" r:id="rId80"/>
    <p:sldId id="710" r:id="rId81"/>
    <p:sldId id="711" r:id="rId82"/>
    <p:sldId id="643" r:id="rId83"/>
    <p:sldId id="707" r:id="rId84"/>
    <p:sldId id="708" r:id="rId85"/>
    <p:sldId id="837" r:id="rId86"/>
    <p:sldId id="836" r:id="rId87"/>
    <p:sldId id="731" r:id="rId88"/>
    <p:sldId id="725" r:id="rId89"/>
    <p:sldId id="713" r:id="rId90"/>
    <p:sldId id="714" r:id="rId91"/>
    <p:sldId id="720" r:id="rId92"/>
    <p:sldId id="715" r:id="rId93"/>
    <p:sldId id="644" r:id="rId94"/>
    <p:sldId id="716" r:id="rId95"/>
    <p:sldId id="717" r:id="rId96"/>
    <p:sldId id="724" r:id="rId97"/>
    <p:sldId id="718" r:id="rId98"/>
    <p:sldId id="645" r:id="rId99"/>
    <p:sldId id="834" r:id="rId100"/>
    <p:sldId id="719" r:id="rId101"/>
    <p:sldId id="723" r:id="rId102"/>
    <p:sldId id="835" r:id="rId103"/>
    <p:sldId id="648" r:id="rId104"/>
    <p:sldId id="649" r:id="rId105"/>
    <p:sldId id="650" r:id="rId106"/>
    <p:sldId id="782" r:id="rId107"/>
    <p:sldId id="850" r:id="rId108"/>
    <p:sldId id="651" r:id="rId109"/>
    <p:sldId id="791" r:id="rId110"/>
    <p:sldId id="796" r:id="rId111"/>
    <p:sldId id="771" r:id="rId112"/>
    <p:sldId id="772" r:id="rId113"/>
    <p:sldId id="773" r:id="rId114"/>
    <p:sldId id="653" r:id="rId115"/>
    <p:sldId id="781" r:id="rId116"/>
    <p:sldId id="654" r:id="rId117"/>
    <p:sldId id="853" r:id="rId118"/>
    <p:sldId id="854" r:id="rId119"/>
    <p:sldId id="855" r:id="rId120"/>
    <p:sldId id="851" r:id="rId121"/>
    <p:sldId id="852" r:id="rId122"/>
    <p:sldId id="652" r:id="rId123"/>
    <p:sldId id="784" r:id="rId124"/>
    <p:sldId id="775" r:id="rId125"/>
    <p:sldId id="776" r:id="rId126"/>
    <p:sldId id="798" r:id="rId127"/>
    <p:sldId id="799" r:id="rId128"/>
    <p:sldId id="800" r:id="rId129"/>
    <p:sldId id="793" r:id="rId130"/>
    <p:sldId id="777" r:id="rId131"/>
    <p:sldId id="789" r:id="rId132"/>
    <p:sldId id="794" r:id="rId133"/>
    <p:sldId id="657" r:id="rId134"/>
    <p:sldId id="795" r:id="rId135"/>
    <p:sldId id="802" r:id="rId136"/>
    <p:sldId id="803" r:id="rId137"/>
    <p:sldId id="804" r:id="rId138"/>
    <p:sldId id="805" r:id="rId139"/>
    <p:sldId id="806" r:id="rId140"/>
    <p:sldId id="778" r:id="rId141"/>
    <p:sldId id="779" r:id="rId142"/>
    <p:sldId id="658" r:id="rId143"/>
    <p:sldId id="659" r:id="rId144"/>
    <p:sldId id="660" r:id="rId145"/>
    <p:sldId id="815" r:id="rId146"/>
    <p:sldId id="661" r:id="rId147"/>
    <p:sldId id="790" r:id="rId148"/>
    <p:sldId id="662" r:id="rId149"/>
    <p:sldId id="663" r:id="rId150"/>
    <p:sldId id="839" r:id="rId151"/>
    <p:sldId id="817" r:id="rId152"/>
    <p:sldId id="820" r:id="rId153"/>
    <p:sldId id="821" r:id="rId154"/>
    <p:sldId id="664" r:id="rId155"/>
    <p:sldId id="818" r:id="rId156"/>
    <p:sldId id="840" r:id="rId157"/>
    <p:sldId id="844" r:id="rId158"/>
    <p:sldId id="841" r:id="rId159"/>
    <p:sldId id="845" r:id="rId160"/>
    <p:sldId id="860" r:id="rId161"/>
    <p:sldId id="842" r:id="rId162"/>
    <p:sldId id="665" r:id="rId163"/>
    <p:sldId id="843" r:id="rId164"/>
    <p:sldId id="666" r:id="rId165"/>
    <p:sldId id="760" r:id="rId166"/>
    <p:sldId id="667" r:id="rId167"/>
    <p:sldId id="668" r:id="rId168"/>
    <p:sldId id="824" r:id="rId169"/>
    <p:sldId id="825" r:id="rId170"/>
    <p:sldId id="669" r:id="rId171"/>
    <p:sldId id="847" r:id="rId172"/>
    <p:sldId id="670" r:id="rId173"/>
    <p:sldId id="828" r:id="rId174"/>
    <p:sldId id="846" r:id="rId175"/>
    <p:sldId id="671" r:id="rId176"/>
    <p:sldId id="829" r:id="rId177"/>
    <p:sldId id="827" r:id="rId178"/>
    <p:sldId id="892" r:id="rId179"/>
    <p:sldId id="672" r:id="rId180"/>
    <p:sldId id="849" r:id="rId181"/>
    <p:sldId id="673" r:id="rId182"/>
    <p:sldId id="848" r:id="rId183"/>
    <p:sldId id="674" r:id="rId184"/>
    <p:sldId id="675" r:id="rId185"/>
    <p:sldId id="676" r:id="rId186"/>
    <p:sldId id="856" r:id="rId187"/>
    <p:sldId id="857" r:id="rId188"/>
    <p:sldId id="807" r:id="rId189"/>
    <p:sldId id="677" r:id="rId190"/>
    <p:sldId id="678" r:id="rId191"/>
    <p:sldId id="858" r:id="rId192"/>
    <p:sldId id="679" r:id="rId193"/>
    <p:sldId id="859" r:id="rId194"/>
    <p:sldId id="680" r:id="rId195"/>
    <p:sldId id="861" r:id="rId196"/>
    <p:sldId id="889" r:id="rId197"/>
    <p:sldId id="682" r:id="rId198"/>
    <p:sldId id="761" r:id="rId199"/>
    <p:sldId id="762" r:id="rId200"/>
    <p:sldId id="683" r:id="rId201"/>
    <p:sldId id="684" r:id="rId202"/>
    <p:sldId id="685" r:id="rId203"/>
    <p:sldId id="686" r:id="rId204"/>
    <p:sldId id="763" r:id="rId205"/>
    <p:sldId id="764" r:id="rId206"/>
    <p:sldId id="765" r:id="rId207"/>
    <p:sldId id="687" r:id="rId208"/>
    <p:sldId id="766" r:id="rId209"/>
    <p:sldId id="688" r:id="rId210"/>
    <p:sldId id="767" r:id="rId211"/>
    <p:sldId id="691" r:id="rId212"/>
    <p:sldId id="689" r:id="rId213"/>
    <p:sldId id="690" r:id="rId214"/>
    <p:sldId id="863" r:id="rId215"/>
    <p:sldId id="864" r:id="rId216"/>
    <p:sldId id="865" r:id="rId217"/>
    <p:sldId id="866" r:id="rId218"/>
    <p:sldId id="867" r:id="rId219"/>
    <p:sldId id="868" r:id="rId220"/>
    <p:sldId id="768" r:id="rId221"/>
    <p:sldId id="769" r:id="rId222"/>
    <p:sldId id="770" r:id="rId223"/>
    <p:sldId id="869" r:id="rId224"/>
    <p:sldId id="870" r:id="rId225"/>
    <p:sldId id="871" r:id="rId226"/>
    <p:sldId id="872" r:id="rId227"/>
    <p:sldId id="873" r:id="rId228"/>
    <p:sldId id="874" r:id="rId229"/>
    <p:sldId id="875" r:id="rId230"/>
    <p:sldId id="876" r:id="rId231"/>
    <p:sldId id="877" r:id="rId232"/>
  </p:sldIdLst>
  <p:sldSz cx="9144000" cy="6858000" type="screen4x3"/>
  <p:notesSz cx="7104063" cy="10234613"/>
  <p:custDataLst>
    <p:tags r:id="rId235"/>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ndi" initials="G"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99CC00"/>
    <a:srgbClr val="CCFF33"/>
    <a:srgbClr val="00FF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81159" autoAdjust="0"/>
  </p:normalViewPr>
  <p:slideViewPr>
    <p:cSldViewPr snapToGrid="0">
      <p:cViewPr>
        <p:scale>
          <a:sx n="70" d="100"/>
          <a:sy n="70" d="100"/>
        </p:scale>
        <p:origin x="-1164" y="-582"/>
      </p:cViewPr>
      <p:guideLst>
        <p:guide orient="horz"/>
        <p:guide pos="5745"/>
      </p:guideLst>
    </p:cSldViewPr>
  </p:slideViewPr>
  <p:outlineViewPr>
    <p:cViewPr>
      <p:scale>
        <a:sx n="33" d="100"/>
        <a:sy n="33" d="100"/>
      </p:scale>
      <p:origin x="0" y="15066"/>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38" Type="http://schemas.openxmlformats.org/officeDocument/2006/relationships/slide" Target="slides/slide133.xml"/><Relationship Id="rId159" Type="http://schemas.openxmlformats.org/officeDocument/2006/relationships/slide" Target="slides/slide154.xml"/><Relationship Id="rId170" Type="http://schemas.openxmlformats.org/officeDocument/2006/relationships/slide" Target="slides/slide165.xml"/><Relationship Id="rId191" Type="http://schemas.openxmlformats.org/officeDocument/2006/relationships/slide" Target="slides/slide186.xml"/><Relationship Id="rId205" Type="http://schemas.openxmlformats.org/officeDocument/2006/relationships/slide" Target="slides/slide200.xml"/><Relationship Id="rId226" Type="http://schemas.openxmlformats.org/officeDocument/2006/relationships/slide" Target="slides/slide22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53" Type="http://schemas.openxmlformats.org/officeDocument/2006/relationships/slide" Target="slides/slide48.xml"/><Relationship Id="rId74" Type="http://schemas.openxmlformats.org/officeDocument/2006/relationships/slide" Target="slides/slide69.xml"/><Relationship Id="rId128" Type="http://schemas.openxmlformats.org/officeDocument/2006/relationships/slide" Target="slides/slide123.xml"/><Relationship Id="rId149" Type="http://schemas.openxmlformats.org/officeDocument/2006/relationships/slide" Target="slides/slide144.xml"/><Relationship Id="rId5" Type="http://schemas.openxmlformats.org/officeDocument/2006/relationships/slideMaster" Target="slideMasters/slideMaster5.xml"/><Relationship Id="rId95" Type="http://schemas.openxmlformats.org/officeDocument/2006/relationships/slide" Target="slides/slide90.xml"/><Relationship Id="rId160" Type="http://schemas.openxmlformats.org/officeDocument/2006/relationships/slide" Target="slides/slide155.xml"/><Relationship Id="rId181" Type="http://schemas.openxmlformats.org/officeDocument/2006/relationships/slide" Target="slides/slide176.xml"/><Relationship Id="rId216" Type="http://schemas.openxmlformats.org/officeDocument/2006/relationships/slide" Target="slides/slide211.xml"/><Relationship Id="rId237" Type="http://schemas.openxmlformats.org/officeDocument/2006/relationships/presProps" Target="presProps.xml"/><Relationship Id="rId22" Type="http://schemas.openxmlformats.org/officeDocument/2006/relationships/slide" Target="slides/slide17.xml"/><Relationship Id="rId43" Type="http://schemas.openxmlformats.org/officeDocument/2006/relationships/slide" Target="slides/slide38.xml"/><Relationship Id="rId64" Type="http://schemas.openxmlformats.org/officeDocument/2006/relationships/slide" Target="slides/slide59.xml"/><Relationship Id="rId118" Type="http://schemas.openxmlformats.org/officeDocument/2006/relationships/slide" Target="slides/slide113.xml"/><Relationship Id="rId139" Type="http://schemas.openxmlformats.org/officeDocument/2006/relationships/slide" Target="slides/slide134.xml"/><Relationship Id="rId80" Type="http://schemas.openxmlformats.org/officeDocument/2006/relationships/slide" Target="slides/slide75.xml"/><Relationship Id="rId85" Type="http://schemas.openxmlformats.org/officeDocument/2006/relationships/slide" Target="slides/slide80.xml"/><Relationship Id="rId150" Type="http://schemas.openxmlformats.org/officeDocument/2006/relationships/slide" Target="slides/slide145.xml"/><Relationship Id="rId155" Type="http://schemas.openxmlformats.org/officeDocument/2006/relationships/slide" Target="slides/slide150.xml"/><Relationship Id="rId171" Type="http://schemas.openxmlformats.org/officeDocument/2006/relationships/slide" Target="slides/slide166.xml"/><Relationship Id="rId176" Type="http://schemas.openxmlformats.org/officeDocument/2006/relationships/slide" Target="slides/slide171.xml"/><Relationship Id="rId192" Type="http://schemas.openxmlformats.org/officeDocument/2006/relationships/slide" Target="slides/slide187.xml"/><Relationship Id="rId197" Type="http://schemas.openxmlformats.org/officeDocument/2006/relationships/slide" Target="slides/slide192.xml"/><Relationship Id="rId206" Type="http://schemas.openxmlformats.org/officeDocument/2006/relationships/slide" Target="slides/slide201.xml"/><Relationship Id="rId227" Type="http://schemas.openxmlformats.org/officeDocument/2006/relationships/slide" Target="slides/slide222.xml"/><Relationship Id="rId201" Type="http://schemas.openxmlformats.org/officeDocument/2006/relationships/slide" Target="slides/slide196.xml"/><Relationship Id="rId222" Type="http://schemas.openxmlformats.org/officeDocument/2006/relationships/slide" Target="slides/slide217.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124" Type="http://schemas.openxmlformats.org/officeDocument/2006/relationships/slide" Target="slides/slide119.xml"/><Relationship Id="rId129" Type="http://schemas.openxmlformats.org/officeDocument/2006/relationships/slide" Target="slides/slide124.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40" Type="http://schemas.openxmlformats.org/officeDocument/2006/relationships/slide" Target="slides/slide135.xml"/><Relationship Id="rId145" Type="http://schemas.openxmlformats.org/officeDocument/2006/relationships/slide" Target="slides/slide140.xml"/><Relationship Id="rId161" Type="http://schemas.openxmlformats.org/officeDocument/2006/relationships/slide" Target="slides/slide156.xml"/><Relationship Id="rId166" Type="http://schemas.openxmlformats.org/officeDocument/2006/relationships/slide" Target="slides/slide161.xml"/><Relationship Id="rId182" Type="http://schemas.openxmlformats.org/officeDocument/2006/relationships/slide" Target="slides/slide177.xml"/><Relationship Id="rId187" Type="http://schemas.openxmlformats.org/officeDocument/2006/relationships/slide" Target="slides/slide182.xml"/><Relationship Id="rId217" Type="http://schemas.openxmlformats.org/officeDocument/2006/relationships/slide" Target="slides/slide212.xml"/><Relationship Id="rId1" Type="http://schemas.openxmlformats.org/officeDocument/2006/relationships/slideMaster" Target="slideMasters/slideMaster1.xml"/><Relationship Id="rId6" Type="http://schemas.openxmlformats.org/officeDocument/2006/relationships/slide" Target="slides/slide1.xml"/><Relationship Id="rId212" Type="http://schemas.openxmlformats.org/officeDocument/2006/relationships/slide" Target="slides/slide207.xml"/><Relationship Id="rId233" Type="http://schemas.openxmlformats.org/officeDocument/2006/relationships/notesMaster" Target="notesMasters/notesMaster1.xml"/><Relationship Id="rId238" Type="http://schemas.openxmlformats.org/officeDocument/2006/relationships/viewProps" Target="viewProps.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130" Type="http://schemas.openxmlformats.org/officeDocument/2006/relationships/slide" Target="slides/slide125.xml"/><Relationship Id="rId135" Type="http://schemas.openxmlformats.org/officeDocument/2006/relationships/slide" Target="slides/slide130.xml"/><Relationship Id="rId151" Type="http://schemas.openxmlformats.org/officeDocument/2006/relationships/slide" Target="slides/slide146.xml"/><Relationship Id="rId156" Type="http://schemas.openxmlformats.org/officeDocument/2006/relationships/slide" Target="slides/slide151.xml"/><Relationship Id="rId177" Type="http://schemas.openxmlformats.org/officeDocument/2006/relationships/slide" Target="slides/slide172.xml"/><Relationship Id="rId198" Type="http://schemas.openxmlformats.org/officeDocument/2006/relationships/slide" Target="slides/slide193.xml"/><Relationship Id="rId172" Type="http://schemas.openxmlformats.org/officeDocument/2006/relationships/slide" Target="slides/slide167.xml"/><Relationship Id="rId193" Type="http://schemas.openxmlformats.org/officeDocument/2006/relationships/slide" Target="slides/slide188.xml"/><Relationship Id="rId202" Type="http://schemas.openxmlformats.org/officeDocument/2006/relationships/slide" Target="slides/slide197.xml"/><Relationship Id="rId207" Type="http://schemas.openxmlformats.org/officeDocument/2006/relationships/slide" Target="slides/slide202.xml"/><Relationship Id="rId223" Type="http://schemas.openxmlformats.org/officeDocument/2006/relationships/slide" Target="slides/slide218.xml"/><Relationship Id="rId228" Type="http://schemas.openxmlformats.org/officeDocument/2006/relationships/slide" Target="slides/slide223.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slide" Target="slides/slide136.xml"/><Relationship Id="rId146" Type="http://schemas.openxmlformats.org/officeDocument/2006/relationships/slide" Target="slides/slide141.xml"/><Relationship Id="rId167" Type="http://schemas.openxmlformats.org/officeDocument/2006/relationships/slide" Target="slides/slide162.xml"/><Relationship Id="rId188" Type="http://schemas.openxmlformats.org/officeDocument/2006/relationships/slide" Target="slides/slide183.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162" Type="http://schemas.openxmlformats.org/officeDocument/2006/relationships/slide" Target="slides/slide157.xml"/><Relationship Id="rId183" Type="http://schemas.openxmlformats.org/officeDocument/2006/relationships/slide" Target="slides/slide178.xml"/><Relationship Id="rId213" Type="http://schemas.openxmlformats.org/officeDocument/2006/relationships/slide" Target="slides/slide208.xml"/><Relationship Id="rId218" Type="http://schemas.openxmlformats.org/officeDocument/2006/relationships/slide" Target="slides/slide213.xml"/><Relationship Id="rId234" Type="http://schemas.openxmlformats.org/officeDocument/2006/relationships/handoutMaster" Target="handoutMasters/handoutMaster1.xml"/><Relationship Id="rId239"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157" Type="http://schemas.openxmlformats.org/officeDocument/2006/relationships/slide" Target="slides/slide152.xml"/><Relationship Id="rId178" Type="http://schemas.openxmlformats.org/officeDocument/2006/relationships/slide" Target="slides/slide173.xml"/><Relationship Id="rId61" Type="http://schemas.openxmlformats.org/officeDocument/2006/relationships/slide" Target="slides/slide56.xml"/><Relationship Id="rId82" Type="http://schemas.openxmlformats.org/officeDocument/2006/relationships/slide" Target="slides/slide77.xml"/><Relationship Id="rId152" Type="http://schemas.openxmlformats.org/officeDocument/2006/relationships/slide" Target="slides/slide147.xml"/><Relationship Id="rId173" Type="http://schemas.openxmlformats.org/officeDocument/2006/relationships/slide" Target="slides/slide168.xml"/><Relationship Id="rId194" Type="http://schemas.openxmlformats.org/officeDocument/2006/relationships/slide" Target="slides/slide189.xml"/><Relationship Id="rId199" Type="http://schemas.openxmlformats.org/officeDocument/2006/relationships/slide" Target="slides/slide194.xml"/><Relationship Id="rId203" Type="http://schemas.openxmlformats.org/officeDocument/2006/relationships/slide" Target="slides/slide198.xml"/><Relationship Id="rId208" Type="http://schemas.openxmlformats.org/officeDocument/2006/relationships/slide" Target="slides/slide203.xml"/><Relationship Id="rId229" Type="http://schemas.openxmlformats.org/officeDocument/2006/relationships/slide" Target="slides/slide224.xml"/><Relationship Id="rId19" Type="http://schemas.openxmlformats.org/officeDocument/2006/relationships/slide" Target="slides/slide14.xml"/><Relationship Id="rId224" Type="http://schemas.openxmlformats.org/officeDocument/2006/relationships/slide" Target="slides/slide219.xml"/><Relationship Id="rId240" Type="http://schemas.openxmlformats.org/officeDocument/2006/relationships/tableStyles" Target="tableStyles.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slide" Target="slides/slide142.xml"/><Relationship Id="rId168" Type="http://schemas.openxmlformats.org/officeDocument/2006/relationships/slide" Target="slides/slide163.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 Id="rId163" Type="http://schemas.openxmlformats.org/officeDocument/2006/relationships/slide" Target="slides/slide158.xml"/><Relationship Id="rId184" Type="http://schemas.openxmlformats.org/officeDocument/2006/relationships/slide" Target="slides/slide179.xml"/><Relationship Id="rId189" Type="http://schemas.openxmlformats.org/officeDocument/2006/relationships/slide" Target="slides/slide184.xml"/><Relationship Id="rId219" Type="http://schemas.openxmlformats.org/officeDocument/2006/relationships/slide" Target="slides/slide214.xml"/><Relationship Id="rId3" Type="http://schemas.openxmlformats.org/officeDocument/2006/relationships/slideMaster" Target="slideMasters/slideMaster3.xml"/><Relationship Id="rId214" Type="http://schemas.openxmlformats.org/officeDocument/2006/relationships/slide" Target="slides/slide209.xml"/><Relationship Id="rId230" Type="http://schemas.openxmlformats.org/officeDocument/2006/relationships/slide" Target="slides/slide225.xml"/><Relationship Id="rId235" Type="http://schemas.openxmlformats.org/officeDocument/2006/relationships/tags" Target="tags/tag1.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158" Type="http://schemas.openxmlformats.org/officeDocument/2006/relationships/slide" Target="slides/slide153.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3" Type="http://schemas.openxmlformats.org/officeDocument/2006/relationships/slide" Target="slides/slide148.xml"/><Relationship Id="rId174" Type="http://schemas.openxmlformats.org/officeDocument/2006/relationships/slide" Target="slides/slide169.xml"/><Relationship Id="rId179" Type="http://schemas.openxmlformats.org/officeDocument/2006/relationships/slide" Target="slides/slide174.xml"/><Relationship Id="rId195" Type="http://schemas.openxmlformats.org/officeDocument/2006/relationships/slide" Target="slides/slide190.xml"/><Relationship Id="rId209" Type="http://schemas.openxmlformats.org/officeDocument/2006/relationships/slide" Target="slides/slide204.xml"/><Relationship Id="rId190" Type="http://schemas.openxmlformats.org/officeDocument/2006/relationships/slide" Target="slides/slide185.xml"/><Relationship Id="rId204" Type="http://schemas.openxmlformats.org/officeDocument/2006/relationships/slide" Target="slides/slide199.xml"/><Relationship Id="rId220" Type="http://schemas.openxmlformats.org/officeDocument/2006/relationships/slide" Target="slides/slide215.xml"/><Relationship Id="rId225" Type="http://schemas.openxmlformats.org/officeDocument/2006/relationships/slide" Target="slides/slide220.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43" Type="http://schemas.openxmlformats.org/officeDocument/2006/relationships/slide" Target="slides/slide138.xml"/><Relationship Id="rId148" Type="http://schemas.openxmlformats.org/officeDocument/2006/relationships/slide" Target="slides/slide143.xml"/><Relationship Id="rId164" Type="http://schemas.openxmlformats.org/officeDocument/2006/relationships/slide" Target="slides/slide159.xml"/><Relationship Id="rId169" Type="http://schemas.openxmlformats.org/officeDocument/2006/relationships/slide" Target="slides/slide164.xml"/><Relationship Id="rId185" Type="http://schemas.openxmlformats.org/officeDocument/2006/relationships/slide" Target="slides/slide180.xml"/><Relationship Id="rId4" Type="http://schemas.openxmlformats.org/officeDocument/2006/relationships/slideMaster" Target="slideMasters/slideMaster4.xml"/><Relationship Id="rId9" Type="http://schemas.openxmlformats.org/officeDocument/2006/relationships/slide" Target="slides/slide4.xml"/><Relationship Id="rId180" Type="http://schemas.openxmlformats.org/officeDocument/2006/relationships/slide" Target="slides/slide175.xml"/><Relationship Id="rId210" Type="http://schemas.openxmlformats.org/officeDocument/2006/relationships/slide" Target="slides/slide205.xml"/><Relationship Id="rId215" Type="http://schemas.openxmlformats.org/officeDocument/2006/relationships/slide" Target="slides/slide210.xml"/><Relationship Id="rId236" Type="http://schemas.openxmlformats.org/officeDocument/2006/relationships/commentAuthors" Target="commentAuthors.xml"/><Relationship Id="rId26" Type="http://schemas.openxmlformats.org/officeDocument/2006/relationships/slide" Target="slides/slide21.xml"/><Relationship Id="rId231" Type="http://schemas.openxmlformats.org/officeDocument/2006/relationships/slide" Target="slides/slide226.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54" Type="http://schemas.openxmlformats.org/officeDocument/2006/relationships/slide" Target="slides/slide149.xml"/><Relationship Id="rId175" Type="http://schemas.openxmlformats.org/officeDocument/2006/relationships/slide" Target="slides/slide170.xml"/><Relationship Id="rId196" Type="http://schemas.openxmlformats.org/officeDocument/2006/relationships/slide" Target="slides/slide191.xml"/><Relationship Id="rId200" Type="http://schemas.openxmlformats.org/officeDocument/2006/relationships/slide" Target="slides/slide195.xml"/><Relationship Id="rId16" Type="http://schemas.openxmlformats.org/officeDocument/2006/relationships/slide" Target="slides/slide11.xml"/><Relationship Id="rId221" Type="http://schemas.openxmlformats.org/officeDocument/2006/relationships/slide" Target="slides/slide216.xml"/><Relationship Id="rId37" Type="http://schemas.openxmlformats.org/officeDocument/2006/relationships/slide" Target="slides/slide32.xml"/><Relationship Id="rId58" Type="http://schemas.openxmlformats.org/officeDocument/2006/relationships/slide" Target="slides/slide53.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44" Type="http://schemas.openxmlformats.org/officeDocument/2006/relationships/slide" Target="slides/slide139.xml"/><Relationship Id="rId90" Type="http://schemas.openxmlformats.org/officeDocument/2006/relationships/slide" Target="slides/slide85.xml"/><Relationship Id="rId165" Type="http://schemas.openxmlformats.org/officeDocument/2006/relationships/slide" Target="slides/slide160.xml"/><Relationship Id="rId186" Type="http://schemas.openxmlformats.org/officeDocument/2006/relationships/slide" Target="slides/slide181.xml"/><Relationship Id="rId211" Type="http://schemas.openxmlformats.org/officeDocument/2006/relationships/slide" Target="slides/slide206.xml"/><Relationship Id="rId232" Type="http://schemas.openxmlformats.org/officeDocument/2006/relationships/slide" Target="slides/slide227.xml"/><Relationship Id="rId27" Type="http://schemas.openxmlformats.org/officeDocument/2006/relationships/slide" Target="slides/slide22.xml"/><Relationship Id="rId48" Type="http://schemas.openxmlformats.org/officeDocument/2006/relationships/slide" Target="slides/slide43.xml"/><Relationship Id="rId69" Type="http://schemas.openxmlformats.org/officeDocument/2006/relationships/slide" Target="slides/slide64.xml"/><Relationship Id="rId113" Type="http://schemas.openxmlformats.org/officeDocument/2006/relationships/slide" Target="slides/slide108.xml"/><Relationship Id="rId134" Type="http://schemas.openxmlformats.org/officeDocument/2006/relationships/slide" Target="slides/slide129.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144578313253052E-2"/>
          <c:y val="2.1447721179624981E-2"/>
          <c:w val="0.9337349397590361"/>
          <c:h val="0.96514745308311856"/>
        </c:manualLayout>
      </c:layout>
      <c:barChart>
        <c:barDir val="bar"/>
        <c:grouping val="stacked"/>
        <c:varyColors val="0"/>
        <c:ser>
          <c:idx val="0"/>
          <c:order val="0"/>
          <c:tx>
            <c:strRef>
              <c:f>Sheet1!$B$1</c:f>
              <c:strCache>
                <c:ptCount val="1"/>
              </c:strCache>
            </c:strRef>
          </c:tx>
          <c:spPr>
            <a:solidFill>
              <a:schemeClr val="accent1"/>
            </a:solidFill>
            <a:ln w="12700">
              <a:solidFill>
                <a:schemeClr val="tx1"/>
              </a:solidFill>
              <a:prstDash val="solid"/>
            </a:ln>
          </c:spPr>
          <c:invertIfNegative val="0"/>
          <c:dPt>
            <c:idx val="1"/>
            <c:invertIfNegative val="0"/>
            <c:bubble3D val="0"/>
            <c:spPr>
              <a:noFill/>
              <a:ln w="25399">
                <a:noFill/>
              </a:ln>
            </c:spPr>
          </c:dPt>
          <c:dPt>
            <c:idx val="2"/>
            <c:invertIfNegative val="0"/>
            <c:bubble3D val="0"/>
            <c:spPr>
              <a:noFill/>
              <a:ln w="25399">
                <a:noFill/>
              </a:ln>
            </c:spPr>
          </c:dPt>
          <c:cat>
            <c:numRef>
              <c:f>Sheet1!$A$2:$A$4</c:f>
              <c:numCache>
                <c:formatCode>General</c:formatCode>
                <c:ptCount val="3"/>
              </c:numCache>
            </c:numRef>
          </c:cat>
          <c:val>
            <c:numRef>
              <c:f>Sheet1!$B$2:$B$4</c:f>
              <c:numCache>
                <c:formatCode>General</c:formatCode>
                <c:ptCount val="3"/>
                <c:pt idx="1">
                  <c:v>80.000000000009081</c:v>
                </c:pt>
                <c:pt idx="2">
                  <c:v>98.000000000011141</c:v>
                </c:pt>
              </c:numCache>
            </c:numRef>
          </c:val>
        </c:ser>
        <c:ser>
          <c:idx val="1"/>
          <c:order val="1"/>
          <c:tx>
            <c:strRef>
              <c:f>Sheet1!$C$1</c:f>
              <c:strCache>
                <c:ptCount val="1"/>
              </c:strCache>
            </c:strRef>
          </c:tx>
          <c:spPr>
            <a:solidFill>
              <a:schemeClr val="accent1"/>
            </a:solidFill>
            <a:ln w="12700">
              <a:solidFill>
                <a:srgbClr val="000000"/>
              </a:solidFill>
              <a:prstDash val="solid"/>
            </a:ln>
          </c:spPr>
          <c:invertIfNegative val="0"/>
          <c:dPt>
            <c:idx val="0"/>
            <c:invertIfNegative val="0"/>
            <c:bubble3D val="0"/>
            <c:spPr>
              <a:noFill/>
              <a:ln w="12700">
                <a:solidFill>
                  <a:srgbClr val="000000"/>
                </a:solidFill>
                <a:prstDash val="solid"/>
              </a:ln>
            </c:spPr>
          </c:dPt>
          <c:dPt>
            <c:idx val="1"/>
            <c:invertIfNegative val="0"/>
            <c:bubble3D val="0"/>
            <c:spPr>
              <a:solidFill>
                <a:schemeClr val="accent2">
                  <a:lumMod val="20000"/>
                  <a:lumOff val="80000"/>
                </a:schemeClr>
              </a:solidFill>
              <a:ln w="12700">
                <a:solidFill>
                  <a:srgbClr val="000000"/>
                </a:solidFill>
                <a:prstDash val="solid"/>
              </a:ln>
            </c:spPr>
          </c:dPt>
          <c:dPt>
            <c:idx val="2"/>
            <c:invertIfNegative val="0"/>
            <c:bubble3D val="0"/>
            <c:spPr>
              <a:solidFill>
                <a:schemeClr val="accent5">
                  <a:lumMod val="90000"/>
                </a:schemeClr>
              </a:solidFill>
              <a:ln w="12700">
                <a:solidFill>
                  <a:srgbClr val="000000"/>
                </a:solidFill>
                <a:prstDash val="solid"/>
              </a:ln>
            </c:spPr>
          </c:dPt>
          <c:cat>
            <c:numRef>
              <c:f>Sheet1!$A$2:$A$4</c:f>
              <c:numCache>
                <c:formatCode>General</c:formatCode>
                <c:ptCount val="3"/>
              </c:numCache>
            </c:numRef>
          </c:cat>
          <c:val>
            <c:numRef>
              <c:f>Sheet1!$C$2:$C$4</c:f>
              <c:numCache>
                <c:formatCode>General</c:formatCode>
                <c:ptCount val="3"/>
                <c:pt idx="0">
                  <c:v>80.000000000009081</c:v>
                </c:pt>
                <c:pt idx="1">
                  <c:v>18.000000000002046</c:v>
                </c:pt>
                <c:pt idx="2">
                  <c:v>2.0000000000002274</c:v>
                </c:pt>
              </c:numCache>
            </c:numRef>
          </c:val>
        </c:ser>
        <c:dLbls>
          <c:showLegendKey val="0"/>
          <c:showVal val="0"/>
          <c:showCatName val="0"/>
          <c:showSerName val="0"/>
          <c:showPercent val="0"/>
          <c:showBubbleSize val="0"/>
        </c:dLbls>
        <c:gapWidth val="40"/>
        <c:overlap val="100"/>
        <c:axId val="145488128"/>
        <c:axId val="146817024"/>
      </c:barChart>
      <c:catAx>
        <c:axId val="145488128"/>
        <c:scaling>
          <c:orientation val="maxMin"/>
        </c:scaling>
        <c:delete val="0"/>
        <c:axPos val="l"/>
        <c:numFmt formatCode="General" sourceLinked="1"/>
        <c:majorTickMark val="none"/>
        <c:minorTickMark val="none"/>
        <c:tickLblPos val="none"/>
        <c:spPr>
          <a:ln w="12700">
            <a:solidFill>
              <a:schemeClr val="tx1"/>
            </a:solidFill>
            <a:prstDash val="solid"/>
          </a:ln>
        </c:spPr>
        <c:crossAx val="146817024"/>
        <c:crossesAt val="0"/>
        <c:auto val="1"/>
        <c:lblAlgn val="ctr"/>
        <c:lblOffset val="100"/>
        <c:tickLblSkip val="1"/>
        <c:tickMarkSkip val="1"/>
        <c:noMultiLvlLbl val="0"/>
      </c:catAx>
      <c:valAx>
        <c:axId val="146817024"/>
        <c:scaling>
          <c:orientation val="minMax"/>
          <c:max val="100"/>
          <c:min val="0"/>
        </c:scaling>
        <c:delete val="0"/>
        <c:axPos val="t"/>
        <c:numFmt formatCode="General" sourceLinked="1"/>
        <c:majorTickMark val="none"/>
        <c:minorTickMark val="none"/>
        <c:tickLblPos val="none"/>
        <c:spPr>
          <a:ln w="9525">
            <a:noFill/>
          </a:ln>
        </c:spPr>
        <c:crossAx val="145488128"/>
        <c:crosses val="autoZero"/>
        <c:crossBetween val="between"/>
      </c:valAx>
      <c:spPr>
        <a:noFill/>
        <a:ln w="25399">
          <a:noFill/>
        </a:ln>
      </c:spPr>
    </c:plotArea>
    <c:plotVisOnly val="1"/>
    <c:dispBlanksAs val="gap"/>
    <c:showDLblsOverMax val="0"/>
  </c:chart>
  <c:spPr>
    <a:noFill/>
    <a:ln>
      <a:noFill/>
    </a:ln>
  </c:spPr>
  <c:txPr>
    <a:bodyPr/>
    <a:lstStyle/>
    <a:p>
      <a:pPr>
        <a:defRPr sz="1200" b="1" i="0" u="none" strike="noStrike" baseline="0">
          <a:solidFill>
            <a:schemeClr val="tx1"/>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571428571428555E-2"/>
          <c:y val="2.1447721179624912E-2"/>
          <c:w val="0.922619047619052"/>
          <c:h val="0.96514745308311856"/>
        </c:manualLayout>
      </c:layout>
      <c:barChart>
        <c:barDir val="bar"/>
        <c:grouping val="stacked"/>
        <c:varyColors val="0"/>
        <c:ser>
          <c:idx val="0"/>
          <c:order val="0"/>
          <c:tx>
            <c:strRef>
              <c:f>Sheet1!$B$1</c:f>
              <c:strCache>
                <c:ptCount val="1"/>
              </c:strCache>
            </c:strRef>
          </c:tx>
          <c:spPr>
            <a:solidFill>
              <a:schemeClr val="accent1"/>
            </a:solidFill>
            <a:ln w="12700">
              <a:solidFill>
                <a:schemeClr val="tx1"/>
              </a:solidFill>
              <a:prstDash val="solid"/>
            </a:ln>
          </c:spPr>
          <c:invertIfNegative val="0"/>
          <c:dPt>
            <c:idx val="1"/>
            <c:invertIfNegative val="0"/>
            <c:bubble3D val="0"/>
            <c:spPr>
              <a:noFill/>
              <a:ln w="25399">
                <a:noFill/>
              </a:ln>
            </c:spPr>
          </c:dPt>
          <c:dPt>
            <c:idx val="2"/>
            <c:invertIfNegative val="0"/>
            <c:bubble3D val="0"/>
            <c:spPr>
              <a:noFill/>
              <a:ln w="25399">
                <a:noFill/>
              </a:ln>
            </c:spPr>
          </c:dPt>
          <c:cat>
            <c:numRef>
              <c:f>Sheet1!$A$2:$A$4</c:f>
              <c:numCache>
                <c:formatCode>General</c:formatCode>
                <c:ptCount val="3"/>
              </c:numCache>
            </c:numRef>
          </c:cat>
          <c:val>
            <c:numRef>
              <c:f>Sheet1!$B$2:$B$4</c:f>
              <c:numCache>
                <c:formatCode>General</c:formatCode>
                <c:ptCount val="3"/>
                <c:pt idx="1">
                  <c:v>70.000000000007972</c:v>
                </c:pt>
                <c:pt idx="2">
                  <c:v>90.000000000010232</c:v>
                </c:pt>
              </c:numCache>
            </c:numRef>
          </c:val>
        </c:ser>
        <c:ser>
          <c:idx val="1"/>
          <c:order val="1"/>
          <c:tx>
            <c:strRef>
              <c:f>Sheet1!$C$1</c:f>
              <c:strCache>
                <c:ptCount val="1"/>
              </c:strCache>
            </c:strRef>
          </c:tx>
          <c:spPr>
            <a:solidFill>
              <a:schemeClr val="accent1"/>
            </a:solidFill>
            <a:ln w="12700">
              <a:solidFill>
                <a:srgbClr val="000000"/>
              </a:solidFill>
              <a:prstDash val="solid"/>
            </a:ln>
          </c:spPr>
          <c:invertIfNegative val="0"/>
          <c:dPt>
            <c:idx val="0"/>
            <c:invertIfNegative val="0"/>
            <c:bubble3D val="0"/>
            <c:spPr>
              <a:noFill/>
              <a:ln w="12700">
                <a:solidFill>
                  <a:srgbClr val="000000"/>
                </a:solidFill>
                <a:prstDash val="solid"/>
              </a:ln>
            </c:spPr>
          </c:dPt>
          <c:dPt>
            <c:idx val="1"/>
            <c:invertIfNegative val="0"/>
            <c:bubble3D val="0"/>
            <c:spPr>
              <a:solidFill>
                <a:schemeClr val="accent2">
                  <a:lumMod val="20000"/>
                  <a:lumOff val="80000"/>
                </a:schemeClr>
              </a:solidFill>
              <a:ln w="12700">
                <a:solidFill>
                  <a:srgbClr val="000000"/>
                </a:solidFill>
                <a:prstDash val="solid"/>
              </a:ln>
            </c:spPr>
          </c:dPt>
          <c:dPt>
            <c:idx val="2"/>
            <c:invertIfNegative val="0"/>
            <c:bubble3D val="0"/>
            <c:spPr>
              <a:solidFill>
                <a:schemeClr val="accent5">
                  <a:lumMod val="90000"/>
                </a:schemeClr>
              </a:solidFill>
              <a:ln w="12700">
                <a:solidFill>
                  <a:srgbClr val="000000"/>
                </a:solidFill>
                <a:prstDash val="solid"/>
              </a:ln>
            </c:spPr>
          </c:dPt>
          <c:cat>
            <c:numRef>
              <c:f>Sheet1!$A$2:$A$4</c:f>
              <c:numCache>
                <c:formatCode>General</c:formatCode>
                <c:ptCount val="3"/>
              </c:numCache>
            </c:numRef>
          </c:cat>
          <c:val>
            <c:numRef>
              <c:f>Sheet1!$C$2:$C$4</c:f>
              <c:numCache>
                <c:formatCode>General</c:formatCode>
                <c:ptCount val="3"/>
                <c:pt idx="0">
                  <c:v>70.000000000007972</c:v>
                </c:pt>
                <c:pt idx="1">
                  <c:v>20.000000000002274</c:v>
                </c:pt>
                <c:pt idx="2">
                  <c:v>10.000000000001137</c:v>
                </c:pt>
              </c:numCache>
            </c:numRef>
          </c:val>
        </c:ser>
        <c:dLbls>
          <c:showLegendKey val="0"/>
          <c:showVal val="0"/>
          <c:showCatName val="0"/>
          <c:showSerName val="0"/>
          <c:showPercent val="0"/>
          <c:showBubbleSize val="0"/>
        </c:dLbls>
        <c:gapWidth val="40"/>
        <c:overlap val="100"/>
        <c:axId val="147203968"/>
        <c:axId val="147205504"/>
      </c:barChart>
      <c:catAx>
        <c:axId val="147203968"/>
        <c:scaling>
          <c:orientation val="maxMin"/>
        </c:scaling>
        <c:delete val="0"/>
        <c:axPos val="l"/>
        <c:numFmt formatCode="General" sourceLinked="1"/>
        <c:majorTickMark val="none"/>
        <c:minorTickMark val="none"/>
        <c:tickLblPos val="none"/>
        <c:spPr>
          <a:ln w="12700">
            <a:solidFill>
              <a:schemeClr val="tx1"/>
            </a:solidFill>
            <a:prstDash val="solid"/>
          </a:ln>
        </c:spPr>
        <c:crossAx val="147205504"/>
        <c:crossesAt val="0"/>
        <c:auto val="1"/>
        <c:lblAlgn val="ctr"/>
        <c:lblOffset val="100"/>
        <c:tickLblSkip val="1"/>
        <c:tickMarkSkip val="1"/>
        <c:noMultiLvlLbl val="0"/>
      </c:catAx>
      <c:valAx>
        <c:axId val="147205504"/>
        <c:scaling>
          <c:orientation val="minMax"/>
          <c:max val="100"/>
          <c:min val="0"/>
        </c:scaling>
        <c:delete val="0"/>
        <c:axPos val="t"/>
        <c:numFmt formatCode="General" sourceLinked="1"/>
        <c:majorTickMark val="none"/>
        <c:minorTickMark val="none"/>
        <c:tickLblPos val="none"/>
        <c:spPr>
          <a:ln w="9525">
            <a:noFill/>
          </a:ln>
        </c:spPr>
        <c:crossAx val="147203968"/>
        <c:crosses val="autoZero"/>
        <c:crossBetween val="between"/>
      </c:valAx>
      <c:spPr>
        <a:noFill/>
        <a:ln w="25399">
          <a:noFill/>
        </a:ln>
      </c:spPr>
    </c:plotArea>
    <c:plotVisOnly val="1"/>
    <c:dispBlanksAs val="gap"/>
    <c:showDLblsOverMax val="0"/>
  </c:chart>
  <c:spPr>
    <a:noFill/>
    <a:ln>
      <a:noFill/>
    </a:ln>
  </c:spPr>
  <c:txPr>
    <a:bodyPr/>
    <a:lstStyle/>
    <a:p>
      <a:pPr>
        <a:defRPr sz="1200" b="1" i="0" u="none" strike="noStrike" baseline="0">
          <a:solidFill>
            <a:schemeClr val="tx1"/>
          </a:solidFill>
          <a:latin typeface="Calibri"/>
          <a:ea typeface="Calibri"/>
          <a:cs typeface="Calibri"/>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571428571428555E-2"/>
          <c:y val="2.1447721179624912E-2"/>
          <c:w val="0.922619047619052"/>
          <c:h val="0.96514745308311856"/>
        </c:manualLayout>
      </c:layout>
      <c:barChart>
        <c:barDir val="bar"/>
        <c:grouping val="stacked"/>
        <c:varyColors val="0"/>
        <c:ser>
          <c:idx val="0"/>
          <c:order val="0"/>
          <c:tx>
            <c:strRef>
              <c:f>Sheet1!$B$1</c:f>
              <c:strCache>
                <c:ptCount val="1"/>
              </c:strCache>
            </c:strRef>
          </c:tx>
          <c:spPr>
            <a:solidFill>
              <a:schemeClr val="accent1"/>
            </a:solidFill>
            <a:ln w="12700">
              <a:solidFill>
                <a:schemeClr val="tx1"/>
              </a:solidFill>
              <a:prstDash val="solid"/>
            </a:ln>
          </c:spPr>
          <c:invertIfNegative val="0"/>
          <c:dPt>
            <c:idx val="1"/>
            <c:invertIfNegative val="0"/>
            <c:bubble3D val="0"/>
            <c:spPr>
              <a:noFill/>
              <a:ln w="25399">
                <a:noFill/>
              </a:ln>
            </c:spPr>
          </c:dPt>
          <c:dPt>
            <c:idx val="2"/>
            <c:invertIfNegative val="0"/>
            <c:bubble3D val="0"/>
            <c:spPr>
              <a:noFill/>
              <a:ln w="25399">
                <a:noFill/>
              </a:ln>
            </c:spPr>
          </c:dPt>
          <c:cat>
            <c:numRef>
              <c:f>Sheet1!$A$2:$A$4</c:f>
              <c:numCache>
                <c:formatCode>General</c:formatCode>
                <c:ptCount val="3"/>
              </c:numCache>
            </c:numRef>
          </c:cat>
          <c:val>
            <c:numRef>
              <c:f>Sheet1!$B$2:$B$4</c:f>
              <c:numCache>
                <c:formatCode>General</c:formatCode>
                <c:ptCount val="3"/>
                <c:pt idx="1">
                  <c:v>45.000000000005116</c:v>
                </c:pt>
                <c:pt idx="2">
                  <c:v>85.000000000009649</c:v>
                </c:pt>
              </c:numCache>
            </c:numRef>
          </c:val>
        </c:ser>
        <c:ser>
          <c:idx val="1"/>
          <c:order val="1"/>
          <c:tx>
            <c:strRef>
              <c:f>Sheet1!$C$1</c:f>
              <c:strCache>
                <c:ptCount val="1"/>
              </c:strCache>
            </c:strRef>
          </c:tx>
          <c:spPr>
            <a:solidFill>
              <a:schemeClr val="accent1"/>
            </a:solidFill>
            <a:ln w="12700">
              <a:solidFill>
                <a:srgbClr val="000000"/>
              </a:solidFill>
              <a:prstDash val="solid"/>
            </a:ln>
          </c:spPr>
          <c:invertIfNegative val="0"/>
          <c:dPt>
            <c:idx val="0"/>
            <c:invertIfNegative val="0"/>
            <c:bubble3D val="0"/>
            <c:spPr>
              <a:noFill/>
              <a:ln w="12700">
                <a:solidFill>
                  <a:srgbClr val="000000"/>
                </a:solidFill>
                <a:prstDash val="solid"/>
              </a:ln>
            </c:spPr>
          </c:dPt>
          <c:dPt>
            <c:idx val="1"/>
            <c:invertIfNegative val="0"/>
            <c:bubble3D val="0"/>
            <c:spPr>
              <a:solidFill>
                <a:schemeClr val="accent2">
                  <a:lumMod val="20000"/>
                  <a:lumOff val="80000"/>
                </a:schemeClr>
              </a:solidFill>
              <a:ln w="12700">
                <a:solidFill>
                  <a:srgbClr val="000000"/>
                </a:solidFill>
                <a:prstDash val="solid"/>
              </a:ln>
            </c:spPr>
          </c:dPt>
          <c:dPt>
            <c:idx val="2"/>
            <c:invertIfNegative val="0"/>
            <c:bubble3D val="0"/>
            <c:spPr>
              <a:solidFill>
                <a:schemeClr val="accent5">
                  <a:lumMod val="90000"/>
                </a:schemeClr>
              </a:solidFill>
              <a:ln w="12700">
                <a:solidFill>
                  <a:srgbClr val="000000"/>
                </a:solidFill>
                <a:prstDash val="solid"/>
              </a:ln>
            </c:spPr>
          </c:dPt>
          <c:cat>
            <c:numRef>
              <c:f>Sheet1!$A$2:$A$4</c:f>
              <c:numCache>
                <c:formatCode>General</c:formatCode>
                <c:ptCount val="3"/>
              </c:numCache>
            </c:numRef>
          </c:cat>
          <c:val>
            <c:numRef>
              <c:f>Sheet1!$C$2:$C$4</c:f>
              <c:numCache>
                <c:formatCode>General</c:formatCode>
                <c:ptCount val="3"/>
                <c:pt idx="0">
                  <c:v>45.000000000005116</c:v>
                </c:pt>
                <c:pt idx="1">
                  <c:v>40.000000000004547</c:v>
                </c:pt>
                <c:pt idx="2">
                  <c:v>15.000000000001705</c:v>
                </c:pt>
              </c:numCache>
            </c:numRef>
          </c:val>
        </c:ser>
        <c:dLbls>
          <c:showLegendKey val="0"/>
          <c:showVal val="0"/>
          <c:showCatName val="0"/>
          <c:showSerName val="0"/>
          <c:showPercent val="0"/>
          <c:showBubbleSize val="0"/>
        </c:dLbls>
        <c:gapWidth val="40"/>
        <c:overlap val="100"/>
        <c:axId val="146982400"/>
        <c:axId val="146983936"/>
      </c:barChart>
      <c:catAx>
        <c:axId val="146982400"/>
        <c:scaling>
          <c:orientation val="maxMin"/>
        </c:scaling>
        <c:delete val="0"/>
        <c:axPos val="l"/>
        <c:numFmt formatCode="General" sourceLinked="1"/>
        <c:majorTickMark val="none"/>
        <c:minorTickMark val="none"/>
        <c:tickLblPos val="none"/>
        <c:spPr>
          <a:ln w="12700">
            <a:solidFill>
              <a:schemeClr val="tx1"/>
            </a:solidFill>
            <a:prstDash val="solid"/>
          </a:ln>
        </c:spPr>
        <c:crossAx val="146983936"/>
        <c:crossesAt val="0"/>
        <c:auto val="1"/>
        <c:lblAlgn val="ctr"/>
        <c:lblOffset val="100"/>
        <c:tickLblSkip val="1"/>
        <c:tickMarkSkip val="1"/>
        <c:noMultiLvlLbl val="0"/>
      </c:catAx>
      <c:valAx>
        <c:axId val="146983936"/>
        <c:scaling>
          <c:orientation val="minMax"/>
          <c:max val="100"/>
          <c:min val="0"/>
        </c:scaling>
        <c:delete val="0"/>
        <c:axPos val="t"/>
        <c:numFmt formatCode="General" sourceLinked="1"/>
        <c:majorTickMark val="none"/>
        <c:minorTickMark val="none"/>
        <c:tickLblPos val="none"/>
        <c:spPr>
          <a:ln w="9525">
            <a:noFill/>
          </a:ln>
        </c:spPr>
        <c:crossAx val="146982400"/>
        <c:crosses val="autoZero"/>
        <c:crossBetween val="between"/>
      </c:valAx>
      <c:spPr>
        <a:noFill/>
        <a:ln w="25399">
          <a:noFill/>
        </a:ln>
      </c:spPr>
    </c:plotArea>
    <c:plotVisOnly val="1"/>
    <c:dispBlanksAs val="gap"/>
    <c:showDLblsOverMax val="0"/>
  </c:chart>
  <c:spPr>
    <a:noFill/>
    <a:ln>
      <a:noFill/>
    </a:ln>
  </c:spPr>
  <c:txPr>
    <a:bodyPr/>
    <a:lstStyle/>
    <a:p>
      <a:pPr>
        <a:defRPr sz="1200" b="1" i="0" u="none" strike="noStrike" baseline="0">
          <a:solidFill>
            <a:schemeClr val="tx1"/>
          </a:solidFill>
          <a:latin typeface="Calibri"/>
          <a:ea typeface="Calibri"/>
          <a:cs typeface="Calibri"/>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641025641025883E-2"/>
          <c:y val="0.10465116279069768"/>
          <c:w val="0.96153846153846168"/>
          <c:h val="0.46511627906977093"/>
        </c:manualLayout>
      </c:layout>
      <c:areaChart>
        <c:grouping val="stacked"/>
        <c:varyColors val="0"/>
        <c:ser>
          <c:idx val="0"/>
          <c:order val="0"/>
          <c:tx>
            <c:strRef>
              <c:f>Sheet1!$B$1</c:f>
              <c:strCache>
                <c:ptCount val="1"/>
              </c:strCache>
            </c:strRef>
          </c:tx>
          <c:spPr>
            <a:solidFill>
              <a:schemeClr val="accent2">
                <a:lumMod val="20000"/>
                <a:lumOff val="80000"/>
              </a:schemeClr>
            </a:solidFill>
            <a:ln w="12698">
              <a:solidFill>
                <a:srgbClr val="000000"/>
              </a:solidFill>
              <a:prstDash val="solid"/>
            </a:ln>
          </c:spPr>
          <c:cat>
            <c:numRef>
              <c:f>Sheet1!$A$2:$A$3</c:f>
              <c:numCache>
                <c:formatCode>General</c:formatCode>
                <c:ptCount val="2"/>
              </c:numCache>
            </c:numRef>
          </c:cat>
          <c:val>
            <c:numRef>
              <c:f>Sheet1!$B$2:$B$3</c:f>
              <c:numCache>
                <c:formatCode>General</c:formatCode>
                <c:ptCount val="2"/>
                <c:pt idx="0">
                  <c:v>0.23000000000002621</c:v>
                </c:pt>
                <c:pt idx="1">
                  <c:v>0.29000000000003295</c:v>
                </c:pt>
              </c:numCache>
            </c:numRef>
          </c:val>
        </c:ser>
        <c:dLbls>
          <c:showLegendKey val="0"/>
          <c:showVal val="0"/>
          <c:showCatName val="0"/>
          <c:showSerName val="0"/>
          <c:showPercent val="0"/>
          <c:showBubbleSize val="0"/>
        </c:dLbls>
        <c:axId val="148199680"/>
        <c:axId val="148217856"/>
      </c:areaChart>
      <c:catAx>
        <c:axId val="148199680"/>
        <c:scaling>
          <c:orientation val="minMax"/>
        </c:scaling>
        <c:delete val="0"/>
        <c:axPos val="b"/>
        <c:numFmt formatCode="General" sourceLinked="1"/>
        <c:majorTickMark val="in"/>
        <c:minorTickMark val="none"/>
        <c:tickLblPos val="none"/>
        <c:spPr>
          <a:ln w="12698">
            <a:solidFill>
              <a:schemeClr val="tx1"/>
            </a:solidFill>
            <a:prstDash val="solid"/>
          </a:ln>
        </c:spPr>
        <c:crossAx val="148217856"/>
        <c:crossesAt val="0.2"/>
        <c:auto val="1"/>
        <c:lblAlgn val="ctr"/>
        <c:lblOffset val="100"/>
        <c:tickLblSkip val="1"/>
        <c:tickMarkSkip val="1"/>
        <c:noMultiLvlLbl val="0"/>
      </c:catAx>
      <c:valAx>
        <c:axId val="148217856"/>
        <c:scaling>
          <c:orientation val="minMax"/>
          <c:max val="0.30000000000000032"/>
          <c:min val="0.2"/>
        </c:scaling>
        <c:delete val="0"/>
        <c:axPos val="l"/>
        <c:numFmt formatCode="General" sourceLinked="1"/>
        <c:majorTickMark val="none"/>
        <c:minorTickMark val="none"/>
        <c:tickLblPos val="none"/>
        <c:spPr>
          <a:ln w="9524">
            <a:noFill/>
          </a:ln>
        </c:spPr>
        <c:crossAx val="148199680"/>
        <c:crosses val="autoZero"/>
        <c:crossBetween val="midCat"/>
        <c:majorUnit val="0.05"/>
      </c:valAx>
      <c:spPr>
        <a:noFill/>
        <a:ln w="25396">
          <a:noFill/>
        </a:ln>
      </c:spPr>
    </c:plotArea>
    <c:plotVisOnly val="1"/>
    <c:dispBlanksAs val="zero"/>
    <c:showDLblsOverMax val="0"/>
  </c:chart>
  <c:spPr>
    <a:noFill/>
    <a:ln>
      <a:noFill/>
    </a:ln>
  </c:spPr>
  <c:txPr>
    <a:bodyPr/>
    <a:lstStyle/>
    <a:p>
      <a:pPr>
        <a:defRPr sz="1200" b="1" i="0" u="none" strike="noStrike" baseline="0">
          <a:solidFill>
            <a:schemeClr val="tx1"/>
          </a:solidFill>
          <a:latin typeface="Calibri"/>
          <a:ea typeface="Calibri"/>
          <a:cs typeface="Calibri"/>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641025641025883E-2"/>
          <c:y val="9.3023255813953501E-2"/>
          <c:w val="0.96153846153846168"/>
          <c:h val="0.47674418604651164"/>
        </c:manualLayout>
      </c:layout>
      <c:areaChart>
        <c:grouping val="stacked"/>
        <c:varyColors val="0"/>
        <c:ser>
          <c:idx val="0"/>
          <c:order val="0"/>
          <c:tx>
            <c:strRef>
              <c:f>Sheet1!$B$1</c:f>
              <c:strCache>
                <c:ptCount val="1"/>
              </c:strCache>
            </c:strRef>
          </c:tx>
          <c:spPr>
            <a:solidFill>
              <a:schemeClr val="accent2">
                <a:lumMod val="20000"/>
                <a:lumOff val="80000"/>
              </a:schemeClr>
            </a:solidFill>
            <a:ln w="12698">
              <a:solidFill>
                <a:srgbClr val="000000"/>
              </a:solidFill>
              <a:prstDash val="solid"/>
            </a:ln>
          </c:spPr>
          <c:cat>
            <c:numRef>
              <c:f>Sheet1!$A$2:$A$3</c:f>
              <c:numCache>
                <c:formatCode>General</c:formatCode>
                <c:ptCount val="2"/>
              </c:numCache>
            </c:numRef>
          </c:cat>
          <c:val>
            <c:numRef>
              <c:f>Sheet1!$B$2:$B$3</c:f>
              <c:numCache>
                <c:formatCode>General</c:formatCode>
                <c:ptCount val="2"/>
                <c:pt idx="0">
                  <c:v>0.29000000000003295</c:v>
                </c:pt>
                <c:pt idx="1">
                  <c:v>0.23000000000002621</c:v>
                </c:pt>
              </c:numCache>
            </c:numRef>
          </c:val>
        </c:ser>
        <c:dLbls>
          <c:showLegendKey val="0"/>
          <c:showVal val="0"/>
          <c:showCatName val="0"/>
          <c:showSerName val="0"/>
          <c:showPercent val="0"/>
          <c:showBubbleSize val="0"/>
        </c:dLbls>
        <c:axId val="148241408"/>
        <c:axId val="148288256"/>
      </c:areaChart>
      <c:catAx>
        <c:axId val="148241408"/>
        <c:scaling>
          <c:orientation val="minMax"/>
        </c:scaling>
        <c:delete val="0"/>
        <c:axPos val="b"/>
        <c:numFmt formatCode="General" sourceLinked="1"/>
        <c:majorTickMark val="in"/>
        <c:minorTickMark val="none"/>
        <c:tickLblPos val="none"/>
        <c:spPr>
          <a:ln w="3175">
            <a:solidFill>
              <a:schemeClr val="tx1"/>
            </a:solidFill>
            <a:prstDash val="solid"/>
          </a:ln>
        </c:spPr>
        <c:crossAx val="148288256"/>
        <c:crossesAt val="0.2"/>
        <c:auto val="1"/>
        <c:lblAlgn val="ctr"/>
        <c:lblOffset val="100"/>
        <c:tickLblSkip val="1"/>
        <c:tickMarkSkip val="1"/>
        <c:noMultiLvlLbl val="0"/>
      </c:catAx>
      <c:valAx>
        <c:axId val="148288256"/>
        <c:scaling>
          <c:orientation val="minMax"/>
          <c:max val="0.30000000000000032"/>
          <c:min val="0.2"/>
        </c:scaling>
        <c:delete val="0"/>
        <c:axPos val="l"/>
        <c:numFmt formatCode="General" sourceLinked="1"/>
        <c:majorTickMark val="none"/>
        <c:minorTickMark val="none"/>
        <c:tickLblPos val="none"/>
        <c:spPr>
          <a:ln w="9524">
            <a:noFill/>
          </a:ln>
        </c:spPr>
        <c:crossAx val="148241408"/>
        <c:crosses val="autoZero"/>
        <c:crossBetween val="midCat"/>
        <c:majorUnit val="0.05"/>
      </c:valAx>
      <c:spPr>
        <a:noFill/>
        <a:ln w="25396">
          <a:noFill/>
        </a:ln>
      </c:spPr>
    </c:plotArea>
    <c:plotVisOnly val="1"/>
    <c:dispBlanksAs val="zero"/>
    <c:showDLblsOverMax val="0"/>
  </c:chart>
  <c:spPr>
    <a:noFill/>
    <a:ln>
      <a:noFill/>
    </a:ln>
  </c:spPr>
  <c:txPr>
    <a:bodyPr/>
    <a:lstStyle/>
    <a:p>
      <a:pPr>
        <a:defRPr sz="1200" b="1" i="0" u="none" strike="noStrike" baseline="0">
          <a:solidFill>
            <a:schemeClr val="tx1"/>
          </a:solidFill>
          <a:latin typeface="Calibri"/>
          <a:ea typeface="Calibri"/>
          <a:cs typeface="Calibri"/>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947539996990821E-2"/>
          <c:y val="0.15964223300017782"/>
          <c:w val="0.37721935235802528"/>
          <c:h val="0.49229790789867134"/>
        </c:manualLayout>
      </c:layout>
      <c:pieChart>
        <c:varyColors val="1"/>
        <c:ser>
          <c:idx val="0"/>
          <c:order val="0"/>
          <c:tx>
            <c:strRef>
              <c:f>Sheet1!$B$1</c:f>
              <c:strCache>
                <c:ptCount val="1"/>
                <c:pt idx="0">
                  <c:v>Column1</c:v>
                </c:pt>
              </c:strCache>
            </c:strRef>
          </c:tx>
          <c:dPt>
            <c:idx val="0"/>
            <c:bubble3D val="0"/>
            <c:spPr>
              <a:solidFill>
                <a:schemeClr val="bg1">
                  <a:lumMod val="75000"/>
                </a:schemeClr>
              </a:solidFill>
            </c:spPr>
          </c:dPt>
          <c:dPt>
            <c:idx val="1"/>
            <c:bubble3D val="0"/>
            <c:spPr>
              <a:solidFill>
                <a:schemeClr val="bg1">
                  <a:lumMod val="85000"/>
                </a:schemeClr>
              </a:solidFill>
            </c:spPr>
          </c:dPt>
          <c:dLbls>
            <c:dLbl>
              <c:idx val="0"/>
              <c:tx>
                <c:rich>
                  <a:bodyPr/>
                  <a:lstStyle/>
                  <a:p>
                    <a:r>
                      <a:rPr lang="en-US" smtClean="0"/>
                      <a:t>0,58%</a:t>
                    </a:r>
                    <a:endParaRPr lang="en-US"/>
                  </a:p>
                </c:rich>
              </c:tx>
              <c:showLegendKey val="0"/>
              <c:showVal val="1"/>
              <c:showCatName val="0"/>
              <c:showSerName val="0"/>
              <c:showPercent val="0"/>
              <c:showBubbleSize val="0"/>
              <c:extLst>
                <c:ext xmlns:c15="http://schemas.microsoft.com/office/drawing/2012/chart" uri="{CE6537A1-D6FC-4f65-9D91-7224C49458BB}">
                  <c15:layout/>
                </c:ext>
              </c:extLst>
            </c:dLbl>
            <c:dLbl>
              <c:idx val="1"/>
              <c:tx>
                <c:rich>
                  <a:bodyPr/>
                  <a:lstStyle/>
                  <a:p>
                    <a:r>
                      <a:rPr lang="en-US" smtClean="0">
                        <a:solidFill>
                          <a:schemeClr val="bg1"/>
                        </a:solidFill>
                      </a:rPr>
                      <a:t>99,42%</a:t>
                    </a:r>
                    <a:endParaRPr lang="en-US" dirty="0">
                      <a:solidFill>
                        <a:schemeClr val="bg1"/>
                      </a:solidFill>
                    </a:endParaRPr>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Sheet1!$A$2:$A$3</c:f>
              <c:strCache>
                <c:ptCount val="2"/>
                <c:pt idx="0">
                  <c:v>Visionskommunikation</c:v>
                </c:pt>
                <c:pt idx="1">
                  <c:v>Andere Kommunikation</c:v>
                </c:pt>
              </c:strCache>
            </c:strRef>
          </c:cat>
          <c:val>
            <c:numRef>
              <c:f>Sheet1!$B$2:$B$3</c:f>
              <c:numCache>
                <c:formatCode>General</c:formatCode>
                <c:ptCount val="2"/>
                <c:pt idx="0">
                  <c:v>0.58000000000000007</c:v>
                </c:pt>
                <c:pt idx="1">
                  <c:v>99.42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8.2624337562900246E-2"/>
          <c:y val="0.68062433592310001"/>
          <c:w val="0.33457645081431275"/>
          <c:h val="0.18834737303722485"/>
        </c:manualLayout>
      </c:layout>
      <c:overlay val="0"/>
    </c:legend>
    <c:plotVisOnly val="1"/>
    <c:dispBlanksAs val="zero"/>
    <c:showDLblsOverMax val="0"/>
  </c:chart>
  <c:txPr>
    <a:bodyPr/>
    <a:lstStyle/>
    <a:p>
      <a:pPr>
        <a:defRPr sz="14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035DC7-C68A-4032-8345-D57043A2615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de-DE"/>
        </a:p>
      </dgm:t>
    </dgm:pt>
    <dgm:pt modelId="{3A97C4B6-52C1-466C-A725-ED2020102A6E}">
      <dgm:prSet phldrT="[Text]" custT="1">
        <dgm:style>
          <a:lnRef idx="2">
            <a:schemeClr val="accent4"/>
          </a:lnRef>
          <a:fillRef idx="1">
            <a:schemeClr val="lt1"/>
          </a:fillRef>
          <a:effectRef idx="0">
            <a:schemeClr val="accent4"/>
          </a:effectRef>
          <a:fontRef idx="minor">
            <a:schemeClr val="dk1"/>
          </a:fontRef>
        </dgm:style>
      </dgm:prSet>
      <dgm:spPr>
        <a:solidFill>
          <a:schemeClr val="accent2">
            <a:lumMod val="20000"/>
            <a:lumOff val="80000"/>
          </a:schemeClr>
        </a:solidFill>
        <a:ln w="3175"/>
      </dgm:spPr>
      <dgm:t>
        <a:bodyPr/>
        <a:lstStyle/>
        <a:p>
          <a:pPr>
            <a:lnSpc>
              <a:spcPct val="100000"/>
            </a:lnSpc>
          </a:pPr>
          <a:r>
            <a:rPr lang="de-DE" sz="1400" b="1" dirty="0" smtClean="0"/>
            <a:t>Vorteile von etablierten Unternehmen</a:t>
          </a:r>
          <a:endParaRPr lang="de-DE" sz="1400" b="1" dirty="0"/>
        </a:p>
      </dgm:t>
    </dgm:pt>
    <dgm:pt modelId="{09D2A398-1E14-4C09-A265-D3CFAD2B7707}" type="parTrans" cxnId="{D14F0178-1850-4E80-B622-7155623B830D}">
      <dgm:prSet/>
      <dgm:spPr/>
      <dgm:t>
        <a:bodyPr/>
        <a:lstStyle/>
        <a:p>
          <a:endParaRPr lang="de-DE"/>
        </a:p>
      </dgm:t>
    </dgm:pt>
    <dgm:pt modelId="{508D14FA-C1DB-438E-B76D-4F7A851F0FE7}" type="sibTrans" cxnId="{D14F0178-1850-4E80-B622-7155623B830D}">
      <dgm:prSet/>
      <dgm:spPr/>
      <dgm:t>
        <a:bodyPr/>
        <a:lstStyle/>
        <a:p>
          <a:endParaRPr lang="de-DE"/>
        </a:p>
      </dgm:t>
    </dgm:pt>
    <dgm:pt modelId="{3DBAEE4E-B20A-4DC2-99A1-6B9CB8D462A1}">
      <dgm:prSet phldrT="[Text]" custT="1">
        <dgm:style>
          <a:lnRef idx="2">
            <a:schemeClr val="accent4"/>
          </a:lnRef>
          <a:fillRef idx="1">
            <a:schemeClr val="lt1"/>
          </a:fillRef>
          <a:effectRef idx="0">
            <a:schemeClr val="accent4"/>
          </a:effectRef>
          <a:fontRef idx="minor">
            <a:schemeClr val="dk1"/>
          </a:fontRef>
        </dgm:style>
      </dgm:prSet>
      <dgm:spPr>
        <a:solidFill>
          <a:schemeClr val="bg1"/>
        </a:solidFill>
        <a:ln w="12700"/>
      </dgm:spPr>
      <dgm:t>
        <a:bodyPr/>
        <a:lstStyle/>
        <a:p>
          <a:pPr>
            <a:lnSpc>
              <a:spcPts val="1680"/>
            </a:lnSpc>
          </a:pPr>
          <a:r>
            <a:rPr lang="de-DE" sz="1400" kern="1200" dirty="0" smtClean="0">
              <a:solidFill>
                <a:schemeClr val="tx1"/>
              </a:solidFill>
              <a:latin typeface="+mn-lt"/>
              <a:ea typeface="+mn-ea"/>
              <a:cs typeface="+mn-cs"/>
            </a:rPr>
            <a:t>Globale Infrastruktur</a:t>
          </a:r>
          <a:endParaRPr lang="de-DE" sz="1400" kern="1200" dirty="0">
            <a:solidFill>
              <a:schemeClr val="tx1"/>
            </a:solidFill>
            <a:latin typeface="+mn-lt"/>
            <a:ea typeface="+mn-ea"/>
            <a:cs typeface="+mn-cs"/>
          </a:endParaRPr>
        </a:p>
      </dgm:t>
    </dgm:pt>
    <dgm:pt modelId="{E27A4FB4-377C-4659-B36D-525939BBB4F5}" type="parTrans" cxnId="{686CB4A7-54DE-4D73-91CD-7511A7B6D1BB}">
      <dgm:prSet>
        <dgm:style>
          <a:lnRef idx="1">
            <a:schemeClr val="accent4"/>
          </a:lnRef>
          <a:fillRef idx="0">
            <a:schemeClr val="accent4"/>
          </a:fillRef>
          <a:effectRef idx="0">
            <a:schemeClr val="accent4"/>
          </a:effectRef>
          <a:fontRef idx="minor">
            <a:schemeClr val="tx1"/>
          </a:fontRef>
        </dgm:style>
      </dgm:prSet>
      <dgm:spPr>
        <a:ln w="12700">
          <a:solidFill>
            <a:schemeClr val="tx1"/>
          </a:solidFill>
        </a:ln>
      </dgm:spPr>
      <dgm:t>
        <a:bodyPr/>
        <a:lstStyle/>
        <a:p>
          <a:endParaRPr lang="de-DE"/>
        </a:p>
      </dgm:t>
    </dgm:pt>
    <dgm:pt modelId="{A74449A0-1DA7-487E-AD10-DA73BEB73372}" type="sibTrans" cxnId="{686CB4A7-54DE-4D73-91CD-7511A7B6D1BB}">
      <dgm:prSet/>
      <dgm:spPr/>
      <dgm:t>
        <a:bodyPr/>
        <a:lstStyle/>
        <a:p>
          <a:endParaRPr lang="de-DE"/>
        </a:p>
      </dgm:t>
    </dgm:pt>
    <dgm:pt modelId="{6D14C17F-434C-46EA-A3B8-CBA37B038C9F}">
      <dgm:prSet phldrT="[Text]" custT="1">
        <dgm:style>
          <a:lnRef idx="2">
            <a:schemeClr val="accent4"/>
          </a:lnRef>
          <a:fillRef idx="1">
            <a:schemeClr val="lt1"/>
          </a:fillRef>
          <a:effectRef idx="0">
            <a:schemeClr val="accent4"/>
          </a:effectRef>
          <a:fontRef idx="minor">
            <a:schemeClr val="dk1"/>
          </a:fontRef>
        </dgm:style>
      </dgm:prSet>
      <dgm:spPr>
        <a:solidFill>
          <a:schemeClr val="bg1"/>
        </a:solidFill>
        <a:ln w="12700"/>
      </dgm:spPr>
      <dgm:t>
        <a:bodyPr/>
        <a:lstStyle/>
        <a:p>
          <a:pPr>
            <a:lnSpc>
              <a:spcPts val="1680"/>
            </a:lnSpc>
          </a:pPr>
          <a:r>
            <a:rPr lang="de-DE" sz="1400" dirty="0" smtClean="0"/>
            <a:t>Ausgeprägte Marken-Reputation</a:t>
          </a:r>
          <a:endParaRPr lang="de-DE" sz="1400" dirty="0"/>
        </a:p>
      </dgm:t>
    </dgm:pt>
    <dgm:pt modelId="{FB1DB76C-467A-49A0-9D06-0CF6720A2A7E}" type="parTrans" cxnId="{86A29E82-CEF1-4998-A6B9-C24D7F3D658F}">
      <dgm:prSet/>
      <dgm:spPr>
        <a:ln w="12700">
          <a:solidFill>
            <a:schemeClr val="tx1"/>
          </a:solidFill>
        </a:ln>
      </dgm:spPr>
      <dgm:t>
        <a:bodyPr/>
        <a:lstStyle/>
        <a:p>
          <a:endParaRPr lang="de-DE"/>
        </a:p>
      </dgm:t>
    </dgm:pt>
    <dgm:pt modelId="{69845324-F5DF-4192-82B2-FF44F6E4E4D9}" type="sibTrans" cxnId="{86A29E82-CEF1-4998-A6B9-C24D7F3D658F}">
      <dgm:prSet/>
      <dgm:spPr/>
      <dgm:t>
        <a:bodyPr/>
        <a:lstStyle/>
        <a:p>
          <a:endParaRPr lang="de-DE"/>
        </a:p>
      </dgm:t>
    </dgm:pt>
    <dgm:pt modelId="{D4AEC450-97B7-4A85-AC5F-98648CA05B1C}">
      <dgm:prSet phldrT="[Text]" custT="1">
        <dgm:style>
          <a:lnRef idx="2">
            <a:schemeClr val="accent4"/>
          </a:lnRef>
          <a:fillRef idx="1">
            <a:schemeClr val="lt1"/>
          </a:fillRef>
          <a:effectRef idx="0">
            <a:schemeClr val="accent4"/>
          </a:effectRef>
          <a:fontRef idx="minor">
            <a:schemeClr val="dk1"/>
          </a:fontRef>
        </dgm:style>
      </dgm:prSet>
      <dgm:spPr>
        <a:solidFill>
          <a:schemeClr val="bg1"/>
        </a:solidFill>
        <a:ln w="12700"/>
      </dgm:spPr>
      <dgm:t>
        <a:bodyPr/>
        <a:lstStyle/>
        <a:p>
          <a:pPr>
            <a:lnSpc>
              <a:spcPts val="1800"/>
            </a:lnSpc>
          </a:pPr>
          <a:r>
            <a:rPr lang="de-DE" sz="1400" dirty="0" smtClean="0"/>
            <a:t>Partnerschaft</a:t>
          </a:r>
          <a:endParaRPr lang="de-DE" sz="1400" dirty="0"/>
        </a:p>
      </dgm:t>
    </dgm:pt>
    <dgm:pt modelId="{AE0D313E-0BB7-4F56-8D89-EF83F9ED7FB0}" type="parTrans" cxnId="{FAFB87F8-E0D5-4D6C-B3B5-97D408B50F38}">
      <dgm:prSet/>
      <dgm:spPr>
        <a:ln w="12700">
          <a:solidFill>
            <a:schemeClr val="tx1"/>
          </a:solidFill>
        </a:ln>
      </dgm:spPr>
      <dgm:t>
        <a:bodyPr/>
        <a:lstStyle/>
        <a:p>
          <a:endParaRPr lang="de-DE"/>
        </a:p>
      </dgm:t>
    </dgm:pt>
    <dgm:pt modelId="{50EE43F1-7CE4-429C-84B5-DC87DADB185A}" type="sibTrans" cxnId="{FAFB87F8-E0D5-4D6C-B3B5-97D408B50F38}">
      <dgm:prSet/>
      <dgm:spPr/>
      <dgm:t>
        <a:bodyPr/>
        <a:lstStyle/>
        <a:p>
          <a:endParaRPr lang="de-DE"/>
        </a:p>
      </dgm:t>
    </dgm:pt>
    <dgm:pt modelId="{4A810EB7-0184-489B-BCC7-A8AAA0A689BD}">
      <dgm:prSet custT="1">
        <dgm:style>
          <a:lnRef idx="2">
            <a:schemeClr val="accent4"/>
          </a:lnRef>
          <a:fillRef idx="1">
            <a:schemeClr val="lt1"/>
          </a:fillRef>
          <a:effectRef idx="0">
            <a:schemeClr val="accent4"/>
          </a:effectRef>
          <a:fontRef idx="minor">
            <a:schemeClr val="dk1"/>
          </a:fontRef>
        </dgm:style>
      </dgm:prSet>
      <dgm:spPr>
        <a:solidFill>
          <a:schemeClr val="bg1"/>
        </a:solidFill>
        <a:ln w="12700"/>
      </dgm:spPr>
      <dgm:t>
        <a:bodyPr/>
        <a:lstStyle/>
        <a:p>
          <a:pPr>
            <a:lnSpc>
              <a:spcPts val="1680"/>
            </a:lnSpc>
          </a:pPr>
          <a:r>
            <a:rPr lang="de-DE" sz="1400" dirty="0" smtClean="0"/>
            <a:t>Wissen-</a:t>
          </a:r>
          <a:r>
            <a:rPr lang="de-DE" sz="1400" dirty="0" err="1" smtClean="0"/>
            <a:t>schaftliches</a:t>
          </a:r>
          <a:r>
            <a:rPr lang="de-DE" sz="1400" dirty="0" smtClean="0"/>
            <a:t> Wissen</a:t>
          </a:r>
          <a:endParaRPr lang="de-DE" sz="1400" dirty="0"/>
        </a:p>
      </dgm:t>
    </dgm:pt>
    <dgm:pt modelId="{36C2954D-03D7-47BF-9904-DE9F9E331C29}" type="parTrans" cxnId="{75BE034B-5500-4420-A79A-F6B3A09F3E14}">
      <dgm:prSet/>
      <dgm:spPr>
        <a:ln w="12700">
          <a:solidFill>
            <a:schemeClr val="tx1"/>
          </a:solidFill>
        </a:ln>
      </dgm:spPr>
      <dgm:t>
        <a:bodyPr/>
        <a:lstStyle/>
        <a:p>
          <a:endParaRPr lang="de-DE"/>
        </a:p>
      </dgm:t>
    </dgm:pt>
    <dgm:pt modelId="{7A4D8A1A-92CF-4EED-BA8E-69E0D1E65CEC}" type="sibTrans" cxnId="{75BE034B-5500-4420-A79A-F6B3A09F3E14}">
      <dgm:prSet/>
      <dgm:spPr/>
      <dgm:t>
        <a:bodyPr/>
        <a:lstStyle/>
        <a:p>
          <a:endParaRPr lang="de-DE"/>
        </a:p>
      </dgm:t>
    </dgm:pt>
    <dgm:pt modelId="{94F8F467-3DAC-4C64-BF80-248690DC5856}">
      <dgm:prSet custT="1">
        <dgm:style>
          <a:lnRef idx="2">
            <a:schemeClr val="accent4"/>
          </a:lnRef>
          <a:fillRef idx="1">
            <a:schemeClr val="lt1"/>
          </a:fillRef>
          <a:effectRef idx="0">
            <a:schemeClr val="accent4"/>
          </a:effectRef>
          <a:fontRef idx="minor">
            <a:schemeClr val="dk1"/>
          </a:fontRef>
        </dgm:style>
      </dgm:prSet>
      <dgm:spPr>
        <a:solidFill>
          <a:schemeClr val="bg1"/>
        </a:solidFill>
        <a:ln w="12700"/>
      </dgm:spPr>
      <dgm:t>
        <a:bodyPr/>
        <a:lstStyle/>
        <a:p>
          <a:pPr>
            <a:lnSpc>
              <a:spcPts val="1680"/>
            </a:lnSpc>
          </a:pPr>
          <a:r>
            <a:rPr lang="de-DE" sz="1400" dirty="0" smtClean="0"/>
            <a:t>„Operational Excellence“</a:t>
          </a:r>
          <a:endParaRPr lang="de-DE" sz="1400" dirty="0"/>
        </a:p>
      </dgm:t>
    </dgm:pt>
    <dgm:pt modelId="{06C7049F-88D6-4DA1-82C9-B6F1A3D497A7}" type="parTrans" cxnId="{708B792C-0B59-4215-BBB8-3948CA633A4A}">
      <dgm:prSet/>
      <dgm:spPr>
        <a:ln w="12700">
          <a:solidFill>
            <a:schemeClr val="tx1"/>
          </a:solidFill>
        </a:ln>
      </dgm:spPr>
      <dgm:t>
        <a:bodyPr/>
        <a:lstStyle/>
        <a:p>
          <a:endParaRPr lang="de-DE"/>
        </a:p>
      </dgm:t>
    </dgm:pt>
    <dgm:pt modelId="{4D49BF50-1BA2-4E3A-9111-AC09C47E0845}" type="sibTrans" cxnId="{708B792C-0B59-4215-BBB8-3948CA633A4A}">
      <dgm:prSet/>
      <dgm:spPr/>
      <dgm:t>
        <a:bodyPr/>
        <a:lstStyle/>
        <a:p>
          <a:endParaRPr lang="de-DE"/>
        </a:p>
      </dgm:t>
    </dgm:pt>
    <dgm:pt modelId="{2BEA3344-FE3D-4870-ABF5-2E93A3B24454}" type="pres">
      <dgm:prSet presAssocID="{17035DC7-C68A-4032-8345-D57043A2615F}" presName="hierChild1" presStyleCnt="0">
        <dgm:presLayoutVars>
          <dgm:orgChart val="1"/>
          <dgm:chPref val="1"/>
          <dgm:dir/>
          <dgm:animOne val="branch"/>
          <dgm:animLvl val="lvl"/>
          <dgm:resizeHandles/>
        </dgm:presLayoutVars>
      </dgm:prSet>
      <dgm:spPr/>
      <dgm:t>
        <a:bodyPr/>
        <a:lstStyle/>
        <a:p>
          <a:endParaRPr lang="de-DE"/>
        </a:p>
      </dgm:t>
    </dgm:pt>
    <dgm:pt modelId="{5E8BBFE0-1019-41D2-8391-3BE30E7E258A}" type="pres">
      <dgm:prSet presAssocID="{3A97C4B6-52C1-466C-A725-ED2020102A6E}" presName="hierRoot1" presStyleCnt="0">
        <dgm:presLayoutVars>
          <dgm:hierBranch val="init"/>
        </dgm:presLayoutVars>
      </dgm:prSet>
      <dgm:spPr/>
    </dgm:pt>
    <dgm:pt modelId="{B2981F52-304E-4862-BD77-5BA5D8C7D0C8}" type="pres">
      <dgm:prSet presAssocID="{3A97C4B6-52C1-466C-A725-ED2020102A6E}" presName="rootComposite1" presStyleCnt="0"/>
      <dgm:spPr/>
    </dgm:pt>
    <dgm:pt modelId="{9CC3E69C-19DB-4ACC-88B2-904F9A574D09}" type="pres">
      <dgm:prSet presAssocID="{3A97C4B6-52C1-466C-A725-ED2020102A6E}" presName="rootText1" presStyleLbl="node0" presStyleIdx="0" presStyleCnt="1" custScaleX="237499" custScaleY="161720" custLinFactNeighborX="12959" custLinFactNeighborY="-42409">
        <dgm:presLayoutVars>
          <dgm:chPref val="3"/>
        </dgm:presLayoutVars>
      </dgm:prSet>
      <dgm:spPr/>
      <dgm:t>
        <a:bodyPr/>
        <a:lstStyle/>
        <a:p>
          <a:endParaRPr lang="de-DE"/>
        </a:p>
      </dgm:t>
    </dgm:pt>
    <dgm:pt modelId="{ED840E06-9A18-4183-BD83-898D0B2D6CC4}" type="pres">
      <dgm:prSet presAssocID="{3A97C4B6-52C1-466C-A725-ED2020102A6E}" presName="rootConnector1" presStyleLbl="node1" presStyleIdx="0" presStyleCnt="0"/>
      <dgm:spPr/>
      <dgm:t>
        <a:bodyPr/>
        <a:lstStyle/>
        <a:p>
          <a:endParaRPr lang="de-DE"/>
        </a:p>
      </dgm:t>
    </dgm:pt>
    <dgm:pt modelId="{422FA190-52C4-4703-A378-223252F52F65}" type="pres">
      <dgm:prSet presAssocID="{3A97C4B6-52C1-466C-A725-ED2020102A6E}" presName="hierChild2" presStyleCnt="0"/>
      <dgm:spPr/>
    </dgm:pt>
    <dgm:pt modelId="{3FB4C52E-C82A-4B13-B77E-0DF03EC36110}" type="pres">
      <dgm:prSet presAssocID="{E27A4FB4-377C-4659-B36D-525939BBB4F5}" presName="Name37" presStyleLbl="parChTrans1D2" presStyleIdx="0" presStyleCnt="5"/>
      <dgm:spPr/>
      <dgm:t>
        <a:bodyPr/>
        <a:lstStyle/>
        <a:p>
          <a:endParaRPr lang="de-DE"/>
        </a:p>
      </dgm:t>
    </dgm:pt>
    <dgm:pt modelId="{E4BEDD6C-F3FE-45BF-92DD-D374F48EE65D}" type="pres">
      <dgm:prSet presAssocID="{3DBAEE4E-B20A-4DC2-99A1-6B9CB8D462A1}" presName="hierRoot2" presStyleCnt="0">
        <dgm:presLayoutVars>
          <dgm:hierBranch val="init"/>
        </dgm:presLayoutVars>
      </dgm:prSet>
      <dgm:spPr/>
    </dgm:pt>
    <dgm:pt modelId="{A5F8ACEF-D223-46DC-8B03-363B31880EFA}" type="pres">
      <dgm:prSet presAssocID="{3DBAEE4E-B20A-4DC2-99A1-6B9CB8D462A1}" presName="rootComposite" presStyleCnt="0"/>
      <dgm:spPr/>
    </dgm:pt>
    <dgm:pt modelId="{3ADB7698-B479-4645-B1E6-FDA588DAA818}" type="pres">
      <dgm:prSet presAssocID="{3DBAEE4E-B20A-4DC2-99A1-6B9CB8D462A1}" presName="rootText" presStyleLbl="node2" presStyleIdx="0" presStyleCnt="5" custScaleX="118182" custScaleY="161720">
        <dgm:presLayoutVars>
          <dgm:chPref val="3"/>
        </dgm:presLayoutVars>
      </dgm:prSet>
      <dgm:spPr/>
      <dgm:t>
        <a:bodyPr/>
        <a:lstStyle/>
        <a:p>
          <a:endParaRPr lang="de-DE"/>
        </a:p>
      </dgm:t>
    </dgm:pt>
    <dgm:pt modelId="{A2AC701E-F0A3-48BB-BBD3-DDF78E3963F4}" type="pres">
      <dgm:prSet presAssocID="{3DBAEE4E-B20A-4DC2-99A1-6B9CB8D462A1}" presName="rootConnector" presStyleLbl="node2" presStyleIdx="0" presStyleCnt="5"/>
      <dgm:spPr/>
      <dgm:t>
        <a:bodyPr/>
        <a:lstStyle/>
        <a:p>
          <a:endParaRPr lang="de-DE"/>
        </a:p>
      </dgm:t>
    </dgm:pt>
    <dgm:pt modelId="{D813BF99-3368-40A5-85CE-EFF46D14AB1F}" type="pres">
      <dgm:prSet presAssocID="{3DBAEE4E-B20A-4DC2-99A1-6B9CB8D462A1}" presName="hierChild4" presStyleCnt="0"/>
      <dgm:spPr/>
    </dgm:pt>
    <dgm:pt modelId="{668E6D43-11D2-41AE-AF29-2F4E7D0DDD11}" type="pres">
      <dgm:prSet presAssocID="{3DBAEE4E-B20A-4DC2-99A1-6B9CB8D462A1}" presName="hierChild5" presStyleCnt="0"/>
      <dgm:spPr/>
    </dgm:pt>
    <dgm:pt modelId="{40297697-4378-4A0C-8887-D5343A5ED9EB}" type="pres">
      <dgm:prSet presAssocID="{FB1DB76C-467A-49A0-9D06-0CF6720A2A7E}" presName="Name37" presStyleLbl="parChTrans1D2" presStyleIdx="1" presStyleCnt="5"/>
      <dgm:spPr/>
      <dgm:t>
        <a:bodyPr/>
        <a:lstStyle/>
        <a:p>
          <a:endParaRPr lang="de-DE"/>
        </a:p>
      </dgm:t>
    </dgm:pt>
    <dgm:pt modelId="{C722D291-0877-45A6-966A-4F1E0E56256F}" type="pres">
      <dgm:prSet presAssocID="{6D14C17F-434C-46EA-A3B8-CBA37B038C9F}" presName="hierRoot2" presStyleCnt="0">
        <dgm:presLayoutVars>
          <dgm:hierBranch val="init"/>
        </dgm:presLayoutVars>
      </dgm:prSet>
      <dgm:spPr/>
    </dgm:pt>
    <dgm:pt modelId="{76679638-9BEB-4835-9CD8-EBFF706BF093}" type="pres">
      <dgm:prSet presAssocID="{6D14C17F-434C-46EA-A3B8-CBA37B038C9F}" presName="rootComposite" presStyleCnt="0"/>
      <dgm:spPr/>
    </dgm:pt>
    <dgm:pt modelId="{4BC21642-1C9B-4EC6-8C2F-452519A47E51}" type="pres">
      <dgm:prSet presAssocID="{6D14C17F-434C-46EA-A3B8-CBA37B038C9F}" presName="rootText" presStyleLbl="node2" presStyleIdx="1" presStyleCnt="5" custScaleX="144612" custScaleY="161720">
        <dgm:presLayoutVars>
          <dgm:chPref val="3"/>
        </dgm:presLayoutVars>
      </dgm:prSet>
      <dgm:spPr/>
      <dgm:t>
        <a:bodyPr/>
        <a:lstStyle/>
        <a:p>
          <a:endParaRPr lang="de-DE"/>
        </a:p>
      </dgm:t>
    </dgm:pt>
    <dgm:pt modelId="{92E4CE99-FE5B-42C8-B726-5ED60CE2858F}" type="pres">
      <dgm:prSet presAssocID="{6D14C17F-434C-46EA-A3B8-CBA37B038C9F}" presName="rootConnector" presStyleLbl="node2" presStyleIdx="1" presStyleCnt="5"/>
      <dgm:spPr/>
      <dgm:t>
        <a:bodyPr/>
        <a:lstStyle/>
        <a:p>
          <a:endParaRPr lang="de-DE"/>
        </a:p>
      </dgm:t>
    </dgm:pt>
    <dgm:pt modelId="{F09DEC27-FD0F-45E8-895C-A6B07A646445}" type="pres">
      <dgm:prSet presAssocID="{6D14C17F-434C-46EA-A3B8-CBA37B038C9F}" presName="hierChild4" presStyleCnt="0"/>
      <dgm:spPr/>
    </dgm:pt>
    <dgm:pt modelId="{54821437-15C9-44AE-8FE0-EBB347691E57}" type="pres">
      <dgm:prSet presAssocID="{6D14C17F-434C-46EA-A3B8-CBA37B038C9F}" presName="hierChild5" presStyleCnt="0"/>
      <dgm:spPr/>
    </dgm:pt>
    <dgm:pt modelId="{833117BC-56CE-4125-A8BC-379936538468}" type="pres">
      <dgm:prSet presAssocID="{AE0D313E-0BB7-4F56-8D89-EF83F9ED7FB0}" presName="Name37" presStyleLbl="parChTrans1D2" presStyleIdx="2" presStyleCnt="5"/>
      <dgm:spPr/>
      <dgm:t>
        <a:bodyPr/>
        <a:lstStyle/>
        <a:p>
          <a:endParaRPr lang="de-DE"/>
        </a:p>
      </dgm:t>
    </dgm:pt>
    <dgm:pt modelId="{7CAF7A9C-B316-4591-A7C7-C73151FE5A06}" type="pres">
      <dgm:prSet presAssocID="{D4AEC450-97B7-4A85-AC5F-98648CA05B1C}" presName="hierRoot2" presStyleCnt="0">
        <dgm:presLayoutVars>
          <dgm:hierBranch val="init"/>
        </dgm:presLayoutVars>
      </dgm:prSet>
      <dgm:spPr/>
    </dgm:pt>
    <dgm:pt modelId="{79AC6577-3169-4715-AC38-2755AB9C410A}" type="pres">
      <dgm:prSet presAssocID="{D4AEC450-97B7-4A85-AC5F-98648CA05B1C}" presName="rootComposite" presStyleCnt="0"/>
      <dgm:spPr/>
    </dgm:pt>
    <dgm:pt modelId="{EE79F8D6-A194-40A1-BC1A-4A889631C3BF}" type="pres">
      <dgm:prSet presAssocID="{D4AEC450-97B7-4A85-AC5F-98648CA05B1C}" presName="rootText" presStyleLbl="node2" presStyleIdx="2" presStyleCnt="5" custScaleX="131481" custScaleY="161720">
        <dgm:presLayoutVars>
          <dgm:chPref val="3"/>
        </dgm:presLayoutVars>
      </dgm:prSet>
      <dgm:spPr/>
      <dgm:t>
        <a:bodyPr/>
        <a:lstStyle/>
        <a:p>
          <a:endParaRPr lang="de-DE"/>
        </a:p>
      </dgm:t>
    </dgm:pt>
    <dgm:pt modelId="{467345AE-A252-40B1-BA62-BF054B6C10C3}" type="pres">
      <dgm:prSet presAssocID="{D4AEC450-97B7-4A85-AC5F-98648CA05B1C}" presName="rootConnector" presStyleLbl="node2" presStyleIdx="2" presStyleCnt="5"/>
      <dgm:spPr/>
      <dgm:t>
        <a:bodyPr/>
        <a:lstStyle/>
        <a:p>
          <a:endParaRPr lang="de-DE"/>
        </a:p>
      </dgm:t>
    </dgm:pt>
    <dgm:pt modelId="{70098612-F0B2-4F2D-B40E-D7617F40894E}" type="pres">
      <dgm:prSet presAssocID="{D4AEC450-97B7-4A85-AC5F-98648CA05B1C}" presName="hierChild4" presStyleCnt="0"/>
      <dgm:spPr/>
    </dgm:pt>
    <dgm:pt modelId="{F2FC5C05-3AF8-44B4-9901-E499A0D618CB}" type="pres">
      <dgm:prSet presAssocID="{D4AEC450-97B7-4A85-AC5F-98648CA05B1C}" presName="hierChild5" presStyleCnt="0"/>
      <dgm:spPr/>
    </dgm:pt>
    <dgm:pt modelId="{F327FBCD-69B5-4487-904B-A32E064166CC}" type="pres">
      <dgm:prSet presAssocID="{36C2954D-03D7-47BF-9904-DE9F9E331C29}" presName="Name37" presStyleLbl="parChTrans1D2" presStyleIdx="3" presStyleCnt="5"/>
      <dgm:spPr/>
      <dgm:t>
        <a:bodyPr/>
        <a:lstStyle/>
        <a:p>
          <a:endParaRPr lang="de-DE"/>
        </a:p>
      </dgm:t>
    </dgm:pt>
    <dgm:pt modelId="{93F06D3C-E632-4008-AACC-A53AFAF78EC9}" type="pres">
      <dgm:prSet presAssocID="{4A810EB7-0184-489B-BCC7-A8AAA0A689BD}" presName="hierRoot2" presStyleCnt="0">
        <dgm:presLayoutVars>
          <dgm:hierBranch val="init"/>
        </dgm:presLayoutVars>
      </dgm:prSet>
      <dgm:spPr/>
    </dgm:pt>
    <dgm:pt modelId="{CAC483D2-681E-44E3-B91F-31CC2E4B41EF}" type="pres">
      <dgm:prSet presAssocID="{4A810EB7-0184-489B-BCC7-A8AAA0A689BD}" presName="rootComposite" presStyleCnt="0"/>
      <dgm:spPr/>
    </dgm:pt>
    <dgm:pt modelId="{61BC28F4-3680-4A5C-9B83-F7A42AB914CF}" type="pres">
      <dgm:prSet presAssocID="{4A810EB7-0184-489B-BCC7-A8AAA0A689BD}" presName="rootText" presStyleLbl="node2" presStyleIdx="3" presStyleCnt="5" custScaleX="118182" custScaleY="161720">
        <dgm:presLayoutVars>
          <dgm:chPref val="3"/>
        </dgm:presLayoutVars>
      </dgm:prSet>
      <dgm:spPr/>
      <dgm:t>
        <a:bodyPr/>
        <a:lstStyle/>
        <a:p>
          <a:endParaRPr lang="de-DE"/>
        </a:p>
      </dgm:t>
    </dgm:pt>
    <dgm:pt modelId="{C96F3FD9-7BA7-4A08-A55D-D94558AFC99A}" type="pres">
      <dgm:prSet presAssocID="{4A810EB7-0184-489B-BCC7-A8AAA0A689BD}" presName="rootConnector" presStyleLbl="node2" presStyleIdx="3" presStyleCnt="5"/>
      <dgm:spPr/>
      <dgm:t>
        <a:bodyPr/>
        <a:lstStyle/>
        <a:p>
          <a:endParaRPr lang="de-DE"/>
        </a:p>
      </dgm:t>
    </dgm:pt>
    <dgm:pt modelId="{672C3A06-7F86-4D83-8926-0915DDF493F7}" type="pres">
      <dgm:prSet presAssocID="{4A810EB7-0184-489B-BCC7-A8AAA0A689BD}" presName="hierChild4" presStyleCnt="0"/>
      <dgm:spPr/>
    </dgm:pt>
    <dgm:pt modelId="{CCDA6161-950D-465D-B10B-55509EB3D7CE}" type="pres">
      <dgm:prSet presAssocID="{4A810EB7-0184-489B-BCC7-A8AAA0A689BD}" presName="hierChild5" presStyleCnt="0"/>
      <dgm:spPr/>
    </dgm:pt>
    <dgm:pt modelId="{2373544E-C4C1-4CD4-8AE2-91B394341D28}" type="pres">
      <dgm:prSet presAssocID="{06C7049F-88D6-4DA1-82C9-B6F1A3D497A7}" presName="Name37" presStyleLbl="parChTrans1D2" presStyleIdx="4" presStyleCnt="5"/>
      <dgm:spPr/>
      <dgm:t>
        <a:bodyPr/>
        <a:lstStyle/>
        <a:p>
          <a:endParaRPr lang="de-DE"/>
        </a:p>
      </dgm:t>
    </dgm:pt>
    <dgm:pt modelId="{6EA90212-7D92-4646-83B1-46338C6AB472}" type="pres">
      <dgm:prSet presAssocID="{94F8F467-3DAC-4C64-BF80-248690DC5856}" presName="hierRoot2" presStyleCnt="0">
        <dgm:presLayoutVars>
          <dgm:hierBranch val="init"/>
        </dgm:presLayoutVars>
      </dgm:prSet>
      <dgm:spPr/>
    </dgm:pt>
    <dgm:pt modelId="{CB1B9AFB-BE0A-467B-9E5B-ADA0AF0B8C32}" type="pres">
      <dgm:prSet presAssocID="{94F8F467-3DAC-4C64-BF80-248690DC5856}" presName="rootComposite" presStyleCnt="0"/>
      <dgm:spPr/>
    </dgm:pt>
    <dgm:pt modelId="{3F6D948A-5477-4E35-9AE3-0258A8C6699C}" type="pres">
      <dgm:prSet presAssocID="{94F8F467-3DAC-4C64-BF80-248690DC5856}" presName="rootText" presStyleLbl="node2" presStyleIdx="4" presStyleCnt="5" custScaleX="118182" custScaleY="161720">
        <dgm:presLayoutVars>
          <dgm:chPref val="3"/>
        </dgm:presLayoutVars>
      </dgm:prSet>
      <dgm:spPr/>
      <dgm:t>
        <a:bodyPr/>
        <a:lstStyle/>
        <a:p>
          <a:endParaRPr lang="de-DE"/>
        </a:p>
      </dgm:t>
    </dgm:pt>
    <dgm:pt modelId="{48FC639E-D677-45AE-9563-29F3FFAFCFAF}" type="pres">
      <dgm:prSet presAssocID="{94F8F467-3DAC-4C64-BF80-248690DC5856}" presName="rootConnector" presStyleLbl="node2" presStyleIdx="4" presStyleCnt="5"/>
      <dgm:spPr/>
      <dgm:t>
        <a:bodyPr/>
        <a:lstStyle/>
        <a:p>
          <a:endParaRPr lang="de-DE"/>
        </a:p>
      </dgm:t>
    </dgm:pt>
    <dgm:pt modelId="{3355AF4A-2192-4D98-B0E3-F5CE3229510C}" type="pres">
      <dgm:prSet presAssocID="{94F8F467-3DAC-4C64-BF80-248690DC5856}" presName="hierChild4" presStyleCnt="0"/>
      <dgm:spPr/>
    </dgm:pt>
    <dgm:pt modelId="{3EF90057-4631-4276-9BD0-D820862D9D21}" type="pres">
      <dgm:prSet presAssocID="{94F8F467-3DAC-4C64-BF80-248690DC5856}" presName="hierChild5" presStyleCnt="0"/>
      <dgm:spPr/>
    </dgm:pt>
    <dgm:pt modelId="{B94CFF5D-5246-4B9F-A992-76EA292B1765}" type="pres">
      <dgm:prSet presAssocID="{3A97C4B6-52C1-466C-A725-ED2020102A6E}" presName="hierChild3" presStyleCnt="0"/>
      <dgm:spPr/>
    </dgm:pt>
  </dgm:ptLst>
  <dgm:cxnLst>
    <dgm:cxn modelId="{C98EBEF0-C1F7-42F0-9123-B34D514CD257}" type="presOf" srcId="{94F8F467-3DAC-4C64-BF80-248690DC5856}" destId="{3F6D948A-5477-4E35-9AE3-0258A8C6699C}" srcOrd="0" destOrd="0" presId="urn:microsoft.com/office/officeart/2005/8/layout/orgChart1"/>
    <dgm:cxn modelId="{DE4558E4-1A61-4359-AB20-D00B1C03EC90}" type="presOf" srcId="{3A97C4B6-52C1-466C-A725-ED2020102A6E}" destId="{ED840E06-9A18-4183-BD83-898D0B2D6CC4}" srcOrd="1" destOrd="0" presId="urn:microsoft.com/office/officeart/2005/8/layout/orgChart1"/>
    <dgm:cxn modelId="{F0B36202-14EA-4AE4-9FAB-49F96E08AAA6}" type="presOf" srcId="{17035DC7-C68A-4032-8345-D57043A2615F}" destId="{2BEA3344-FE3D-4870-ABF5-2E93A3B24454}" srcOrd="0" destOrd="0" presId="urn:microsoft.com/office/officeart/2005/8/layout/orgChart1"/>
    <dgm:cxn modelId="{75BE034B-5500-4420-A79A-F6B3A09F3E14}" srcId="{3A97C4B6-52C1-466C-A725-ED2020102A6E}" destId="{4A810EB7-0184-489B-BCC7-A8AAA0A689BD}" srcOrd="3" destOrd="0" parTransId="{36C2954D-03D7-47BF-9904-DE9F9E331C29}" sibTransId="{7A4D8A1A-92CF-4EED-BA8E-69E0D1E65CEC}"/>
    <dgm:cxn modelId="{86A29E82-CEF1-4998-A6B9-C24D7F3D658F}" srcId="{3A97C4B6-52C1-466C-A725-ED2020102A6E}" destId="{6D14C17F-434C-46EA-A3B8-CBA37B038C9F}" srcOrd="1" destOrd="0" parTransId="{FB1DB76C-467A-49A0-9D06-0CF6720A2A7E}" sibTransId="{69845324-F5DF-4192-82B2-FF44F6E4E4D9}"/>
    <dgm:cxn modelId="{D403A7E7-09A4-4EDA-AD3E-F34A4B375C00}" type="presOf" srcId="{36C2954D-03D7-47BF-9904-DE9F9E331C29}" destId="{F327FBCD-69B5-4487-904B-A32E064166CC}" srcOrd="0" destOrd="0" presId="urn:microsoft.com/office/officeart/2005/8/layout/orgChart1"/>
    <dgm:cxn modelId="{FAFB87F8-E0D5-4D6C-B3B5-97D408B50F38}" srcId="{3A97C4B6-52C1-466C-A725-ED2020102A6E}" destId="{D4AEC450-97B7-4A85-AC5F-98648CA05B1C}" srcOrd="2" destOrd="0" parTransId="{AE0D313E-0BB7-4F56-8D89-EF83F9ED7FB0}" sibTransId="{50EE43F1-7CE4-429C-84B5-DC87DADB185A}"/>
    <dgm:cxn modelId="{741459FB-9C0C-4B9E-BCAC-1C5018CB3C63}" type="presOf" srcId="{3DBAEE4E-B20A-4DC2-99A1-6B9CB8D462A1}" destId="{A2AC701E-F0A3-48BB-BBD3-DDF78E3963F4}" srcOrd="1" destOrd="0" presId="urn:microsoft.com/office/officeart/2005/8/layout/orgChart1"/>
    <dgm:cxn modelId="{6E71B28D-DDE5-4E15-B014-76687692CAB4}" type="presOf" srcId="{E27A4FB4-377C-4659-B36D-525939BBB4F5}" destId="{3FB4C52E-C82A-4B13-B77E-0DF03EC36110}" srcOrd="0" destOrd="0" presId="urn:microsoft.com/office/officeart/2005/8/layout/orgChart1"/>
    <dgm:cxn modelId="{686CB4A7-54DE-4D73-91CD-7511A7B6D1BB}" srcId="{3A97C4B6-52C1-466C-A725-ED2020102A6E}" destId="{3DBAEE4E-B20A-4DC2-99A1-6B9CB8D462A1}" srcOrd="0" destOrd="0" parTransId="{E27A4FB4-377C-4659-B36D-525939BBB4F5}" sibTransId="{A74449A0-1DA7-487E-AD10-DA73BEB73372}"/>
    <dgm:cxn modelId="{2FADA12C-E79D-4E65-A06B-EF14AACFFD8F}" type="presOf" srcId="{6D14C17F-434C-46EA-A3B8-CBA37B038C9F}" destId="{92E4CE99-FE5B-42C8-B726-5ED60CE2858F}" srcOrd="1" destOrd="0" presId="urn:microsoft.com/office/officeart/2005/8/layout/orgChart1"/>
    <dgm:cxn modelId="{D9CA666C-5BA5-4AD9-9943-9A59FC5C3B5B}" type="presOf" srcId="{4A810EB7-0184-489B-BCC7-A8AAA0A689BD}" destId="{C96F3FD9-7BA7-4A08-A55D-D94558AFC99A}" srcOrd="1" destOrd="0" presId="urn:microsoft.com/office/officeart/2005/8/layout/orgChart1"/>
    <dgm:cxn modelId="{D04A8964-61D8-4219-B3C7-3A257D3CD5C9}" type="presOf" srcId="{D4AEC450-97B7-4A85-AC5F-98648CA05B1C}" destId="{467345AE-A252-40B1-BA62-BF054B6C10C3}" srcOrd="1" destOrd="0" presId="urn:microsoft.com/office/officeart/2005/8/layout/orgChart1"/>
    <dgm:cxn modelId="{18A7EC9C-D2E7-4A35-8EC8-FDBA30CF2C65}" type="presOf" srcId="{3A97C4B6-52C1-466C-A725-ED2020102A6E}" destId="{9CC3E69C-19DB-4ACC-88B2-904F9A574D09}" srcOrd="0" destOrd="0" presId="urn:microsoft.com/office/officeart/2005/8/layout/orgChart1"/>
    <dgm:cxn modelId="{C9458638-AEDA-4BE7-AEE8-28F5D170E7F3}" type="presOf" srcId="{6D14C17F-434C-46EA-A3B8-CBA37B038C9F}" destId="{4BC21642-1C9B-4EC6-8C2F-452519A47E51}" srcOrd="0" destOrd="0" presId="urn:microsoft.com/office/officeart/2005/8/layout/orgChart1"/>
    <dgm:cxn modelId="{D14F0178-1850-4E80-B622-7155623B830D}" srcId="{17035DC7-C68A-4032-8345-D57043A2615F}" destId="{3A97C4B6-52C1-466C-A725-ED2020102A6E}" srcOrd="0" destOrd="0" parTransId="{09D2A398-1E14-4C09-A265-D3CFAD2B7707}" sibTransId="{508D14FA-C1DB-438E-B76D-4F7A851F0FE7}"/>
    <dgm:cxn modelId="{A43FFC66-E391-411C-945B-CE14A98762C8}" type="presOf" srcId="{AE0D313E-0BB7-4F56-8D89-EF83F9ED7FB0}" destId="{833117BC-56CE-4125-A8BC-379936538468}" srcOrd="0" destOrd="0" presId="urn:microsoft.com/office/officeart/2005/8/layout/orgChart1"/>
    <dgm:cxn modelId="{64EE60E0-3C7A-437C-9B49-192A8C1710AC}" type="presOf" srcId="{4A810EB7-0184-489B-BCC7-A8AAA0A689BD}" destId="{61BC28F4-3680-4A5C-9B83-F7A42AB914CF}" srcOrd="0" destOrd="0" presId="urn:microsoft.com/office/officeart/2005/8/layout/orgChart1"/>
    <dgm:cxn modelId="{A235C63C-8C81-4664-9D7B-DB33871812AD}" type="presOf" srcId="{3DBAEE4E-B20A-4DC2-99A1-6B9CB8D462A1}" destId="{3ADB7698-B479-4645-B1E6-FDA588DAA818}" srcOrd="0" destOrd="0" presId="urn:microsoft.com/office/officeart/2005/8/layout/orgChart1"/>
    <dgm:cxn modelId="{D81B3EE2-81E3-41DD-8E1D-3C7D42E3A500}" type="presOf" srcId="{06C7049F-88D6-4DA1-82C9-B6F1A3D497A7}" destId="{2373544E-C4C1-4CD4-8AE2-91B394341D28}" srcOrd="0" destOrd="0" presId="urn:microsoft.com/office/officeart/2005/8/layout/orgChart1"/>
    <dgm:cxn modelId="{6E6899B9-578E-4E4E-86D2-8C7791A49A2B}" type="presOf" srcId="{94F8F467-3DAC-4C64-BF80-248690DC5856}" destId="{48FC639E-D677-45AE-9563-29F3FFAFCFAF}" srcOrd="1" destOrd="0" presId="urn:microsoft.com/office/officeart/2005/8/layout/orgChart1"/>
    <dgm:cxn modelId="{1B5823F8-2B12-477E-9157-21534809F42F}" type="presOf" srcId="{D4AEC450-97B7-4A85-AC5F-98648CA05B1C}" destId="{EE79F8D6-A194-40A1-BC1A-4A889631C3BF}" srcOrd="0" destOrd="0" presId="urn:microsoft.com/office/officeart/2005/8/layout/orgChart1"/>
    <dgm:cxn modelId="{D7CD4499-EE4C-4923-AE5D-903FA733FC7B}" type="presOf" srcId="{FB1DB76C-467A-49A0-9D06-0CF6720A2A7E}" destId="{40297697-4378-4A0C-8887-D5343A5ED9EB}" srcOrd="0" destOrd="0" presId="urn:microsoft.com/office/officeart/2005/8/layout/orgChart1"/>
    <dgm:cxn modelId="{708B792C-0B59-4215-BBB8-3948CA633A4A}" srcId="{3A97C4B6-52C1-466C-A725-ED2020102A6E}" destId="{94F8F467-3DAC-4C64-BF80-248690DC5856}" srcOrd="4" destOrd="0" parTransId="{06C7049F-88D6-4DA1-82C9-B6F1A3D497A7}" sibTransId="{4D49BF50-1BA2-4E3A-9111-AC09C47E0845}"/>
    <dgm:cxn modelId="{72453326-CCC6-45C6-B778-5E63576A6AB1}" type="presParOf" srcId="{2BEA3344-FE3D-4870-ABF5-2E93A3B24454}" destId="{5E8BBFE0-1019-41D2-8391-3BE30E7E258A}" srcOrd="0" destOrd="0" presId="urn:microsoft.com/office/officeart/2005/8/layout/orgChart1"/>
    <dgm:cxn modelId="{89FEE220-C904-44B2-B7F4-8EA2D167C0F3}" type="presParOf" srcId="{5E8BBFE0-1019-41D2-8391-3BE30E7E258A}" destId="{B2981F52-304E-4862-BD77-5BA5D8C7D0C8}" srcOrd="0" destOrd="0" presId="urn:microsoft.com/office/officeart/2005/8/layout/orgChart1"/>
    <dgm:cxn modelId="{B69BDA88-7F1C-4993-B0D4-5A305FBB35EB}" type="presParOf" srcId="{B2981F52-304E-4862-BD77-5BA5D8C7D0C8}" destId="{9CC3E69C-19DB-4ACC-88B2-904F9A574D09}" srcOrd="0" destOrd="0" presId="urn:microsoft.com/office/officeart/2005/8/layout/orgChart1"/>
    <dgm:cxn modelId="{B75299C4-D2EA-49B3-B432-D18D908C6713}" type="presParOf" srcId="{B2981F52-304E-4862-BD77-5BA5D8C7D0C8}" destId="{ED840E06-9A18-4183-BD83-898D0B2D6CC4}" srcOrd="1" destOrd="0" presId="urn:microsoft.com/office/officeart/2005/8/layout/orgChart1"/>
    <dgm:cxn modelId="{BA382E69-7741-4563-8CE2-80312DB39F4A}" type="presParOf" srcId="{5E8BBFE0-1019-41D2-8391-3BE30E7E258A}" destId="{422FA190-52C4-4703-A378-223252F52F65}" srcOrd="1" destOrd="0" presId="urn:microsoft.com/office/officeart/2005/8/layout/orgChart1"/>
    <dgm:cxn modelId="{EF48595C-035C-45C7-BCF2-4AA8779EA83E}" type="presParOf" srcId="{422FA190-52C4-4703-A378-223252F52F65}" destId="{3FB4C52E-C82A-4B13-B77E-0DF03EC36110}" srcOrd="0" destOrd="0" presId="urn:microsoft.com/office/officeart/2005/8/layout/orgChart1"/>
    <dgm:cxn modelId="{60F9591E-73FA-4051-8E5B-9A424B48412B}" type="presParOf" srcId="{422FA190-52C4-4703-A378-223252F52F65}" destId="{E4BEDD6C-F3FE-45BF-92DD-D374F48EE65D}" srcOrd="1" destOrd="0" presId="urn:microsoft.com/office/officeart/2005/8/layout/orgChart1"/>
    <dgm:cxn modelId="{17A223F8-0CE7-4EEE-A8DC-E7D6FF8624FC}" type="presParOf" srcId="{E4BEDD6C-F3FE-45BF-92DD-D374F48EE65D}" destId="{A5F8ACEF-D223-46DC-8B03-363B31880EFA}" srcOrd="0" destOrd="0" presId="urn:microsoft.com/office/officeart/2005/8/layout/orgChart1"/>
    <dgm:cxn modelId="{D3ADF7D9-FDED-4EE4-BB29-47A5CBA63745}" type="presParOf" srcId="{A5F8ACEF-D223-46DC-8B03-363B31880EFA}" destId="{3ADB7698-B479-4645-B1E6-FDA588DAA818}" srcOrd="0" destOrd="0" presId="urn:microsoft.com/office/officeart/2005/8/layout/orgChart1"/>
    <dgm:cxn modelId="{1946B8FD-13D6-40BF-92C0-4B2F77A5CFB1}" type="presParOf" srcId="{A5F8ACEF-D223-46DC-8B03-363B31880EFA}" destId="{A2AC701E-F0A3-48BB-BBD3-DDF78E3963F4}" srcOrd="1" destOrd="0" presId="urn:microsoft.com/office/officeart/2005/8/layout/orgChart1"/>
    <dgm:cxn modelId="{D9919BB8-DB97-4156-AAC5-7E6F354A768F}" type="presParOf" srcId="{E4BEDD6C-F3FE-45BF-92DD-D374F48EE65D}" destId="{D813BF99-3368-40A5-85CE-EFF46D14AB1F}" srcOrd="1" destOrd="0" presId="urn:microsoft.com/office/officeart/2005/8/layout/orgChart1"/>
    <dgm:cxn modelId="{D259C357-7EE9-4BB9-BEBD-B626811797FF}" type="presParOf" srcId="{E4BEDD6C-F3FE-45BF-92DD-D374F48EE65D}" destId="{668E6D43-11D2-41AE-AF29-2F4E7D0DDD11}" srcOrd="2" destOrd="0" presId="urn:microsoft.com/office/officeart/2005/8/layout/orgChart1"/>
    <dgm:cxn modelId="{9416CA58-1EEE-4583-AACA-4EAA46672AD0}" type="presParOf" srcId="{422FA190-52C4-4703-A378-223252F52F65}" destId="{40297697-4378-4A0C-8887-D5343A5ED9EB}" srcOrd="2" destOrd="0" presId="urn:microsoft.com/office/officeart/2005/8/layout/orgChart1"/>
    <dgm:cxn modelId="{8FDB0D31-9849-46FB-AD43-292E2E24D97C}" type="presParOf" srcId="{422FA190-52C4-4703-A378-223252F52F65}" destId="{C722D291-0877-45A6-966A-4F1E0E56256F}" srcOrd="3" destOrd="0" presId="urn:microsoft.com/office/officeart/2005/8/layout/orgChart1"/>
    <dgm:cxn modelId="{5FC48CD4-F592-43D1-9D75-1CFA9C183E70}" type="presParOf" srcId="{C722D291-0877-45A6-966A-4F1E0E56256F}" destId="{76679638-9BEB-4835-9CD8-EBFF706BF093}" srcOrd="0" destOrd="0" presId="urn:microsoft.com/office/officeart/2005/8/layout/orgChart1"/>
    <dgm:cxn modelId="{5EBF2E63-29EE-4C7C-BF5C-BAB40C3DB27B}" type="presParOf" srcId="{76679638-9BEB-4835-9CD8-EBFF706BF093}" destId="{4BC21642-1C9B-4EC6-8C2F-452519A47E51}" srcOrd="0" destOrd="0" presId="urn:microsoft.com/office/officeart/2005/8/layout/orgChart1"/>
    <dgm:cxn modelId="{AA30AF66-85DD-4415-BE03-D6C8BE8BE4ED}" type="presParOf" srcId="{76679638-9BEB-4835-9CD8-EBFF706BF093}" destId="{92E4CE99-FE5B-42C8-B726-5ED60CE2858F}" srcOrd="1" destOrd="0" presId="urn:microsoft.com/office/officeart/2005/8/layout/orgChart1"/>
    <dgm:cxn modelId="{DE7FEB5E-0FC8-4724-B241-0BDC12A51454}" type="presParOf" srcId="{C722D291-0877-45A6-966A-4F1E0E56256F}" destId="{F09DEC27-FD0F-45E8-895C-A6B07A646445}" srcOrd="1" destOrd="0" presId="urn:microsoft.com/office/officeart/2005/8/layout/orgChart1"/>
    <dgm:cxn modelId="{A6F5FC64-8AC1-4FAB-83D8-CD9DC94BB5F6}" type="presParOf" srcId="{C722D291-0877-45A6-966A-4F1E0E56256F}" destId="{54821437-15C9-44AE-8FE0-EBB347691E57}" srcOrd="2" destOrd="0" presId="urn:microsoft.com/office/officeart/2005/8/layout/orgChart1"/>
    <dgm:cxn modelId="{1AEED9BE-11ED-498F-92C8-FEFE76175DCA}" type="presParOf" srcId="{422FA190-52C4-4703-A378-223252F52F65}" destId="{833117BC-56CE-4125-A8BC-379936538468}" srcOrd="4" destOrd="0" presId="urn:microsoft.com/office/officeart/2005/8/layout/orgChart1"/>
    <dgm:cxn modelId="{A940152A-5474-477C-9A40-EFDFBD1EFA91}" type="presParOf" srcId="{422FA190-52C4-4703-A378-223252F52F65}" destId="{7CAF7A9C-B316-4591-A7C7-C73151FE5A06}" srcOrd="5" destOrd="0" presId="urn:microsoft.com/office/officeart/2005/8/layout/orgChart1"/>
    <dgm:cxn modelId="{2C8C8721-0A29-4D7E-8515-553EEA04A9A6}" type="presParOf" srcId="{7CAF7A9C-B316-4591-A7C7-C73151FE5A06}" destId="{79AC6577-3169-4715-AC38-2755AB9C410A}" srcOrd="0" destOrd="0" presId="urn:microsoft.com/office/officeart/2005/8/layout/orgChart1"/>
    <dgm:cxn modelId="{B9DA44C9-B90C-44E3-BD05-F5F3F0269634}" type="presParOf" srcId="{79AC6577-3169-4715-AC38-2755AB9C410A}" destId="{EE79F8D6-A194-40A1-BC1A-4A889631C3BF}" srcOrd="0" destOrd="0" presId="urn:microsoft.com/office/officeart/2005/8/layout/orgChart1"/>
    <dgm:cxn modelId="{128D00FD-ADC5-4483-8619-215DC7CC1E2C}" type="presParOf" srcId="{79AC6577-3169-4715-AC38-2755AB9C410A}" destId="{467345AE-A252-40B1-BA62-BF054B6C10C3}" srcOrd="1" destOrd="0" presId="urn:microsoft.com/office/officeart/2005/8/layout/orgChart1"/>
    <dgm:cxn modelId="{226CC17C-FED1-485E-9EEB-50DBFE86D1A8}" type="presParOf" srcId="{7CAF7A9C-B316-4591-A7C7-C73151FE5A06}" destId="{70098612-F0B2-4F2D-B40E-D7617F40894E}" srcOrd="1" destOrd="0" presId="urn:microsoft.com/office/officeart/2005/8/layout/orgChart1"/>
    <dgm:cxn modelId="{D24459D0-C99E-4DB8-9A57-05F975425F12}" type="presParOf" srcId="{7CAF7A9C-B316-4591-A7C7-C73151FE5A06}" destId="{F2FC5C05-3AF8-44B4-9901-E499A0D618CB}" srcOrd="2" destOrd="0" presId="urn:microsoft.com/office/officeart/2005/8/layout/orgChart1"/>
    <dgm:cxn modelId="{F44B6F84-D2D2-466F-BE1B-6314A31E83FA}" type="presParOf" srcId="{422FA190-52C4-4703-A378-223252F52F65}" destId="{F327FBCD-69B5-4487-904B-A32E064166CC}" srcOrd="6" destOrd="0" presId="urn:microsoft.com/office/officeart/2005/8/layout/orgChart1"/>
    <dgm:cxn modelId="{E4F4BBB0-66D0-4BA0-9C3D-1C214C1BE5B3}" type="presParOf" srcId="{422FA190-52C4-4703-A378-223252F52F65}" destId="{93F06D3C-E632-4008-AACC-A53AFAF78EC9}" srcOrd="7" destOrd="0" presId="urn:microsoft.com/office/officeart/2005/8/layout/orgChart1"/>
    <dgm:cxn modelId="{A401C1A8-DED3-48A1-93FA-01366746D3FA}" type="presParOf" srcId="{93F06D3C-E632-4008-AACC-A53AFAF78EC9}" destId="{CAC483D2-681E-44E3-B91F-31CC2E4B41EF}" srcOrd="0" destOrd="0" presId="urn:microsoft.com/office/officeart/2005/8/layout/orgChart1"/>
    <dgm:cxn modelId="{6168AF15-ADA2-404F-80E9-ABF54A35EF87}" type="presParOf" srcId="{CAC483D2-681E-44E3-B91F-31CC2E4B41EF}" destId="{61BC28F4-3680-4A5C-9B83-F7A42AB914CF}" srcOrd="0" destOrd="0" presId="urn:microsoft.com/office/officeart/2005/8/layout/orgChart1"/>
    <dgm:cxn modelId="{D0F315CD-9BA1-4549-B159-86B7D78E20C9}" type="presParOf" srcId="{CAC483D2-681E-44E3-B91F-31CC2E4B41EF}" destId="{C96F3FD9-7BA7-4A08-A55D-D94558AFC99A}" srcOrd="1" destOrd="0" presId="urn:microsoft.com/office/officeart/2005/8/layout/orgChart1"/>
    <dgm:cxn modelId="{22DF5257-ED2F-4262-985E-387E04497000}" type="presParOf" srcId="{93F06D3C-E632-4008-AACC-A53AFAF78EC9}" destId="{672C3A06-7F86-4D83-8926-0915DDF493F7}" srcOrd="1" destOrd="0" presId="urn:microsoft.com/office/officeart/2005/8/layout/orgChart1"/>
    <dgm:cxn modelId="{EBED6D65-ACD1-49EF-83D6-59D4874E028D}" type="presParOf" srcId="{93F06D3C-E632-4008-AACC-A53AFAF78EC9}" destId="{CCDA6161-950D-465D-B10B-55509EB3D7CE}" srcOrd="2" destOrd="0" presId="urn:microsoft.com/office/officeart/2005/8/layout/orgChart1"/>
    <dgm:cxn modelId="{7446482D-5684-4C0C-8ADA-416010C0FFF6}" type="presParOf" srcId="{422FA190-52C4-4703-A378-223252F52F65}" destId="{2373544E-C4C1-4CD4-8AE2-91B394341D28}" srcOrd="8" destOrd="0" presId="urn:microsoft.com/office/officeart/2005/8/layout/orgChart1"/>
    <dgm:cxn modelId="{06886983-C0B1-4080-8C4E-61CBA80D56BD}" type="presParOf" srcId="{422FA190-52C4-4703-A378-223252F52F65}" destId="{6EA90212-7D92-4646-83B1-46338C6AB472}" srcOrd="9" destOrd="0" presId="urn:microsoft.com/office/officeart/2005/8/layout/orgChart1"/>
    <dgm:cxn modelId="{581A2F9F-4716-4085-9FC8-CF871349029D}" type="presParOf" srcId="{6EA90212-7D92-4646-83B1-46338C6AB472}" destId="{CB1B9AFB-BE0A-467B-9E5B-ADA0AF0B8C32}" srcOrd="0" destOrd="0" presId="urn:microsoft.com/office/officeart/2005/8/layout/orgChart1"/>
    <dgm:cxn modelId="{E9E0948D-E86B-45F1-81EC-A924A8121809}" type="presParOf" srcId="{CB1B9AFB-BE0A-467B-9E5B-ADA0AF0B8C32}" destId="{3F6D948A-5477-4E35-9AE3-0258A8C6699C}" srcOrd="0" destOrd="0" presId="urn:microsoft.com/office/officeart/2005/8/layout/orgChart1"/>
    <dgm:cxn modelId="{E34FB18B-B51A-434A-B38D-E0B68C18FC65}" type="presParOf" srcId="{CB1B9AFB-BE0A-467B-9E5B-ADA0AF0B8C32}" destId="{48FC639E-D677-45AE-9563-29F3FFAFCFAF}" srcOrd="1" destOrd="0" presId="urn:microsoft.com/office/officeart/2005/8/layout/orgChart1"/>
    <dgm:cxn modelId="{E6F4EF75-A924-4016-85BD-9E76B83754FC}" type="presParOf" srcId="{6EA90212-7D92-4646-83B1-46338C6AB472}" destId="{3355AF4A-2192-4D98-B0E3-F5CE3229510C}" srcOrd="1" destOrd="0" presId="urn:microsoft.com/office/officeart/2005/8/layout/orgChart1"/>
    <dgm:cxn modelId="{AFF9121E-54F8-41DE-AE05-F2C65CA4850C}" type="presParOf" srcId="{6EA90212-7D92-4646-83B1-46338C6AB472}" destId="{3EF90057-4631-4276-9BD0-D820862D9D21}" srcOrd="2" destOrd="0" presId="urn:microsoft.com/office/officeart/2005/8/layout/orgChart1"/>
    <dgm:cxn modelId="{FB988242-379A-47BE-AC1C-06791ADE2273}" type="presParOf" srcId="{5E8BBFE0-1019-41D2-8391-3BE30E7E258A}" destId="{B94CFF5D-5246-4B9F-A992-76EA292B1765}"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393B4-006B-4644-BBC0-FF101A3A4410}" type="doc">
      <dgm:prSet loTypeId="urn:microsoft.com/office/officeart/2005/8/layout/cycle5" loCatId="cycle" qsTypeId="urn:microsoft.com/office/officeart/2005/8/quickstyle/simple1" qsCatId="simple" csTypeId="urn:microsoft.com/office/officeart/2005/8/colors/accent0_1" csCatId="mainScheme" phldr="1"/>
      <dgm:spPr/>
      <dgm:t>
        <a:bodyPr/>
        <a:lstStyle/>
        <a:p>
          <a:endParaRPr lang="de-DE"/>
        </a:p>
      </dgm:t>
    </dgm:pt>
    <dgm:pt modelId="{1A7EAEA0-A5A2-4CEF-B8B0-00711FA1A77A}">
      <dgm:prSet phldrT="[Text]" custT="1"/>
      <dgm:spPr>
        <a:ln w="12700"/>
      </dgm:spPr>
      <dgm:t>
        <a:bodyPr/>
        <a:lstStyle/>
        <a:p>
          <a:r>
            <a:rPr lang="de-DE" sz="1400" dirty="0" smtClean="0">
              <a:latin typeface="Arial" panose="020B0604020202020204" pitchFamily="34" charset="0"/>
              <a:cs typeface="Arial" panose="020B0604020202020204" pitchFamily="34" charset="0"/>
            </a:rPr>
            <a:t>Planung</a:t>
          </a:r>
          <a:endParaRPr lang="de-DE" sz="1400" dirty="0">
            <a:latin typeface="Arial" panose="020B0604020202020204" pitchFamily="34" charset="0"/>
            <a:cs typeface="Arial" panose="020B0604020202020204" pitchFamily="34" charset="0"/>
          </a:endParaRPr>
        </a:p>
      </dgm:t>
    </dgm:pt>
    <dgm:pt modelId="{DEDD4E2B-14FE-4938-BD4A-BDA06806DB76}" type="parTrans" cxnId="{F4E41E3D-1658-4D71-ADF3-9ED11F52BA7D}">
      <dgm:prSet/>
      <dgm:spPr/>
      <dgm:t>
        <a:bodyPr/>
        <a:lstStyle/>
        <a:p>
          <a:endParaRPr lang="de-DE" sz="1400"/>
        </a:p>
      </dgm:t>
    </dgm:pt>
    <dgm:pt modelId="{89D7BA99-AB90-49E9-A183-E2E3AA3CD0A7}" type="sibTrans" cxnId="{F4E41E3D-1658-4D71-ADF3-9ED11F52BA7D}">
      <dgm:prSet/>
      <dgm:spPr/>
      <dgm:t>
        <a:bodyPr/>
        <a:lstStyle/>
        <a:p>
          <a:endParaRPr lang="de-DE" sz="1400"/>
        </a:p>
      </dgm:t>
    </dgm:pt>
    <dgm:pt modelId="{A010EAC8-F72D-4269-8353-1EFE158EFFD5}">
      <dgm:prSet phldrT="[Text]" custT="1"/>
      <dgm:spPr>
        <a:ln w="12700"/>
      </dgm:spPr>
      <dgm:t>
        <a:bodyPr/>
        <a:lstStyle/>
        <a:p>
          <a:r>
            <a:rPr lang="de-DE" sz="1400" dirty="0" smtClean="0">
              <a:latin typeface="Arial" panose="020B0604020202020204" pitchFamily="34" charset="0"/>
              <a:cs typeface="Arial" panose="020B0604020202020204" pitchFamily="34" charset="0"/>
            </a:rPr>
            <a:t>Organisation</a:t>
          </a:r>
          <a:endParaRPr lang="de-DE" sz="1400" dirty="0">
            <a:latin typeface="Arial" panose="020B0604020202020204" pitchFamily="34" charset="0"/>
            <a:cs typeface="Arial" panose="020B0604020202020204" pitchFamily="34" charset="0"/>
          </a:endParaRPr>
        </a:p>
      </dgm:t>
    </dgm:pt>
    <dgm:pt modelId="{616A9E9A-EA37-400A-BF09-16D7FFAED603}" type="parTrans" cxnId="{E583427F-2216-44FE-BE06-FD972ADF77E9}">
      <dgm:prSet/>
      <dgm:spPr/>
      <dgm:t>
        <a:bodyPr/>
        <a:lstStyle/>
        <a:p>
          <a:endParaRPr lang="de-DE" sz="1400"/>
        </a:p>
      </dgm:t>
    </dgm:pt>
    <dgm:pt modelId="{D30D2982-9ECA-4863-B065-45370E054E28}" type="sibTrans" cxnId="{E583427F-2216-44FE-BE06-FD972ADF77E9}">
      <dgm:prSet/>
      <dgm:spPr/>
      <dgm:t>
        <a:bodyPr/>
        <a:lstStyle/>
        <a:p>
          <a:endParaRPr lang="de-DE" sz="1400"/>
        </a:p>
      </dgm:t>
    </dgm:pt>
    <dgm:pt modelId="{2851417D-CEEB-4E73-B5A9-A177D5FE8D71}">
      <dgm:prSet phldrT="[Text]" custT="1"/>
      <dgm:spPr>
        <a:ln w="12700"/>
      </dgm:spPr>
      <dgm:t>
        <a:bodyPr/>
        <a:lstStyle/>
        <a:p>
          <a:r>
            <a:rPr lang="de-DE" sz="1400" dirty="0" smtClean="0">
              <a:latin typeface="Arial" panose="020B0604020202020204" pitchFamily="34" charset="0"/>
              <a:cs typeface="Arial" panose="020B0604020202020204" pitchFamily="34" charset="0"/>
            </a:rPr>
            <a:t>Personal</a:t>
          </a:r>
          <a:endParaRPr lang="de-DE" sz="1400" dirty="0">
            <a:latin typeface="Arial" panose="020B0604020202020204" pitchFamily="34" charset="0"/>
            <a:cs typeface="Arial" panose="020B0604020202020204" pitchFamily="34" charset="0"/>
          </a:endParaRPr>
        </a:p>
      </dgm:t>
    </dgm:pt>
    <dgm:pt modelId="{AD40B4C3-231D-49EA-BE07-EFAAEA54500D}" type="parTrans" cxnId="{D89B18A4-7911-4B63-9B62-CF530947B6B8}">
      <dgm:prSet/>
      <dgm:spPr/>
      <dgm:t>
        <a:bodyPr/>
        <a:lstStyle/>
        <a:p>
          <a:endParaRPr lang="de-DE" sz="1400"/>
        </a:p>
      </dgm:t>
    </dgm:pt>
    <dgm:pt modelId="{E98FD5EB-6E83-47DF-9B3A-868EAB283CBC}" type="sibTrans" cxnId="{D89B18A4-7911-4B63-9B62-CF530947B6B8}">
      <dgm:prSet/>
      <dgm:spPr/>
      <dgm:t>
        <a:bodyPr/>
        <a:lstStyle/>
        <a:p>
          <a:endParaRPr lang="de-DE" sz="1400"/>
        </a:p>
      </dgm:t>
    </dgm:pt>
    <dgm:pt modelId="{D03792BF-2D22-40C7-8921-D269008CB949}">
      <dgm:prSet phldrT="[Text]" custT="1"/>
      <dgm:spPr>
        <a:ln w="12700"/>
      </dgm:spPr>
      <dgm:t>
        <a:bodyPr/>
        <a:lstStyle/>
        <a:p>
          <a:r>
            <a:rPr lang="de-DE" sz="1400" dirty="0" smtClean="0">
              <a:latin typeface="Arial" panose="020B0604020202020204" pitchFamily="34" charset="0"/>
              <a:cs typeface="Arial" panose="020B0604020202020204" pitchFamily="34" charset="0"/>
            </a:rPr>
            <a:t>Führung</a:t>
          </a:r>
          <a:endParaRPr lang="de-DE" sz="1400" dirty="0">
            <a:latin typeface="Arial" panose="020B0604020202020204" pitchFamily="34" charset="0"/>
            <a:cs typeface="Arial" panose="020B0604020202020204" pitchFamily="34" charset="0"/>
          </a:endParaRPr>
        </a:p>
      </dgm:t>
    </dgm:pt>
    <dgm:pt modelId="{262D091B-6B45-4B71-9FEA-F22640808120}" type="parTrans" cxnId="{1F7CFC2A-EF23-4EDF-8745-F90BACB68D30}">
      <dgm:prSet/>
      <dgm:spPr/>
      <dgm:t>
        <a:bodyPr/>
        <a:lstStyle/>
        <a:p>
          <a:endParaRPr lang="de-DE" sz="1400"/>
        </a:p>
      </dgm:t>
    </dgm:pt>
    <dgm:pt modelId="{4089478E-1975-4E92-AC27-B325C24866A7}" type="sibTrans" cxnId="{1F7CFC2A-EF23-4EDF-8745-F90BACB68D30}">
      <dgm:prSet/>
      <dgm:spPr/>
      <dgm:t>
        <a:bodyPr/>
        <a:lstStyle/>
        <a:p>
          <a:endParaRPr lang="de-DE" sz="1400"/>
        </a:p>
      </dgm:t>
    </dgm:pt>
    <dgm:pt modelId="{DD435583-A021-4C37-BD9B-A7B155C5D2A8}">
      <dgm:prSet phldrT="[Text]" custT="1"/>
      <dgm:spPr>
        <a:ln w="12700"/>
      </dgm:spPr>
      <dgm:t>
        <a:bodyPr/>
        <a:lstStyle/>
        <a:p>
          <a:r>
            <a:rPr lang="de-DE" sz="1400" dirty="0" smtClean="0">
              <a:latin typeface="Arial" panose="020B0604020202020204" pitchFamily="34" charset="0"/>
              <a:cs typeface="Arial" panose="020B0604020202020204" pitchFamily="34" charset="0"/>
            </a:rPr>
            <a:t>Kontrolle</a:t>
          </a:r>
          <a:endParaRPr lang="de-DE" sz="1400" dirty="0">
            <a:latin typeface="Arial" panose="020B0604020202020204" pitchFamily="34" charset="0"/>
            <a:cs typeface="Arial" panose="020B0604020202020204" pitchFamily="34" charset="0"/>
          </a:endParaRPr>
        </a:p>
      </dgm:t>
    </dgm:pt>
    <dgm:pt modelId="{C418650C-368F-4EC5-A391-B4AE2D3C1128}" type="parTrans" cxnId="{DF8400BA-F4A7-4A07-A7A8-D15898A3AA69}">
      <dgm:prSet/>
      <dgm:spPr/>
      <dgm:t>
        <a:bodyPr/>
        <a:lstStyle/>
        <a:p>
          <a:endParaRPr lang="de-DE" sz="1400"/>
        </a:p>
      </dgm:t>
    </dgm:pt>
    <dgm:pt modelId="{F75D742E-DF69-4C91-A0A7-D96C2DD93B66}" type="sibTrans" cxnId="{DF8400BA-F4A7-4A07-A7A8-D15898A3AA69}">
      <dgm:prSet/>
      <dgm:spPr/>
      <dgm:t>
        <a:bodyPr/>
        <a:lstStyle/>
        <a:p>
          <a:endParaRPr lang="de-DE" sz="1400"/>
        </a:p>
      </dgm:t>
    </dgm:pt>
    <dgm:pt modelId="{1DB9207D-A693-4143-A815-F8D38BDFAC2B}" type="pres">
      <dgm:prSet presAssocID="{6D6393B4-006B-4644-BBC0-FF101A3A4410}" presName="cycle" presStyleCnt="0">
        <dgm:presLayoutVars>
          <dgm:dir/>
          <dgm:resizeHandles val="exact"/>
        </dgm:presLayoutVars>
      </dgm:prSet>
      <dgm:spPr/>
      <dgm:t>
        <a:bodyPr/>
        <a:lstStyle/>
        <a:p>
          <a:endParaRPr lang="de-DE"/>
        </a:p>
      </dgm:t>
    </dgm:pt>
    <dgm:pt modelId="{7062B1B2-B269-4D87-A442-33337EAC86C2}" type="pres">
      <dgm:prSet presAssocID="{1A7EAEA0-A5A2-4CEF-B8B0-00711FA1A77A}" presName="node" presStyleLbl="node1" presStyleIdx="0" presStyleCnt="5">
        <dgm:presLayoutVars>
          <dgm:bulletEnabled val="1"/>
        </dgm:presLayoutVars>
      </dgm:prSet>
      <dgm:spPr>
        <a:prstGeom prst="rect">
          <a:avLst/>
        </a:prstGeom>
      </dgm:spPr>
      <dgm:t>
        <a:bodyPr/>
        <a:lstStyle/>
        <a:p>
          <a:endParaRPr lang="de-DE"/>
        </a:p>
      </dgm:t>
    </dgm:pt>
    <dgm:pt modelId="{CF9866E0-5216-4F7E-8BCC-D9FEAB371467}" type="pres">
      <dgm:prSet presAssocID="{1A7EAEA0-A5A2-4CEF-B8B0-00711FA1A77A}" presName="spNode" presStyleCnt="0"/>
      <dgm:spPr/>
      <dgm:t>
        <a:bodyPr/>
        <a:lstStyle/>
        <a:p>
          <a:endParaRPr lang="de-DE"/>
        </a:p>
      </dgm:t>
    </dgm:pt>
    <dgm:pt modelId="{62033824-0B2C-4CC9-927F-E2B900179BC6}" type="pres">
      <dgm:prSet presAssocID="{89D7BA99-AB90-49E9-A183-E2E3AA3CD0A7}" presName="sibTrans" presStyleLbl="sibTrans1D1" presStyleIdx="0" presStyleCnt="5"/>
      <dgm:spPr/>
      <dgm:t>
        <a:bodyPr/>
        <a:lstStyle/>
        <a:p>
          <a:endParaRPr lang="de-DE"/>
        </a:p>
      </dgm:t>
    </dgm:pt>
    <dgm:pt modelId="{8F08CEAE-3607-488C-AB23-69AD0A5EA6B3}" type="pres">
      <dgm:prSet presAssocID="{A010EAC8-F72D-4269-8353-1EFE158EFFD5}" presName="node" presStyleLbl="node1" presStyleIdx="1" presStyleCnt="5" custScaleX="119923">
        <dgm:presLayoutVars>
          <dgm:bulletEnabled val="1"/>
        </dgm:presLayoutVars>
      </dgm:prSet>
      <dgm:spPr>
        <a:prstGeom prst="rect">
          <a:avLst/>
        </a:prstGeom>
      </dgm:spPr>
      <dgm:t>
        <a:bodyPr/>
        <a:lstStyle/>
        <a:p>
          <a:endParaRPr lang="de-DE"/>
        </a:p>
      </dgm:t>
    </dgm:pt>
    <dgm:pt modelId="{8F7FE122-F620-49F4-BC1D-DF65C58B506E}" type="pres">
      <dgm:prSet presAssocID="{A010EAC8-F72D-4269-8353-1EFE158EFFD5}" presName="spNode" presStyleCnt="0"/>
      <dgm:spPr/>
      <dgm:t>
        <a:bodyPr/>
        <a:lstStyle/>
        <a:p>
          <a:endParaRPr lang="de-DE"/>
        </a:p>
      </dgm:t>
    </dgm:pt>
    <dgm:pt modelId="{9AA77D97-8D38-44E0-9A62-35C4BC75CA05}" type="pres">
      <dgm:prSet presAssocID="{D30D2982-9ECA-4863-B065-45370E054E28}" presName="sibTrans" presStyleLbl="sibTrans1D1" presStyleIdx="1" presStyleCnt="5"/>
      <dgm:spPr/>
      <dgm:t>
        <a:bodyPr/>
        <a:lstStyle/>
        <a:p>
          <a:endParaRPr lang="de-DE"/>
        </a:p>
      </dgm:t>
    </dgm:pt>
    <dgm:pt modelId="{9459F216-F659-46CD-899C-7EB7950B6BD3}" type="pres">
      <dgm:prSet presAssocID="{2851417D-CEEB-4E73-B5A9-A177D5FE8D71}" presName="node" presStyleLbl="node1" presStyleIdx="2" presStyleCnt="5" custRadScaleRad="102643" custRadScaleInc="-6178">
        <dgm:presLayoutVars>
          <dgm:bulletEnabled val="1"/>
        </dgm:presLayoutVars>
      </dgm:prSet>
      <dgm:spPr>
        <a:prstGeom prst="rect">
          <a:avLst/>
        </a:prstGeom>
      </dgm:spPr>
      <dgm:t>
        <a:bodyPr/>
        <a:lstStyle/>
        <a:p>
          <a:endParaRPr lang="de-DE"/>
        </a:p>
      </dgm:t>
    </dgm:pt>
    <dgm:pt modelId="{3988D337-36FA-401B-89B5-3179600BF89D}" type="pres">
      <dgm:prSet presAssocID="{2851417D-CEEB-4E73-B5A9-A177D5FE8D71}" presName="spNode" presStyleCnt="0"/>
      <dgm:spPr/>
      <dgm:t>
        <a:bodyPr/>
        <a:lstStyle/>
        <a:p>
          <a:endParaRPr lang="de-DE"/>
        </a:p>
      </dgm:t>
    </dgm:pt>
    <dgm:pt modelId="{6ABE26B7-C4FD-4261-A19D-D2CC23206946}" type="pres">
      <dgm:prSet presAssocID="{E98FD5EB-6E83-47DF-9B3A-868EAB283CBC}" presName="sibTrans" presStyleLbl="sibTrans1D1" presStyleIdx="2" presStyleCnt="5"/>
      <dgm:spPr/>
      <dgm:t>
        <a:bodyPr/>
        <a:lstStyle/>
        <a:p>
          <a:endParaRPr lang="de-DE"/>
        </a:p>
      </dgm:t>
    </dgm:pt>
    <dgm:pt modelId="{E6ED1778-77E3-4322-8577-718CE276ED60}" type="pres">
      <dgm:prSet presAssocID="{D03792BF-2D22-40C7-8921-D269008CB949}" presName="node" presStyleLbl="node1" presStyleIdx="3" presStyleCnt="5" custRadScaleRad="100497" custRadScaleInc="-857">
        <dgm:presLayoutVars>
          <dgm:bulletEnabled val="1"/>
        </dgm:presLayoutVars>
      </dgm:prSet>
      <dgm:spPr>
        <a:prstGeom prst="rect">
          <a:avLst/>
        </a:prstGeom>
      </dgm:spPr>
      <dgm:t>
        <a:bodyPr/>
        <a:lstStyle/>
        <a:p>
          <a:endParaRPr lang="de-DE"/>
        </a:p>
      </dgm:t>
    </dgm:pt>
    <dgm:pt modelId="{935FDFC0-6BC1-4EBC-97C0-42480E2A3B62}" type="pres">
      <dgm:prSet presAssocID="{D03792BF-2D22-40C7-8921-D269008CB949}" presName="spNode" presStyleCnt="0"/>
      <dgm:spPr/>
      <dgm:t>
        <a:bodyPr/>
        <a:lstStyle/>
        <a:p>
          <a:endParaRPr lang="de-DE"/>
        </a:p>
      </dgm:t>
    </dgm:pt>
    <dgm:pt modelId="{9B1FE1C4-E12B-408B-8781-751AB6F521F5}" type="pres">
      <dgm:prSet presAssocID="{4089478E-1975-4E92-AC27-B325C24866A7}" presName="sibTrans" presStyleLbl="sibTrans1D1" presStyleIdx="3" presStyleCnt="5"/>
      <dgm:spPr/>
      <dgm:t>
        <a:bodyPr/>
        <a:lstStyle/>
        <a:p>
          <a:endParaRPr lang="de-DE"/>
        </a:p>
      </dgm:t>
    </dgm:pt>
    <dgm:pt modelId="{1136B651-A7FA-405E-8418-0636622D801C}" type="pres">
      <dgm:prSet presAssocID="{DD435583-A021-4C37-BD9B-A7B155C5D2A8}" presName="node" presStyleLbl="node1" presStyleIdx="4" presStyleCnt="5">
        <dgm:presLayoutVars>
          <dgm:bulletEnabled val="1"/>
        </dgm:presLayoutVars>
      </dgm:prSet>
      <dgm:spPr>
        <a:prstGeom prst="rect">
          <a:avLst/>
        </a:prstGeom>
      </dgm:spPr>
      <dgm:t>
        <a:bodyPr/>
        <a:lstStyle/>
        <a:p>
          <a:endParaRPr lang="de-DE"/>
        </a:p>
      </dgm:t>
    </dgm:pt>
    <dgm:pt modelId="{70E62F38-C076-4B1C-BCE5-D0FD275F99D8}" type="pres">
      <dgm:prSet presAssocID="{DD435583-A021-4C37-BD9B-A7B155C5D2A8}" presName="spNode" presStyleCnt="0"/>
      <dgm:spPr/>
      <dgm:t>
        <a:bodyPr/>
        <a:lstStyle/>
        <a:p>
          <a:endParaRPr lang="de-DE"/>
        </a:p>
      </dgm:t>
    </dgm:pt>
    <dgm:pt modelId="{337CCB92-149D-4834-9B4E-E5DEB36BE3BB}" type="pres">
      <dgm:prSet presAssocID="{F75D742E-DF69-4C91-A0A7-D96C2DD93B66}" presName="sibTrans" presStyleLbl="sibTrans1D1" presStyleIdx="4" presStyleCnt="5"/>
      <dgm:spPr/>
      <dgm:t>
        <a:bodyPr/>
        <a:lstStyle/>
        <a:p>
          <a:endParaRPr lang="de-DE"/>
        </a:p>
      </dgm:t>
    </dgm:pt>
  </dgm:ptLst>
  <dgm:cxnLst>
    <dgm:cxn modelId="{1F7CFC2A-EF23-4EDF-8745-F90BACB68D30}" srcId="{6D6393B4-006B-4644-BBC0-FF101A3A4410}" destId="{D03792BF-2D22-40C7-8921-D269008CB949}" srcOrd="3" destOrd="0" parTransId="{262D091B-6B45-4B71-9FEA-F22640808120}" sibTransId="{4089478E-1975-4E92-AC27-B325C24866A7}"/>
    <dgm:cxn modelId="{DF8400BA-F4A7-4A07-A7A8-D15898A3AA69}" srcId="{6D6393B4-006B-4644-BBC0-FF101A3A4410}" destId="{DD435583-A021-4C37-BD9B-A7B155C5D2A8}" srcOrd="4" destOrd="0" parTransId="{C418650C-368F-4EC5-A391-B4AE2D3C1128}" sibTransId="{F75D742E-DF69-4C91-A0A7-D96C2DD93B66}"/>
    <dgm:cxn modelId="{BC01C3B2-545E-434C-AE0C-5FB458E34E27}" type="presOf" srcId="{89D7BA99-AB90-49E9-A183-E2E3AA3CD0A7}" destId="{62033824-0B2C-4CC9-927F-E2B900179BC6}" srcOrd="0" destOrd="0" presId="urn:microsoft.com/office/officeart/2005/8/layout/cycle5"/>
    <dgm:cxn modelId="{B878F51E-A47D-429E-AD3E-B4311BBA19CF}" type="presOf" srcId="{A010EAC8-F72D-4269-8353-1EFE158EFFD5}" destId="{8F08CEAE-3607-488C-AB23-69AD0A5EA6B3}" srcOrd="0" destOrd="0" presId="urn:microsoft.com/office/officeart/2005/8/layout/cycle5"/>
    <dgm:cxn modelId="{5F54B746-6E30-4B0F-8E39-7D18A034ED77}" type="presOf" srcId="{1A7EAEA0-A5A2-4CEF-B8B0-00711FA1A77A}" destId="{7062B1B2-B269-4D87-A442-33337EAC86C2}" srcOrd="0" destOrd="0" presId="urn:microsoft.com/office/officeart/2005/8/layout/cycle5"/>
    <dgm:cxn modelId="{6185239A-0F35-4D08-A439-3666F20918EA}" type="presOf" srcId="{6D6393B4-006B-4644-BBC0-FF101A3A4410}" destId="{1DB9207D-A693-4143-A815-F8D38BDFAC2B}" srcOrd="0" destOrd="0" presId="urn:microsoft.com/office/officeart/2005/8/layout/cycle5"/>
    <dgm:cxn modelId="{9C9AC78E-16EC-4DFC-9932-051242FADFD5}" type="presOf" srcId="{DD435583-A021-4C37-BD9B-A7B155C5D2A8}" destId="{1136B651-A7FA-405E-8418-0636622D801C}" srcOrd="0" destOrd="0" presId="urn:microsoft.com/office/officeart/2005/8/layout/cycle5"/>
    <dgm:cxn modelId="{B47E211D-1E9A-48E9-896F-043BD0A294B4}" type="presOf" srcId="{D03792BF-2D22-40C7-8921-D269008CB949}" destId="{E6ED1778-77E3-4322-8577-718CE276ED60}" srcOrd="0" destOrd="0" presId="urn:microsoft.com/office/officeart/2005/8/layout/cycle5"/>
    <dgm:cxn modelId="{79837D17-ECF4-40C0-8ABF-6B5C90F2D575}" type="presOf" srcId="{2851417D-CEEB-4E73-B5A9-A177D5FE8D71}" destId="{9459F216-F659-46CD-899C-7EB7950B6BD3}" srcOrd="0" destOrd="0" presId="urn:microsoft.com/office/officeart/2005/8/layout/cycle5"/>
    <dgm:cxn modelId="{E583427F-2216-44FE-BE06-FD972ADF77E9}" srcId="{6D6393B4-006B-4644-BBC0-FF101A3A4410}" destId="{A010EAC8-F72D-4269-8353-1EFE158EFFD5}" srcOrd="1" destOrd="0" parTransId="{616A9E9A-EA37-400A-BF09-16D7FFAED603}" sibTransId="{D30D2982-9ECA-4863-B065-45370E054E28}"/>
    <dgm:cxn modelId="{C2887CF7-F3E4-4843-91C0-E21E1B8AD0C5}" type="presOf" srcId="{F75D742E-DF69-4C91-A0A7-D96C2DD93B66}" destId="{337CCB92-149D-4834-9B4E-E5DEB36BE3BB}" srcOrd="0" destOrd="0" presId="urn:microsoft.com/office/officeart/2005/8/layout/cycle5"/>
    <dgm:cxn modelId="{6D2DF02E-3325-4BFD-8F2C-29B58274AF06}" type="presOf" srcId="{4089478E-1975-4E92-AC27-B325C24866A7}" destId="{9B1FE1C4-E12B-408B-8781-751AB6F521F5}" srcOrd="0" destOrd="0" presId="urn:microsoft.com/office/officeart/2005/8/layout/cycle5"/>
    <dgm:cxn modelId="{F4E41E3D-1658-4D71-ADF3-9ED11F52BA7D}" srcId="{6D6393B4-006B-4644-BBC0-FF101A3A4410}" destId="{1A7EAEA0-A5A2-4CEF-B8B0-00711FA1A77A}" srcOrd="0" destOrd="0" parTransId="{DEDD4E2B-14FE-4938-BD4A-BDA06806DB76}" sibTransId="{89D7BA99-AB90-49E9-A183-E2E3AA3CD0A7}"/>
    <dgm:cxn modelId="{ABBC38A2-08B1-4B37-9DBF-E895CA9617E1}" type="presOf" srcId="{D30D2982-9ECA-4863-B065-45370E054E28}" destId="{9AA77D97-8D38-44E0-9A62-35C4BC75CA05}" srcOrd="0" destOrd="0" presId="urn:microsoft.com/office/officeart/2005/8/layout/cycle5"/>
    <dgm:cxn modelId="{D89B18A4-7911-4B63-9B62-CF530947B6B8}" srcId="{6D6393B4-006B-4644-BBC0-FF101A3A4410}" destId="{2851417D-CEEB-4E73-B5A9-A177D5FE8D71}" srcOrd="2" destOrd="0" parTransId="{AD40B4C3-231D-49EA-BE07-EFAAEA54500D}" sibTransId="{E98FD5EB-6E83-47DF-9B3A-868EAB283CBC}"/>
    <dgm:cxn modelId="{238F5DED-B3B9-464E-AFDC-213B405CC4B1}" type="presOf" srcId="{E98FD5EB-6E83-47DF-9B3A-868EAB283CBC}" destId="{6ABE26B7-C4FD-4261-A19D-D2CC23206946}" srcOrd="0" destOrd="0" presId="urn:microsoft.com/office/officeart/2005/8/layout/cycle5"/>
    <dgm:cxn modelId="{A3040D34-5ACA-45C2-AF0C-843B8BAFC2FB}" type="presParOf" srcId="{1DB9207D-A693-4143-A815-F8D38BDFAC2B}" destId="{7062B1B2-B269-4D87-A442-33337EAC86C2}" srcOrd="0" destOrd="0" presId="urn:microsoft.com/office/officeart/2005/8/layout/cycle5"/>
    <dgm:cxn modelId="{543F350A-D529-4C0A-8EDC-C025072EBF14}" type="presParOf" srcId="{1DB9207D-A693-4143-A815-F8D38BDFAC2B}" destId="{CF9866E0-5216-4F7E-8BCC-D9FEAB371467}" srcOrd="1" destOrd="0" presId="urn:microsoft.com/office/officeart/2005/8/layout/cycle5"/>
    <dgm:cxn modelId="{8DD29DD4-B094-42ED-8C2A-C89356B7C290}" type="presParOf" srcId="{1DB9207D-A693-4143-A815-F8D38BDFAC2B}" destId="{62033824-0B2C-4CC9-927F-E2B900179BC6}" srcOrd="2" destOrd="0" presId="urn:microsoft.com/office/officeart/2005/8/layout/cycle5"/>
    <dgm:cxn modelId="{7A7DC9FF-60CF-4C13-8BFE-7D1E850BC9A3}" type="presParOf" srcId="{1DB9207D-A693-4143-A815-F8D38BDFAC2B}" destId="{8F08CEAE-3607-488C-AB23-69AD0A5EA6B3}" srcOrd="3" destOrd="0" presId="urn:microsoft.com/office/officeart/2005/8/layout/cycle5"/>
    <dgm:cxn modelId="{B97B4E11-4FAA-4759-BC09-190982597556}" type="presParOf" srcId="{1DB9207D-A693-4143-A815-F8D38BDFAC2B}" destId="{8F7FE122-F620-49F4-BC1D-DF65C58B506E}" srcOrd="4" destOrd="0" presId="urn:microsoft.com/office/officeart/2005/8/layout/cycle5"/>
    <dgm:cxn modelId="{21BFB270-9859-476A-9607-03B20526CBA3}" type="presParOf" srcId="{1DB9207D-A693-4143-A815-F8D38BDFAC2B}" destId="{9AA77D97-8D38-44E0-9A62-35C4BC75CA05}" srcOrd="5" destOrd="0" presId="urn:microsoft.com/office/officeart/2005/8/layout/cycle5"/>
    <dgm:cxn modelId="{9D663DC0-B974-4563-9793-6FFA3D913DEA}" type="presParOf" srcId="{1DB9207D-A693-4143-A815-F8D38BDFAC2B}" destId="{9459F216-F659-46CD-899C-7EB7950B6BD3}" srcOrd="6" destOrd="0" presId="urn:microsoft.com/office/officeart/2005/8/layout/cycle5"/>
    <dgm:cxn modelId="{D722CA38-2354-4AE3-90BF-852F4DBB7E8A}" type="presParOf" srcId="{1DB9207D-A693-4143-A815-F8D38BDFAC2B}" destId="{3988D337-36FA-401B-89B5-3179600BF89D}" srcOrd="7" destOrd="0" presId="urn:microsoft.com/office/officeart/2005/8/layout/cycle5"/>
    <dgm:cxn modelId="{3FBF14CE-BCEE-48F5-830A-C7A765395E1D}" type="presParOf" srcId="{1DB9207D-A693-4143-A815-F8D38BDFAC2B}" destId="{6ABE26B7-C4FD-4261-A19D-D2CC23206946}" srcOrd="8" destOrd="0" presId="urn:microsoft.com/office/officeart/2005/8/layout/cycle5"/>
    <dgm:cxn modelId="{64AF7C83-0D11-492B-8FD6-BCE004C3AA88}" type="presParOf" srcId="{1DB9207D-A693-4143-A815-F8D38BDFAC2B}" destId="{E6ED1778-77E3-4322-8577-718CE276ED60}" srcOrd="9" destOrd="0" presId="urn:microsoft.com/office/officeart/2005/8/layout/cycle5"/>
    <dgm:cxn modelId="{FDB53A71-70E4-4839-AC70-EE7DA9FBA0EB}" type="presParOf" srcId="{1DB9207D-A693-4143-A815-F8D38BDFAC2B}" destId="{935FDFC0-6BC1-4EBC-97C0-42480E2A3B62}" srcOrd="10" destOrd="0" presId="urn:microsoft.com/office/officeart/2005/8/layout/cycle5"/>
    <dgm:cxn modelId="{30897F59-C168-4B75-A3CD-C7C9EAF771CC}" type="presParOf" srcId="{1DB9207D-A693-4143-A815-F8D38BDFAC2B}" destId="{9B1FE1C4-E12B-408B-8781-751AB6F521F5}" srcOrd="11" destOrd="0" presId="urn:microsoft.com/office/officeart/2005/8/layout/cycle5"/>
    <dgm:cxn modelId="{FC26A05F-15DE-420F-96C4-B9C9AE77F566}" type="presParOf" srcId="{1DB9207D-A693-4143-A815-F8D38BDFAC2B}" destId="{1136B651-A7FA-405E-8418-0636622D801C}" srcOrd="12" destOrd="0" presId="urn:microsoft.com/office/officeart/2005/8/layout/cycle5"/>
    <dgm:cxn modelId="{D85C33FF-3CC4-4DF3-A986-95F34E2D459E}" type="presParOf" srcId="{1DB9207D-A693-4143-A815-F8D38BDFAC2B}" destId="{70E62F38-C076-4B1C-BCE5-D0FD275F99D8}" srcOrd="13" destOrd="0" presId="urn:microsoft.com/office/officeart/2005/8/layout/cycle5"/>
    <dgm:cxn modelId="{1F9C28CF-A3D3-4D93-A1DF-6D519473B304}" type="presParOf" srcId="{1DB9207D-A693-4143-A815-F8D38BDFAC2B}" destId="{337CCB92-149D-4834-9B4E-E5DEB36BE3BB}" srcOrd="14" destOrd="0" presId="urn:microsoft.com/office/officeart/2005/8/layout/cycle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6393B4-006B-4644-BBC0-FF101A3A4410}" type="doc">
      <dgm:prSet loTypeId="urn:microsoft.com/office/officeart/2005/8/layout/cycle5" loCatId="cycle" qsTypeId="urn:microsoft.com/office/officeart/2005/8/quickstyle/simple1" qsCatId="simple" csTypeId="urn:microsoft.com/office/officeart/2005/8/colors/accent0_1" csCatId="mainScheme" phldr="1"/>
      <dgm:spPr/>
      <dgm:t>
        <a:bodyPr/>
        <a:lstStyle/>
        <a:p>
          <a:endParaRPr lang="de-DE"/>
        </a:p>
      </dgm:t>
    </dgm:pt>
    <dgm:pt modelId="{1A7EAEA0-A5A2-4CEF-B8B0-00711FA1A77A}">
      <dgm:prSet phldrT="[Text]" custT="1"/>
      <dgm:spPr>
        <a:solidFill>
          <a:schemeClr val="accent2">
            <a:lumMod val="20000"/>
            <a:lumOff val="80000"/>
          </a:schemeClr>
        </a:solidFill>
        <a:ln w="12700"/>
      </dgm:spPr>
      <dgm:t>
        <a:bodyPr anchor="t" anchorCtr="0"/>
        <a:lstStyle/>
        <a:p>
          <a:pPr algn="l"/>
          <a:endParaRPr lang="de-DE" sz="1400" b="1" dirty="0">
            <a:latin typeface="Times New Roman" pitchFamily="18" charset="0"/>
            <a:cs typeface="Times New Roman" pitchFamily="18" charset="0"/>
          </a:endParaRPr>
        </a:p>
      </dgm:t>
    </dgm:pt>
    <dgm:pt modelId="{DEDD4E2B-14FE-4938-BD4A-BDA06806DB76}" type="parTrans" cxnId="{F4E41E3D-1658-4D71-ADF3-9ED11F52BA7D}">
      <dgm:prSet/>
      <dgm:spPr/>
      <dgm:t>
        <a:bodyPr/>
        <a:lstStyle/>
        <a:p>
          <a:endParaRPr lang="de-DE" sz="1600"/>
        </a:p>
      </dgm:t>
    </dgm:pt>
    <dgm:pt modelId="{89D7BA99-AB90-49E9-A183-E2E3AA3CD0A7}" type="sibTrans" cxnId="{F4E41E3D-1658-4D71-ADF3-9ED11F52BA7D}">
      <dgm:prSet/>
      <dgm:spPr/>
      <dgm:t>
        <a:bodyPr/>
        <a:lstStyle/>
        <a:p>
          <a:endParaRPr lang="de-DE" sz="1600"/>
        </a:p>
      </dgm:t>
    </dgm:pt>
    <dgm:pt modelId="{A010EAC8-F72D-4269-8353-1EFE158EFFD5}">
      <dgm:prSet phldrT="[Text]" custT="1"/>
      <dgm:spPr>
        <a:ln w="12700">
          <a:solidFill>
            <a:schemeClr val="tx1">
              <a:lumMod val="50000"/>
              <a:lumOff val="50000"/>
            </a:schemeClr>
          </a:solidFill>
        </a:ln>
      </dgm:spPr>
      <dgm:t>
        <a:bodyPr/>
        <a:lstStyle/>
        <a:p>
          <a:r>
            <a:rPr lang="de-DE" sz="1400" dirty="0" smtClean="0">
              <a:solidFill>
                <a:schemeClr val="tx1">
                  <a:lumMod val="50000"/>
                  <a:lumOff val="50000"/>
                </a:schemeClr>
              </a:solidFill>
              <a:latin typeface="Arial" panose="020B0604020202020204" pitchFamily="34" charset="0"/>
              <a:cs typeface="Arial" panose="020B0604020202020204" pitchFamily="34" charset="0"/>
            </a:rPr>
            <a:t>Organisation</a:t>
          </a:r>
          <a:endParaRPr lang="de-DE" sz="1400" dirty="0">
            <a:solidFill>
              <a:schemeClr val="tx1">
                <a:lumMod val="50000"/>
                <a:lumOff val="50000"/>
              </a:schemeClr>
            </a:solidFill>
            <a:latin typeface="Arial" panose="020B0604020202020204" pitchFamily="34" charset="0"/>
            <a:cs typeface="Arial" panose="020B0604020202020204" pitchFamily="34" charset="0"/>
          </a:endParaRPr>
        </a:p>
      </dgm:t>
    </dgm:pt>
    <dgm:pt modelId="{616A9E9A-EA37-400A-BF09-16D7FFAED603}" type="parTrans" cxnId="{E583427F-2216-44FE-BE06-FD972ADF77E9}">
      <dgm:prSet/>
      <dgm:spPr/>
      <dgm:t>
        <a:bodyPr/>
        <a:lstStyle/>
        <a:p>
          <a:endParaRPr lang="de-DE" sz="1600"/>
        </a:p>
      </dgm:t>
    </dgm:pt>
    <dgm:pt modelId="{D30D2982-9ECA-4863-B065-45370E054E28}" type="sibTrans" cxnId="{E583427F-2216-44FE-BE06-FD972ADF77E9}">
      <dgm:prSet/>
      <dgm:spPr/>
      <dgm:t>
        <a:bodyPr/>
        <a:lstStyle/>
        <a:p>
          <a:endParaRPr lang="de-DE" sz="1600"/>
        </a:p>
      </dgm:t>
    </dgm:pt>
    <dgm:pt modelId="{2851417D-CEEB-4E73-B5A9-A177D5FE8D71}">
      <dgm:prSet phldrT="[Text]" custT="1"/>
      <dgm:spPr>
        <a:ln w="12700">
          <a:solidFill>
            <a:schemeClr val="tx1">
              <a:lumMod val="50000"/>
              <a:lumOff val="50000"/>
            </a:schemeClr>
          </a:solidFill>
        </a:ln>
      </dgm:spPr>
      <dgm:t>
        <a:bodyPr/>
        <a:lstStyle/>
        <a:p>
          <a:r>
            <a:rPr lang="de-DE" sz="1400" dirty="0" smtClean="0">
              <a:solidFill>
                <a:schemeClr val="tx1">
                  <a:lumMod val="50000"/>
                  <a:lumOff val="50000"/>
                </a:schemeClr>
              </a:solidFill>
              <a:latin typeface="Arial" panose="020B0604020202020204" pitchFamily="34" charset="0"/>
              <a:cs typeface="Arial" panose="020B0604020202020204" pitchFamily="34" charset="0"/>
            </a:rPr>
            <a:t>Personal</a:t>
          </a:r>
          <a:endParaRPr lang="de-DE" sz="1400" dirty="0">
            <a:solidFill>
              <a:schemeClr val="tx1">
                <a:lumMod val="50000"/>
                <a:lumOff val="50000"/>
              </a:schemeClr>
            </a:solidFill>
            <a:latin typeface="Arial" panose="020B0604020202020204" pitchFamily="34" charset="0"/>
            <a:cs typeface="Arial" panose="020B0604020202020204" pitchFamily="34" charset="0"/>
          </a:endParaRPr>
        </a:p>
      </dgm:t>
    </dgm:pt>
    <dgm:pt modelId="{AD40B4C3-231D-49EA-BE07-EFAAEA54500D}" type="parTrans" cxnId="{D89B18A4-7911-4B63-9B62-CF530947B6B8}">
      <dgm:prSet/>
      <dgm:spPr/>
      <dgm:t>
        <a:bodyPr/>
        <a:lstStyle/>
        <a:p>
          <a:endParaRPr lang="de-DE" sz="1600"/>
        </a:p>
      </dgm:t>
    </dgm:pt>
    <dgm:pt modelId="{E98FD5EB-6E83-47DF-9B3A-868EAB283CBC}" type="sibTrans" cxnId="{D89B18A4-7911-4B63-9B62-CF530947B6B8}">
      <dgm:prSet/>
      <dgm:spPr/>
      <dgm:t>
        <a:bodyPr/>
        <a:lstStyle/>
        <a:p>
          <a:endParaRPr lang="de-DE" sz="1600"/>
        </a:p>
      </dgm:t>
    </dgm:pt>
    <dgm:pt modelId="{D03792BF-2D22-40C7-8921-D269008CB949}">
      <dgm:prSet phldrT="[Text]" custT="1"/>
      <dgm:spPr>
        <a:ln w="12700">
          <a:solidFill>
            <a:schemeClr val="tx1">
              <a:lumMod val="50000"/>
              <a:lumOff val="50000"/>
            </a:schemeClr>
          </a:solidFill>
        </a:ln>
      </dgm:spPr>
      <dgm:t>
        <a:bodyPr/>
        <a:lstStyle/>
        <a:p>
          <a:r>
            <a:rPr lang="de-DE" sz="1400" dirty="0" smtClean="0">
              <a:solidFill>
                <a:schemeClr val="tx1">
                  <a:lumMod val="50000"/>
                  <a:lumOff val="50000"/>
                </a:schemeClr>
              </a:solidFill>
              <a:latin typeface="Arial" panose="020B0604020202020204" pitchFamily="34" charset="0"/>
              <a:cs typeface="Arial" panose="020B0604020202020204" pitchFamily="34" charset="0"/>
            </a:rPr>
            <a:t>Führung</a:t>
          </a:r>
          <a:endParaRPr lang="de-DE" sz="1400" dirty="0">
            <a:solidFill>
              <a:schemeClr val="tx1">
                <a:lumMod val="50000"/>
                <a:lumOff val="50000"/>
              </a:schemeClr>
            </a:solidFill>
            <a:latin typeface="Arial" panose="020B0604020202020204" pitchFamily="34" charset="0"/>
            <a:cs typeface="Arial" panose="020B0604020202020204" pitchFamily="34" charset="0"/>
          </a:endParaRPr>
        </a:p>
      </dgm:t>
    </dgm:pt>
    <dgm:pt modelId="{262D091B-6B45-4B71-9FEA-F22640808120}" type="parTrans" cxnId="{1F7CFC2A-EF23-4EDF-8745-F90BACB68D30}">
      <dgm:prSet/>
      <dgm:spPr/>
      <dgm:t>
        <a:bodyPr/>
        <a:lstStyle/>
        <a:p>
          <a:endParaRPr lang="de-DE" sz="1600"/>
        </a:p>
      </dgm:t>
    </dgm:pt>
    <dgm:pt modelId="{4089478E-1975-4E92-AC27-B325C24866A7}" type="sibTrans" cxnId="{1F7CFC2A-EF23-4EDF-8745-F90BACB68D30}">
      <dgm:prSet/>
      <dgm:spPr/>
      <dgm:t>
        <a:bodyPr/>
        <a:lstStyle/>
        <a:p>
          <a:endParaRPr lang="de-DE" sz="1600"/>
        </a:p>
      </dgm:t>
    </dgm:pt>
    <dgm:pt modelId="{DD435583-A021-4C37-BD9B-A7B155C5D2A8}">
      <dgm:prSet phldrT="[Text]" custT="1"/>
      <dgm:spPr>
        <a:ln w="12700">
          <a:solidFill>
            <a:schemeClr val="tx1">
              <a:lumMod val="50000"/>
              <a:lumOff val="50000"/>
            </a:schemeClr>
          </a:solidFill>
        </a:ln>
      </dgm:spPr>
      <dgm:t>
        <a:bodyPr/>
        <a:lstStyle/>
        <a:p>
          <a:r>
            <a:rPr lang="de-DE" sz="1400" dirty="0" smtClean="0">
              <a:solidFill>
                <a:schemeClr val="tx1">
                  <a:lumMod val="50000"/>
                  <a:lumOff val="50000"/>
                </a:schemeClr>
              </a:solidFill>
              <a:latin typeface="Arial" panose="020B0604020202020204" pitchFamily="34" charset="0"/>
              <a:cs typeface="Arial" panose="020B0604020202020204" pitchFamily="34" charset="0"/>
            </a:rPr>
            <a:t>Kontrolle</a:t>
          </a:r>
          <a:endParaRPr lang="de-DE" sz="1400" dirty="0">
            <a:solidFill>
              <a:schemeClr val="tx1">
                <a:lumMod val="50000"/>
                <a:lumOff val="50000"/>
              </a:schemeClr>
            </a:solidFill>
            <a:latin typeface="Arial" panose="020B0604020202020204" pitchFamily="34" charset="0"/>
            <a:cs typeface="Arial" panose="020B0604020202020204" pitchFamily="34" charset="0"/>
          </a:endParaRPr>
        </a:p>
      </dgm:t>
    </dgm:pt>
    <dgm:pt modelId="{C418650C-368F-4EC5-A391-B4AE2D3C1128}" type="parTrans" cxnId="{DF8400BA-F4A7-4A07-A7A8-D15898A3AA69}">
      <dgm:prSet/>
      <dgm:spPr/>
      <dgm:t>
        <a:bodyPr/>
        <a:lstStyle/>
        <a:p>
          <a:endParaRPr lang="de-DE" sz="1600"/>
        </a:p>
      </dgm:t>
    </dgm:pt>
    <dgm:pt modelId="{F75D742E-DF69-4C91-A0A7-D96C2DD93B66}" type="sibTrans" cxnId="{DF8400BA-F4A7-4A07-A7A8-D15898A3AA69}">
      <dgm:prSet/>
      <dgm:spPr/>
      <dgm:t>
        <a:bodyPr/>
        <a:lstStyle/>
        <a:p>
          <a:endParaRPr lang="de-DE" sz="1600"/>
        </a:p>
      </dgm:t>
    </dgm:pt>
    <dgm:pt modelId="{1DB9207D-A693-4143-A815-F8D38BDFAC2B}" type="pres">
      <dgm:prSet presAssocID="{6D6393B4-006B-4644-BBC0-FF101A3A4410}" presName="cycle" presStyleCnt="0">
        <dgm:presLayoutVars>
          <dgm:dir/>
          <dgm:resizeHandles val="exact"/>
        </dgm:presLayoutVars>
      </dgm:prSet>
      <dgm:spPr/>
      <dgm:t>
        <a:bodyPr/>
        <a:lstStyle/>
        <a:p>
          <a:endParaRPr lang="de-DE"/>
        </a:p>
      </dgm:t>
    </dgm:pt>
    <dgm:pt modelId="{7062B1B2-B269-4D87-A442-33337EAC86C2}" type="pres">
      <dgm:prSet presAssocID="{1A7EAEA0-A5A2-4CEF-B8B0-00711FA1A77A}" presName="node" presStyleLbl="node1" presStyleIdx="0" presStyleCnt="5" custScaleX="247304" custScaleY="150872" custRadScaleRad="102190" custRadScaleInc="49519">
        <dgm:presLayoutVars>
          <dgm:bulletEnabled val="1"/>
        </dgm:presLayoutVars>
      </dgm:prSet>
      <dgm:spPr>
        <a:prstGeom prst="rect">
          <a:avLst/>
        </a:prstGeom>
      </dgm:spPr>
      <dgm:t>
        <a:bodyPr/>
        <a:lstStyle/>
        <a:p>
          <a:endParaRPr lang="de-DE"/>
        </a:p>
      </dgm:t>
    </dgm:pt>
    <dgm:pt modelId="{CF9866E0-5216-4F7E-8BCC-D9FEAB371467}" type="pres">
      <dgm:prSet presAssocID="{1A7EAEA0-A5A2-4CEF-B8B0-00711FA1A77A}" presName="spNode" presStyleCnt="0"/>
      <dgm:spPr/>
      <dgm:t>
        <a:bodyPr/>
        <a:lstStyle/>
        <a:p>
          <a:endParaRPr lang="de-DE"/>
        </a:p>
      </dgm:t>
    </dgm:pt>
    <dgm:pt modelId="{62033824-0B2C-4CC9-927F-E2B900179BC6}" type="pres">
      <dgm:prSet presAssocID="{89D7BA99-AB90-49E9-A183-E2E3AA3CD0A7}" presName="sibTrans" presStyleLbl="sibTrans1D1" presStyleIdx="0" presStyleCnt="5"/>
      <dgm:spPr/>
      <dgm:t>
        <a:bodyPr/>
        <a:lstStyle/>
        <a:p>
          <a:endParaRPr lang="de-DE"/>
        </a:p>
      </dgm:t>
    </dgm:pt>
    <dgm:pt modelId="{8F08CEAE-3607-488C-AB23-69AD0A5EA6B3}" type="pres">
      <dgm:prSet presAssocID="{A010EAC8-F72D-4269-8353-1EFE158EFFD5}" presName="node" presStyleLbl="node1" presStyleIdx="1" presStyleCnt="5" custScaleX="119923" custRadScaleRad="97338" custRadScaleInc="26073">
        <dgm:presLayoutVars>
          <dgm:bulletEnabled val="1"/>
        </dgm:presLayoutVars>
      </dgm:prSet>
      <dgm:spPr>
        <a:prstGeom prst="rect">
          <a:avLst/>
        </a:prstGeom>
      </dgm:spPr>
      <dgm:t>
        <a:bodyPr/>
        <a:lstStyle/>
        <a:p>
          <a:endParaRPr lang="de-DE"/>
        </a:p>
      </dgm:t>
    </dgm:pt>
    <dgm:pt modelId="{8F7FE122-F620-49F4-BC1D-DF65C58B506E}" type="pres">
      <dgm:prSet presAssocID="{A010EAC8-F72D-4269-8353-1EFE158EFFD5}" presName="spNode" presStyleCnt="0"/>
      <dgm:spPr/>
      <dgm:t>
        <a:bodyPr/>
        <a:lstStyle/>
        <a:p>
          <a:endParaRPr lang="de-DE"/>
        </a:p>
      </dgm:t>
    </dgm:pt>
    <dgm:pt modelId="{9AA77D97-8D38-44E0-9A62-35C4BC75CA05}" type="pres">
      <dgm:prSet presAssocID="{D30D2982-9ECA-4863-B065-45370E054E28}" presName="sibTrans" presStyleLbl="sibTrans1D1" presStyleIdx="1" presStyleCnt="5"/>
      <dgm:spPr/>
      <dgm:t>
        <a:bodyPr/>
        <a:lstStyle/>
        <a:p>
          <a:endParaRPr lang="de-DE"/>
        </a:p>
      </dgm:t>
    </dgm:pt>
    <dgm:pt modelId="{9459F216-F659-46CD-899C-7EB7950B6BD3}" type="pres">
      <dgm:prSet presAssocID="{2851417D-CEEB-4E73-B5A9-A177D5FE8D71}" presName="node" presStyleLbl="node1" presStyleIdx="2" presStyleCnt="5">
        <dgm:presLayoutVars>
          <dgm:bulletEnabled val="1"/>
        </dgm:presLayoutVars>
      </dgm:prSet>
      <dgm:spPr>
        <a:prstGeom prst="rect">
          <a:avLst/>
        </a:prstGeom>
      </dgm:spPr>
      <dgm:t>
        <a:bodyPr/>
        <a:lstStyle/>
        <a:p>
          <a:endParaRPr lang="de-DE"/>
        </a:p>
      </dgm:t>
    </dgm:pt>
    <dgm:pt modelId="{3988D337-36FA-401B-89B5-3179600BF89D}" type="pres">
      <dgm:prSet presAssocID="{2851417D-CEEB-4E73-B5A9-A177D5FE8D71}" presName="spNode" presStyleCnt="0"/>
      <dgm:spPr/>
      <dgm:t>
        <a:bodyPr/>
        <a:lstStyle/>
        <a:p>
          <a:endParaRPr lang="de-DE"/>
        </a:p>
      </dgm:t>
    </dgm:pt>
    <dgm:pt modelId="{6ABE26B7-C4FD-4261-A19D-D2CC23206946}" type="pres">
      <dgm:prSet presAssocID="{E98FD5EB-6E83-47DF-9B3A-868EAB283CBC}" presName="sibTrans" presStyleLbl="sibTrans1D1" presStyleIdx="2" presStyleCnt="5"/>
      <dgm:spPr/>
      <dgm:t>
        <a:bodyPr/>
        <a:lstStyle/>
        <a:p>
          <a:endParaRPr lang="de-DE"/>
        </a:p>
      </dgm:t>
    </dgm:pt>
    <dgm:pt modelId="{E6ED1778-77E3-4322-8577-718CE276ED60}" type="pres">
      <dgm:prSet presAssocID="{D03792BF-2D22-40C7-8921-D269008CB949}" presName="node" presStyleLbl="node1" presStyleIdx="3" presStyleCnt="5">
        <dgm:presLayoutVars>
          <dgm:bulletEnabled val="1"/>
        </dgm:presLayoutVars>
      </dgm:prSet>
      <dgm:spPr>
        <a:prstGeom prst="rect">
          <a:avLst/>
        </a:prstGeom>
      </dgm:spPr>
      <dgm:t>
        <a:bodyPr/>
        <a:lstStyle/>
        <a:p>
          <a:endParaRPr lang="de-DE"/>
        </a:p>
      </dgm:t>
    </dgm:pt>
    <dgm:pt modelId="{935FDFC0-6BC1-4EBC-97C0-42480E2A3B62}" type="pres">
      <dgm:prSet presAssocID="{D03792BF-2D22-40C7-8921-D269008CB949}" presName="spNode" presStyleCnt="0"/>
      <dgm:spPr/>
      <dgm:t>
        <a:bodyPr/>
        <a:lstStyle/>
        <a:p>
          <a:endParaRPr lang="de-DE"/>
        </a:p>
      </dgm:t>
    </dgm:pt>
    <dgm:pt modelId="{9B1FE1C4-E12B-408B-8781-751AB6F521F5}" type="pres">
      <dgm:prSet presAssocID="{4089478E-1975-4E92-AC27-B325C24866A7}" presName="sibTrans" presStyleLbl="sibTrans1D1" presStyleIdx="3" presStyleCnt="5"/>
      <dgm:spPr/>
      <dgm:t>
        <a:bodyPr/>
        <a:lstStyle/>
        <a:p>
          <a:endParaRPr lang="de-DE"/>
        </a:p>
      </dgm:t>
    </dgm:pt>
    <dgm:pt modelId="{1136B651-A7FA-405E-8418-0636622D801C}" type="pres">
      <dgm:prSet presAssocID="{DD435583-A021-4C37-BD9B-A7B155C5D2A8}" presName="node" presStyleLbl="node1" presStyleIdx="4" presStyleCnt="5" custRadScaleRad="99382" custRadScaleInc="-27093">
        <dgm:presLayoutVars>
          <dgm:bulletEnabled val="1"/>
        </dgm:presLayoutVars>
      </dgm:prSet>
      <dgm:spPr>
        <a:prstGeom prst="rect">
          <a:avLst/>
        </a:prstGeom>
      </dgm:spPr>
      <dgm:t>
        <a:bodyPr/>
        <a:lstStyle/>
        <a:p>
          <a:endParaRPr lang="de-DE"/>
        </a:p>
      </dgm:t>
    </dgm:pt>
    <dgm:pt modelId="{70E62F38-C076-4B1C-BCE5-D0FD275F99D8}" type="pres">
      <dgm:prSet presAssocID="{DD435583-A021-4C37-BD9B-A7B155C5D2A8}" presName="spNode" presStyleCnt="0"/>
      <dgm:spPr/>
      <dgm:t>
        <a:bodyPr/>
        <a:lstStyle/>
        <a:p>
          <a:endParaRPr lang="de-DE"/>
        </a:p>
      </dgm:t>
    </dgm:pt>
    <dgm:pt modelId="{337CCB92-149D-4834-9B4E-E5DEB36BE3BB}" type="pres">
      <dgm:prSet presAssocID="{F75D742E-DF69-4C91-A0A7-D96C2DD93B66}" presName="sibTrans" presStyleLbl="sibTrans1D1" presStyleIdx="4" presStyleCnt="5"/>
      <dgm:spPr/>
      <dgm:t>
        <a:bodyPr/>
        <a:lstStyle/>
        <a:p>
          <a:endParaRPr lang="de-DE"/>
        </a:p>
      </dgm:t>
    </dgm:pt>
  </dgm:ptLst>
  <dgm:cxnLst>
    <dgm:cxn modelId="{488BBDB7-D0BB-45B9-8C6B-C19E3E90F35C}" type="presOf" srcId="{89D7BA99-AB90-49E9-A183-E2E3AA3CD0A7}" destId="{62033824-0B2C-4CC9-927F-E2B900179BC6}" srcOrd="0" destOrd="0" presId="urn:microsoft.com/office/officeart/2005/8/layout/cycle5"/>
    <dgm:cxn modelId="{1F7CFC2A-EF23-4EDF-8745-F90BACB68D30}" srcId="{6D6393B4-006B-4644-BBC0-FF101A3A4410}" destId="{D03792BF-2D22-40C7-8921-D269008CB949}" srcOrd="3" destOrd="0" parTransId="{262D091B-6B45-4B71-9FEA-F22640808120}" sibTransId="{4089478E-1975-4E92-AC27-B325C24866A7}"/>
    <dgm:cxn modelId="{55FE91D5-CA77-4C33-8817-DBFC4B5A3DA3}" type="presOf" srcId="{F75D742E-DF69-4C91-A0A7-D96C2DD93B66}" destId="{337CCB92-149D-4834-9B4E-E5DEB36BE3BB}" srcOrd="0" destOrd="0" presId="urn:microsoft.com/office/officeart/2005/8/layout/cycle5"/>
    <dgm:cxn modelId="{366BC712-0A76-416A-BAA2-2E3E63C84BD5}" type="presOf" srcId="{DD435583-A021-4C37-BD9B-A7B155C5D2A8}" destId="{1136B651-A7FA-405E-8418-0636622D801C}" srcOrd="0" destOrd="0" presId="urn:microsoft.com/office/officeart/2005/8/layout/cycle5"/>
    <dgm:cxn modelId="{DF8400BA-F4A7-4A07-A7A8-D15898A3AA69}" srcId="{6D6393B4-006B-4644-BBC0-FF101A3A4410}" destId="{DD435583-A021-4C37-BD9B-A7B155C5D2A8}" srcOrd="4" destOrd="0" parTransId="{C418650C-368F-4EC5-A391-B4AE2D3C1128}" sibTransId="{F75D742E-DF69-4C91-A0A7-D96C2DD93B66}"/>
    <dgm:cxn modelId="{9ECC1B54-5AAE-4140-80E1-FC4B32F6CF32}" type="presOf" srcId="{6D6393B4-006B-4644-BBC0-FF101A3A4410}" destId="{1DB9207D-A693-4143-A815-F8D38BDFAC2B}" srcOrd="0" destOrd="0" presId="urn:microsoft.com/office/officeart/2005/8/layout/cycle5"/>
    <dgm:cxn modelId="{7FB1841A-4364-46FA-9A51-DA7C5F9C25C5}" type="presOf" srcId="{D03792BF-2D22-40C7-8921-D269008CB949}" destId="{E6ED1778-77E3-4322-8577-718CE276ED60}" srcOrd="0" destOrd="0" presId="urn:microsoft.com/office/officeart/2005/8/layout/cycle5"/>
    <dgm:cxn modelId="{CD76508C-CAA3-4267-9742-B32B76433337}" type="presOf" srcId="{D30D2982-9ECA-4863-B065-45370E054E28}" destId="{9AA77D97-8D38-44E0-9A62-35C4BC75CA05}" srcOrd="0" destOrd="0" presId="urn:microsoft.com/office/officeart/2005/8/layout/cycle5"/>
    <dgm:cxn modelId="{A138DABB-93AE-45BF-81B6-E3A2391D850F}" type="presOf" srcId="{A010EAC8-F72D-4269-8353-1EFE158EFFD5}" destId="{8F08CEAE-3607-488C-AB23-69AD0A5EA6B3}" srcOrd="0" destOrd="0" presId="urn:microsoft.com/office/officeart/2005/8/layout/cycle5"/>
    <dgm:cxn modelId="{E583427F-2216-44FE-BE06-FD972ADF77E9}" srcId="{6D6393B4-006B-4644-BBC0-FF101A3A4410}" destId="{A010EAC8-F72D-4269-8353-1EFE158EFFD5}" srcOrd="1" destOrd="0" parTransId="{616A9E9A-EA37-400A-BF09-16D7FFAED603}" sibTransId="{D30D2982-9ECA-4863-B065-45370E054E28}"/>
    <dgm:cxn modelId="{D1B8A176-5450-452E-B541-6A5CA6BD04E2}" type="presOf" srcId="{4089478E-1975-4E92-AC27-B325C24866A7}" destId="{9B1FE1C4-E12B-408B-8781-751AB6F521F5}" srcOrd="0" destOrd="0" presId="urn:microsoft.com/office/officeart/2005/8/layout/cycle5"/>
    <dgm:cxn modelId="{7A582F98-E92D-4B58-AE4E-4DEB7156050A}" type="presOf" srcId="{2851417D-CEEB-4E73-B5A9-A177D5FE8D71}" destId="{9459F216-F659-46CD-899C-7EB7950B6BD3}" srcOrd="0" destOrd="0" presId="urn:microsoft.com/office/officeart/2005/8/layout/cycle5"/>
    <dgm:cxn modelId="{F4E41E3D-1658-4D71-ADF3-9ED11F52BA7D}" srcId="{6D6393B4-006B-4644-BBC0-FF101A3A4410}" destId="{1A7EAEA0-A5A2-4CEF-B8B0-00711FA1A77A}" srcOrd="0" destOrd="0" parTransId="{DEDD4E2B-14FE-4938-BD4A-BDA06806DB76}" sibTransId="{89D7BA99-AB90-49E9-A183-E2E3AA3CD0A7}"/>
    <dgm:cxn modelId="{3038EEF4-3F6B-4EC0-83C3-9A609F1920DF}" type="presOf" srcId="{E98FD5EB-6E83-47DF-9B3A-868EAB283CBC}" destId="{6ABE26B7-C4FD-4261-A19D-D2CC23206946}" srcOrd="0" destOrd="0" presId="urn:microsoft.com/office/officeart/2005/8/layout/cycle5"/>
    <dgm:cxn modelId="{08B0AD2E-C168-48DF-892E-9018354E1E8C}" type="presOf" srcId="{1A7EAEA0-A5A2-4CEF-B8B0-00711FA1A77A}" destId="{7062B1B2-B269-4D87-A442-33337EAC86C2}" srcOrd="0" destOrd="0" presId="urn:microsoft.com/office/officeart/2005/8/layout/cycle5"/>
    <dgm:cxn modelId="{D89B18A4-7911-4B63-9B62-CF530947B6B8}" srcId="{6D6393B4-006B-4644-BBC0-FF101A3A4410}" destId="{2851417D-CEEB-4E73-B5A9-A177D5FE8D71}" srcOrd="2" destOrd="0" parTransId="{AD40B4C3-231D-49EA-BE07-EFAAEA54500D}" sibTransId="{E98FD5EB-6E83-47DF-9B3A-868EAB283CBC}"/>
    <dgm:cxn modelId="{9BE9B03F-818A-4C38-850C-D243E0DB73C8}" type="presParOf" srcId="{1DB9207D-A693-4143-A815-F8D38BDFAC2B}" destId="{7062B1B2-B269-4D87-A442-33337EAC86C2}" srcOrd="0" destOrd="0" presId="urn:microsoft.com/office/officeart/2005/8/layout/cycle5"/>
    <dgm:cxn modelId="{58009C41-270D-4925-AC97-50101C74EBB6}" type="presParOf" srcId="{1DB9207D-A693-4143-A815-F8D38BDFAC2B}" destId="{CF9866E0-5216-4F7E-8BCC-D9FEAB371467}" srcOrd="1" destOrd="0" presId="urn:microsoft.com/office/officeart/2005/8/layout/cycle5"/>
    <dgm:cxn modelId="{CCCEEC45-56B9-4F48-B3A6-C7472F2DA0C0}" type="presParOf" srcId="{1DB9207D-A693-4143-A815-F8D38BDFAC2B}" destId="{62033824-0B2C-4CC9-927F-E2B900179BC6}" srcOrd="2" destOrd="0" presId="urn:microsoft.com/office/officeart/2005/8/layout/cycle5"/>
    <dgm:cxn modelId="{34486478-654B-4FEB-8906-0EBD7BE4C41B}" type="presParOf" srcId="{1DB9207D-A693-4143-A815-F8D38BDFAC2B}" destId="{8F08CEAE-3607-488C-AB23-69AD0A5EA6B3}" srcOrd="3" destOrd="0" presId="urn:microsoft.com/office/officeart/2005/8/layout/cycle5"/>
    <dgm:cxn modelId="{B3AB9672-EF96-4086-AAAB-E5699F2FA9C1}" type="presParOf" srcId="{1DB9207D-A693-4143-A815-F8D38BDFAC2B}" destId="{8F7FE122-F620-49F4-BC1D-DF65C58B506E}" srcOrd="4" destOrd="0" presId="urn:microsoft.com/office/officeart/2005/8/layout/cycle5"/>
    <dgm:cxn modelId="{F18FE0F7-75E2-4B9E-BCE6-DE4FEA9681FF}" type="presParOf" srcId="{1DB9207D-A693-4143-A815-F8D38BDFAC2B}" destId="{9AA77D97-8D38-44E0-9A62-35C4BC75CA05}" srcOrd="5" destOrd="0" presId="urn:microsoft.com/office/officeart/2005/8/layout/cycle5"/>
    <dgm:cxn modelId="{EF65C3E5-91E2-47FE-AE0E-CE0D2E1C71BC}" type="presParOf" srcId="{1DB9207D-A693-4143-A815-F8D38BDFAC2B}" destId="{9459F216-F659-46CD-899C-7EB7950B6BD3}" srcOrd="6" destOrd="0" presId="urn:microsoft.com/office/officeart/2005/8/layout/cycle5"/>
    <dgm:cxn modelId="{C7A9A49C-B30A-4B53-ACFC-B62895B8FE51}" type="presParOf" srcId="{1DB9207D-A693-4143-A815-F8D38BDFAC2B}" destId="{3988D337-36FA-401B-89B5-3179600BF89D}" srcOrd="7" destOrd="0" presId="urn:microsoft.com/office/officeart/2005/8/layout/cycle5"/>
    <dgm:cxn modelId="{CF23B6C8-06E9-43EA-8079-50A1D0FC1C54}" type="presParOf" srcId="{1DB9207D-A693-4143-A815-F8D38BDFAC2B}" destId="{6ABE26B7-C4FD-4261-A19D-D2CC23206946}" srcOrd="8" destOrd="0" presId="urn:microsoft.com/office/officeart/2005/8/layout/cycle5"/>
    <dgm:cxn modelId="{29532DCE-9CEB-423E-8B9E-4E3A634591FC}" type="presParOf" srcId="{1DB9207D-A693-4143-A815-F8D38BDFAC2B}" destId="{E6ED1778-77E3-4322-8577-718CE276ED60}" srcOrd="9" destOrd="0" presId="urn:microsoft.com/office/officeart/2005/8/layout/cycle5"/>
    <dgm:cxn modelId="{789DBB69-186A-4A30-B3B6-41BAF65FED01}" type="presParOf" srcId="{1DB9207D-A693-4143-A815-F8D38BDFAC2B}" destId="{935FDFC0-6BC1-4EBC-97C0-42480E2A3B62}" srcOrd="10" destOrd="0" presId="urn:microsoft.com/office/officeart/2005/8/layout/cycle5"/>
    <dgm:cxn modelId="{CE86404A-BB60-445A-B521-5C9378F7742A}" type="presParOf" srcId="{1DB9207D-A693-4143-A815-F8D38BDFAC2B}" destId="{9B1FE1C4-E12B-408B-8781-751AB6F521F5}" srcOrd="11" destOrd="0" presId="urn:microsoft.com/office/officeart/2005/8/layout/cycle5"/>
    <dgm:cxn modelId="{112870EB-B2E8-4078-B7A8-5599522B013C}" type="presParOf" srcId="{1DB9207D-A693-4143-A815-F8D38BDFAC2B}" destId="{1136B651-A7FA-405E-8418-0636622D801C}" srcOrd="12" destOrd="0" presId="urn:microsoft.com/office/officeart/2005/8/layout/cycle5"/>
    <dgm:cxn modelId="{27AE0AAF-B96C-4C29-BBB4-FBBD264A5179}" type="presParOf" srcId="{1DB9207D-A693-4143-A815-F8D38BDFAC2B}" destId="{70E62F38-C076-4B1C-BCE5-D0FD275F99D8}" srcOrd="13" destOrd="0" presId="urn:microsoft.com/office/officeart/2005/8/layout/cycle5"/>
    <dgm:cxn modelId="{868486B4-B19A-4E41-9386-8A365FC6FADD}" type="presParOf" srcId="{1DB9207D-A693-4143-A815-F8D38BDFAC2B}" destId="{337CCB92-149D-4834-9B4E-E5DEB36BE3BB}" srcOrd="14" destOrd="0" presId="urn:microsoft.com/office/officeart/2005/8/layout/cycle5"/>
  </dgm:cxnLst>
  <dgm:bg/>
  <dgm:whole>
    <a:ln w="12700"/>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6393B4-006B-4644-BBC0-FF101A3A4410}" type="doc">
      <dgm:prSet loTypeId="urn:microsoft.com/office/officeart/2005/8/layout/cycle5" loCatId="cycle" qsTypeId="urn:microsoft.com/office/officeart/2005/8/quickstyle/simple1" qsCatId="simple" csTypeId="urn:microsoft.com/office/officeart/2005/8/colors/accent0_1" csCatId="mainScheme" phldr="1"/>
      <dgm:spPr/>
      <dgm:t>
        <a:bodyPr/>
        <a:lstStyle/>
        <a:p>
          <a:endParaRPr lang="de-DE"/>
        </a:p>
      </dgm:t>
    </dgm:pt>
    <dgm:pt modelId="{1A7EAEA0-A5A2-4CEF-B8B0-00711FA1A77A}">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Planung</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DEDD4E2B-14FE-4938-BD4A-BDA06806DB76}" type="parTrans" cxnId="{F4E41E3D-1658-4D71-ADF3-9ED11F52BA7D}">
      <dgm:prSet/>
      <dgm:spPr/>
      <dgm:t>
        <a:bodyPr/>
        <a:lstStyle/>
        <a:p>
          <a:endParaRPr lang="de-DE"/>
        </a:p>
      </dgm:t>
    </dgm:pt>
    <dgm:pt modelId="{89D7BA99-AB90-49E9-A183-E2E3AA3CD0A7}" type="sibTrans" cxnId="{F4E41E3D-1658-4D71-ADF3-9ED11F52BA7D}">
      <dgm:prSet/>
      <dgm:spPr/>
      <dgm:t>
        <a:bodyPr/>
        <a:lstStyle/>
        <a:p>
          <a:endParaRPr lang="de-DE"/>
        </a:p>
      </dgm:t>
    </dgm:pt>
    <dgm:pt modelId="{A010EAC8-F72D-4269-8353-1EFE158EFFD5}">
      <dgm:prSet phldrT="[Text]" custT="1"/>
      <dgm:spPr>
        <a:solidFill>
          <a:schemeClr val="accent2">
            <a:lumMod val="20000"/>
            <a:lumOff val="80000"/>
          </a:schemeClr>
        </a:solidFill>
        <a:ln w="12700"/>
      </dgm:spPr>
      <dgm:t>
        <a:bodyPr lIns="36000" anchor="t" anchorCtr="0"/>
        <a:lstStyle/>
        <a:p>
          <a:pPr algn="l"/>
          <a:endParaRPr lang="de-DE" sz="1600" b="1" dirty="0">
            <a:latin typeface="Arial" panose="020B0604020202020204" pitchFamily="34" charset="0"/>
            <a:cs typeface="Arial" panose="020B0604020202020204" pitchFamily="34" charset="0"/>
          </a:endParaRPr>
        </a:p>
      </dgm:t>
    </dgm:pt>
    <dgm:pt modelId="{616A9E9A-EA37-400A-BF09-16D7FFAED603}" type="parTrans" cxnId="{E583427F-2216-44FE-BE06-FD972ADF77E9}">
      <dgm:prSet/>
      <dgm:spPr/>
      <dgm:t>
        <a:bodyPr/>
        <a:lstStyle/>
        <a:p>
          <a:endParaRPr lang="de-DE"/>
        </a:p>
      </dgm:t>
    </dgm:pt>
    <dgm:pt modelId="{D30D2982-9ECA-4863-B065-45370E054E28}" type="sibTrans" cxnId="{E583427F-2216-44FE-BE06-FD972ADF77E9}">
      <dgm:prSet/>
      <dgm:spPr/>
      <dgm:t>
        <a:bodyPr/>
        <a:lstStyle/>
        <a:p>
          <a:endParaRPr lang="de-DE"/>
        </a:p>
      </dgm:t>
    </dgm:pt>
    <dgm:pt modelId="{2851417D-CEEB-4E73-B5A9-A177D5FE8D71}">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Personal</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AD40B4C3-231D-49EA-BE07-EFAAEA54500D}" type="parTrans" cxnId="{D89B18A4-7911-4B63-9B62-CF530947B6B8}">
      <dgm:prSet/>
      <dgm:spPr/>
      <dgm:t>
        <a:bodyPr/>
        <a:lstStyle/>
        <a:p>
          <a:endParaRPr lang="de-DE"/>
        </a:p>
      </dgm:t>
    </dgm:pt>
    <dgm:pt modelId="{E98FD5EB-6E83-47DF-9B3A-868EAB283CBC}" type="sibTrans" cxnId="{D89B18A4-7911-4B63-9B62-CF530947B6B8}">
      <dgm:prSet/>
      <dgm:spPr/>
      <dgm:t>
        <a:bodyPr/>
        <a:lstStyle/>
        <a:p>
          <a:endParaRPr lang="de-DE"/>
        </a:p>
      </dgm:t>
    </dgm:pt>
    <dgm:pt modelId="{D03792BF-2D22-40C7-8921-D269008CB949}">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Führung</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262D091B-6B45-4B71-9FEA-F22640808120}" type="parTrans" cxnId="{1F7CFC2A-EF23-4EDF-8745-F90BACB68D30}">
      <dgm:prSet/>
      <dgm:spPr/>
      <dgm:t>
        <a:bodyPr/>
        <a:lstStyle/>
        <a:p>
          <a:endParaRPr lang="de-DE"/>
        </a:p>
      </dgm:t>
    </dgm:pt>
    <dgm:pt modelId="{4089478E-1975-4E92-AC27-B325C24866A7}" type="sibTrans" cxnId="{1F7CFC2A-EF23-4EDF-8745-F90BACB68D30}">
      <dgm:prSet/>
      <dgm:spPr/>
      <dgm:t>
        <a:bodyPr/>
        <a:lstStyle/>
        <a:p>
          <a:endParaRPr lang="de-DE"/>
        </a:p>
      </dgm:t>
    </dgm:pt>
    <dgm:pt modelId="{DD435583-A021-4C37-BD9B-A7B155C5D2A8}">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Kontrolle</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C418650C-368F-4EC5-A391-B4AE2D3C1128}" type="parTrans" cxnId="{DF8400BA-F4A7-4A07-A7A8-D15898A3AA69}">
      <dgm:prSet/>
      <dgm:spPr/>
      <dgm:t>
        <a:bodyPr/>
        <a:lstStyle/>
        <a:p>
          <a:endParaRPr lang="de-DE"/>
        </a:p>
      </dgm:t>
    </dgm:pt>
    <dgm:pt modelId="{F75D742E-DF69-4C91-A0A7-D96C2DD93B66}" type="sibTrans" cxnId="{DF8400BA-F4A7-4A07-A7A8-D15898A3AA69}">
      <dgm:prSet/>
      <dgm:spPr/>
      <dgm:t>
        <a:bodyPr/>
        <a:lstStyle/>
        <a:p>
          <a:endParaRPr lang="de-DE"/>
        </a:p>
      </dgm:t>
    </dgm:pt>
    <dgm:pt modelId="{1DB9207D-A693-4143-A815-F8D38BDFAC2B}" type="pres">
      <dgm:prSet presAssocID="{6D6393B4-006B-4644-BBC0-FF101A3A4410}" presName="cycle" presStyleCnt="0">
        <dgm:presLayoutVars>
          <dgm:dir/>
          <dgm:resizeHandles val="exact"/>
        </dgm:presLayoutVars>
      </dgm:prSet>
      <dgm:spPr/>
      <dgm:t>
        <a:bodyPr/>
        <a:lstStyle/>
        <a:p>
          <a:endParaRPr lang="de-DE"/>
        </a:p>
      </dgm:t>
    </dgm:pt>
    <dgm:pt modelId="{7062B1B2-B269-4D87-A442-33337EAC86C2}" type="pres">
      <dgm:prSet presAssocID="{1A7EAEA0-A5A2-4CEF-B8B0-00711FA1A77A}" presName="node" presStyleLbl="node1" presStyleIdx="0" presStyleCnt="5">
        <dgm:presLayoutVars>
          <dgm:bulletEnabled val="1"/>
        </dgm:presLayoutVars>
      </dgm:prSet>
      <dgm:spPr>
        <a:prstGeom prst="rect">
          <a:avLst/>
        </a:prstGeom>
      </dgm:spPr>
      <dgm:t>
        <a:bodyPr/>
        <a:lstStyle/>
        <a:p>
          <a:endParaRPr lang="de-DE"/>
        </a:p>
      </dgm:t>
    </dgm:pt>
    <dgm:pt modelId="{CF9866E0-5216-4F7E-8BCC-D9FEAB371467}" type="pres">
      <dgm:prSet presAssocID="{1A7EAEA0-A5A2-4CEF-B8B0-00711FA1A77A}" presName="spNode" presStyleCnt="0"/>
      <dgm:spPr/>
      <dgm:t>
        <a:bodyPr/>
        <a:lstStyle/>
        <a:p>
          <a:endParaRPr lang="de-DE"/>
        </a:p>
      </dgm:t>
    </dgm:pt>
    <dgm:pt modelId="{62033824-0B2C-4CC9-927F-E2B900179BC6}" type="pres">
      <dgm:prSet presAssocID="{89D7BA99-AB90-49E9-A183-E2E3AA3CD0A7}" presName="sibTrans" presStyleLbl="sibTrans1D1" presStyleIdx="0" presStyleCnt="5"/>
      <dgm:spPr/>
      <dgm:t>
        <a:bodyPr/>
        <a:lstStyle/>
        <a:p>
          <a:endParaRPr lang="de-DE"/>
        </a:p>
      </dgm:t>
    </dgm:pt>
    <dgm:pt modelId="{8F08CEAE-3607-488C-AB23-69AD0A5EA6B3}" type="pres">
      <dgm:prSet presAssocID="{A010EAC8-F72D-4269-8353-1EFE158EFFD5}" presName="node" presStyleLbl="node1" presStyleIdx="1" presStyleCnt="5" custScaleX="232781" custScaleY="127707" custRadScaleRad="103136" custRadScaleInc="20802">
        <dgm:presLayoutVars>
          <dgm:bulletEnabled val="1"/>
        </dgm:presLayoutVars>
      </dgm:prSet>
      <dgm:spPr>
        <a:prstGeom prst="rect">
          <a:avLst/>
        </a:prstGeom>
      </dgm:spPr>
      <dgm:t>
        <a:bodyPr/>
        <a:lstStyle/>
        <a:p>
          <a:endParaRPr lang="de-DE"/>
        </a:p>
      </dgm:t>
    </dgm:pt>
    <dgm:pt modelId="{8F7FE122-F620-49F4-BC1D-DF65C58B506E}" type="pres">
      <dgm:prSet presAssocID="{A010EAC8-F72D-4269-8353-1EFE158EFFD5}" presName="spNode" presStyleCnt="0"/>
      <dgm:spPr/>
      <dgm:t>
        <a:bodyPr/>
        <a:lstStyle/>
        <a:p>
          <a:endParaRPr lang="de-DE"/>
        </a:p>
      </dgm:t>
    </dgm:pt>
    <dgm:pt modelId="{9AA77D97-8D38-44E0-9A62-35C4BC75CA05}" type="pres">
      <dgm:prSet presAssocID="{D30D2982-9ECA-4863-B065-45370E054E28}" presName="sibTrans" presStyleLbl="sibTrans1D1" presStyleIdx="1" presStyleCnt="5"/>
      <dgm:spPr/>
      <dgm:t>
        <a:bodyPr/>
        <a:lstStyle/>
        <a:p>
          <a:endParaRPr lang="de-DE"/>
        </a:p>
      </dgm:t>
    </dgm:pt>
    <dgm:pt modelId="{9459F216-F659-46CD-899C-7EB7950B6BD3}" type="pres">
      <dgm:prSet presAssocID="{2851417D-CEEB-4E73-B5A9-A177D5FE8D71}" presName="node" presStyleLbl="node1" presStyleIdx="2" presStyleCnt="5">
        <dgm:presLayoutVars>
          <dgm:bulletEnabled val="1"/>
        </dgm:presLayoutVars>
      </dgm:prSet>
      <dgm:spPr>
        <a:prstGeom prst="rect">
          <a:avLst/>
        </a:prstGeom>
      </dgm:spPr>
      <dgm:t>
        <a:bodyPr/>
        <a:lstStyle/>
        <a:p>
          <a:endParaRPr lang="de-DE"/>
        </a:p>
      </dgm:t>
    </dgm:pt>
    <dgm:pt modelId="{3988D337-36FA-401B-89B5-3179600BF89D}" type="pres">
      <dgm:prSet presAssocID="{2851417D-CEEB-4E73-B5A9-A177D5FE8D71}" presName="spNode" presStyleCnt="0"/>
      <dgm:spPr/>
      <dgm:t>
        <a:bodyPr/>
        <a:lstStyle/>
        <a:p>
          <a:endParaRPr lang="de-DE"/>
        </a:p>
      </dgm:t>
    </dgm:pt>
    <dgm:pt modelId="{6ABE26B7-C4FD-4261-A19D-D2CC23206946}" type="pres">
      <dgm:prSet presAssocID="{E98FD5EB-6E83-47DF-9B3A-868EAB283CBC}" presName="sibTrans" presStyleLbl="sibTrans1D1" presStyleIdx="2" presStyleCnt="5"/>
      <dgm:spPr/>
      <dgm:t>
        <a:bodyPr/>
        <a:lstStyle/>
        <a:p>
          <a:endParaRPr lang="de-DE"/>
        </a:p>
      </dgm:t>
    </dgm:pt>
    <dgm:pt modelId="{E6ED1778-77E3-4322-8577-718CE276ED60}" type="pres">
      <dgm:prSet presAssocID="{D03792BF-2D22-40C7-8921-D269008CB949}" presName="node" presStyleLbl="node1" presStyleIdx="3" presStyleCnt="5">
        <dgm:presLayoutVars>
          <dgm:bulletEnabled val="1"/>
        </dgm:presLayoutVars>
      </dgm:prSet>
      <dgm:spPr>
        <a:prstGeom prst="rect">
          <a:avLst/>
        </a:prstGeom>
      </dgm:spPr>
      <dgm:t>
        <a:bodyPr/>
        <a:lstStyle/>
        <a:p>
          <a:endParaRPr lang="de-DE"/>
        </a:p>
      </dgm:t>
    </dgm:pt>
    <dgm:pt modelId="{935FDFC0-6BC1-4EBC-97C0-42480E2A3B62}" type="pres">
      <dgm:prSet presAssocID="{D03792BF-2D22-40C7-8921-D269008CB949}" presName="spNode" presStyleCnt="0"/>
      <dgm:spPr/>
      <dgm:t>
        <a:bodyPr/>
        <a:lstStyle/>
        <a:p>
          <a:endParaRPr lang="de-DE"/>
        </a:p>
      </dgm:t>
    </dgm:pt>
    <dgm:pt modelId="{9B1FE1C4-E12B-408B-8781-751AB6F521F5}" type="pres">
      <dgm:prSet presAssocID="{4089478E-1975-4E92-AC27-B325C24866A7}" presName="sibTrans" presStyleLbl="sibTrans1D1" presStyleIdx="3" presStyleCnt="5"/>
      <dgm:spPr/>
      <dgm:t>
        <a:bodyPr/>
        <a:lstStyle/>
        <a:p>
          <a:endParaRPr lang="de-DE"/>
        </a:p>
      </dgm:t>
    </dgm:pt>
    <dgm:pt modelId="{1136B651-A7FA-405E-8418-0636622D801C}" type="pres">
      <dgm:prSet presAssocID="{DD435583-A021-4C37-BD9B-A7B155C5D2A8}" presName="node" presStyleLbl="node1" presStyleIdx="4" presStyleCnt="5">
        <dgm:presLayoutVars>
          <dgm:bulletEnabled val="1"/>
        </dgm:presLayoutVars>
      </dgm:prSet>
      <dgm:spPr>
        <a:prstGeom prst="rect">
          <a:avLst/>
        </a:prstGeom>
      </dgm:spPr>
      <dgm:t>
        <a:bodyPr/>
        <a:lstStyle/>
        <a:p>
          <a:endParaRPr lang="de-DE"/>
        </a:p>
      </dgm:t>
    </dgm:pt>
    <dgm:pt modelId="{70E62F38-C076-4B1C-BCE5-D0FD275F99D8}" type="pres">
      <dgm:prSet presAssocID="{DD435583-A021-4C37-BD9B-A7B155C5D2A8}" presName="spNode" presStyleCnt="0"/>
      <dgm:spPr/>
      <dgm:t>
        <a:bodyPr/>
        <a:lstStyle/>
        <a:p>
          <a:endParaRPr lang="de-DE"/>
        </a:p>
      </dgm:t>
    </dgm:pt>
    <dgm:pt modelId="{337CCB92-149D-4834-9B4E-E5DEB36BE3BB}" type="pres">
      <dgm:prSet presAssocID="{F75D742E-DF69-4C91-A0A7-D96C2DD93B66}" presName="sibTrans" presStyleLbl="sibTrans1D1" presStyleIdx="4" presStyleCnt="5"/>
      <dgm:spPr/>
      <dgm:t>
        <a:bodyPr/>
        <a:lstStyle/>
        <a:p>
          <a:endParaRPr lang="de-DE"/>
        </a:p>
      </dgm:t>
    </dgm:pt>
  </dgm:ptLst>
  <dgm:cxnLst>
    <dgm:cxn modelId="{1F7CFC2A-EF23-4EDF-8745-F90BACB68D30}" srcId="{6D6393B4-006B-4644-BBC0-FF101A3A4410}" destId="{D03792BF-2D22-40C7-8921-D269008CB949}" srcOrd="3" destOrd="0" parTransId="{262D091B-6B45-4B71-9FEA-F22640808120}" sibTransId="{4089478E-1975-4E92-AC27-B325C24866A7}"/>
    <dgm:cxn modelId="{BED05886-437A-41BA-A39E-0C63069158F5}" type="presOf" srcId="{DD435583-A021-4C37-BD9B-A7B155C5D2A8}" destId="{1136B651-A7FA-405E-8418-0636622D801C}" srcOrd="0" destOrd="0" presId="urn:microsoft.com/office/officeart/2005/8/layout/cycle5"/>
    <dgm:cxn modelId="{F165A7B8-8994-492D-8EC1-3FB505FA44C2}" type="presOf" srcId="{4089478E-1975-4E92-AC27-B325C24866A7}" destId="{9B1FE1C4-E12B-408B-8781-751AB6F521F5}" srcOrd="0" destOrd="0" presId="urn:microsoft.com/office/officeart/2005/8/layout/cycle5"/>
    <dgm:cxn modelId="{DF8400BA-F4A7-4A07-A7A8-D15898A3AA69}" srcId="{6D6393B4-006B-4644-BBC0-FF101A3A4410}" destId="{DD435583-A021-4C37-BD9B-A7B155C5D2A8}" srcOrd="4" destOrd="0" parTransId="{C418650C-368F-4EC5-A391-B4AE2D3C1128}" sibTransId="{F75D742E-DF69-4C91-A0A7-D96C2DD93B66}"/>
    <dgm:cxn modelId="{38AC76B3-676A-4659-B2A1-11E7787E9BF1}" type="presOf" srcId="{A010EAC8-F72D-4269-8353-1EFE158EFFD5}" destId="{8F08CEAE-3607-488C-AB23-69AD0A5EA6B3}" srcOrd="0" destOrd="0" presId="urn:microsoft.com/office/officeart/2005/8/layout/cycle5"/>
    <dgm:cxn modelId="{81A19B73-6048-4EC4-B170-1245ADB03D40}" type="presOf" srcId="{D30D2982-9ECA-4863-B065-45370E054E28}" destId="{9AA77D97-8D38-44E0-9A62-35C4BC75CA05}" srcOrd="0" destOrd="0" presId="urn:microsoft.com/office/officeart/2005/8/layout/cycle5"/>
    <dgm:cxn modelId="{E583427F-2216-44FE-BE06-FD972ADF77E9}" srcId="{6D6393B4-006B-4644-BBC0-FF101A3A4410}" destId="{A010EAC8-F72D-4269-8353-1EFE158EFFD5}" srcOrd="1" destOrd="0" parTransId="{616A9E9A-EA37-400A-BF09-16D7FFAED603}" sibTransId="{D30D2982-9ECA-4863-B065-45370E054E28}"/>
    <dgm:cxn modelId="{01947E4D-0330-4187-932B-6D56190E6865}" type="presOf" srcId="{89D7BA99-AB90-49E9-A183-E2E3AA3CD0A7}" destId="{62033824-0B2C-4CC9-927F-E2B900179BC6}" srcOrd="0" destOrd="0" presId="urn:microsoft.com/office/officeart/2005/8/layout/cycle5"/>
    <dgm:cxn modelId="{888ADF65-47C5-40CC-8E18-BFCA8CAD64F6}" type="presOf" srcId="{1A7EAEA0-A5A2-4CEF-B8B0-00711FA1A77A}" destId="{7062B1B2-B269-4D87-A442-33337EAC86C2}" srcOrd="0" destOrd="0" presId="urn:microsoft.com/office/officeart/2005/8/layout/cycle5"/>
    <dgm:cxn modelId="{11780321-A484-4E2E-A257-3CAB69A0EDDB}" type="presOf" srcId="{E98FD5EB-6E83-47DF-9B3A-868EAB283CBC}" destId="{6ABE26B7-C4FD-4261-A19D-D2CC23206946}" srcOrd="0" destOrd="0" presId="urn:microsoft.com/office/officeart/2005/8/layout/cycle5"/>
    <dgm:cxn modelId="{EFC0D4E0-26E3-4B53-A1F7-D1F7963704AF}" type="presOf" srcId="{2851417D-CEEB-4E73-B5A9-A177D5FE8D71}" destId="{9459F216-F659-46CD-899C-7EB7950B6BD3}" srcOrd="0" destOrd="0" presId="urn:microsoft.com/office/officeart/2005/8/layout/cycle5"/>
    <dgm:cxn modelId="{9BD00D51-D083-4BCD-81F6-69254597367F}" type="presOf" srcId="{F75D742E-DF69-4C91-A0A7-D96C2DD93B66}" destId="{337CCB92-149D-4834-9B4E-E5DEB36BE3BB}" srcOrd="0" destOrd="0" presId="urn:microsoft.com/office/officeart/2005/8/layout/cycle5"/>
    <dgm:cxn modelId="{F4E41E3D-1658-4D71-ADF3-9ED11F52BA7D}" srcId="{6D6393B4-006B-4644-BBC0-FF101A3A4410}" destId="{1A7EAEA0-A5A2-4CEF-B8B0-00711FA1A77A}" srcOrd="0" destOrd="0" parTransId="{DEDD4E2B-14FE-4938-BD4A-BDA06806DB76}" sibTransId="{89D7BA99-AB90-49E9-A183-E2E3AA3CD0A7}"/>
    <dgm:cxn modelId="{3EABF1F7-72A2-410E-8F2E-2DD4786DC580}" type="presOf" srcId="{6D6393B4-006B-4644-BBC0-FF101A3A4410}" destId="{1DB9207D-A693-4143-A815-F8D38BDFAC2B}" srcOrd="0" destOrd="0" presId="urn:microsoft.com/office/officeart/2005/8/layout/cycle5"/>
    <dgm:cxn modelId="{D89B18A4-7911-4B63-9B62-CF530947B6B8}" srcId="{6D6393B4-006B-4644-BBC0-FF101A3A4410}" destId="{2851417D-CEEB-4E73-B5A9-A177D5FE8D71}" srcOrd="2" destOrd="0" parTransId="{AD40B4C3-231D-49EA-BE07-EFAAEA54500D}" sibTransId="{E98FD5EB-6E83-47DF-9B3A-868EAB283CBC}"/>
    <dgm:cxn modelId="{778DCCEC-D25E-4AAD-9981-B048F721124D}" type="presOf" srcId="{D03792BF-2D22-40C7-8921-D269008CB949}" destId="{E6ED1778-77E3-4322-8577-718CE276ED60}" srcOrd="0" destOrd="0" presId="urn:microsoft.com/office/officeart/2005/8/layout/cycle5"/>
    <dgm:cxn modelId="{7111E396-4E91-4ACA-A857-2C6D5094271A}" type="presParOf" srcId="{1DB9207D-A693-4143-A815-F8D38BDFAC2B}" destId="{7062B1B2-B269-4D87-A442-33337EAC86C2}" srcOrd="0" destOrd="0" presId="urn:microsoft.com/office/officeart/2005/8/layout/cycle5"/>
    <dgm:cxn modelId="{3A6DB421-8FE7-46FB-B6F4-D7A419354859}" type="presParOf" srcId="{1DB9207D-A693-4143-A815-F8D38BDFAC2B}" destId="{CF9866E0-5216-4F7E-8BCC-D9FEAB371467}" srcOrd="1" destOrd="0" presId="urn:microsoft.com/office/officeart/2005/8/layout/cycle5"/>
    <dgm:cxn modelId="{D99AA5BF-2109-46CD-93FA-0E3DCA410753}" type="presParOf" srcId="{1DB9207D-A693-4143-A815-F8D38BDFAC2B}" destId="{62033824-0B2C-4CC9-927F-E2B900179BC6}" srcOrd="2" destOrd="0" presId="urn:microsoft.com/office/officeart/2005/8/layout/cycle5"/>
    <dgm:cxn modelId="{5853807F-D8EC-4975-95F9-5DBFC07A2C35}" type="presParOf" srcId="{1DB9207D-A693-4143-A815-F8D38BDFAC2B}" destId="{8F08CEAE-3607-488C-AB23-69AD0A5EA6B3}" srcOrd="3" destOrd="0" presId="urn:microsoft.com/office/officeart/2005/8/layout/cycle5"/>
    <dgm:cxn modelId="{70FA50E5-4687-4E7C-9F87-974D10CDE0E4}" type="presParOf" srcId="{1DB9207D-A693-4143-A815-F8D38BDFAC2B}" destId="{8F7FE122-F620-49F4-BC1D-DF65C58B506E}" srcOrd="4" destOrd="0" presId="urn:microsoft.com/office/officeart/2005/8/layout/cycle5"/>
    <dgm:cxn modelId="{BF4C428A-B783-4CA9-B249-E766A04CDD93}" type="presParOf" srcId="{1DB9207D-A693-4143-A815-F8D38BDFAC2B}" destId="{9AA77D97-8D38-44E0-9A62-35C4BC75CA05}" srcOrd="5" destOrd="0" presId="urn:microsoft.com/office/officeart/2005/8/layout/cycle5"/>
    <dgm:cxn modelId="{CB1C8808-8D03-41BA-8D25-51C9E89D2D86}" type="presParOf" srcId="{1DB9207D-A693-4143-A815-F8D38BDFAC2B}" destId="{9459F216-F659-46CD-899C-7EB7950B6BD3}" srcOrd="6" destOrd="0" presId="urn:microsoft.com/office/officeart/2005/8/layout/cycle5"/>
    <dgm:cxn modelId="{5A0C8A9D-59B5-4879-A1BB-15430516CE7E}" type="presParOf" srcId="{1DB9207D-A693-4143-A815-F8D38BDFAC2B}" destId="{3988D337-36FA-401B-89B5-3179600BF89D}" srcOrd="7" destOrd="0" presId="urn:microsoft.com/office/officeart/2005/8/layout/cycle5"/>
    <dgm:cxn modelId="{88EEBB68-2D26-49D5-8D0B-FCFF789E8231}" type="presParOf" srcId="{1DB9207D-A693-4143-A815-F8D38BDFAC2B}" destId="{6ABE26B7-C4FD-4261-A19D-D2CC23206946}" srcOrd="8" destOrd="0" presId="urn:microsoft.com/office/officeart/2005/8/layout/cycle5"/>
    <dgm:cxn modelId="{9626A86A-5A53-4CEA-9352-8DD8E7AEF39F}" type="presParOf" srcId="{1DB9207D-A693-4143-A815-F8D38BDFAC2B}" destId="{E6ED1778-77E3-4322-8577-718CE276ED60}" srcOrd="9" destOrd="0" presId="urn:microsoft.com/office/officeart/2005/8/layout/cycle5"/>
    <dgm:cxn modelId="{8E6A21C8-CA24-4EAB-8DF3-E12C040EF240}" type="presParOf" srcId="{1DB9207D-A693-4143-A815-F8D38BDFAC2B}" destId="{935FDFC0-6BC1-4EBC-97C0-42480E2A3B62}" srcOrd="10" destOrd="0" presId="urn:microsoft.com/office/officeart/2005/8/layout/cycle5"/>
    <dgm:cxn modelId="{89B12375-E399-4F25-839F-5A76C8CED817}" type="presParOf" srcId="{1DB9207D-A693-4143-A815-F8D38BDFAC2B}" destId="{9B1FE1C4-E12B-408B-8781-751AB6F521F5}" srcOrd="11" destOrd="0" presId="urn:microsoft.com/office/officeart/2005/8/layout/cycle5"/>
    <dgm:cxn modelId="{33074956-1B25-45D1-82FB-704F9A998621}" type="presParOf" srcId="{1DB9207D-A693-4143-A815-F8D38BDFAC2B}" destId="{1136B651-A7FA-405E-8418-0636622D801C}" srcOrd="12" destOrd="0" presId="urn:microsoft.com/office/officeart/2005/8/layout/cycle5"/>
    <dgm:cxn modelId="{2AB291A8-9C4D-49E4-85C7-BD044EF8F4C5}" type="presParOf" srcId="{1DB9207D-A693-4143-A815-F8D38BDFAC2B}" destId="{70E62F38-C076-4B1C-BCE5-D0FD275F99D8}" srcOrd="13" destOrd="0" presId="urn:microsoft.com/office/officeart/2005/8/layout/cycle5"/>
    <dgm:cxn modelId="{17A26733-DF18-491F-A7D5-1A025137D83A}" type="presParOf" srcId="{1DB9207D-A693-4143-A815-F8D38BDFAC2B}" destId="{337CCB92-149D-4834-9B4E-E5DEB36BE3BB}"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D6393B4-006B-4644-BBC0-FF101A3A4410}" type="doc">
      <dgm:prSet loTypeId="urn:microsoft.com/office/officeart/2005/8/layout/cycle5" loCatId="cycle" qsTypeId="urn:microsoft.com/office/officeart/2005/8/quickstyle/simple1" qsCatId="simple" csTypeId="urn:microsoft.com/office/officeart/2005/8/colors/accent0_1" csCatId="mainScheme" phldr="1"/>
      <dgm:spPr/>
      <dgm:t>
        <a:bodyPr/>
        <a:lstStyle/>
        <a:p>
          <a:endParaRPr lang="de-DE"/>
        </a:p>
      </dgm:t>
    </dgm:pt>
    <dgm:pt modelId="{1A7EAEA0-A5A2-4CEF-B8B0-00711FA1A77A}">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Planung</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DEDD4E2B-14FE-4938-BD4A-BDA06806DB76}" type="parTrans" cxnId="{F4E41E3D-1658-4D71-ADF3-9ED11F52BA7D}">
      <dgm:prSet/>
      <dgm:spPr/>
      <dgm:t>
        <a:bodyPr/>
        <a:lstStyle/>
        <a:p>
          <a:endParaRPr lang="de-DE">
            <a:latin typeface="Arial" panose="020B0604020202020204" pitchFamily="34" charset="0"/>
            <a:cs typeface="Arial" panose="020B0604020202020204" pitchFamily="34" charset="0"/>
          </a:endParaRPr>
        </a:p>
      </dgm:t>
    </dgm:pt>
    <dgm:pt modelId="{89D7BA99-AB90-49E9-A183-E2E3AA3CD0A7}" type="sibTrans" cxnId="{F4E41E3D-1658-4D71-ADF3-9ED11F52BA7D}">
      <dgm:prSet/>
      <dgm:spPr/>
      <dgm:t>
        <a:bodyPr/>
        <a:lstStyle/>
        <a:p>
          <a:endParaRPr lang="de-DE">
            <a:latin typeface="Arial" panose="020B0604020202020204" pitchFamily="34" charset="0"/>
            <a:cs typeface="Arial" panose="020B0604020202020204" pitchFamily="34" charset="0"/>
          </a:endParaRPr>
        </a:p>
      </dgm:t>
    </dgm:pt>
    <dgm:pt modelId="{A010EAC8-F72D-4269-8353-1EFE158EFFD5}">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Organisation</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616A9E9A-EA37-400A-BF09-16D7FFAED603}" type="parTrans" cxnId="{E583427F-2216-44FE-BE06-FD972ADF77E9}">
      <dgm:prSet/>
      <dgm:spPr/>
      <dgm:t>
        <a:bodyPr/>
        <a:lstStyle/>
        <a:p>
          <a:endParaRPr lang="de-DE">
            <a:latin typeface="Arial" panose="020B0604020202020204" pitchFamily="34" charset="0"/>
            <a:cs typeface="Arial" panose="020B0604020202020204" pitchFamily="34" charset="0"/>
          </a:endParaRPr>
        </a:p>
      </dgm:t>
    </dgm:pt>
    <dgm:pt modelId="{D30D2982-9ECA-4863-B065-45370E054E28}" type="sibTrans" cxnId="{E583427F-2216-44FE-BE06-FD972ADF77E9}">
      <dgm:prSet/>
      <dgm:spPr/>
      <dgm:t>
        <a:bodyPr/>
        <a:lstStyle/>
        <a:p>
          <a:endParaRPr lang="de-DE">
            <a:latin typeface="Arial" panose="020B0604020202020204" pitchFamily="34" charset="0"/>
            <a:cs typeface="Arial" panose="020B0604020202020204" pitchFamily="34" charset="0"/>
          </a:endParaRPr>
        </a:p>
      </dgm:t>
    </dgm:pt>
    <dgm:pt modelId="{2851417D-CEEB-4E73-B5A9-A177D5FE8D71}">
      <dgm:prSet phldrT="[Text]" custT="1"/>
      <dgm:spPr>
        <a:solidFill>
          <a:schemeClr val="accent2">
            <a:lumMod val="20000"/>
            <a:lumOff val="80000"/>
          </a:schemeClr>
        </a:solidFill>
        <a:ln w="12700"/>
      </dgm:spPr>
      <dgm:t>
        <a:bodyPr lIns="36000" tIns="82800" rIns="82800" bIns="82800" anchor="t" anchorCtr="0"/>
        <a:lstStyle/>
        <a:p>
          <a:pPr algn="l"/>
          <a:endParaRPr lang="de-DE" sz="1600" b="1" dirty="0">
            <a:latin typeface="Arial" panose="020B0604020202020204" pitchFamily="34" charset="0"/>
            <a:cs typeface="Arial" panose="020B0604020202020204" pitchFamily="34" charset="0"/>
          </a:endParaRPr>
        </a:p>
      </dgm:t>
    </dgm:pt>
    <dgm:pt modelId="{AD40B4C3-231D-49EA-BE07-EFAAEA54500D}" type="parTrans" cxnId="{D89B18A4-7911-4B63-9B62-CF530947B6B8}">
      <dgm:prSet/>
      <dgm:spPr/>
      <dgm:t>
        <a:bodyPr/>
        <a:lstStyle/>
        <a:p>
          <a:endParaRPr lang="de-DE">
            <a:latin typeface="Arial" panose="020B0604020202020204" pitchFamily="34" charset="0"/>
            <a:cs typeface="Arial" panose="020B0604020202020204" pitchFamily="34" charset="0"/>
          </a:endParaRPr>
        </a:p>
      </dgm:t>
    </dgm:pt>
    <dgm:pt modelId="{E98FD5EB-6E83-47DF-9B3A-868EAB283CBC}" type="sibTrans" cxnId="{D89B18A4-7911-4B63-9B62-CF530947B6B8}">
      <dgm:prSet/>
      <dgm:spPr/>
      <dgm:t>
        <a:bodyPr/>
        <a:lstStyle/>
        <a:p>
          <a:endParaRPr lang="de-DE">
            <a:latin typeface="Arial" panose="020B0604020202020204" pitchFamily="34" charset="0"/>
            <a:cs typeface="Arial" panose="020B0604020202020204" pitchFamily="34" charset="0"/>
          </a:endParaRPr>
        </a:p>
      </dgm:t>
    </dgm:pt>
    <dgm:pt modelId="{D03792BF-2D22-40C7-8921-D269008CB949}">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Führung</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262D091B-6B45-4B71-9FEA-F22640808120}" type="parTrans" cxnId="{1F7CFC2A-EF23-4EDF-8745-F90BACB68D30}">
      <dgm:prSet/>
      <dgm:spPr/>
      <dgm:t>
        <a:bodyPr/>
        <a:lstStyle/>
        <a:p>
          <a:endParaRPr lang="de-DE">
            <a:latin typeface="Arial" panose="020B0604020202020204" pitchFamily="34" charset="0"/>
            <a:cs typeface="Arial" panose="020B0604020202020204" pitchFamily="34" charset="0"/>
          </a:endParaRPr>
        </a:p>
      </dgm:t>
    </dgm:pt>
    <dgm:pt modelId="{4089478E-1975-4E92-AC27-B325C24866A7}" type="sibTrans" cxnId="{1F7CFC2A-EF23-4EDF-8745-F90BACB68D30}">
      <dgm:prSet/>
      <dgm:spPr/>
      <dgm:t>
        <a:bodyPr/>
        <a:lstStyle/>
        <a:p>
          <a:endParaRPr lang="de-DE">
            <a:latin typeface="Arial" panose="020B0604020202020204" pitchFamily="34" charset="0"/>
            <a:cs typeface="Arial" panose="020B0604020202020204" pitchFamily="34" charset="0"/>
          </a:endParaRPr>
        </a:p>
      </dgm:t>
    </dgm:pt>
    <dgm:pt modelId="{DD435583-A021-4C37-BD9B-A7B155C5D2A8}">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Kontrolle</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C418650C-368F-4EC5-A391-B4AE2D3C1128}" type="parTrans" cxnId="{DF8400BA-F4A7-4A07-A7A8-D15898A3AA69}">
      <dgm:prSet/>
      <dgm:spPr/>
      <dgm:t>
        <a:bodyPr/>
        <a:lstStyle/>
        <a:p>
          <a:endParaRPr lang="de-DE">
            <a:latin typeface="Arial" panose="020B0604020202020204" pitchFamily="34" charset="0"/>
            <a:cs typeface="Arial" panose="020B0604020202020204" pitchFamily="34" charset="0"/>
          </a:endParaRPr>
        </a:p>
      </dgm:t>
    </dgm:pt>
    <dgm:pt modelId="{F75D742E-DF69-4C91-A0A7-D96C2DD93B66}" type="sibTrans" cxnId="{DF8400BA-F4A7-4A07-A7A8-D15898A3AA69}">
      <dgm:prSet/>
      <dgm:spPr/>
      <dgm:t>
        <a:bodyPr/>
        <a:lstStyle/>
        <a:p>
          <a:endParaRPr lang="de-DE">
            <a:latin typeface="Arial" panose="020B0604020202020204" pitchFamily="34" charset="0"/>
            <a:cs typeface="Arial" panose="020B0604020202020204" pitchFamily="34" charset="0"/>
          </a:endParaRPr>
        </a:p>
      </dgm:t>
    </dgm:pt>
    <dgm:pt modelId="{1DB9207D-A693-4143-A815-F8D38BDFAC2B}" type="pres">
      <dgm:prSet presAssocID="{6D6393B4-006B-4644-BBC0-FF101A3A4410}" presName="cycle" presStyleCnt="0">
        <dgm:presLayoutVars>
          <dgm:dir/>
          <dgm:resizeHandles val="exact"/>
        </dgm:presLayoutVars>
      </dgm:prSet>
      <dgm:spPr/>
      <dgm:t>
        <a:bodyPr/>
        <a:lstStyle/>
        <a:p>
          <a:endParaRPr lang="de-DE"/>
        </a:p>
      </dgm:t>
    </dgm:pt>
    <dgm:pt modelId="{7062B1B2-B269-4D87-A442-33337EAC86C2}" type="pres">
      <dgm:prSet presAssocID="{1A7EAEA0-A5A2-4CEF-B8B0-00711FA1A77A}" presName="node" presStyleLbl="node1" presStyleIdx="0" presStyleCnt="5">
        <dgm:presLayoutVars>
          <dgm:bulletEnabled val="1"/>
        </dgm:presLayoutVars>
      </dgm:prSet>
      <dgm:spPr>
        <a:prstGeom prst="rect">
          <a:avLst/>
        </a:prstGeom>
      </dgm:spPr>
      <dgm:t>
        <a:bodyPr/>
        <a:lstStyle/>
        <a:p>
          <a:endParaRPr lang="de-DE"/>
        </a:p>
      </dgm:t>
    </dgm:pt>
    <dgm:pt modelId="{CF9866E0-5216-4F7E-8BCC-D9FEAB371467}" type="pres">
      <dgm:prSet presAssocID="{1A7EAEA0-A5A2-4CEF-B8B0-00711FA1A77A}" presName="spNode" presStyleCnt="0"/>
      <dgm:spPr/>
      <dgm:t>
        <a:bodyPr/>
        <a:lstStyle/>
        <a:p>
          <a:endParaRPr lang="de-DE"/>
        </a:p>
      </dgm:t>
    </dgm:pt>
    <dgm:pt modelId="{62033824-0B2C-4CC9-927F-E2B900179BC6}" type="pres">
      <dgm:prSet presAssocID="{89D7BA99-AB90-49E9-A183-E2E3AA3CD0A7}" presName="sibTrans" presStyleLbl="sibTrans1D1" presStyleIdx="0" presStyleCnt="5"/>
      <dgm:spPr/>
      <dgm:t>
        <a:bodyPr/>
        <a:lstStyle/>
        <a:p>
          <a:endParaRPr lang="de-DE"/>
        </a:p>
      </dgm:t>
    </dgm:pt>
    <dgm:pt modelId="{8F08CEAE-3607-488C-AB23-69AD0A5EA6B3}" type="pres">
      <dgm:prSet presAssocID="{A010EAC8-F72D-4269-8353-1EFE158EFFD5}" presName="node" presStyleLbl="node1" presStyleIdx="1" presStyleCnt="5" custScaleX="115123">
        <dgm:presLayoutVars>
          <dgm:bulletEnabled val="1"/>
        </dgm:presLayoutVars>
      </dgm:prSet>
      <dgm:spPr>
        <a:prstGeom prst="rect">
          <a:avLst/>
        </a:prstGeom>
      </dgm:spPr>
      <dgm:t>
        <a:bodyPr/>
        <a:lstStyle/>
        <a:p>
          <a:endParaRPr lang="de-DE"/>
        </a:p>
      </dgm:t>
    </dgm:pt>
    <dgm:pt modelId="{8F7FE122-F620-49F4-BC1D-DF65C58B506E}" type="pres">
      <dgm:prSet presAssocID="{A010EAC8-F72D-4269-8353-1EFE158EFFD5}" presName="spNode" presStyleCnt="0"/>
      <dgm:spPr/>
      <dgm:t>
        <a:bodyPr/>
        <a:lstStyle/>
        <a:p>
          <a:endParaRPr lang="de-DE"/>
        </a:p>
      </dgm:t>
    </dgm:pt>
    <dgm:pt modelId="{9AA77D97-8D38-44E0-9A62-35C4BC75CA05}" type="pres">
      <dgm:prSet presAssocID="{D30D2982-9ECA-4863-B065-45370E054E28}" presName="sibTrans" presStyleLbl="sibTrans1D1" presStyleIdx="1" presStyleCnt="5"/>
      <dgm:spPr/>
      <dgm:t>
        <a:bodyPr/>
        <a:lstStyle/>
        <a:p>
          <a:endParaRPr lang="de-DE"/>
        </a:p>
      </dgm:t>
    </dgm:pt>
    <dgm:pt modelId="{9459F216-F659-46CD-899C-7EB7950B6BD3}" type="pres">
      <dgm:prSet presAssocID="{2851417D-CEEB-4E73-B5A9-A177D5FE8D71}" presName="node" presStyleLbl="node1" presStyleIdx="2" presStyleCnt="5" custScaleX="303407" custScaleY="145179" custRadScaleRad="109998" custRadScaleInc="-113717">
        <dgm:presLayoutVars>
          <dgm:bulletEnabled val="1"/>
        </dgm:presLayoutVars>
      </dgm:prSet>
      <dgm:spPr>
        <a:prstGeom prst="rect">
          <a:avLst/>
        </a:prstGeom>
      </dgm:spPr>
      <dgm:t>
        <a:bodyPr/>
        <a:lstStyle/>
        <a:p>
          <a:endParaRPr lang="de-DE"/>
        </a:p>
      </dgm:t>
    </dgm:pt>
    <dgm:pt modelId="{3988D337-36FA-401B-89B5-3179600BF89D}" type="pres">
      <dgm:prSet presAssocID="{2851417D-CEEB-4E73-B5A9-A177D5FE8D71}" presName="spNode" presStyleCnt="0"/>
      <dgm:spPr/>
      <dgm:t>
        <a:bodyPr/>
        <a:lstStyle/>
        <a:p>
          <a:endParaRPr lang="de-DE"/>
        </a:p>
      </dgm:t>
    </dgm:pt>
    <dgm:pt modelId="{6ABE26B7-C4FD-4261-A19D-D2CC23206946}" type="pres">
      <dgm:prSet presAssocID="{E98FD5EB-6E83-47DF-9B3A-868EAB283CBC}" presName="sibTrans" presStyleLbl="sibTrans1D1" presStyleIdx="2" presStyleCnt="5"/>
      <dgm:spPr/>
      <dgm:t>
        <a:bodyPr/>
        <a:lstStyle/>
        <a:p>
          <a:endParaRPr lang="de-DE"/>
        </a:p>
      </dgm:t>
    </dgm:pt>
    <dgm:pt modelId="{E6ED1778-77E3-4322-8577-718CE276ED60}" type="pres">
      <dgm:prSet presAssocID="{D03792BF-2D22-40C7-8921-D269008CB949}" presName="node" presStyleLbl="node1" presStyleIdx="3" presStyleCnt="5" custRadScaleRad="102586" custRadScaleInc="20596">
        <dgm:presLayoutVars>
          <dgm:bulletEnabled val="1"/>
        </dgm:presLayoutVars>
      </dgm:prSet>
      <dgm:spPr>
        <a:prstGeom prst="rect">
          <a:avLst/>
        </a:prstGeom>
      </dgm:spPr>
      <dgm:t>
        <a:bodyPr/>
        <a:lstStyle/>
        <a:p>
          <a:endParaRPr lang="de-DE"/>
        </a:p>
      </dgm:t>
    </dgm:pt>
    <dgm:pt modelId="{935FDFC0-6BC1-4EBC-97C0-42480E2A3B62}" type="pres">
      <dgm:prSet presAssocID="{D03792BF-2D22-40C7-8921-D269008CB949}" presName="spNode" presStyleCnt="0"/>
      <dgm:spPr/>
      <dgm:t>
        <a:bodyPr/>
        <a:lstStyle/>
        <a:p>
          <a:endParaRPr lang="de-DE"/>
        </a:p>
      </dgm:t>
    </dgm:pt>
    <dgm:pt modelId="{9B1FE1C4-E12B-408B-8781-751AB6F521F5}" type="pres">
      <dgm:prSet presAssocID="{4089478E-1975-4E92-AC27-B325C24866A7}" presName="sibTrans" presStyleLbl="sibTrans1D1" presStyleIdx="3" presStyleCnt="5"/>
      <dgm:spPr/>
      <dgm:t>
        <a:bodyPr/>
        <a:lstStyle/>
        <a:p>
          <a:endParaRPr lang="de-DE"/>
        </a:p>
      </dgm:t>
    </dgm:pt>
    <dgm:pt modelId="{1136B651-A7FA-405E-8418-0636622D801C}" type="pres">
      <dgm:prSet presAssocID="{DD435583-A021-4C37-BD9B-A7B155C5D2A8}" presName="node" presStyleLbl="node1" presStyleIdx="4" presStyleCnt="5">
        <dgm:presLayoutVars>
          <dgm:bulletEnabled val="1"/>
        </dgm:presLayoutVars>
      </dgm:prSet>
      <dgm:spPr>
        <a:prstGeom prst="rect">
          <a:avLst/>
        </a:prstGeom>
      </dgm:spPr>
      <dgm:t>
        <a:bodyPr/>
        <a:lstStyle/>
        <a:p>
          <a:endParaRPr lang="de-DE"/>
        </a:p>
      </dgm:t>
    </dgm:pt>
    <dgm:pt modelId="{70E62F38-C076-4B1C-BCE5-D0FD275F99D8}" type="pres">
      <dgm:prSet presAssocID="{DD435583-A021-4C37-BD9B-A7B155C5D2A8}" presName="spNode" presStyleCnt="0"/>
      <dgm:spPr/>
      <dgm:t>
        <a:bodyPr/>
        <a:lstStyle/>
        <a:p>
          <a:endParaRPr lang="de-DE"/>
        </a:p>
      </dgm:t>
    </dgm:pt>
    <dgm:pt modelId="{337CCB92-149D-4834-9B4E-E5DEB36BE3BB}" type="pres">
      <dgm:prSet presAssocID="{F75D742E-DF69-4C91-A0A7-D96C2DD93B66}" presName="sibTrans" presStyleLbl="sibTrans1D1" presStyleIdx="4" presStyleCnt="5"/>
      <dgm:spPr/>
      <dgm:t>
        <a:bodyPr/>
        <a:lstStyle/>
        <a:p>
          <a:endParaRPr lang="de-DE"/>
        </a:p>
      </dgm:t>
    </dgm:pt>
  </dgm:ptLst>
  <dgm:cxnLst>
    <dgm:cxn modelId="{1F7CFC2A-EF23-4EDF-8745-F90BACB68D30}" srcId="{6D6393B4-006B-4644-BBC0-FF101A3A4410}" destId="{D03792BF-2D22-40C7-8921-D269008CB949}" srcOrd="3" destOrd="0" parTransId="{262D091B-6B45-4B71-9FEA-F22640808120}" sibTransId="{4089478E-1975-4E92-AC27-B325C24866A7}"/>
    <dgm:cxn modelId="{3281B650-CA71-4F96-9BA0-CE635E966503}" type="presOf" srcId="{E98FD5EB-6E83-47DF-9B3A-868EAB283CBC}" destId="{6ABE26B7-C4FD-4261-A19D-D2CC23206946}" srcOrd="0" destOrd="0" presId="urn:microsoft.com/office/officeart/2005/8/layout/cycle5"/>
    <dgm:cxn modelId="{DF8400BA-F4A7-4A07-A7A8-D15898A3AA69}" srcId="{6D6393B4-006B-4644-BBC0-FF101A3A4410}" destId="{DD435583-A021-4C37-BD9B-A7B155C5D2A8}" srcOrd="4" destOrd="0" parTransId="{C418650C-368F-4EC5-A391-B4AE2D3C1128}" sibTransId="{F75D742E-DF69-4C91-A0A7-D96C2DD93B66}"/>
    <dgm:cxn modelId="{E6FFD5B7-7AF8-4244-9941-547E3B37D9EF}" type="presOf" srcId="{6D6393B4-006B-4644-BBC0-FF101A3A4410}" destId="{1DB9207D-A693-4143-A815-F8D38BDFAC2B}" srcOrd="0" destOrd="0" presId="urn:microsoft.com/office/officeart/2005/8/layout/cycle5"/>
    <dgm:cxn modelId="{CB53E605-ECC8-4AE0-B8BE-24330F8AEE80}" type="presOf" srcId="{A010EAC8-F72D-4269-8353-1EFE158EFFD5}" destId="{8F08CEAE-3607-488C-AB23-69AD0A5EA6B3}" srcOrd="0" destOrd="0" presId="urn:microsoft.com/office/officeart/2005/8/layout/cycle5"/>
    <dgm:cxn modelId="{35116714-FF21-4624-9BD9-909EE5AA419D}" type="presOf" srcId="{F75D742E-DF69-4C91-A0A7-D96C2DD93B66}" destId="{337CCB92-149D-4834-9B4E-E5DEB36BE3BB}" srcOrd="0" destOrd="0" presId="urn:microsoft.com/office/officeart/2005/8/layout/cycle5"/>
    <dgm:cxn modelId="{E583427F-2216-44FE-BE06-FD972ADF77E9}" srcId="{6D6393B4-006B-4644-BBC0-FF101A3A4410}" destId="{A010EAC8-F72D-4269-8353-1EFE158EFFD5}" srcOrd="1" destOrd="0" parTransId="{616A9E9A-EA37-400A-BF09-16D7FFAED603}" sibTransId="{D30D2982-9ECA-4863-B065-45370E054E28}"/>
    <dgm:cxn modelId="{71AF5A6B-71E2-42C2-81E0-5734FF5DE291}" type="presOf" srcId="{D03792BF-2D22-40C7-8921-D269008CB949}" destId="{E6ED1778-77E3-4322-8577-718CE276ED60}" srcOrd="0" destOrd="0" presId="urn:microsoft.com/office/officeart/2005/8/layout/cycle5"/>
    <dgm:cxn modelId="{74CE67A2-A16E-4319-BB4A-B7EA4A334BA0}" type="presOf" srcId="{D30D2982-9ECA-4863-B065-45370E054E28}" destId="{9AA77D97-8D38-44E0-9A62-35C4BC75CA05}" srcOrd="0" destOrd="0" presId="urn:microsoft.com/office/officeart/2005/8/layout/cycle5"/>
    <dgm:cxn modelId="{2E0F90C3-AA5C-4667-857E-2C9D2B85C13D}" type="presOf" srcId="{1A7EAEA0-A5A2-4CEF-B8B0-00711FA1A77A}" destId="{7062B1B2-B269-4D87-A442-33337EAC86C2}" srcOrd="0" destOrd="0" presId="urn:microsoft.com/office/officeart/2005/8/layout/cycle5"/>
    <dgm:cxn modelId="{FF56D2A8-11DF-4EA8-8883-099ACAED3E9A}" type="presOf" srcId="{2851417D-CEEB-4E73-B5A9-A177D5FE8D71}" destId="{9459F216-F659-46CD-899C-7EB7950B6BD3}" srcOrd="0" destOrd="0" presId="urn:microsoft.com/office/officeart/2005/8/layout/cycle5"/>
    <dgm:cxn modelId="{183E42EB-F7CD-4617-B489-99B33642F65A}" type="presOf" srcId="{4089478E-1975-4E92-AC27-B325C24866A7}" destId="{9B1FE1C4-E12B-408B-8781-751AB6F521F5}" srcOrd="0" destOrd="0" presId="urn:microsoft.com/office/officeart/2005/8/layout/cycle5"/>
    <dgm:cxn modelId="{AAE79F8C-AC9E-4A05-8C5F-57A35A1EB2B7}" type="presOf" srcId="{89D7BA99-AB90-49E9-A183-E2E3AA3CD0A7}" destId="{62033824-0B2C-4CC9-927F-E2B900179BC6}" srcOrd="0" destOrd="0" presId="urn:microsoft.com/office/officeart/2005/8/layout/cycle5"/>
    <dgm:cxn modelId="{B8CB5F1A-8252-457A-901E-9CD0147CB53D}" type="presOf" srcId="{DD435583-A021-4C37-BD9B-A7B155C5D2A8}" destId="{1136B651-A7FA-405E-8418-0636622D801C}" srcOrd="0" destOrd="0" presId="urn:microsoft.com/office/officeart/2005/8/layout/cycle5"/>
    <dgm:cxn modelId="{F4E41E3D-1658-4D71-ADF3-9ED11F52BA7D}" srcId="{6D6393B4-006B-4644-BBC0-FF101A3A4410}" destId="{1A7EAEA0-A5A2-4CEF-B8B0-00711FA1A77A}" srcOrd="0" destOrd="0" parTransId="{DEDD4E2B-14FE-4938-BD4A-BDA06806DB76}" sibTransId="{89D7BA99-AB90-49E9-A183-E2E3AA3CD0A7}"/>
    <dgm:cxn modelId="{D89B18A4-7911-4B63-9B62-CF530947B6B8}" srcId="{6D6393B4-006B-4644-BBC0-FF101A3A4410}" destId="{2851417D-CEEB-4E73-B5A9-A177D5FE8D71}" srcOrd="2" destOrd="0" parTransId="{AD40B4C3-231D-49EA-BE07-EFAAEA54500D}" sibTransId="{E98FD5EB-6E83-47DF-9B3A-868EAB283CBC}"/>
    <dgm:cxn modelId="{BCA6A11D-99F6-4518-8048-674A4DA2FA86}" type="presParOf" srcId="{1DB9207D-A693-4143-A815-F8D38BDFAC2B}" destId="{7062B1B2-B269-4D87-A442-33337EAC86C2}" srcOrd="0" destOrd="0" presId="urn:microsoft.com/office/officeart/2005/8/layout/cycle5"/>
    <dgm:cxn modelId="{F1E11757-B5C9-4CA9-8119-8D6ED64147B1}" type="presParOf" srcId="{1DB9207D-A693-4143-A815-F8D38BDFAC2B}" destId="{CF9866E0-5216-4F7E-8BCC-D9FEAB371467}" srcOrd="1" destOrd="0" presId="urn:microsoft.com/office/officeart/2005/8/layout/cycle5"/>
    <dgm:cxn modelId="{327B607C-C91D-4474-B47B-53C5BB01E504}" type="presParOf" srcId="{1DB9207D-A693-4143-A815-F8D38BDFAC2B}" destId="{62033824-0B2C-4CC9-927F-E2B900179BC6}" srcOrd="2" destOrd="0" presId="urn:microsoft.com/office/officeart/2005/8/layout/cycle5"/>
    <dgm:cxn modelId="{F4677794-658A-4CAF-803F-8EB900F843D7}" type="presParOf" srcId="{1DB9207D-A693-4143-A815-F8D38BDFAC2B}" destId="{8F08CEAE-3607-488C-AB23-69AD0A5EA6B3}" srcOrd="3" destOrd="0" presId="urn:microsoft.com/office/officeart/2005/8/layout/cycle5"/>
    <dgm:cxn modelId="{955607BC-49F4-4C31-9E21-3A3A33B7842F}" type="presParOf" srcId="{1DB9207D-A693-4143-A815-F8D38BDFAC2B}" destId="{8F7FE122-F620-49F4-BC1D-DF65C58B506E}" srcOrd="4" destOrd="0" presId="urn:microsoft.com/office/officeart/2005/8/layout/cycle5"/>
    <dgm:cxn modelId="{6A247194-E74A-405D-93C1-27E04DE0C164}" type="presParOf" srcId="{1DB9207D-A693-4143-A815-F8D38BDFAC2B}" destId="{9AA77D97-8D38-44E0-9A62-35C4BC75CA05}" srcOrd="5" destOrd="0" presId="urn:microsoft.com/office/officeart/2005/8/layout/cycle5"/>
    <dgm:cxn modelId="{3845C2D5-2810-418A-A2DB-85A802AB49BE}" type="presParOf" srcId="{1DB9207D-A693-4143-A815-F8D38BDFAC2B}" destId="{9459F216-F659-46CD-899C-7EB7950B6BD3}" srcOrd="6" destOrd="0" presId="urn:microsoft.com/office/officeart/2005/8/layout/cycle5"/>
    <dgm:cxn modelId="{25AD2DC8-7422-49A5-A55A-F1C1268F4E37}" type="presParOf" srcId="{1DB9207D-A693-4143-A815-F8D38BDFAC2B}" destId="{3988D337-36FA-401B-89B5-3179600BF89D}" srcOrd="7" destOrd="0" presId="urn:microsoft.com/office/officeart/2005/8/layout/cycle5"/>
    <dgm:cxn modelId="{066B8A79-D4DF-4B05-953A-042772199AF7}" type="presParOf" srcId="{1DB9207D-A693-4143-A815-F8D38BDFAC2B}" destId="{6ABE26B7-C4FD-4261-A19D-D2CC23206946}" srcOrd="8" destOrd="0" presId="urn:microsoft.com/office/officeart/2005/8/layout/cycle5"/>
    <dgm:cxn modelId="{61BC7EAC-1FEC-407B-8422-885225E86338}" type="presParOf" srcId="{1DB9207D-A693-4143-A815-F8D38BDFAC2B}" destId="{E6ED1778-77E3-4322-8577-718CE276ED60}" srcOrd="9" destOrd="0" presId="urn:microsoft.com/office/officeart/2005/8/layout/cycle5"/>
    <dgm:cxn modelId="{F4516BB6-C601-4091-895F-C379B9E966A4}" type="presParOf" srcId="{1DB9207D-A693-4143-A815-F8D38BDFAC2B}" destId="{935FDFC0-6BC1-4EBC-97C0-42480E2A3B62}" srcOrd="10" destOrd="0" presId="urn:microsoft.com/office/officeart/2005/8/layout/cycle5"/>
    <dgm:cxn modelId="{A564BD99-6D60-4547-ABB0-8454CE70962B}" type="presParOf" srcId="{1DB9207D-A693-4143-A815-F8D38BDFAC2B}" destId="{9B1FE1C4-E12B-408B-8781-751AB6F521F5}" srcOrd="11" destOrd="0" presId="urn:microsoft.com/office/officeart/2005/8/layout/cycle5"/>
    <dgm:cxn modelId="{7CB5FEA7-3464-4D27-9FBD-08C0ECB362CB}" type="presParOf" srcId="{1DB9207D-A693-4143-A815-F8D38BDFAC2B}" destId="{1136B651-A7FA-405E-8418-0636622D801C}" srcOrd="12" destOrd="0" presId="urn:microsoft.com/office/officeart/2005/8/layout/cycle5"/>
    <dgm:cxn modelId="{97B55993-5F38-4A9A-A72E-0EA3C5F969F0}" type="presParOf" srcId="{1DB9207D-A693-4143-A815-F8D38BDFAC2B}" destId="{70E62F38-C076-4B1C-BCE5-D0FD275F99D8}" srcOrd="13" destOrd="0" presId="urn:microsoft.com/office/officeart/2005/8/layout/cycle5"/>
    <dgm:cxn modelId="{338C4221-0E18-4610-98B9-7B6B202E4DA9}" type="presParOf" srcId="{1DB9207D-A693-4143-A815-F8D38BDFAC2B}" destId="{337CCB92-149D-4834-9B4E-E5DEB36BE3BB}"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D6393B4-006B-4644-BBC0-FF101A3A4410}" type="doc">
      <dgm:prSet loTypeId="urn:microsoft.com/office/officeart/2005/8/layout/cycle5" loCatId="cycle" qsTypeId="urn:microsoft.com/office/officeart/2005/8/quickstyle/simple1" qsCatId="simple" csTypeId="urn:microsoft.com/office/officeart/2005/8/colors/accent0_1" csCatId="mainScheme" phldr="1"/>
      <dgm:spPr/>
      <dgm:t>
        <a:bodyPr/>
        <a:lstStyle/>
        <a:p>
          <a:endParaRPr lang="de-DE"/>
        </a:p>
      </dgm:t>
    </dgm:pt>
    <dgm:pt modelId="{1A7EAEA0-A5A2-4CEF-B8B0-00711FA1A77A}">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Planung</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DEDD4E2B-14FE-4938-BD4A-BDA06806DB76}" type="parTrans" cxnId="{F4E41E3D-1658-4D71-ADF3-9ED11F52BA7D}">
      <dgm:prSet/>
      <dgm:spPr/>
      <dgm:t>
        <a:bodyPr/>
        <a:lstStyle/>
        <a:p>
          <a:endParaRPr lang="de-DE"/>
        </a:p>
      </dgm:t>
    </dgm:pt>
    <dgm:pt modelId="{89D7BA99-AB90-49E9-A183-E2E3AA3CD0A7}" type="sibTrans" cxnId="{F4E41E3D-1658-4D71-ADF3-9ED11F52BA7D}">
      <dgm:prSet/>
      <dgm:spPr/>
      <dgm:t>
        <a:bodyPr/>
        <a:lstStyle/>
        <a:p>
          <a:endParaRPr lang="de-DE"/>
        </a:p>
      </dgm:t>
    </dgm:pt>
    <dgm:pt modelId="{A010EAC8-F72D-4269-8353-1EFE158EFFD5}">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Organisation</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616A9E9A-EA37-400A-BF09-16D7FFAED603}" type="parTrans" cxnId="{E583427F-2216-44FE-BE06-FD972ADF77E9}">
      <dgm:prSet/>
      <dgm:spPr/>
      <dgm:t>
        <a:bodyPr/>
        <a:lstStyle/>
        <a:p>
          <a:endParaRPr lang="de-DE"/>
        </a:p>
      </dgm:t>
    </dgm:pt>
    <dgm:pt modelId="{D30D2982-9ECA-4863-B065-45370E054E28}" type="sibTrans" cxnId="{E583427F-2216-44FE-BE06-FD972ADF77E9}">
      <dgm:prSet/>
      <dgm:spPr/>
      <dgm:t>
        <a:bodyPr/>
        <a:lstStyle/>
        <a:p>
          <a:endParaRPr lang="de-DE"/>
        </a:p>
      </dgm:t>
    </dgm:pt>
    <dgm:pt modelId="{2851417D-CEEB-4E73-B5A9-A177D5FE8D71}">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Personal</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AD40B4C3-231D-49EA-BE07-EFAAEA54500D}" type="parTrans" cxnId="{D89B18A4-7911-4B63-9B62-CF530947B6B8}">
      <dgm:prSet/>
      <dgm:spPr/>
      <dgm:t>
        <a:bodyPr/>
        <a:lstStyle/>
        <a:p>
          <a:endParaRPr lang="de-DE"/>
        </a:p>
      </dgm:t>
    </dgm:pt>
    <dgm:pt modelId="{E98FD5EB-6E83-47DF-9B3A-868EAB283CBC}" type="sibTrans" cxnId="{D89B18A4-7911-4B63-9B62-CF530947B6B8}">
      <dgm:prSet/>
      <dgm:spPr/>
      <dgm:t>
        <a:bodyPr/>
        <a:lstStyle/>
        <a:p>
          <a:endParaRPr lang="de-DE"/>
        </a:p>
      </dgm:t>
    </dgm:pt>
    <dgm:pt modelId="{D03792BF-2D22-40C7-8921-D269008CB949}">
      <dgm:prSet phldrT="[Text]" custT="1"/>
      <dgm:spPr>
        <a:solidFill>
          <a:schemeClr val="accent2">
            <a:lumMod val="20000"/>
            <a:lumOff val="80000"/>
          </a:schemeClr>
        </a:solidFill>
        <a:ln w="12700"/>
      </dgm:spPr>
      <dgm:t>
        <a:bodyPr lIns="36000" tIns="82800" rIns="82800" bIns="82800" anchor="t" anchorCtr="0"/>
        <a:lstStyle/>
        <a:p>
          <a:pPr algn="l"/>
          <a:endParaRPr lang="de-DE" sz="1800" b="1" dirty="0">
            <a:latin typeface="Times New Roman" pitchFamily="18" charset="0"/>
            <a:cs typeface="Times New Roman" pitchFamily="18" charset="0"/>
          </a:endParaRPr>
        </a:p>
      </dgm:t>
    </dgm:pt>
    <dgm:pt modelId="{262D091B-6B45-4B71-9FEA-F22640808120}" type="parTrans" cxnId="{1F7CFC2A-EF23-4EDF-8745-F90BACB68D30}">
      <dgm:prSet/>
      <dgm:spPr/>
      <dgm:t>
        <a:bodyPr/>
        <a:lstStyle/>
        <a:p>
          <a:endParaRPr lang="de-DE"/>
        </a:p>
      </dgm:t>
    </dgm:pt>
    <dgm:pt modelId="{4089478E-1975-4E92-AC27-B325C24866A7}" type="sibTrans" cxnId="{1F7CFC2A-EF23-4EDF-8745-F90BACB68D30}">
      <dgm:prSet/>
      <dgm:spPr/>
      <dgm:t>
        <a:bodyPr/>
        <a:lstStyle/>
        <a:p>
          <a:endParaRPr lang="de-DE"/>
        </a:p>
      </dgm:t>
    </dgm:pt>
    <dgm:pt modelId="{DD435583-A021-4C37-BD9B-A7B155C5D2A8}">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Kontrolle</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C418650C-368F-4EC5-A391-B4AE2D3C1128}" type="parTrans" cxnId="{DF8400BA-F4A7-4A07-A7A8-D15898A3AA69}">
      <dgm:prSet/>
      <dgm:spPr/>
      <dgm:t>
        <a:bodyPr/>
        <a:lstStyle/>
        <a:p>
          <a:endParaRPr lang="de-DE"/>
        </a:p>
      </dgm:t>
    </dgm:pt>
    <dgm:pt modelId="{F75D742E-DF69-4C91-A0A7-D96C2DD93B66}" type="sibTrans" cxnId="{DF8400BA-F4A7-4A07-A7A8-D15898A3AA69}">
      <dgm:prSet/>
      <dgm:spPr/>
      <dgm:t>
        <a:bodyPr/>
        <a:lstStyle/>
        <a:p>
          <a:endParaRPr lang="de-DE"/>
        </a:p>
      </dgm:t>
    </dgm:pt>
    <dgm:pt modelId="{1DB9207D-A693-4143-A815-F8D38BDFAC2B}" type="pres">
      <dgm:prSet presAssocID="{6D6393B4-006B-4644-BBC0-FF101A3A4410}" presName="cycle" presStyleCnt="0">
        <dgm:presLayoutVars>
          <dgm:dir/>
          <dgm:resizeHandles val="exact"/>
        </dgm:presLayoutVars>
      </dgm:prSet>
      <dgm:spPr/>
      <dgm:t>
        <a:bodyPr/>
        <a:lstStyle/>
        <a:p>
          <a:endParaRPr lang="de-DE"/>
        </a:p>
      </dgm:t>
    </dgm:pt>
    <dgm:pt modelId="{7062B1B2-B269-4D87-A442-33337EAC86C2}" type="pres">
      <dgm:prSet presAssocID="{1A7EAEA0-A5A2-4CEF-B8B0-00711FA1A77A}" presName="node" presStyleLbl="node1" presStyleIdx="0" presStyleCnt="5">
        <dgm:presLayoutVars>
          <dgm:bulletEnabled val="1"/>
        </dgm:presLayoutVars>
      </dgm:prSet>
      <dgm:spPr>
        <a:prstGeom prst="rect">
          <a:avLst/>
        </a:prstGeom>
      </dgm:spPr>
      <dgm:t>
        <a:bodyPr/>
        <a:lstStyle/>
        <a:p>
          <a:endParaRPr lang="de-DE"/>
        </a:p>
      </dgm:t>
    </dgm:pt>
    <dgm:pt modelId="{CF9866E0-5216-4F7E-8BCC-D9FEAB371467}" type="pres">
      <dgm:prSet presAssocID="{1A7EAEA0-A5A2-4CEF-B8B0-00711FA1A77A}" presName="spNode" presStyleCnt="0"/>
      <dgm:spPr/>
      <dgm:t>
        <a:bodyPr/>
        <a:lstStyle/>
        <a:p>
          <a:endParaRPr lang="de-DE"/>
        </a:p>
      </dgm:t>
    </dgm:pt>
    <dgm:pt modelId="{62033824-0B2C-4CC9-927F-E2B900179BC6}" type="pres">
      <dgm:prSet presAssocID="{89D7BA99-AB90-49E9-A183-E2E3AA3CD0A7}" presName="sibTrans" presStyleLbl="sibTrans1D1" presStyleIdx="0" presStyleCnt="5"/>
      <dgm:spPr/>
      <dgm:t>
        <a:bodyPr/>
        <a:lstStyle/>
        <a:p>
          <a:endParaRPr lang="de-DE"/>
        </a:p>
      </dgm:t>
    </dgm:pt>
    <dgm:pt modelId="{8F08CEAE-3607-488C-AB23-69AD0A5EA6B3}" type="pres">
      <dgm:prSet presAssocID="{A010EAC8-F72D-4269-8353-1EFE158EFFD5}" presName="node" presStyleLbl="node1" presStyleIdx="1" presStyleCnt="5" custScaleX="119923">
        <dgm:presLayoutVars>
          <dgm:bulletEnabled val="1"/>
        </dgm:presLayoutVars>
      </dgm:prSet>
      <dgm:spPr>
        <a:prstGeom prst="rect">
          <a:avLst/>
        </a:prstGeom>
      </dgm:spPr>
      <dgm:t>
        <a:bodyPr/>
        <a:lstStyle/>
        <a:p>
          <a:endParaRPr lang="de-DE"/>
        </a:p>
      </dgm:t>
    </dgm:pt>
    <dgm:pt modelId="{8F7FE122-F620-49F4-BC1D-DF65C58B506E}" type="pres">
      <dgm:prSet presAssocID="{A010EAC8-F72D-4269-8353-1EFE158EFFD5}" presName="spNode" presStyleCnt="0"/>
      <dgm:spPr/>
      <dgm:t>
        <a:bodyPr/>
        <a:lstStyle/>
        <a:p>
          <a:endParaRPr lang="de-DE"/>
        </a:p>
      </dgm:t>
    </dgm:pt>
    <dgm:pt modelId="{9AA77D97-8D38-44E0-9A62-35C4BC75CA05}" type="pres">
      <dgm:prSet presAssocID="{D30D2982-9ECA-4863-B065-45370E054E28}" presName="sibTrans" presStyleLbl="sibTrans1D1" presStyleIdx="1" presStyleCnt="5"/>
      <dgm:spPr/>
      <dgm:t>
        <a:bodyPr/>
        <a:lstStyle/>
        <a:p>
          <a:endParaRPr lang="de-DE"/>
        </a:p>
      </dgm:t>
    </dgm:pt>
    <dgm:pt modelId="{9459F216-F659-46CD-899C-7EB7950B6BD3}" type="pres">
      <dgm:prSet presAssocID="{2851417D-CEEB-4E73-B5A9-A177D5FE8D71}" presName="node" presStyleLbl="node1" presStyleIdx="2" presStyleCnt="5">
        <dgm:presLayoutVars>
          <dgm:bulletEnabled val="1"/>
        </dgm:presLayoutVars>
      </dgm:prSet>
      <dgm:spPr>
        <a:prstGeom prst="rect">
          <a:avLst/>
        </a:prstGeom>
      </dgm:spPr>
      <dgm:t>
        <a:bodyPr/>
        <a:lstStyle/>
        <a:p>
          <a:endParaRPr lang="de-DE"/>
        </a:p>
      </dgm:t>
    </dgm:pt>
    <dgm:pt modelId="{3988D337-36FA-401B-89B5-3179600BF89D}" type="pres">
      <dgm:prSet presAssocID="{2851417D-CEEB-4E73-B5A9-A177D5FE8D71}" presName="spNode" presStyleCnt="0"/>
      <dgm:spPr/>
      <dgm:t>
        <a:bodyPr/>
        <a:lstStyle/>
        <a:p>
          <a:endParaRPr lang="de-DE"/>
        </a:p>
      </dgm:t>
    </dgm:pt>
    <dgm:pt modelId="{6ABE26B7-C4FD-4261-A19D-D2CC23206946}" type="pres">
      <dgm:prSet presAssocID="{E98FD5EB-6E83-47DF-9B3A-868EAB283CBC}" presName="sibTrans" presStyleLbl="sibTrans1D1" presStyleIdx="2" presStyleCnt="5"/>
      <dgm:spPr/>
      <dgm:t>
        <a:bodyPr/>
        <a:lstStyle/>
        <a:p>
          <a:endParaRPr lang="de-DE"/>
        </a:p>
      </dgm:t>
    </dgm:pt>
    <dgm:pt modelId="{E6ED1778-77E3-4322-8577-718CE276ED60}" type="pres">
      <dgm:prSet presAssocID="{D03792BF-2D22-40C7-8921-D269008CB949}" presName="node" presStyleLbl="node1" presStyleIdx="3" presStyleCnt="5" custScaleX="191893" custScaleY="125480" custRadScaleRad="103835" custRadScaleInc="84668">
        <dgm:presLayoutVars>
          <dgm:bulletEnabled val="1"/>
        </dgm:presLayoutVars>
      </dgm:prSet>
      <dgm:spPr>
        <a:prstGeom prst="rect">
          <a:avLst/>
        </a:prstGeom>
      </dgm:spPr>
      <dgm:t>
        <a:bodyPr/>
        <a:lstStyle/>
        <a:p>
          <a:endParaRPr lang="de-DE"/>
        </a:p>
      </dgm:t>
    </dgm:pt>
    <dgm:pt modelId="{935FDFC0-6BC1-4EBC-97C0-42480E2A3B62}" type="pres">
      <dgm:prSet presAssocID="{D03792BF-2D22-40C7-8921-D269008CB949}" presName="spNode" presStyleCnt="0"/>
      <dgm:spPr/>
      <dgm:t>
        <a:bodyPr/>
        <a:lstStyle/>
        <a:p>
          <a:endParaRPr lang="de-DE"/>
        </a:p>
      </dgm:t>
    </dgm:pt>
    <dgm:pt modelId="{9B1FE1C4-E12B-408B-8781-751AB6F521F5}" type="pres">
      <dgm:prSet presAssocID="{4089478E-1975-4E92-AC27-B325C24866A7}" presName="sibTrans" presStyleLbl="sibTrans1D1" presStyleIdx="3" presStyleCnt="5"/>
      <dgm:spPr/>
      <dgm:t>
        <a:bodyPr/>
        <a:lstStyle/>
        <a:p>
          <a:endParaRPr lang="de-DE"/>
        </a:p>
      </dgm:t>
    </dgm:pt>
    <dgm:pt modelId="{1136B651-A7FA-405E-8418-0636622D801C}" type="pres">
      <dgm:prSet presAssocID="{DD435583-A021-4C37-BD9B-A7B155C5D2A8}" presName="node" presStyleLbl="node1" presStyleIdx="4" presStyleCnt="5">
        <dgm:presLayoutVars>
          <dgm:bulletEnabled val="1"/>
        </dgm:presLayoutVars>
      </dgm:prSet>
      <dgm:spPr>
        <a:prstGeom prst="rect">
          <a:avLst/>
        </a:prstGeom>
      </dgm:spPr>
      <dgm:t>
        <a:bodyPr/>
        <a:lstStyle/>
        <a:p>
          <a:endParaRPr lang="de-DE"/>
        </a:p>
      </dgm:t>
    </dgm:pt>
    <dgm:pt modelId="{70E62F38-C076-4B1C-BCE5-D0FD275F99D8}" type="pres">
      <dgm:prSet presAssocID="{DD435583-A021-4C37-BD9B-A7B155C5D2A8}" presName="spNode" presStyleCnt="0"/>
      <dgm:spPr/>
      <dgm:t>
        <a:bodyPr/>
        <a:lstStyle/>
        <a:p>
          <a:endParaRPr lang="de-DE"/>
        </a:p>
      </dgm:t>
    </dgm:pt>
    <dgm:pt modelId="{337CCB92-149D-4834-9B4E-E5DEB36BE3BB}" type="pres">
      <dgm:prSet presAssocID="{F75D742E-DF69-4C91-A0A7-D96C2DD93B66}" presName="sibTrans" presStyleLbl="sibTrans1D1" presStyleIdx="4" presStyleCnt="5"/>
      <dgm:spPr/>
      <dgm:t>
        <a:bodyPr/>
        <a:lstStyle/>
        <a:p>
          <a:endParaRPr lang="de-DE"/>
        </a:p>
      </dgm:t>
    </dgm:pt>
  </dgm:ptLst>
  <dgm:cxnLst>
    <dgm:cxn modelId="{1F7CFC2A-EF23-4EDF-8745-F90BACB68D30}" srcId="{6D6393B4-006B-4644-BBC0-FF101A3A4410}" destId="{D03792BF-2D22-40C7-8921-D269008CB949}" srcOrd="3" destOrd="0" parTransId="{262D091B-6B45-4B71-9FEA-F22640808120}" sibTransId="{4089478E-1975-4E92-AC27-B325C24866A7}"/>
    <dgm:cxn modelId="{39C03E1E-26B2-4DD2-AE5D-7ED47D340C84}" type="presOf" srcId="{A010EAC8-F72D-4269-8353-1EFE158EFFD5}" destId="{8F08CEAE-3607-488C-AB23-69AD0A5EA6B3}" srcOrd="0" destOrd="0" presId="urn:microsoft.com/office/officeart/2005/8/layout/cycle5"/>
    <dgm:cxn modelId="{DF8400BA-F4A7-4A07-A7A8-D15898A3AA69}" srcId="{6D6393B4-006B-4644-BBC0-FF101A3A4410}" destId="{DD435583-A021-4C37-BD9B-A7B155C5D2A8}" srcOrd="4" destOrd="0" parTransId="{C418650C-368F-4EC5-A391-B4AE2D3C1128}" sibTransId="{F75D742E-DF69-4C91-A0A7-D96C2DD93B66}"/>
    <dgm:cxn modelId="{E64FEA16-B0FE-4154-B05D-A706A4CDCF04}" type="presOf" srcId="{4089478E-1975-4E92-AC27-B325C24866A7}" destId="{9B1FE1C4-E12B-408B-8781-751AB6F521F5}" srcOrd="0" destOrd="0" presId="urn:microsoft.com/office/officeart/2005/8/layout/cycle5"/>
    <dgm:cxn modelId="{7EFC1507-BE9D-4011-BF17-4F2BC9C9D8B4}" type="presOf" srcId="{1A7EAEA0-A5A2-4CEF-B8B0-00711FA1A77A}" destId="{7062B1B2-B269-4D87-A442-33337EAC86C2}" srcOrd="0" destOrd="0" presId="urn:microsoft.com/office/officeart/2005/8/layout/cycle5"/>
    <dgm:cxn modelId="{41BDDD2C-366B-47D4-A8CC-1B73FEE7C12E}" type="presOf" srcId="{6D6393B4-006B-4644-BBC0-FF101A3A4410}" destId="{1DB9207D-A693-4143-A815-F8D38BDFAC2B}" srcOrd="0" destOrd="0" presId="urn:microsoft.com/office/officeart/2005/8/layout/cycle5"/>
    <dgm:cxn modelId="{8C94DDFC-FCA2-416E-BD62-BF30C64A8B05}" type="presOf" srcId="{DD435583-A021-4C37-BD9B-A7B155C5D2A8}" destId="{1136B651-A7FA-405E-8418-0636622D801C}" srcOrd="0" destOrd="0" presId="urn:microsoft.com/office/officeart/2005/8/layout/cycle5"/>
    <dgm:cxn modelId="{8291C8E5-8C4E-44FE-B768-4F60F6B59DE1}" type="presOf" srcId="{89D7BA99-AB90-49E9-A183-E2E3AA3CD0A7}" destId="{62033824-0B2C-4CC9-927F-E2B900179BC6}" srcOrd="0" destOrd="0" presId="urn:microsoft.com/office/officeart/2005/8/layout/cycle5"/>
    <dgm:cxn modelId="{E583427F-2216-44FE-BE06-FD972ADF77E9}" srcId="{6D6393B4-006B-4644-BBC0-FF101A3A4410}" destId="{A010EAC8-F72D-4269-8353-1EFE158EFFD5}" srcOrd="1" destOrd="0" parTransId="{616A9E9A-EA37-400A-BF09-16D7FFAED603}" sibTransId="{D30D2982-9ECA-4863-B065-45370E054E28}"/>
    <dgm:cxn modelId="{4C01D470-8CCD-4404-9A59-D73D0695CA4C}" type="presOf" srcId="{D03792BF-2D22-40C7-8921-D269008CB949}" destId="{E6ED1778-77E3-4322-8577-718CE276ED60}" srcOrd="0" destOrd="0" presId="urn:microsoft.com/office/officeart/2005/8/layout/cycle5"/>
    <dgm:cxn modelId="{F4E41E3D-1658-4D71-ADF3-9ED11F52BA7D}" srcId="{6D6393B4-006B-4644-BBC0-FF101A3A4410}" destId="{1A7EAEA0-A5A2-4CEF-B8B0-00711FA1A77A}" srcOrd="0" destOrd="0" parTransId="{DEDD4E2B-14FE-4938-BD4A-BDA06806DB76}" sibTransId="{89D7BA99-AB90-49E9-A183-E2E3AA3CD0A7}"/>
    <dgm:cxn modelId="{22C4D2A0-AC74-435D-A1BB-32AC5D730BB9}" type="presOf" srcId="{2851417D-CEEB-4E73-B5A9-A177D5FE8D71}" destId="{9459F216-F659-46CD-899C-7EB7950B6BD3}" srcOrd="0" destOrd="0" presId="urn:microsoft.com/office/officeart/2005/8/layout/cycle5"/>
    <dgm:cxn modelId="{926D944C-8CAF-4759-B777-A2DCDA6C9EE3}" type="presOf" srcId="{E98FD5EB-6E83-47DF-9B3A-868EAB283CBC}" destId="{6ABE26B7-C4FD-4261-A19D-D2CC23206946}" srcOrd="0" destOrd="0" presId="urn:microsoft.com/office/officeart/2005/8/layout/cycle5"/>
    <dgm:cxn modelId="{E3367D28-64D3-4D2B-93F1-FCE0D4C1A3E0}" type="presOf" srcId="{D30D2982-9ECA-4863-B065-45370E054E28}" destId="{9AA77D97-8D38-44E0-9A62-35C4BC75CA05}" srcOrd="0" destOrd="0" presId="urn:microsoft.com/office/officeart/2005/8/layout/cycle5"/>
    <dgm:cxn modelId="{D89B18A4-7911-4B63-9B62-CF530947B6B8}" srcId="{6D6393B4-006B-4644-BBC0-FF101A3A4410}" destId="{2851417D-CEEB-4E73-B5A9-A177D5FE8D71}" srcOrd="2" destOrd="0" parTransId="{AD40B4C3-231D-49EA-BE07-EFAAEA54500D}" sibTransId="{E98FD5EB-6E83-47DF-9B3A-868EAB283CBC}"/>
    <dgm:cxn modelId="{1B627E20-34D5-4A22-B042-665388710E35}" type="presOf" srcId="{F75D742E-DF69-4C91-A0A7-D96C2DD93B66}" destId="{337CCB92-149D-4834-9B4E-E5DEB36BE3BB}" srcOrd="0" destOrd="0" presId="urn:microsoft.com/office/officeart/2005/8/layout/cycle5"/>
    <dgm:cxn modelId="{7F417E7C-E9AB-4B57-BD12-B94228672B4B}" type="presParOf" srcId="{1DB9207D-A693-4143-A815-F8D38BDFAC2B}" destId="{7062B1B2-B269-4D87-A442-33337EAC86C2}" srcOrd="0" destOrd="0" presId="urn:microsoft.com/office/officeart/2005/8/layout/cycle5"/>
    <dgm:cxn modelId="{C448D847-FA29-4288-821F-E95992E68694}" type="presParOf" srcId="{1DB9207D-A693-4143-A815-F8D38BDFAC2B}" destId="{CF9866E0-5216-4F7E-8BCC-D9FEAB371467}" srcOrd="1" destOrd="0" presId="urn:microsoft.com/office/officeart/2005/8/layout/cycle5"/>
    <dgm:cxn modelId="{135560B9-1D7E-47C6-95E5-DB26F43AF206}" type="presParOf" srcId="{1DB9207D-A693-4143-A815-F8D38BDFAC2B}" destId="{62033824-0B2C-4CC9-927F-E2B900179BC6}" srcOrd="2" destOrd="0" presId="urn:microsoft.com/office/officeart/2005/8/layout/cycle5"/>
    <dgm:cxn modelId="{909F6739-ACB3-457E-AE14-7A55EDAA880F}" type="presParOf" srcId="{1DB9207D-A693-4143-A815-F8D38BDFAC2B}" destId="{8F08CEAE-3607-488C-AB23-69AD0A5EA6B3}" srcOrd="3" destOrd="0" presId="urn:microsoft.com/office/officeart/2005/8/layout/cycle5"/>
    <dgm:cxn modelId="{E153327F-37F8-43F6-8185-469B5D5E448E}" type="presParOf" srcId="{1DB9207D-A693-4143-A815-F8D38BDFAC2B}" destId="{8F7FE122-F620-49F4-BC1D-DF65C58B506E}" srcOrd="4" destOrd="0" presId="urn:microsoft.com/office/officeart/2005/8/layout/cycle5"/>
    <dgm:cxn modelId="{CFB79E9E-F11B-4879-8AC9-F21CB7418CBD}" type="presParOf" srcId="{1DB9207D-A693-4143-A815-F8D38BDFAC2B}" destId="{9AA77D97-8D38-44E0-9A62-35C4BC75CA05}" srcOrd="5" destOrd="0" presId="urn:microsoft.com/office/officeart/2005/8/layout/cycle5"/>
    <dgm:cxn modelId="{D8BC4D6E-F4C6-4B5C-8C72-96EE59445FD5}" type="presParOf" srcId="{1DB9207D-A693-4143-A815-F8D38BDFAC2B}" destId="{9459F216-F659-46CD-899C-7EB7950B6BD3}" srcOrd="6" destOrd="0" presId="urn:microsoft.com/office/officeart/2005/8/layout/cycle5"/>
    <dgm:cxn modelId="{5536041A-2323-43EF-87E0-A2FA6554A92B}" type="presParOf" srcId="{1DB9207D-A693-4143-A815-F8D38BDFAC2B}" destId="{3988D337-36FA-401B-89B5-3179600BF89D}" srcOrd="7" destOrd="0" presId="urn:microsoft.com/office/officeart/2005/8/layout/cycle5"/>
    <dgm:cxn modelId="{2083460A-77DD-4EAF-8FFD-0C9232D25F7B}" type="presParOf" srcId="{1DB9207D-A693-4143-A815-F8D38BDFAC2B}" destId="{6ABE26B7-C4FD-4261-A19D-D2CC23206946}" srcOrd="8" destOrd="0" presId="urn:microsoft.com/office/officeart/2005/8/layout/cycle5"/>
    <dgm:cxn modelId="{3E6B49AD-29BD-4A3E-BFEA-15F3D098F09B}" type="presParOf" srcId="{1DB9207D-A693-4143-A815-F8D38BDFAC2B}" destId="{E6ED1778-77E3-4322-8577-718CE276ED60}" srcOrd="9" destOrd="0" presId="urn:microsoft.com/office/officeart/2005/8/layout/cycle5"/>
    <dgm:cxn modelId="{0FA9E475-D171-4E40-B0E4-8CD2C0E15044}" type="presParOf" srcId="{1DB9207D-A693-4143-A815-F8D38BDFAC2B}" destId="{935FDFC0-6BC1-4EBC-97C0-42480E2A3B62}" srcOrd="10" destOrd="0" presId="urn:microsoft.com/office/officeart/2005/8/layout/cycle5"/>
    <dgm:cxn modelId="{93FB52B8-0B4E-4A66-96D7-6045518F41CC}" type="presParOf" srcId="{1DB9207D-A693-4143-A815-F8D38BDFAC2B}" destId="{9B1FE1C4-E12B-408B-8781-751AB6F521F5}" srcOrd="11" destOrd="0" presId="urn:microsoft.com/office/officeart/2005/8/layout/cycle5"/>
    <dgm:cxn modelId="{C20ADD3B-4E8E-4378-B09C-B676153EFF50}" type="presParOf" srcId="{1DB9207D-A693-4143-A815-F8D38BDFAC2B}" destId="{1136B651-A7FA-405E-8418-0636622D801C}" srcOrd="12" destOrd="0" presId="urn:microsoft.com/office/officeart/2005/8/layout/cycle5"/>
    <dgm:cxn modelId="{520D7CE9-4EF8-4406-9EE7-312F38F4120B}" type="presParOf" srcId="{1DB9207D-A693-4143-A815-F8D38BDFAC2B}" destId="{70E62F38-C076-4B1C-BCE5-D0FD275F99D8}" srcOrd="13" destOrd="0" presId="urn:microsoft.com/office/officeart/2005/8/layout/cycle5"/>
    <dgm:cxn modelId="{F114A54B-D001-4257-AE03-0558389449F4}" type="presParOf" srcId="{1DB9207D-A693-4143-A815-F8D38BDFAC2B}" destId="{337CCB92-149D-4834-9B4E-E5DEB36BE3BB}"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D6393B4-006B-4644-BBC0-FF101A3A4410}" type="doc">
      <dgm:prSet loTypeId="urn:microsoft.com/office/officeart/2005/8/layout/cycle5" loCatId="cycle" qsTypeId="urn:microsoft.com/office/officeart/2005/8/quickstyle/simple1" qsCatId="simple" csTypeId="urn:microsoft.com/office/officeart/2005/8/colors/accent0_1" csCatId="mainScheme" phldr="1"/>
      <dgm:spPr/>
      <dgm:t>
        <a:bodyPr/>
        <a:lstStyle/>
        <a:p>
          <a:endParaRPr lang="de-DE"/>
        </a:p>
      </dgm:t>
    </dgm:pt>
    <dgm:pt modelId="{1A7EAEA0-A5A2-4CEF-B8B0-00711FA1A77A}">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Planung</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DEDD4E2B-14FE-4938-BD4A-BDA06806DB76}" type="parTrans" cxnId="{F4E41E3D-1658-4D71-ADF3-9ED11F52BA7D}">
      <dgm:prSet/>
      <dgm:spPr/>
      <dgm:t>
        <a:bodyPr/>
        <a:lstStyle/>
        <a:p>
          <a:endParaRPr lang="de-DE"/>
        </a:p>
      </dgm:t>
    </dgm:pt>
    <dgm:pt modelId="{89D7BA99-AB90-49E9-A183-E2E3AA3CD0A7}" type="sibTrans" cxnId="{F4E41E3D-1658-4D71-ADF3-9ED11F52BA7D}">
      <dgm:prSet/>
      <dgm:spPr/>
      <dgm:t>
        <a:bodyPr/>
        <a:lstStyle/>
        <a:p>
          <a:endParaRPr lang="de-DE"/>
        </a:p>
      </dgm:t>
    </dgm:pt>
    <dgm:pt modelId="{A010EAC8-F72D-4269-8353-1EFE158EFFD5}">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Organisation</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616A9E9A-EA37-400A-BF09-16D7FFAED603}" type="parTrans" cxnId="{E583427F-2216-44FE-BE06-FD972ADF77E9}">
      <dgm:prSet/>
      <dgm:spPr/>
      <dgm:t>
        <a:bodyPr/>
        <a:lstStyle/>
        <a:p>
          <a:endParaRPr lang="de-DE"/>
        </a:p>
      </dgm:t>
    </dgm:pt>
    <dgm:pt modelId="{D30D2982-9ECA-4863-B065-45370E054E28}" type="sibTrans" cxnId="{E583427F-2216-44FE-BE06-FD972ADF77E9}">
      <dgm:prSet/>
      <dgm:spPr/>
      <dgm:t>
        <a:bodyPr/>
        <a:lstStyle/>
        <a:p>
          <a:endParaRPr lang="de-DE"/>
        </a:p>
      </dgm:t>
    </dgm:pt>
    <dgm:pt modelId="{2851417D-CEEB-4E73-B5A9-A177D5FE8D71}">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Personal</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AD40B4C3-231D-49EA-BE07-EFAAEA54500D}" type="parTrans" cxnId="{D89B18A4-7911-4B63-9B62-CF530947B6B8}">
      <dgm:prSet/>
      <dgm:spPr/>
      <dgm:t>
        <a:bodyPr/>
        <a:lstStyle/>
        <a:p>
          <a:endParaRPr lang="de-DE"/>
        </a:p>
      </dgm:t>
    </dgm:pt>
    <dgm:pt modelId="{E98FD5EB-6E83-47DF-9B3A-868EAB283CBC}" type="sibTrans" cxnId="{D89B18A4-7911-4B63-9B62-CF530947B6B8}">
      <dgm:prSet/>
      <dgm:spPr/>
      <dgm:t>
        <a:bodyPr/>
        <a:lstStyle/>
        <a:p>
          <a:endParaRPr lang="de-DE"/>
        </a:p>
      </dgm:t>
    </dgm:pt>
    <dgm:pt modelId="{D03792BF-2D22-40C7-8921-D269008CB949}">
      <dgm:prSet phldrT="[Text]" custT="1"/>
      <dgm:spPr>
        <a:ln w="12700">
          <a:solidFill>
            <a:schemeClr val="tx1">
              <a:lumMod val="50000"/>
              <a:lumOff val="50000"/>
            </a:schemeClr>
          </a:solidFill>
        </a:ln>
      </dgm:spPr>
      <dgm:t>
        <a:bodyPr/>
        <a:lstStyle/>
        <a:p>
          <a:r>
            <a:rPr lang="de-DE" sz="1600" dirty="0" smtClean="0">
              <a:solidFill>
                <a:schemeClr val="tx1">
                  <a:lumMod val="50000"/>
                  <a:lumOff val="50000"/>
                </a:schemeClr>
              </a:solidFill>
              <a:latin typeface="Arial" panose="020B0604020202020204" pitchFamily="34" charset="0"/>
              <a:cs typeface="Arial" panose="020B0604020202020204" pitchFamily="34" charset="0"/>
            </a:rPr>
            <a:t>Führung</a:t>
          </a:r>
          <a:endParaRPr lang="de-DE" sz="1600" dirty="0">
            <a:solidFill>
              <a:schemeClr val="tx1">
                <a:lumMod val="50000"/>
                <a:lumOff val="50000"/>
              </a:schemeClr>
            </a:solidFill>
            <a:latin typeface="Arial" panose="020B0604020202020204" pitchFamily="34" charset="0"/>
            <a:cs typeface="Arial" panose="020B0604020202020204" pitchFamily="34" charset="0"/>
          </a:endParaRPr>
        </a:p>
      </dgm:t>
    </dgm:pt>
    <dgm:pt modelId="{262D091B-6B45-4B71-9FEA-F22640808120}" type="parTrans" cxnId="{1F7CFC2A-EF23-4EDF-8745-F90BACB68D30}">
      <dgm:prSet/>
      <dgm:spPr/>
      <dgm:t>
        <a:bodyPr/>
        <a:lstStyle/>
        <a:p>
          <a:endParaRPr lang="de-DE"/>
        </a:p>
      </dgm:t>
    </dgm:pt>
    <dgm:pt modelId="{4089478E-1975-4E92-AC27-B325C24866A7}" type="sibTrans" cxnId="{1F7CFC2A-EF23-4EDF-8745-F90BACB68D30}">
      <dgm:prSet/>
      <dgm:spPr/>
      <dgm:t>
        <a:bodyPr/>
        <a:lstStyle/>
        <a:p>
          <a:endParaRPr lang="de-DE"/>
        </a:p>
      </dgm:t>
    </dgm:pt>
    <dgm:pt modelId="{DD435583-A021-4C37-BD9B-A7B155C5D2A8}">
      <dgm:prSet phldrT="[Text]" custT="1"/>
      <dgm:spPr>
        <a:solidFill>
          <a:schemeClr val="accent2">
            <a:lumMod val="20000"/>
            <a:lumOff val="80000"/>
          </a:schemeClr>
        </a:solidFill>
        <a:ln w="12700"/>
      </dgm:spPr>
      <dgm:t>
        <a:bodyPr lIns="36000" tIns="82800" bIns="82800" anchor="t" anchorCtr="0"/>
        <a:lstStyle/>
        <a:p>
          <a:pPr algn="l"/>
          <a:r>
            <a:rPr lang="de-DE" sz="1600" b="1" dirty="0" smtClean="0">
              <a:latin typeface="Arial" panose="020B0604020202020204" pitchFamily="34" charset="0"/>
              <a:cs typeface="Arial" panose="020B0604020202020204" pitchFamily="34" charset="0"/>
            </a:rPr>
            <a:t> Kontrolle</a:t>
          </a:r>
          <a:endParaRPr lang="de-DE" sz="1600" b="1" dirty="0">
            <a:latin typeface="Arial" panose="020B0604020202020204" pitchFamily="34" charset="0"/>
            <a:cs typeface="Arial" panose="020B0604020202020204" pitchFamily="34" charset="0"/>
          </a:endParaRPr>
        </a:p>
      </dgm:t>
    </dgm:pt>
    <dgm:pt modelId="{C418650C-368F-4EC5-A391-B4AE2D3C1128}" type="parTrans" cxnId="{DF8400BA-F4A7-4A07-A7A8-D15898A3AA69}">
      <dgm:prSet/>
      <dgm:spPr/>
      <dgm:t>
        <a:bodyPr/>
        <a:lstStyle/>
        <a:p>
          <a:endParaRPr lang="de-DE"/>
        </a:p>
      </dgm:t>
    </dgm:pt>
    <dgm:pt modelId="{F75D742E-DF69-4C91-A0A7-D96C2DD93B66}" type="sibTrans" cxnId="{DF8400BA-F4A7-4A07-A7A8-D15898A3AA69}">
      <dgm:prSet/>
      <dgm:spPr/>
      <dgm:t>
        <a:bodyPr/>
        <a:lstStyle/>
        <a:p>
          <a:endParaRPr lang="de-DE"/>
        </a:p>
      </dgm:t>
    </dgm:pt>
    <dgm:pt modelId="{1DB9207D-A693-4143-A815-F8D38BDFAC2B}" type="pres">
      <dgm:prSet presAssocID="{6D6393B4-006B-4644-BBC0-FF101A3A4410}" presName="cycle" presStyleCnt="0">
        <dgm:presLayoutVars>
          <dgm:dir/>
          <dgm:resizeHandles val="exact"/>
        </dgm:presLayoutVars>
      </dgm:prSet>
      <dgm:spPr/>
      <dgm:t>
        <a:bodyPr/>
        <a:lstStyle/>
        <a:p>
          <a:endParaRPr lang="de-DE"/>
        </a:p>
      </dgm:t>
    </dgm:pt>
    <dgm:pt modelId="{7062B1B2-B269-4D87-A442-33337EAC86C2}" type="pres">
      <dgm:prSet presAssocID="{1A7EAEA0-A5A2-4CEF-B8B0-00711FA1A77A}" presName="node" presStyleLbl="node1" presStyleIdx="0" presStyleCnt="5">
        <dgm:presLayoutVars>
          <dgm:bulletEnabled val="1"/>
        </dgm:presLayoutVars>
      </dgm:prSet>
      <dgm:spPr>
        <a:prstGeom prst="rect">
          <a:avLst/>
        </a:prstGeom>
      </dgm:spPr>
      <dgm:t>
        <a:bodyPr/>
        <a:lstStyle/>
        <a:p>
          <a:endParaRPr lang="de-DE"/>
        </a:p>
      </dgm:t>
    </dgm:pt>
    <dgm:pt modelId="{CF9866E0-5216-4F7E-8BCC-D9FEAB371467}" type="pres">
      <dgm:prSet presAssocID="{1A7EAEA0-A5A2-4CEF-B8B0-00711FA1A77A}" presName="spNode" presStyleCnt="0"/>
      <dgm:spPr/>
      <dgm:t>
        <a:bodyPr/>
        <a:lstStyle/>
        <a:p>
          <a:endParaRPr lang="de-DE"/>
        </a:p>
      </dgm:t>
    </dgm:pt>
    <dgm:pt modelId="{62033824-0B2C-4CC9-927F-E2B900179BC6}" type="pres">
      <dgm:prSet presAssocID="{89D7BA99-AB90-49E9-A183-E2E3AA3CD0A7}" presName="sibTrans" presStyleLbl="sibTrans1D1" presStyleIdx="0" presStyleCnt="5"/>
      <dgm:spPr/>
      <dgm:t>
        <a:bodyPr/>
        <a:lstStyle/>
        <a:p>
          <a:endParaRPr lang="de-DE"/>
        </a:p>
      </dgm:t>
    </dgm:pt>
    <dgm:pt modelId="{8F08CEAE-3607-488C-AB23-69AD0A5EA6B3}" type="pres">
      <dgm:prSet presAssocID="{A010EAC8-F72D-4269-8353-1EFE158EFFD5}" presName="node" presStyleLbl="node1" presStyleIdx="1" presStyleCnt="5" custScaleX="119923">
        <dgm:presLayoutVars>
          <dgm:bulletEnabled val="1"/>
        </dgm:presLayoutVars>
      </dgm:prSet>
      <dgm:spPr>
        <a:prstGeom prst="rect">
          <a:avLst/>
        </a:prstGeom>
      </dgm:spPr>
      <dgm:t>
        <a:bodyPr/>
        <a:lstStyle/>
        <a:p>
          <a:endParaRPr lang="de-DE"/>
        </a:p>
      </dgm:t>
    </dgm:pt>
    <dgm:pt modelId="{8F7FE122-F620-49F4-BC1D-DF65C58B506E}" type="pres">
      <dgm:prSet presAssocID="{A010EAC8-F72D-4269-8353-1EFE158EFFD5}" presName="spNode" presStyleCnt="0"/>
      <dgm:spPr/>
      <dgm:t>
        <a:bodyPr/>
        <a:lstStyle/>
        <a:p>
          <a:endParaRPr lang="de-DE"/>
        </a:p>
      </dgm:t>
    </dgm:pt>
    <dgm:pt modelId="{9AA77D97-8D38-44E0-9A62-35C4BC75CA05}" type="pres">
      <dgm:prSet presAssocID="{D30D2982-9ECA-4863-B065-45370E054E28}" presName="sibTrans" presStyleLbl="sibTrans1D1" presStyleIdx="1" presStyleCnt="5"/>
      <dgm:spPr/>
      <dgm:t>
        <a:bodyPr/>
        <a:lstStyle/>
        <a:p>
          <a:endParaRPr lang="de-DE"/>
        </a:p>
      </dgm:t>
    </dgm:pt>
    <dgm:pt modelId="{9459F216-F659-46CD-899C-7EB7950B6BD3}" type="pres">
      <dgm:prSet presAssocID="{2851417D-CEEB-4E73-B5A9-A177D5FE8D71}" presName="node" presStyleLbl="node1" presStyleIdx="2" presStyleCnt="5">
        <dgm:presLayoutVars>
          <dgm:bulletEnabled val="1"/>
        </dgm:presLayoutVars>
      </dgm:prSet>
      <dgm:spPr>
        <a:prstGeom prst="rect">
          <a:avLst/>
        </a:prstGeom>
      </dgm:spPr>
      <dgm:t>
        <a:bodyPr/>
        <a:lstStyle/>
        <a:p>
          <a:endParaRPr lang="de-DE"/>
        </a:p>
      </dgm:t>
    </dgm:pt>
    <dgm:pt modelId="{3988D337-36FA-401B-89B5-3179600BF89D}" type="pres">
      <dgm:prSet presAssocID="{2851417D-CEEB-4E73-B5A9-A177D5FE8D71}" presName="spNode" presStyleCnt="0"/>
      <dgm:spPr/>
      <dgm:t>
        <a:bodyPr/>
        <a:lstStyle/>
        <a:p>
          <a:endParaRPr lang="de-DE"/>
        </a:p>
      </dgm:t>
    </dgm:pt>
    <dgm:pt modelId="{6ABE26B7-C4FD-4261-A19D-D2CC23206946}" type="pres">
      <dgm:prSet presAssocID="{E98FD5EB-6E83-47DF-9B3A-868EAB283CBC}" presName="sibTrans" presStyleLbl="sibTrans1D1" presStyleIdx="2" presStyleCnt="5"/>
      <dgm:spPr/>
      <dgm:t>
        <a:bodyPr/>
        <a:lstStyle/>
        <a:p>
          <a:endParaRPr lang="de-DE"/>
        </a:p>
      </dgm:t>
    </dgm:pt>
    <dgm:pt modelId="{E6ED1778-77E3-4322-8577-718CE276ED60}" type="pres">
      <dgm:prSet presAssocID="{D03792BF-2D22-40C7-8921-D269008CB949}" presName="node" presStyleLbl="node1" presStyleIdx="3" presStyleCnt="5">
        <dgm:presLayoutVars>
          <dgm:bulletEnabled val="1"/>
        </dgm:presLayoutVars>
      </dgm:prSet>
      <dgm:spPr>
        <a:prstGeom prst="rect">
          <a:avLst/>
        </a:prstGeom>
      </dgm:spPr>
      <dgm:t>
        <a:bodyPr/>
        <a:lstStyle/>
        <a:p>
          <a:endParaRPr lang="de-DE"/>
        </a:p>
      </dgm:t>
    </dgm:pt>
    <dgm:pt modelId="{935FDFC0-6BC1-4EBC-97C0-42480E2A3B62}" type="pres">
      <dgm:prSet presAssocID="{D03792BF-2D22-40C7-8921-D269008CB949}" presName="spNode" presStyleCnt="0"/>
      <dgm:spPr/>
      <dgm:t>
        <a:bodyPr/>
        <a:lstStyle/>
        <a:p>
          <a:endParaRPr lang="de-DE"/>
        </a:p>
      </dgm:t>
    </dgm:pt>
    <dgm:pt modelId="{9B1FE1C4-E12B-408B-8781-751AB6F521F5}" type="pres">
      <dgm:prSet presAssocID="{4089478E-1975-4E92-AC27-B325C24866A7}" presName="sibTrans" presStyleLbl="sibTrans1D1" presStyleIdx="3" presStyleCnt="5"/>
      <dgm:spPr/>
      <dgm:t>
        <a:bodyPr/>
        <a:lstStyle/>
        <a:p>
          <a:endParaRPr lang="de-DE"/>
        </a:p>
      </dgm:t>
    </dgm:pt>
    <dgm:pt modelId="{1136B651-A7FA-405E-8418-0636622D801C}" type="pres">
      <dgm:prSet presAssocID="{DD435583-A021-4C37-BD9B-A7B155C5D2A8}" presName="node" presStyleLbl="node1" presStyleIdx="4" presStyleCnt="5" custScaleX="222159" custScaleY="105295" custRadScaleRad="97684" custRadScaleInc="-20019">
        <dgm:presLayoutVars>
          <dgm:bulletEnabled val="1"/>
        </dgm:presLayoutVars>
      </dgm:prSet>
      <dgm:spPr>
        <a:prstGeom prst="rect">
          <a:avLst/>
        </a:prstGeom>
      </dgm:spPr>
      <dgm:t>
        <a:bodyPr/>
        <a:lstStyle/>
        <a:p>
          <a:endParaRPr lang="de-DE"/>
        </a:p>
      </dgm:t>
    </dgm:pt>
    <dgm:pt modelId="{70E62F38-C076-4B1C-BCE5-D0FD275F99D8}" type="pres">
      <dgm:prSet presAssocID="{DD435583-A021-4C37-BD9B-A7B155C5D2A8}" presName="spNode" presStyleCnt="0"/>
      <dgm:spPr/>
      <dgm:t>
        <a:bodyPr/>
        <a:lstStyle/>
        <a:p>
          <a:endParaRPr lang="de-DE"/>
        </a:p>
      </dgm:t>
    </dgm:pt>
    <dgm:pt modelId="{337CCB92-149D-4834-9B4E-E5DEB36BE3BB}" type="pres">
      <dgm:prSet presAssocID="{F75D742E-DF69-4C91-A0A7-D96C2DD93B66}" presName="sibTrans" presStyleLbl="sibTrans1D1" presStyleIdx="4" presStyleCnt="5"/>
      <dgm:spPr/>
      <dgm:t>
        <a:bodyPr/>
        <a:lstStyle/>
        <a:p>
          <a:endParaRPr lang="de-DE"/>
        </a:p>
      </dgm:t>
    </dgm:pt>
  </dgm:ptLst>
  <dgm:cxnLst>
    <dgm:cxn modelId="{1F7CFC2A-EF23-4EDF-8745-F90BACB68D30}" srcId="{6D6393B4-006B-4644-BBC0-FF101A3A4410}" destId="{D03792BF-2D22-40C7-8921-D269008CB949}" srcOrd="3" destOrd="0" parTransId="{262D091B-6B45-4B71-9FEA-F22640808120}" sibTransId="{4089478E-1975-4E92-AC27-B325C24866A7}"/>
    <dgm:cxn modelId="{B1EF8C37-1AE4-47F7-BF7D-3612ED1E0C20}" type="presOf" srcId="{F75D742E-DF69-4C91-A0A7-D96C2DD93B66}" destId="{337CCB92-149D-4834-9B4E-E5DEB36BE3BB}" srcOrd="0" destOrd="0" presId="urn:microsoft.com/office/officeart/2005/8/layout/cycle5"/>
    <dgm:cxn modelId="{DF8400BA-F4A7-4A07-A7A8-D15898A3AA69}" srcId="{6D6393B4-006B-4644-BBC0-FF101A3A4410}" destId="{DD435583-A021-4C37-BD9B-A7B155C5D2A8}" srcOrd="4" destOrd="0" parTransId="{C418650C-368F-4EC5-A391-B4AE2D3C1128}" sibTransId="{F75D742E-DF69-4C91-A0A7-D96C2DD93B66}"/>
    <dgm:cxn modelId="{3980E845-E8E8-496B-950C-9A6368257517}" type="presOf" srcId="{4089478E-1975-4E92-AC27-B325C24866A7}" destId="{9B1FE1C4-E12B-408B-8781-751AB6F521F5}" srcOrd="0" destOrd="0" presId="urn:microsoft.com/office/officeart/2005/8/layout/cycle5"/>
    <dgm:cxn modelId="{46746608-A7DD-424B-9437-373E87275C1F}" type="presOf" srcId="{D30D2982-9ECA-4863-B065-45370E054E28}" destId="{9AA77D97-8D38-44E0-9A62-35C4BC75CA05}" srcOrd="0" destOrd="0" presId="urn:microsoft.com/office/officeart/2005/8/layout/cycle5"/>
    <dgm:cxn modelId="{D72ED176-69FC-4795-8D00-49FE473EBA80}" type="presOf" srcId="{DD435583-A021-4C37-BD9B-A7B155C5D2A8}" destId="{1136B651-A7FA-405E-8418-0636622D801C}" srcOrd="0" destOrd="0" presId="urn:microsoft.com/office/officeart/2005/8/layout/cycle5"/>
    <dgm:cxn modelId="{61D9237A-614E-46BF-935C-C9906E08B2E1}" type="presOf" srcId="{6D6393B4-006B-4644-BBC0-FF101A3A4410}" destId="{1DB9207D-A693-4143-A815-F8D38BDFAC2B}" srcOrd="0" destOrd="0" presId="urn:microsoft.com/office/officeart/2005/8/layout/cycle5"/>
    <dgm:cxn modelId="{84DE55BA-58EE-4C0E-8B9A-06C65404A875}" type="presOf" srcId="{1A7EAEA0-A5A2-4CEF-B8B0-00711FA1A77A}" destId="{7062B1B2-B269-4D87-A442-33337EAC86C2}" srcOrd="0" destOrd="0" presId="urn:microsoft.com/office/officeart/2005/8/layout/cycle5"/>
    <dgm:cxn modelId="{E583427F-2216-44FE-BE06-FD972ADF77E9}" srcId="{6D6393B4-006B-4644-BBC0-FF101A3A4410}" destId="{A010EAC8-F72D-4269-8353-1EFE158EFFD5}" srcOrd="1" destOrd="0" parTransId="{616A9E9A-EA37-400A-BF09-16D7FFAED603}" sibTransId="{D30D2982-9ECA-4863-B065-45370E054E28}"/>
    <dgm:cxn modelId="{3C543BA5-9D96-4B64-ACC5-136FF11A34B7}" type="presOf" srcId="{2851417D-CEEB-4E73-B5A9-A177D5FE8D71}" destId="{9459F216-F659-46CD-899C-7EB7950B6BD3}" srcOrd="0" destOrd="0" presId="urn:microsoft.com/office/officeart/2005/8/layout/cycle5"/>
    <dgm:cxn modelId="{7817F999-024A-4B03-B8F1-4F00F1D637B9}" type="presOf" srcId="{E98FD5EB-6E83-47DF-9B3A-868EAB283CBC}" destId="{6ABE26B7-C4FD-4261-A19D-D2CC23206946}" srcOrd="0" destOrd="0" presId="urn:microsoft.com/office/officeart/2005/8/layout/cycle5"/>
    <dgm:cxn modelId="{F4E41E3D-1658-4D71-ADF3-9ED11F52BA7D}" srcId="{6D6393B4-006B-4644-BBC0-FF101A3A4410}" destId="{1A7EAEA0-A5A2-4CEF-B8B0-00711FA1A77A}" srcOrd="0" destOrd="0" parTransId="{DEDD4E2B-14FE-4938-BD4A-BDA06806DB76}" sibTransId="{89D7BA99-AB90-49E9-A183-E2E3AA3CD0A7}"/>
    <dgm:cxn modelId="{E0154EE1-B193-4290-848E-6ED461AD8E5F}" type="presOf" srcId="{89D7BA99-AB90-49E9-A183-E2E3AA3CD0A7}" destId="{62033824-0B2C-4CC9-927F-E2B900179BC6}" srcOrd="0" destOrd="0" presId="urn:microsoft.com/office/officeart/2005/8/layout/cycle5"/>
    <dgm:cxn modelId="{D89B18A4-7911-4B63-9B62-CF530947B6B8}" srcId="{6D6393B4-006B-4644-BBC0-FF101A3A4410}" destId="{2851417D-CEEB-4E73-B5A9-A177D5FE8D71}" srcOrd="2" destOrd="0" parTransId="{AD40B4C3-231D-49EA-BE07-EFAAEA54500D}" sibTransId="{E98FD5EB-6E83-47DF-9B3A-868EAB283CBC}"/>
    <dgm:cxn modelId="{C75108A4-F602-4B5C-A98F-F0121C493747}" type="presOf" srcId="{A010EAC8-F72D-4269-8353-1EFE158EFFD5}" destId="{8F08CEAE-3607-488C-AB23-69AD0A5EA6B3}" srcOrd="0" destOrd="0" presId="urn:microsoft.com/office/officeart/2005/8/layout/cycle5"/>
    <dgm:cxn modelId="{D3721E00-13B6-4A4E-BC0B-C24113BAE6CE}" type="presOf" srcId="{D03792BF-2D22-40C7-8921-D269008CB949}" destId="{E6ED1778-77E3-4322-8577-718CE276ED60}" srcOrd="0" destOrd="0" presId="urn:microsoft.com/office/officeart/2005/8/layout/cycle5"/>
    <dgm:cxn modelId="{F56ED1E6-9C91-4C8C-82B7-2E81B280DC86}" type="presParOf" srcId="{1DB9207D-A693-4143-A815-F8D38BDFAC2B}" destId="{7062B1B2-B269-4D87-A442-33337EAC86C2}" srcOrd="0" destOrd="0" presId="urn:microsoft.com/office/officeart/2005/8/layout/cycle5"/>
    <dgm:cxn modelId="{B461F087-78A6-4032-8E6B-9B70E471FEFD}" type="presParOf" srcId="{1DB9207D-A693-4143-A815-F8D38BDFAC2B}" destId="{CF9866E0-5216-4F7E-8BCC-D9FEAB371467}" srcOrd="1" destOrd="0" presId="urn:microsoft.com/office/officeart/2005/8/layout/cycle5"/>
    <dgm:cxn modelId="{3845CA73-8BCB-4963-B449-3D621A7054BA}" type="presParOf" srcId="{1DB9207D-A693-4143-A815-F8D38BDFAC2B}" destId="{62033824-0B2C-4CC9-927F-E2B900179BC6}" srcOrd="2" destOrd="0" presId="urn:microsoft.com/office/officeart/2005/8/layout/cycle5"/>
    <dgm:cxn modelId="{959484A5-D131-4134-B30D-D210C94A43D8}" type="presParOf" srcId="{1DB9207D-A693-4143-A815-F8D38BDFAC2B}" destId="{8F08CEAE-3607-488C-AB23-69AD0A5EA6B3}" srcOrd="3" destOrd="0" presId="urn:microsoft.com/office/officeart/2005/8/layout/cycle5"/>
    <dgm:cxn modelId="{9E30873E-B1C3-43C8-9943-E5AD27995A4C}" type="presParOf" srcId="{1DB9207D-A693-4143-A815-F8D38BDFAC2B}" destId="{8F7FE122-F620-49F4-BC1D-DF65C58B506E}" srcOrd="4" destOrd="0" presId="urn:microsoft.com/office/officeart/2005/8/layout/cycle5"/>
    <dgm:cxn modelId="{C9F16AB1-E8AC-4373-A35F-6B04E4CBF6E7}" type="presParOf" srcId="{1DB9207D-A693-4143-A815-F8D38BDFAC2B}" destId="{9AA77D97-8D38-44E0-9A62-35C4BC75CA05}" srcOrd="5" destOrd="0" presId="urn:microsoft.com/office/officeart/2005/8/layout/cycle5"/>
    <dgm:cxn modelId="{4882E035-F2A2-4324-9079-FFFA2C89FEAA}" type="presParOf" srcId="{1DB9207D-A693-4143-A815-F8D38BDFAC2B}" destId="{9459F216-F659-46CD-899C-7EB7950B6BD3}" srcOrd="6" destOrd="0" presId="urn:microsoft.com/office/officeart/2005/8/layout/cycle5"/>
    <dgm:cxn modelId="{73644FDA-61A5-4C8A-AD6B-93ACDAEACF1C}" type="presParOf" srcId="{1DB9207D-A693-4143-A815-F8D38BDFAC2B}" destId="{3988D337-36FA-401B-89B5-3179600BF89D}" srcOrd="7" destOrd="0" presId="urn:microsoft.com/office/officeart/2005/8/layout/cycle5"/>
    <dgm:cxn modelId="{5556C539-F7B5-4DED-A82F-0315E1E9D5CE}" type="presParOf" srcId="{1DB9207D-A693-4143-A815-F8D38BDFAC2B}" destId="{6ABE26B7-C4FD-4261-A19D-D2CC23206946}" srcOrd="8" destOrd="0" presId="urn:microsoft.com/office/officeart/2005/8/layout/cycle5"/>
    <dgm:cxn modelId="{780F4F0A-3415-4473-B29E-925A5164281C}" type="presParOf" srcId="{1DB9207D-A693-4143-A815-F8D38BDFAC2B}" destId="{E6ED1778-77E3-4322-8577-718CE276ED60}" srcOrd="9" destOrd="0" presId="urn:microsoft.com/office/officeart/2005/8/layout/cycle5"/>
    <dgm:cxn modelId="{B9237BBA-C4EC-4473-A9B8-B67FC29440D9}" type="presParOf" srcId="{1DB9207D-A693-4143-A815-F8D38BDFAC2B}" destId="{935FDFC0-6BC1-4EBC-97C0-42480E2A3B62}" srcOrd="10" destOrd="0" presId="urn:microsoft.com/office/officeart/2005/8/layout/cycle5"/>
    <dgm:cxn modelId="{6B8FD47B-EA9C-4679-A2F0-470A773E0CF1}" type="presParOf" srcId="{1DB9207D-A693-4143-A815-F8D38BDFAC2B}" destId="{9B1FE1C4-E12B-408B-8781-751AB6F521F5}" srcOrd="11" destOrd="0" presId="urn:microsoft.com/office/officeart/2005/8/layout/cycle5"/>
    <dgm:cxn modelId="{8910C6C0-27BE-4EF1-8C94-7B7DED395707}" type="presParOf" srcId="{1DB9207D-A693-4143-A815-F8D38BDFAC2B}" destId="{1136B651-A7FA-405E-8418-0636622D801C}" srcOrd="12" destOrd="0" presId="urn:microsoft.com/office/officeart/2005/8/layout/cycle5"/>
    <dgm:cxn modelId="{7996BF8E-EEAD-40A5-925D-CEC14DADC0C2}" type="presParOf" srcId="{1DB9207D-A693-4143-A815-F8D38BDFAC2B}" destId="{70E62F38-C076-4B1C-BCE5-D0FD275F99D8}" srcOrd="13" destOrd="0" presId="urn:microsoft.com/office/officeart/2005/8/layout/cycle5"/>
    <dgm:cxn modelId="{32E8F092-E183-4E67-B515-09EA32F0BE8C}" type="presParOf" srcId="{1DB9207D-A693-4143-A815-F8D38BDFAC2B}" destId="{337CCB92-149D-4834-9B4E-E5DEB36BE3BB}"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73544E-C4C1-4CD4-8AE2-91B394341D28}">
      <dsp:nvSpPr>
        <dsp:cNvPr id="0" name=""/>
        <dsp:cNvSpPr/>
      </dsp:nvSpPr>
      <dsp:spPr>
        <a:xfrm>
          <a:off x="3592835" y="1724385"/>
          <a:ext cx="2767840" cy="409491"/>
        </a:xfrm>
        <a:custGeom>
          <a:avLst/>
          <a:gdLst/>
          <a:ahLst/>
          <a:cxnLst/>
          <a:rect l="0" t="0" r="0" b="0"/>
          <a:pathLst>
            <a:path>
              <a:moveTo>
                <a:pt x="0" y="0"/>
              </a:moveTo>
              <a:lnTo>
                <a:pt x="0" y="307614"/>
              </a:lnTo>
              <a:lnTo>
                <a:pt x="2767840" y="307614"/>
              </a:lnTo>
              <a:lnTo>
                <a:pt x="2767840" y="409491"/>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F327FBCD-69B5-4487-904B-A32E064166CC}">
      <dsp:nvSpPr>
        <dsp:cNvPr id="0" name=""/>
        <dsp:cNvSpPr/>
      </dsp:nvSpPr>
      <dsp:spPr>
        <a:xfrm>
          <a:off x="3592835" y="1724385"/>
          <a:ext cx="1417420" cy="409491"/>
        </a:xfrm>
        <a:custGeom>
          <a:avLst/>
          <a:gdLst/>
          <a:ahLst/>
          <a:cxnLst/>
          <a:rect l="0" t="0" r="0" b="0"/>
          <a:pathLst>
            <a:path>
              <a:moveTo>
                <a:pt x="0" y="0"/>
              </a:moveTo>
              <a:lnTo>
                <a:pt x="0" y="307614"/>
              </a:lnTo>
              <a:lnTo>
                <a:pt x="1417420" y="307614"/>
              </a:lnTo>
              <a:lnTo>
                <a:pt x="1417420" y="409491"/>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833117BC-56CE-4125-A8BC-379936538468}">
      <dsp:nvSpPr>
        <dsp:cNvPr id="0" name=""/>
        <dsp:cNvSpPr/>
      </dsp:nvSpPr>
      <dsp:spPr>
        <a:xfrm>
          <a:off x="3547115" y="1724385"/>
          <a:ext cx="91440" cy="409491"/>
        </a:xfrm>
        <a:custGeom>
          <a:avLst/>
          <a:gdLst/>
          <a:ahLst/>
          <a:cxnLst/>
          <a:rect l="0" t="0" r="0" b="0"/>
          <a:pathLst>
            <a:path>
              <a:moveTo>
                <a:pt x="45720" y="0"/>
              </a:moveTo>
              <a:lnTo>
                <a:pt x="45720" y="307614"/>
              </a:lnTo>
              <a:lnTo>
                <a:pt x="48203" y="307614"/>
              </a:lnTo>
              <a:lnTo>
                <a:pt x="48203" y="409491"/>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40297697-4378-4A0C-8887-D5343A5ED9EB}">
      <dsp:nvSpPr>
        <dsp:cNvPr id="0" name=""/>
        <dsp:cNvSpPr/>
      </dsp:nvSpPr>
      <dsp:spPr>
        <a:xfrm>
          <a:off x="2052162" y="1724385"/>
          <a:ext cx="1540672" cy="409491"/>
        </a:xfrm>
        <a:custGeom>
          <a:avLst/>
          <a:gdLst/>
          <a:ahLst/>
          <a:cxnLst/>
          <a:rect l="0" t="0" r="0" b="0"/>
          <a:pathLst>
            <a:path>
              <a:moveTo>
                <a:pt x="1540672" y="0"/>
              </a:moveTo>
              <a:lnTo>
                <a:pt x="1540672" y="307614"/>
              </a:lnTo>
              <a:lnTo>
                <a:pt x="0" y="307614"/>
              </a:lnTo>
              <a:lnTo>
                <a:pt x="0" y="409491"/>
              </a:lnTo>
            </a:path>
          </a:pathLst>
        </a:custGeom>
        <a:noFill/>
        <a:ln w="127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FB4C52E-C82A-4B13-B77E-0DF03EC36110}">
      <dsp:nvSpPr>
        <dsp:cNvPr id="0" name=""/>
        <dsp:cNvSpPr/>
      </dsp:nvSpPr>
      <dsp:spPr>
        <a:xfrm>
          <a:off x="573523" y="1724385"/>
          <a:ext cx="3019311" cy="409491"/>
        </a:xfrm>
        <a:custGeom>
          <a:avLst/>
          <a:gdLst/>
          <a:ahLst/>
          <a:cxnLst/>
          <a:rect l="0" t="0" r="0" b="0"/>
          <a:pathLst>
            <a:path>
              <a:moveTo>
                <a:pt x="3019311" y="0"/>
              </a:moveTo>
              <a:lnTo>
                <a:pt x="3019311" y="307614"/>
              </a:lnTo>
              <a:lnTo>
                <a:pt x="0" y="307614"/>
              </a:lnTo>
              <a:lnTo>
                <a:pt x="0" y="409491"/>
              </a:lnTo>
            </a:path>
          </a:pathLst>
        </a:custGeom>
        <a:noFill/>
        <a:ln w="12700" cap="flat" cmpd="sng" algn="ctr">
          <a:solidFill>
            <a:schemeClr val="tx1"/>
          </a:solidFill>
          <a:prstDash val="solid"/>
        </a:ln>
        <a:effectLst/>
      </dsp:spPr>
      <dsp:style>
        <a:lnRef idx="1">
          <a:schemeClr val="accent4"/>
        </a:lnRef>
        <a:fillRef idx="0">
          <a:schemeClr val="accent4"/>
        </a:fillRef>
        <a:effectRef idx="0">
          <a:schemeClr val="accent4"/>
        </a:effectRef>
        <a:fontRef idx="minor">
          <a:schemeClr val="tx1"/>
        </a:fontRef>
      </dsp:style>
    </dsp:sp>
    <dsp:sp modelId="{9CC3E69C-19DB-4ACC-88B2-904F9A574D09}">
      <dsp:nvSpPr>
        <dsp:cNvPr id="0" name=""/>
        <dsp:cNvSpPr/>
      </dsp:nvSpPr>
      <dsp:spPr>
        <a:xfrm>
          <a:off x="2440662" y="939837"/>
          <a:ext cx="2304345" cy="784547"/>
        </a:xfrm>
        <a:prstGeom prst="rect">
          <a:avLst/>
        </a:prstGeom>
        <a:solidFill>
          <a:schemeClr val="accent2">
            <a:lumMod val="20000"/>
            <a:lumOff val="80000"/>
          </a:schemeClr>
        </a:solidFill>
        <a:ln w="3175"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100000"/>
            </a:lnSpc>
            <a:spcBef>
              <a:spcPct val="0"/>
            </a:spcBef>
            <a:spcAft>
              <a:spcPct val="35000"/>
            </a:spcAft>
          </a:pPr>
          <a:r>
            <a:rPr lang="de-DE" sz="1400" b="1" kern="1200" dirty="0" smtClean="0"/>
            <a:t>Vorteile von etablierten Unternehmen</a:t>
          </a:r>
          <a:endParaRPr lang="de-DE" sz="1400" b="1" kern="1200" dirty="0"/>
        </a:p>
      </dsp:txBody>
      <dsp:txXfrm>
        <a:off x="2440662" y="939837"/>
        <a:ext cx="2304345" cy="784547"/>
      </dsp:txXfrm>
    </dsp:sp>
    <dsp:sp modelId="{3ADB7698-B479-4645-B1E6-FDA588DAA818}">
      <dsp:nvSpPr>
        <dsp:cNvPr id="0" name=""/>
        <dsp:cNvSpPr/>
      </dsp:nvSpPr>
      <dsp:spPr>
        <a:xfrm>
          <a:off x="190" y="2133876"/>
          <a:ext cx="1146666" cy="784547"/>
        </a:xfrm>
        <a:prstGeom prst="rect">
          <a:avLst/>
        </a:prstGeom>
        <a:solidFill>
          <a:schemeClr val="bg1"/>
        </a:solidFill>
        <a:ln w="127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8890" tIns="8890" rIns="8890" bIns="8890" numCol="1" spcCol="1270" anchor="ctr" anchorCtr="0">
          <a:noAutofit/>
        </a:bodyPr>
        <a:lstStyle/>
        <a:p>
          <a:pPr lvl="0" algn="ctr" defTabSz="622300">
            <a:lnSpc>
              <a:spcPts val="1680"/>
            </a:lnSpc>
            <a:spcBef>
              <a:spcPct val="0"/>
            </a:spcBef>
            <a:spcAft>
              <a:spcPct val="35000"/>
            </a:spcAft>
          </a:pPr>
          <a:r>
            <a:rPr lang="de-DE" sz="1400" kern="1200" dirty="0" smtClean="0">
              <a:solidFill>
                <a:schemeClr val="tx1"/>
              </a:solidFill>
              <a:latin typeface="+mn-lt"/>
              <a:ea typeface="+mn-ea"/>
              <a:cs typeface="+mn-cs"/>
            </a:rPr>
            <a:t>Globale Infrastruktur</a:t>
          </a:r>
          <a:endParaRPr lang="de-DE" sz="1400" kern="1200" dirty="0">
            <a:solidFill>
              <a:schemeClr val="tx1"/>
            </a:solidFill>
            <a:latin typeface="+mn-lt"/>
            <a:ea typeface="+mn-ea"/>
            <a:cs typeface="+mn-cs"/>
          </a:endParaRPr>
        </a:p>
      </dsp:txBody>
      <dsp:txXfrm>
        <a:off x="190" y="2133876"/>
        <a:ext cx="1146666" cy="784547"/>
      </dsp:txXfrm>
    </dsp:sp>
    <dsp:sp modelId="{4BC21642-1C9B-4EC6-8C2F-452519A47E51}">
      <dsp:nvSpPr>
        <dsp:cNvPr id="0" name=""/>
        <dsp:cNvSpPr/>
      </dsp:nvSpPr>
      <dsp:spPr>
        <a:xfrm>
          <a:off x="1350610" y="2133876"/>
          <a:ext cx="1403104" cy="784547"/>
        </a:xfrm>
        <a:prstGeom prst="rect">
          <a:avLst/>
        </a:prstGeom>
        <a:solidFill>
          <a:schemeClr val="bg1"/>
        </a:solidFill>
        <a:ln w="127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8890" tIns="8890" rIns="8890" bIns="8890" numCol="1" spcCol="1270" anchor="ctr" anchorCtr="0">
          <a:noAutofit/>
        </a:bodyPr>
        <a:lstStyle/>
        <a:p>
          <a:pPr lvl="0" algn="ctr" defTabSz="622300">
            <a:lnSpc>
              <a:spcPts val="1680"/>
            </a:lnSpc>
            <a:spcBef>
              <a:spcPct val="0"/>
            </a:spcBef>
            <a:spcAft>
              <a:spcPct val="35000"/>
            </a:spcAft>
          </a:pPr>
          <a:r>
            <a:rPr lang="de-DE" sz="1400" kern="1200" dirty="0" smtClean="0"/>
            <a:t>Ausgeprägte Marken-Reputation</a:t>
          </a:r>
          <a:endParaRPr lang="de-DE" sz="1400" kern="1200" dirty="0"/>
        </a:p>
      </dsp:txBody>
      <dsp:txXfrm>
        <a:off x="1350610" y="2133876"/>
        <a:ext cx="1403104" cy="784547"/>
      </dsp:txXfrm>
    </dsp:sp>
    <dsp:sp modelId="{EE79F8D6-A194-40A1-BC1A-4A889631C3BF}">
      <dsp:nvSpPr>
        <dsp:cNvPr id="0" name=""/>
        <dsp:cNvSpPr/>
      </dsp:nvSpPr>
      <dsp:spPr>
        <a:xfrm>
          <a:off x="2957468" y="2133876"/>
          <a:ext cx="1275700" cy="784547"/>
        </a:xfrm>
        <a:prstGeom prst="rect">
          <a:avLst/>
        </a:prstGeom>
        <a:solidFill>
          <a:schemeClr val="bg1"/>
        </a:solidFill>
        <a:ln w="127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8890" tIns="8890" rIns="8890" bIns="8890" numCol="1" spcCol="1270" anchor="ctr" anchorCtr="0">
          <a:noAutofit/>
        </a:bodyPr>
        <a:lstStyle/>
        <a:p>
          <a:pPr lvl="0" algn="ctr" defTabSz="622300">
            <a:lnSpc>
              <a:spcPts val="1800"/>
            </a:lnSpc>
            <a:spcBef>
              <a:spcPct val="0"/>
            </a:spcBef>
            <a:spcAft>
              <a:spcPct val="35000"/>
            </a:spcAft>
          </a:pPr>
          <a:r>
            <a:rPr lang="de-DE" sz="1400" kern="1200" dirty="0" smtClean="0"/>
            <a:t>Partnerschaft</a:t>
          </a:r>
          <a:endParaRPr lang="de-DE" sz="1400" kern="1200" dirty="0"/>
        </a:p>
      </dsp:txBody>
      <dsp:txXfrm>
        <a:off x="2957468" y="2133876"/>
        <a:ext cx="1275700" cy="784547"/>
      </dsp:txXfrm>
    </dsp:sp>
    <dsp:sp modelId="{61BC28F4-3680-4A5C-9B83-F7A42AB914CF}">
      <dsp:nvSpPr>
        <dsp:cNvPr id="0" name=""/>
        <dsp:cNvSpPr/>
      </dsp:nvSpPr>
      <dsp:spPr>
        <a:xfrm>
          <a:off x="4436922" y="2133876"/>
          <a:ext cx="1146666" cy="784547"/>
        </a:xfrm>
        <a:prstGeom prst="rect">
          <a:avLst/>
        </a:prstGeom>
        <a:solidFill>
          <a:schemeClr val="bg1"/>
        </a:solidFill>
        <a:ln w="127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8890" tIns="8890" rIns="8890" bIns="8890" numCol="1" spcCol="1270" anchor="ctr" anchorCtr="0">
          <a:noAutofit/>
        </a:bodyPr>
        <a:lstStyle/>
        <a:p>
          <a:pPr lvl="0" algn="ctr" defTabSz="622300">
            <a:lnSpc>
              <a:spcPts val="1680"/>
            </a:lnSpc>
            <a:spcBef>
              <a:spcPct val="0"/>
            </a:spcBef>
            <a:spcAft>
              <a:spcPct val="35000"/>
            </a:spcAft>
          </a:pPr>
          <a:r>
            <a:rPr lang="de-DE" sz="1400" kern="1200" dirty="0" smtClean="0"/>
            <a:t>Wissen-</a:t>
          </a:r>
          <a:r>
            <a:rPr lang="de-DE" sz="1400" kern="1200" dirty="0" err="1" smtClean="0"/>
            <a:t>schaftliches</a:t>
          </a:r>
          <a:r>
            <a:rPr lang="de-DE" sz="1400" kern="1200" dirty="0" smtClean="0"/>
            <a:t> Wissen</a:t>
          </a:r>
          <a:endParaRPr lang="de-DE" sz="1400" kern="1200" dirty="0"/>
        </a:p>
      </dsp:txBody>
      <dsp:txXfrm>
        <a:off x="4436922" y="2133876"/>
        <a:ext cx="1146666" cy="784547"/>
      </dsp:txXfrm>
    </dsp:sp>
    <dsp:sp modelId="{3F6D948A-5477-4E35-9AE3-0258A8C6699C}">
      <dsp:nvSpPr>
        <dsp:cNvPr id="0" name=""/>
        <dsp:cNvSpPr/>
      </dsp:nvSpPr>
      <dsp:spPr>
        <a:xfrm>
          <a:off x="5787342" y="2133876"/>
          <a:ext cx="1146666" cy="784547"/>
        </a:xfrm>
        <a:prstGeom prst="rect">
          <a:avLst/>
        </a:prstGeom>
        <a:solidFill>
          <a:schemeClr val="bg1"/>
        </a:solidFill>
        <a:ln w="127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8890" tIns="8890" rIns="8890" bIns="8890" numCol="1" spcCol="1270" anchor="ctr" anchorCtr="0">
          <a:noAutofit/>
        </a:bodyPr>
        <a:lstStyle/>
        <a:p>
          <a:pPr lvl="0" algn="ctr" defTabSz="622300">
            <a:lnSpc>
              <a:spcPts val="1680"/>
            </a:lnSpc>
            <a:spcBef>
              <a:spcPct val="0"/>
            </a:spcBef>
            <a:spcAft>
              <a:spcPct val="35000"/>
            </a:spcAft>
          </a:pPr>
          <a:r>
            <a:rPr lang="de-DE" sz="1400" kern="1200" dirty="0" smtClean="0"/>
            <a:t>„Operational Excellence“</a:t>
          </a:r>
          <a:endParaRPr lang="de-DE" sz="1400" kern="1200" dirty="0"/>
        </a:p>
      </dsp:txBody>
      <dsp:txXfrm>
        <a:off x="5787342" y="2133876"/>
        <a:ext cx="1146666" cy="7845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62B1B2-B269-4D87-A442-33337EAC86C2}">
      <dsp:nvSpPr>
        <dsp:cNvPr id="0" name=""/>
        <dsp:cNvSpPr/>
      </dsp:nvSpPr>
      <dsp:spPr>
        <a:xfrm>
          <a:off x="1769594" y="2151"/>
          <a:ext cx="1226831" cy="797440"/>
        </a:xfrm>
        <a:prstGeom prst="rect">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latin typeface="Arial" panose="020B0604020202020204" pitchFamily="34" charset="0"/>
              <a:cs typeface="Arial" panose="020B0604020202020204" pitchFamily="34" charset="0"/>
            </a:rPr>
            <a:t>Planung</a:t>
          </a:r>
          <a:endParaRPr lang="de-DE" sz="1400" kern="1200" dirty="0">
            <a:latin typeface="Arial" panose="020B0604020202020204" pitchFamily="34" charset="0"/>
            <a:cs typeface="Arial" panose="020B0604020202020204" pitchFamily="34" charset="0"/>
          </a:endParaRPr>
        </a:p>
      </dsp:txBody>
      <dsp:txXfrm>
        <a:off x="1769594" y="2151"/>
        <a:ext cx="1226831" cy="797440"/>
      </dsp:txXfrm>
    </dsp:sp>
    <dsp:sp modelId="{62033824-0B2C-4CC9-927F-E2B900179BC6}">
      <dsp:nvSpPr>
        <dsp:cNvPr id="0" name=""/>
        <dsp:cNvSpPr/>
      </dsp:nvSpPr>
      <dsp:spPr>
        <a:xfrm>
          <a:off x="790595" y="400871"/>
          <a:ext cx="3184827" cy="3184827"/>
        </a:xfrm>
        <a:custGeom>
          <a:avLst/>
          <a:gdLst/>
          <a:ahLst/>
          <a:cxnLst/>
          <a:rect l="0" t="0" r="0" b="0"/>
          <a:pathLst>
            <a:path>
              <a:moveTo>
                <a:pt x="2369991" y="202753"/>
              </a:moveTo>
              <a:arcTo wR="1592413" hR="1592413" stAng="17953739" swAng="1211057"/>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F08CEAE-3607-488C-AB23-69AD0A5EA6B3}">
      <dsp:nvSpPr>
        <dsp:cNvPr id="0" name=""/>
        <dsp:cNvSpPr/>
      </dsp:nvSpPr>
      <dsp:spPr>
        <a:xfrm>
          <a:off x="3161858" y="1102482"/>
          <a:ext cx="1471252" cy="797440"/>
        </a:xfrm>
        <a:prstGeom prst="rect">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latin typeface="Arial" panose="020B0604020202020204" pitchFamily="34" charset="0"/>
              <a:cs typeface="Arial" panose="020B0604020202020204" pitchFamily="34" charset="0"/>
            </a:rPr>
            <a:t>Organisation</a:t>
          </a:r>
          <a:endParaRPr lang="de-DE" sz="1400" kern="1200" dirty="0">
            <a:latin typeface="Arial" panose="020B0604020202020204" pitchFamily="34" charset="0"/>
            <a:cs typeface="Arial" panose="020B0604020202020204" pitchFamily="34" charset="0"/>
          </a:endParaRPr>
        </a:p>
      </dsp:txBody>
      <dsp:txXfrm>
        <a:off x="3161858" y="1102482"/>
        <a:ext cx="1471252" cy="797440"/>
      </dsp:txXfrm>
    </dsp:sp>
    <dsp:sp modelId="{9AA77D97-8D38-44E0-9A62-35C4BC75CA05}">
      <dsp:nvSpPr>
        <dsp:cNvPr id="0" name=""/>
        <dsp:cNvSpPr/>
      </dsp:nvSpPr>
      <dsp:spPr>
        <a:xfrm>
          <a:off x="796232" y="470621"/>
          <a:ext cx="3184827" cy="3184827"/>
        </a:xfrm>
        <a:custGeom>
          <a:avLst/>
          <a:gdLst/>
          <a:ahLst/>
          <a:cxnLst/>
          <a:rect l="0" t="0" r="0" b="0"/>
          <a:pathLst>
            <a:path>
              <a:moveTo>
                <a:pt x="3184326" y="1632349"/>
              </a:moveTo>
              <a:arcTo wR="1592413" hR="1592413" stAng="21686224" swAng="1356028"/>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459F216-F659-46CD-899C-7EB7950B6BD3}">
      <dsp:nvSpPr>
        <dsp:cNvPr id="0" name=""/>
        <dsp:cNvSpPr/>
      </dsp:nvSpPr>
      <dsp:spPr>
        <a:xfrm>
          <a:off x="2764224" y="2891602"/>
          <a:ext cx="1226831" cy="797440"/>
        </a:xfrm>
        <a:prstGeom prst="rect">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latin typeface="Arial" panose="020B0604020202020204" pitchFamily="34" charset="0"/>
              <a:cs typeface="Arial" panose="020B0604020202020204" pitchFamily="34" charset="0"/>
            </a:rPr>
            <a:t>Personal</a:t>
          </a:r>
          <a:endParaRPr lang="de-DE" sz="1400" kern="1200" dirty="0">
            <a:latin typeface="Arial" panose="020B0604020202020204" pitchFamily="34" charset="0"/>
            <a:cs typeface="Arial" panose="020B0604020202020204" pitchFamily="34" charset="0"/>
          </a:endParaRPr>
        </a:p>
      </dsp:txBody>
      <dsp:txXfrm>
        <a:off x="2764224" y="2891602"/>
        <a:ext cx="1226831" cy="797440"/>
      </dsp:txXfrm>
    </dsp:sp>
    <dsp:sp modelId="{6ABE26B7-C4FD-4261-A19D-D2CC23206946}">
      <dsp:nvSpPr>
        <dsp:cNvPr id="0" name=""/>
        <dsp:cNvSpPr/>
      </dsp:nvSpPr>
      <dsp:spPr>
        <a:xfrm>
          <a:off x="868313" y="427071"/>
          <a:ext cx="3184827" cy="3184827"/>
        </a:xfrm>
        <a:custGeom>
          <a:avLst/>
          <a:gdLst/>
          <a:ahLst/>
          <a:cxnLst/>
          <a:rect l="0" t="0" r="0" b="0"/>
          <a:pathLst>
            <a:path>
              <a:moveTo>
                <a:pt x="1756658" y="3176334"/>
              </a:moveTo>
              <a:arcTo wR="1592413" hR="1592413" stAng="5044792" swAng="924730"/>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6ED1778-77E3-4322-8577-718CE276ED60}">
      <dsp:nvSpPr>
        <dsp:cNvPr id="0" name=""/>
        <dsp:cNvSpPr/>
      </dsp:nvSpPr>
      <dsp:spPr>
        <a:xfrm>
          <a:off x="833598" y="2892625"/>
          <a:ext cx="1226831" cy="797440"/>
        </a:xfrm>
        <a:prstGeom prst="rect">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latin typeface="Arial" panose="020B0604020202020204" pitchFamily="34" charset="0"/>
              <a:cs typeface="Arial" panose="020B0604020202020204" pitchFamily="34" charset="0"/>
            </a:rPr>
            <a:t>Führung</a:t>
          </a:r>
          <a:endParaRPr lang="de-DE" sz="1400" kern="1200" dirty="0">
            <a:latin typeface="Arial" panose="020B0604020202020204" pitchFamily="34" charset="0"/>
            <a:cs typeface="Arial" panose="020B0604020202020204" pitchFamily="34" charset="0"/>
          </a:endParaRPr>
        </a:p>
      </dsp:txBody>
      <dsp:txXfrm>
        <a:off x="833598" y="2892625"/>
        <a:ext cx="1226831" cy="797440"/>
      </dsp:txXfrm>
    </dsp:sp>
    <dsp:sp modelId="{9B1FE1C4-E12B-408B-8781-751AB6F521F5}">
      <dsp:nvSpPr>
        <dsp:cNvPr id="0" name=""/>
        <dsp:cNvSpPr/>
      </dsp:nvSpPr>
      <dsp:spPr>
        <a:xfrm>
          <a:off x="789782" y="413816"/>
          <a:ext cx="3184827" cy="3184827"/>
        </a:xfrm>
        <a:custGeom>
          <a:avLst/>
          <a:gdLst/>
          <a:ahLst/>
          <a:cxnLst/>
          <a:rect l="0" t="0" r="0" b="0"/>
          <a:pathLst>
            <a:path>
              <a:moveTo>
                <a:pt x="166416" y="2301154"/>
              </a:moveTo>
              <a:arcTo wR="1592413" hR="1592413" stAng="9214319" swAng="1371621"/>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136B651-A7FA-405E-8418-0636622D801C}">
      <dsp:nvSpPr>
        <dsp:cNvPr id="0" name=""/>
        <dsp:cNvSpPr/>
      </dsp:nvSpPr>
      <dsp:spPr>
        <a:xfrm>
          <a:off x="255118" y="1102482"/>
          <a:ext cx="1226831" cy="797440"/>
        </a:xfrm>
        <a:prstGeom prst="rect">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latin typeface="Arial" panose="020B0604020202020204" pitchFamily="34" charset="0"/>
              <a:cs typeface="Arial" panose="020B0604020202020204" pitchFamily="34" charset="0"/>
            </a:rPr>
            <a:t>Kontrolle</a:t>
          </a:r>
          <a:endParaRPr lang="de-DE" sz="1400" kern="1200" dirty="0">
            <a:latin typeface="Arial" panose="020B0604020202020204" pitchFamily="34" charset="0"/>
            <a:cs typeface="Arial" panose="020B0604020202020204" pitchFamily="34" charset="0"/>
          </a:endParaRPr>
        </a:p>
      </dsp:txBody>
      <dsp:txXfrm>
        <a:off x="255118" y="1102482"/>
        <a:ext cx="1226831" cy="797440"/>
      </dsp:txXfrm>
    </dsp:sp>
    <dsp:sp modelId="{337CCB92-149D-4834-9B4E-E5DEB36BE3BB}">
      <dsp:nvSpPr>
        <dsp:cNvPr id="0" name=""/>
        <dsp:cNvSpPr/>
      </dsp:nvSpPr>
      <dsp:spPr>
        <a:xfrm>
          <a:off x="790595" y="400871"/>
          <a:ext cx="3184827" cy="3184827"/>
        </a:xfrm>
        <a:custGeom>
          <a:avLst/>
          <a:gdLst/>
          <a:ahLst/>
          <a:cxnLst/>
          <a:rect l="0" t="0" r="0" b="0"/>
          <a:pathLst>
            <a:path>
              <a:moveTo>
                <a:pt x="383099" y="556391"/>
              </a:moveTo>
              <a:arcTo wR="1592413" hR="1592413" stAng="13235204" swAng="1211057"/>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6.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4.emf"/></Relationships>
</file>

<file path=ppt/drawings/_rels/vmlDrawing7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9.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3079042" cy="512060"/>
          </a:xfrm>
          <a:prstGeom prst="rect">
            <a:avLst/>
          </a:prstGeom>
        </p:spPr>
        <p:txBody>
          <a:bodyPr vert="horz" lIns="95438" tIns="47719" rIns="95438" bIns="47719" rtlCol="0"/>
          <a:lstStyle>
            <a:lvl1pPr algn="l">
              <a:defRPr sz="1200"/>
            </a:lvl1pPr>
          </a:lstStyle>
          <a:p>
            <a:endParaRPr lang="de-DE"/>
          </a:p>
        </p:txBody>
      </p:sp>
      <p:sp>
        <p:nvSpPr>
          <p:cNvPr id="3" name="Datumsplatzhalter 2"/>
          <p:cNvSpPr>
            <a:spLocks noGrp="1"/>
          </p:cNvSpPr>
          <p:nvPr>
            <p:ph type="dt" sz="quarter" idx="1"/>
          </p:nvPr>
        </p:nvSpPr>
        <p:spPr>
          <a:xfrm>
            <a:off x="4023347" y="1"/>
            <a:ext cx="3079041" cy="512060"/>
          </a:xfrm>
          <a:prstGeom prst="rect">
            <a:avLst/>
          </a:prstGeom>
        </p:spPr>
        <p:txBody>
          <a:bodyPr vert="horz" lIns="95438" tIns="47719" rIns="95438" bIns="47719" rtlCol="0"/>
          <a:lstStyle>
            <a:lvl1pPr algn="r">
              <a:defRPr sz="1200"/>
            </a:lvl1pPr>
          </a:lstStyle>
          <a:p>
            <a:fld id="{CE6DAC67-5D6D-4329-A758-1E644ED97B82}" type="datetimeFigureOut">
              <a:rPr lang="de-DE" smtClean="0"/>
              <a:pPr/>
              <a:t>05.02.2015</a:t>
            </a:fld>
            <a:endParaRPr lang="de-DE"/>
          </a:p>
        </p:txBody>
      </p:sp>
      <p:sp>
        <p:nvSpPr>
          <p:cNvPr id="4" name="Fußzeilenplatzhalter 3"/>
          <p:cNvSpPr>
            <a:spLocks noGrp="1"/>
          </p:cNvSpPr>
          <p:nvPr>
            <p:ph type="ftr" sz="quarter" idx="2"/>
          </p:nvPr>
        </p:nvSpPr>
        <p:spPr>
          <a:xfrm>
            <a:off x="0" y="9720908"/>
            <a:ext cx="3079042" cy="512060"/>
          </a:xfrm>
          <a:prstGeom prst="rect">
            <a:avLst/>
          </a:prstGeom>
        </p:spPr>
        <p:txBody>
          <a:bodyPr vert="horz" lIns="95438" tIns="47719" rIns="95438" bIns="47719" rtlCol="0" anchor="b"/>
          <a:lstStyle>
            <a:lvl1pPr algn="l">
              <a:defRPr sz="1200"/>
            </a:lvl1pPr>
          </a:lstStyle>
          <a:p>
            <a:endParaRPr lang="de-DE"/>
          </a:p>
        </p:txBody>
      </p:sp>
      <p:sp>
        <p:nvSpPr>
          <p:cNvPr id="5" name="Foliennummernplatzhalter 4"/>
          <p:cNvSpPr>
            <a:spLocks noGrp="1"/>
          </p:cNvSpPr>
          <p:nvPr>
            <p:ph type="sldNum" sz="quarter" idx="3"/>
          </p:nvPr>
        </p:nvSpPr>
        <p:spPr>
          <a:xfrm>
            <a:off x="4023347" y="9720908"/>
            <a:ext cx="3079041" cy="512060"/>
          </a:xfrm>
          <a:prstGeom prst="rect">
            <a:avLst/>
          </a:prstGeom>
        </p:spPr>
        <p:txBody>
          <a:bodyPr vert="horz" lIns="95438" tIns="47719" rIns="95438" bIns="47719" rtlCol="0" anchor="b"/>
          <a:lstStyle>
            <a:lvl1pPr algn="r">
              <a:defRPr sz="1200"/>
            </a:lvl1pPr>
          </a:lstStyle>
          <a:p>
            <a:fld id="{CCE050D0-8AE0-4C0D-ABE7-16AD97B17DE8}" type="slidenum">
              <a:rPr lang="de-DE" smtClean="0"/>
              <a:pPr/>
              <a:t>‹#›</a:t>
            </a:fld>
            <a:endParaRPr lang="de-DE"/>
          </a:p>
        </p:txBody>
      </p:sp>
    </p:spTree>
    <p:extLst>
      <p:ext uri="{BB962C8B-B14F-4D97-AF65-F5344CB8AC3E}">
        <p14:creationId xmlns:p14="http://schemas.microsoft.com/office/powerpoint/2010/main" val="29537081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8427" cy="511731"/>
          </a:xfrm>
          <a:prstGeom prst="rect">
            <a:avLst/>
          </a:prstGeom>
        </p:spPr>
        <p:txBody>
          <a:bodyPr vert="horz" lIns="96565" tIns="48283" rIns="96565" bIns="48283" rtlCol="0"/>
          <a:lstStyle>
            <a:lvl1pPr algn="l">
              <a:defRPr sz="1200"/>
            </a:lvl1pPr>
          </a:lstStyle>
          <a:p>
            <a:endParaRPr lang="de-DE"/>
          </a:p>
        </p:txBody>
      </p:sp>
      <p:sp>
        <p:nvSpPr>
          <p:cNvPr id="3" name="Datumsplatzhalter 2"/>
          <p:cNvSpPr>
            <a:spLocks noGrp="1"/>
          </p:cNvSpPr>
          <p:nvPr>
            <p:ph type="dt" idx="1"/>
          </p:nvPr>
        </p:nvSpPr>
        <p:spPr>
          <a:xfrm>
            <a:off x="4023993" y="0"/>
            <a:ext cx="3078427" cy="511731"/>
          </a:xfrm>
          <a:prstGeom prst="rect">
            <a:avLst/>
          </a:prstGeom>
        </p:spPr>
        <p:txBody>
          <a:bodyPr vert="horz" lIns="96565" tIns="48283" rIns="96565" bIns="48283" rtlCol="0"/>
          <a:lstStyle>
            <a:lvl1pPr algn="r">
              <a:defRPr sz="1200"/>
            </a:lvl1pPr>
          </a:lstStyle>
          <a:p>
            <a:fld id="{4DD6A58C-C19D-443F-864F-FA4B06F44930}" type="datetimeFigureOut">
              <a:rPr lang="de-DE" smtClean="0"/>
              <a:pPr/>
              <a:t>05.02.2015</a:t>
            </a:fld>
            <a:endParaRPr lang="de-DE"/>
          </a:p>
        </p:txBody>
      </p:sp>
      <p:sp>
        <p:nvSpPr>
          <p:cNvPr id="4" name="Folienbildplatzhalter 3"/>
          <p:cNvSpPr>
            <a:spLocks noGrp="1" noRot="1" noChangeAspect="1"/>
          </p:cNvSpPr>
          <p:nvPr>
            <p:ph type="sldImg" idx="2"/>
          </p:nvPr>
        </p:nvSpPr>
        <p:spPr>
          <a:xfrm>
            <a:off x="995363" y="769938"/>
            <a:ext cx="5113337" cy="3833812"/>
          </a:xfrm>
          <a:prstGeom prst="rect">
            <a:avLst/>
          </a:prstGeom>
          <a:noFill/>
          <a:ln w="12700">
            <a:solidFill>
              <a:prstClr val="black"/>
            </a:solidFill>
          </a:ln>
        </p:spPr>
        <p:txBody>
          <a:bodyPr vert="horz" lIns="96565" tIns="48283" rIns="96565" bIns="48283" rtlCol="0" anchor="ctr"/>
          <a:lstStyle/>
          <a:p>
            <a:endParaRPr lang="de-DE"/>
          </a:p>
        </p:txBody>
      </p:sp>
      <p:sp>
        <p:nvSpPr>
          <p:cNvPr id="5" name="Notizenplatzhalter 4"/>
          <p:cNvSpPr>
            <a:spLocks noGrp="1"/>
          </p:cNvSpPr>
          <p:nvPr>
            <p:ph type="body" sz="quarter" idx="3"/>
          </p:nvPr>
        </p:nvSpPr>
        <p:spPr>
          <a:xfrm>
            <a:off x="710408" y="4861446"/>
            <a:ext cx="5683250" cy="4605576"/>
          </a:xfrm>
          <a:prstGeom prst="rect">
            <a:avLst/>
          </a:prstGeom>
        </p:spPr>
        <p:txBody>
          <a:bodyPr vert="horz" lIns="96565" tIns="48283" rIns="96565" bIns="48283"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721107"/>
            <a:ext cx="3078427" cy="511731"/>
          </a:xfrm>
          <a:prstGeom prst="rect">
            <a:avLst/>
          </a:prstGeom>
        </p:spPr>
        <p:txBody>
          <a:bodyPr vert="horz" lIns="96565" tIns="48283" rIns="96565" bIns="48283" rtlCol="0" anchor="b"/>
          <a:lstStyle>
            <a:lvl1pPr algn="l">
              <a:defRPr sz="1200"/>
            </a:lvl1pPr>
          </a:lstStyle>
          <a:p>
            <a:endParaRPr lang="de-DE"/>
          </a:p>
        </p:txBody>
      </p:sp>
      <p:sp>
        <p:nvSpPr>
          <p:cNvPr id="7" name="Foliennummernplatzhalter 6"/>
          <p:cNvSpPr>
            <a:spLocks noGrp="1"/>
          </p:cNvSpPr>
          <p:nvPr>
            <p:ph type="sldNum" sz="quarter" idx="5"/>
          </p:nvPr>
        </p:nvSpPr>
        <p:spPr>
          <a:xfrm>
            <a:off x="4023993" y="9721107"/>
            <a:ext cx="3078427" cy="511731"/>
          </a:xfrm>
          <a:prstGeom prst="rect">
            <a:avLst/>
          </a:prstGeom>
        </p:spPr>
        <p:txBody>
          <a:bodyPr vert="horz" lIns="96565" tIns="48283" rIns="96565" bIns="48283" rtlCol="0" anchor="b"/>
          <a:lstStyle>
            <a:lvl1pPr algn="r">
              <a:defRPr sz="1200"/>
            </a:lvl1pPr>
          </a:lstStyle>
          <a:p>
            <a:fld id="{6A1652F1-F950-4B1E-BE55-A1498D87330B}" type="slidenum">
              <a:rPr lang="de-DE" smtClean="0"/>
              <a:pPr/>
              <a:t>‹#›</a:t>
            </a:fld>
            <a:endParaRPr lang="de-DE"/>
          </a:p>
        </p:txBody>
      </p:sp>
    </p:spTree>
    <p:extLst>
      <p:ext uri="{BB962C8B-B14F-4D97-AF65-F5344CB8AC3E}">
        <p14:creationId xmlns:p14="http://schemas.microsoft.com/office/powerpoint/2010/main" val="900507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14</a:t>
            </a:fld>
            <a:endParaRPr lang="de-DE"/>
          </a:p>
        </p:txBody>
      </p:sp>
    </p:spTree>
    <p:extLst>
      <p:ext uri="{BB962C8B-B14F-4D97-AF65-F5344CB8AC3E}">
        <p14:creationId xmlns:p14="http://schemas.microsoft.com/office/powerpoint/2010/main" val="562128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79</a:t>
            </a:fld>
            <a:endParaRPr lang="de-DE"/>
          </a:p>
        </p:txBody>
      </p:sp>
    </p:spTree>
    <p:extLst>
      <p:ext uri="{BB962C8B-B14F-4D97-AF65-F5344CB8AC3E}">
        <p14:creationId xmlns:p14="http://schemas.microsoft.com/office/powerpoint/2010/main" val="4130908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80</a:t>
            </a:fld>
            <a:endParaRPr lang="de-DE"/>
          </a:p>
        </p:txBody>
      </p:sp>
    </p:spTree>
    <p:extLst>
      <p:ext uri="{BB962C8B-B14F-4D97-AF65-F5344CB8AC3E}">
        <p14:creationId xmlns:p14="http://schemas.microsoft.com/office/powerpoint/2010/main" val="41309084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87</a:t>
            </a:fld>
            <a:endParaRPr lang="de-DE"/>
          </a:p>
        </p:txBody>
      </p:sp>
    </p:spTree>
    <p:extLst>
      <p:ext uri="{BB962C8B-B14F-4D97-AF65-F5344CB8AC3E}">
        <p14:creationId xmlns:p14="http://schemas.microsoft.com/office/powerpoint/2010/main" val="4130908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92</a:t>
            </a:fld>
            <a:endParaRPr lang="de-DE"/>
          </a:p>
        </p:txBody>
      </p:sp>
    </p:spTree>
    <p:extLst>
      <p:ext uri="{BB962C8B-B14F-4D97-AF65-F5344CB8AC3E}">
        <p14:creationId xmlns:p14="http://schemas.microsoft.com/office/powerpoint/2010/main" val="1539130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97</a:t>
            </a:fld>
            <a:endParaRPr lang="de-DE"/>
          </a:p>
        </p:txBody>
      </p:sp>
    </p:spTree>
    <p:extLst>
      <p:ext uri="{BB962C8B-B14F-4D97-AF65-F5344CB8AC3E}">
        <p14:creationId xmlns:p14="http://schemas.microsoft.com/office/powerpoint/2010/main" val="15391301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6A1652F1-F950-4B1E-BE55-A1498D87330B}" type="slidenum">
              <a:rPr lang="de-DE" smtClean="0">
                <a:solidFill>
                  <a:prstClr val="black"/>
                </a:solidFill>
              </a:rPr>
              <a:pPr/>
              <a:t>112</a:t>
            </a:fld>
            <a:endParaRPr lang="de-DE">
              <a:solidFill>
                <a:prstClr val="black"/>
              </a:solidFill>
            </a:endParaRPr>
          </a:p>
        </p:txBody>
      </p:sp>
    </p:spTree>
    <p:extLst>
      <p:ext uri="{BB962C8B-B14F-4D97-AF65-F5344CB8AC3E}">
        <p14:creationId xmlns:p14="http://schemas.microsoft.com/office/powerpoint/2010/main" val="3406588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Fragen 1 bis 6 sind Leistungsorientierung</a:t>
            </a:r>
          </a:p>
          <a:p>
            <a:endParaRPr lang="de-DE" dirty="0" smtClean="0"/>
          </a:p>
          <a:p>
            <a:r>
              <a:rPr lang="de-DE" dirty="0" smtClean="0"/>
              <a:t>Fragen 7 bis 12 sind soziale Unterstützung</a:t>
            </a:r>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129</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6A1652F1-F950-4B1E-BE55-A1498D87330B}" type="slidenum">
              <a:rPr lang="de-DE" smtClean="0">
                <a:solidFill>
                  <a:prstClr val="black"/>
                </a:solidFill>
              </a:rPr>
              <a:pPr/>
              <a:t>143</a:t>
            </a:fld>
            <a:endParaRPr lang="de-DE">
              <a:solidFill>
                <a:prstClr val="black"/>
              </a:solidFill>
            </a:endParaRPr>
          </a:p>
        </p:txBody>
      </p:sp>
    </p:spTree>
    <p:extLst>
      <p:ext uri="{BB962C8B-B14F-4D97-AF65-F5344CB8AC3E}">
        <p14:creationId xmlns:p14="http://schemas.microsoft.com/office/powerpoint/2010/main" val="113578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6A1652F1-F950-4B1E-BE55-A1498D87330B}" type="slidenum">
              <a:rPr lang="de-DE" smtClean="0">
                <a:solidFill>
                  <a:prstClr val="black"/>
                </a:solidFill>
              </a:rPr>
              <a:pPr/>
              <a:t>160</a:t>
            </a:fld>
            <a:endParaRPr lang="de-DE">
              <a:solidFill>
                <a:prstClr val="black"/>
              </a:solidFill>
            </a:endParaRPr>
          </a:p>
        </p:txBody>
      </p:sp>
    </p:spTree>
    <p:extLst>
      <p:ext uri="{BB962C8B-B14F-4D97-AF65-F5344CB8AC3E}">
        <p14:creationId xmlns:p14="http://schemas.microsoft.com/office/powerpoint/2010/main" val="1135782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6A1652F1-F950-4B1E-BE55-A1498D87330B}" type="slidenum">
              <a:rPr lang="de-DE" smtClean="0">
                <a:solidFill>
                  <a:prstClr val="black"/>
                </a:solidFill>
              </a:rPr>
              <a:pPr/>
              <a:t>161</a:t>
            </a:fld>
            <a:endParaRPr lang="de-DE">
              <a:solidFill>
                <a:prstClr val="black"/>
              </a:solidFill>
            </a:endParaRPr>
          </a:p>
        </p:txBody>
      </p:sp>
    </p:spTree>
    <p:extLst>
      <p:ext uri="{BB962C8B-B14F-4D97-AF65-F5344CB8AC3E}">
        <p14:creationId xmlns:p14="http://schemas.microsoft.com/office/powerpoint/2010/main" val="113578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20</a:t>
            </a:fld>
            <a:endParaRPr lang="de-DE"/>
          </a:p>
        </p:txBody>
      </p:sp>
    </p:spTree>
    <p:extLst>
      <p:ext uri="{BB962C8B-B14F-4D97-AF65-F5344CB8AC3E}">
        <p14:creationId xmlns:p14="http://schemas.microsoft.com/office/powerpoint/2010/main" val="123870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solidFill>
                  <a:prstClr val="black"/>
                </a:solidFill>
              </a:rPr>
              <a:pPr/>
              <a:t>32</a:t>
            </a:fld>
            <a:endParaRPr lang="de-DE">
              <a:solidFill>
                <a:prstClr val="black"/>
              </a:solidFill>
            </a:endParaRPr>
          </a:p>
        </p:txBody>
      </p:sp>
    </p:spTree>
    <p:extLst>
      <p:ext uri="{BB962C8B-B14F-4D97-AF65-F5344CB8AC3E}">
        <p14:creationId xmlns:p14="http://schemas.microsoft.com/office/powerpoint/2010/main" val="1539130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49</a:t>
            </a:fld>
            <a:endParaRPr lang="de-DE"/>
          </a:p>
        </p:txBody>
      </p:sp>
    </p:spTree>
    <p:extLst>
      <p:ext uri="{BB962C8B-B14F-4D97-AF65-F5344CB8AC3E}">
        <p14:creationId xmlns:p14="http://schemas.microsoft.com/office/powerpoint/2010/main" val="1539130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55</a:t>
            </a:fld>
            <a:endParaRPr lang="de-DE"/>
          </a:p>
        </p:txBody>
      </p:sp>
    </p:spTree>
    <p:extLst>
      <p:ext uri="{BB962C8B-B14F-4D97-AF65-F5344CB8AC3E}">
        <p14:creationId xmlns:p14="http://schemas.microsoft.com/office/powerpoint/2010/main" val="1539130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70</a:t>
            </a:fld>
            <a:endParaRPr lang="de-DE"/>
          </a:p>
        </p:txBody>
      </p:sp>
    </p:spTree>
    <p:extLst>
      <p:ext uri="{BB962C8B-B14F-4D97-AF65-F5344CB8AC3E}">
        <p14:creationId xmlns:p14="http://schemas.microsoft.com/office/powerpoint/2010/main" val="1539130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71</a:t>
            </a:fld>
            <a:endParaRPr lang="de-DE"/>
          </a:p>
        </p:txBody>
      </p:sp>
    </p:spTree>
    <p:extLst>
      <p:ext uri="{BB962C8B-B14F-4D97-AF65-F5344CB8AC3E}">
        <p14:creationId xmlns:p14="http://schemas.microsoft.com/office/powerpoint/2010/main" val="1539130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72</a:t>
            </a:fld>
            <a:endParaRPr lang="de-DE"/>
          </a:p>
        </p:txBody>
      </p:sp>
    </p:spTree>
    <p:extLst>
      <p:ext uri="{BB962C8B-B14F-4D97-AF65-F5344CB8AC3E}">
        <p14:creationId xmlns:p14="http://schemas.microsoft.com/office/powerpoint/2010/main" val="1539130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A1652F1-F950-4B1E-BE55-A1498D87330B}" type="slidenum">
              <a:rPr lang="de-DE" smtClean="0"/>
              <a:pPr/>
              <a:t>76</a:t>
            </a:fld>
            <a:endParaRPr lang="de-DE"/>
          </a:p>
        </p:txBody>
      </p:sp>
    </p:spTree>
    <p:extLst>
      <p:ext uri="{BB962C8B-B14F-4D97-AF65-F5344CB8AC3E}">
        <p14:creationId xmlns:p14="http://schemas.microsoft.com/office/powerpoint/2010/main" val="41309084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2" name="Textfeld 3"/>
          <p:cNvSpPr txBox="1">
            <a:spLocks noChangeArrowheads="1"/>
          </p:cNvSpPr>
          <p:nvPr userDrawn="1"/>
        </p:nvSpPr>
        <p:spPr bwMode="auto">
          <a:xfrm>
            <a:off x="1462455" y="4857753"/>
            <a:ext cx="3607777" cy="978729"/>
          </a:xfrm>
          <a:prstGeom prst="rect">
            <a:avLst/>
          </a:prstGeom>
          <a:noFill/>
          <a:ln w="9525">
            <a:noFill/>
            <a:miter lim="800000"/>
            <a:headEnd/>
            <a:tailEnd/>
          </a:ln>
        </p:spPr>
        <p:txBody>
          <a:bodyPr>
            <a:spAutoFit/>
          </a:bodyPr>
          <a:lstStyle/>
          <a:p>
            <a:pPr algn="r" eaLnBrk="0" hangingPunct="0">
              <a:spcBef>
                <a:spcPct val="20000"/>
              </a:spcBef>
              <a:defRPr/>
            </a:pPr>
            <a:r>
              <a:rPr lang="de-DE" dirty="0">
                <a:ea typeface="ＭＳ Ｐゴシック" charset="-128"/>
                <a:cs typeface="Times New Roman" pitchFamily="18" charset="0"/>
              </a:rPr>
              <a:t>Lehrstuhl für Betriebswirtschaftslehre, </a:t>
            </a:r>
          </a:p>
          <a:p>
            <a:pPr algn="r" eaLnBrk="0" hangingPunct="0">
              <a:spcBef>
                <a:spcPct val="20000"/>
              </a:spcBef>
              <a:defRPr/>
            </a:pPr>
            <a:r>
              <a:rPr lang="de-DE" dirty="0">
                <a:ea typeface="ＭＳ Ｐゴシック" charset="-128"/>
                <a:cs typeface="Times New Roman" pitchFamily="18" charset="0"/>
              </a:rPr>
              <a:t>insb. Unternehmensführung</a:t>
            </a:r>
          </a:p>
        </p:txBody>
      </p:sp>
      <p:pic>
        <p:nvPicPr>
          <p:cNvPr id="3" name="Picture 3"/>
          <p:cNvPicPr>
            <a:picLocks noChangeAspect="1" noChangeArrowheads="1"/>
          </p:cNvPicPr>
          <p:nvPr userDrawn="1"/>
        </p:nvPicPr>
        <p:blipFill>
          <a:blip r:embed="rId2" cstate="print"/>
          <a:srcRect/>
          <a:stretch>
            <a:fillRect/>
          </a:stretch>
        </p:blipFill>
        <p:spPr bwMode="auto">
          <a:xfrm>
            <a:off x="5630008" y="4857753"/>
            <a:ext cx="3153508" cy="639763"/>
          </a:xfrm>
          <a:prstGeom prst="rect">
            <a:avLst/>
          </a:prstGeom>
          <a:noFill/>
          <a:ln w="9525">
            <a:noFill/>
            <a:miter lim="800000"/>
            <a:headEnd/>
            <a:tailEnd/>
          </a:ln>
        </p:spPr>
      </p:pic>
      <p:cxnSp>
        <p:nvCxnSpPr>
          <p:cNvPr id="4" name="Gerade Verbindung 8"/>
          <p:cNvCxnSpPr>
            <a:cxnSpLocks noChangeShapeType="1"/>
          </p:cNvCxnSpPr>
          <p:nvPr userDrawn="1"/>
        </p:nvCxnSpPr>
        <p:spPr bwMode="auto">
          <a:xfrm rot="5400000">
            <a:off x="3120354" y="3622736"/>
            <a:ext cx="4481512" cy="1466"/>
          </a:xfrm>
          <a:prstGeom prst="line">
            <a:avLst/>
          </a:prstGeom>
          <a:noFill/>
          <a:ln w="9525" algn="ctr">
            <a:solidFill>
              <a:schemeClr val="tx1"/>
            </a:solidFill>
            <a:round/>
            <a:headEnd/>
            <a:tailEnd/>
          </a:ln>
        </p:spPr>
      </p:cxnSp>
      <p:sp>
        <p:nvSpPr>
          <p:cNvPr id="5" name="Textfeld 3"/>
          <p:cNvSpPr txBox="1">
            <a:spLocks noChangeArrowheads="1"/>
          </p:cNvSpPr>
          <p:nvPr userDrawn="1"/>
        </p:nvSpPr>
        <p:spPr bwMode="auto">
          <a:xfrm>
            <a:off x="1462455" y="3552825"/>
            <a:ext cx="3607777" cy="701731"/>
          </a:xfrm>
          <a:prstGeom prst="rect">
            <a:avLst/>
          </a:prstGeom>
          <a:noFill/>
          <a:ln w="9525">
            <a:noFill/>
            <a:miter lim="800000"/>
            <a:headEnd/>
            <a:tailEnd/>
          </a:ln>
        </p:spPr>
        <p:txBody>
          <a:bodyPr>
            <a:spAutoFit/>
          </a:bodyPr>
          <a:lstStyle/>
          <a:p>
            <a:pPr algn="r" eaLnBrk="0" hangingPunct="0">
              <a:spcBef>
                <a:spcPct val="20000"/>
              </a:spcBef>
            </a:pPr>
            <a:r>
              <a:rPr lang="en-US" dirty="0">
                <a:solidFill>
                  <a:srgbClr val="000000"/>
                </a:solidFill>
                <a:cs typeface="Times New Roman" pitchFamily="18" charset="0"/>
              </a:rPr>
              <a:t>Dr. Andreas </a:t>
            </a:r>
            <a:r>
              <a:rPr lang="en-US" dirty="0" err="1">
                <a:solidFill>
                  <a:srgbClr val="000000"/>
                </a:solidFill>
                <a:cs typeface="Times New Roman" pitchFamily="18" charset="0"/>
              </a:rPr>
              <a:t>Engelen</a:t>
            </a:r>
            <a:endParaRPr lang="en-US" dirty="0">
              <a:solidFill>
                <a:srgbClr val="000000"/>
              </a:solidFill>
              <a:cs typeface="Times New Roman" pitchFamily="18" charset="0"/>
            </a:endParaRPr>
          </a:p>
          <a:p>
            <a:pPr algn="r" eaLnBrk="0" hangingPunct="0">
              <a:spcBef>
                <a:spcPct val="20000"/>
              </a:spcBef>
            </a:pPr>
            <a:r>
              <a:rPr lang="en-US" dirty="0" err="1">
                <a:solidFill>
                  <a:srgbClr val="000000"/>
                </a:solidFill>
                <a:cs typeface="Times New Roman" pitchFamily="18" charset="0"/>
              </a:rPr>
              <a:t>Wintersemester</a:t>
            </a:r>
            <a:r>
              <a:rPr lang="en-US" dirty="0">
                <a:solidFill>
                  <a:srgbClr val="000000"/>
                </a:solidFill>
                <a:cs typeface="Times New Roman" pitchFamily="18" charset="0"/>
              </a:rPr>
              <a:t> </a:t>
            </a:r>
            <a:r>
              <a:rPr lang="en-US" dirty="0" smtClean="0">
                <a:solidFill>
                  <a:srgbClr val="000000"/>
                </a:solidFill>
                <a:cs typeface="Times New Roman" pitchFamily="18" charset="0"/>
              </a:rPr>
              <a:t>2012/13</a:t>
            </a:r>
            <a:endParaRPr lang="en-US" dirty="0">
              <a:solidFill>
                <a:srgbClr val="000000"/>
              </a:solidFill>
              <a:cs typeface="Times New Roman" pitchFamily="18" charset="0"/>
            </a:endParaRPr>
          </a:p>
        </p:txBody>
      </p:sp>
      <p:sp>
        <p:nvSpPr>
          <p:cNvPr id="6" name="Textfeld 3"/>
          <p:cNvSpPr txBox="1">
            <a:spLocks noChangeArrowheads="1"/>
          </p:cNvSpPr>
          <p:nvPr userDrawn="1"/>
        </p:nvSpPr>
        <p:spPr bwMode="auto">
          <a:xfrm>
            <a:off x="720970" y="1633541"/>
            <a:ext cx="4349262" cy="1200329"/>
          </a:xfrm>
          <a:prstGeom prst="rect">
            <a:avLst/>
          </a:prstGeom>
          <a:noFill/>
          <a:ln w="9525">
            <a:noFill/>
            <a:miter lim="800000"/>
            <a:headEnd/>
            <a:tailEnd/>
          </a:ln>
        </p:spPr>
        <p:txBody>
          <a:bodyPr>
            <a:spAutoFit/>
          </a:bodyPr>
          <a:lstStyle/>
          <a:p>
            <a:pPr algn="r" eaLnBrk="0" hangingPunct="0">
              <a:spcBef>
                <a:spcPct val="20000"/>
              </a:spcBef>
            </a:pPr>
            <a:r>
              <a:rPr lang="de-DE" sz="1800" b="1" dirty="0" smtClean="0"/>
              <a:t>Strategische Unternehmensüberwachung durch den mitbestimmten Aufsichtsrat in Krisenzeiten</a:t>
            </a:r>
            <a:endParaRPr lang="en-US" b="1" dirty="0">
              <a:solidFill>
                <a:srgbClr val="000000"/>
              </a:solidFill>
              <a:cs typeface="Times New Roman" pitchFamily="18"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E73C27D-7259-42CC-B587-4FE017E746B1}" type="datetime1">
              <a:rPr lang="de-DE" smtClean="0"/>
              <a:pPr/>
              <a:t>05.02.2015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234713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3FD0371E-585A-48D0-A6B4-816B983594E8}" type="datetime1">
              <a:rPr lang="de-DE" smtClean="0"/>
              <a:pPr/>
              <a:t>05.02.2015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1950204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DE918C01-C324-4F2A-B563-670304E82B5A}" type="datetime1">
              <a:rPr lang="de-DE" smtClean="0"/>
              <a:pPr/>
              <a:t>05.02.2015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3332006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FC47A8C-2CA3-4312-A3E6-BA207B5BA9D6}" type="datetime1">
              <a:rPr lang="de-DE" smtClean="0"/>
              <a:pPr/>
              <a:t>05.02.2015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27921240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59283613-DF52-411B-A2AF-CEADDDA3ED90}" type="datetime1">
              <a:rPr lang="de-DE" smtClean="0"/>
              <a:pPr/>
              <a:t>05.02.2015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2997139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2" name="Textfeld 3"/>
          <p:cNvSpPr txBox="1">
            <a:spLocks noChangeArrowheads="1"/>
          </p:cNvSpPr>
          <p:nvPr userDrawn="1"/>
        </p:nvSpPr>
        <p:spPr bwMode="auto">
          <a:xfrm>
            <a:off x="1462455" y="4857753"/>
            <a:ext cx="3607777" cy="978729"/>
          </a:xfrm>
          <a:prstGeom prst="rect">
            <a:avLst/>
          </a:prstGeom>
          <a:noFill/>
          <a:ln w="9525">
            <a:noFill/>
            <a:miter lim="800000"/>
            <a:headEnd/>
            <a:tailEnd/>
          </a:ln>
        </p:spPr>
        <p:txBody>
          <a:bodyPr>
            <a:spAutoFit/>
          </a:bodyPr>
          <a:lstStyle/>
          <a:p>
            <a:pPr algn="r" eaLnBrk="0" hangingPunct="0">
              <a:spcBef>
                <a:spcPct val="20000"/>
              </a:spcBef>
              <a:defRPr/>
            </a:pPr>
            <a:r>
              <a:rPr lang="de-DE" dirty="0">
                <a:solidFill>
                  <a:srgbClr val="000000"/>
                </a:solidFill>
                <a:ea typeface="ＭＳ Ｐゴシック" charset="-128"/>
                <a:cs typeface="Times New Roman" pitchFamily="18" charset="0"/>
              </a:rPr>
              <a:t>Lehrstuhl für Betriebswirtschaftslehre, </a:t>
            </a:r>
          </a:p>
          <a:p>
            <a:pPr algn="r" eaLnBrk="0" hangingPunct="0">
              <a:spcBef>
                <a:spcPct val="20000"/>
              </a:spcBef>
              <a:defRPr/>
            </a:pPr>
            <a:r>
              <a:rPr lang="de-DE" dirty="0">
                <a:solidFill>
                  <a:srgbClr val="000000"/>
                </a:solidFill>
                <a:ea typeface="ＭＳ Ｐゴシック" charset="-128"/>
                <a:cs typeface="Times New Roman" pitchFamily="18" charset="0"/>
              </a:rPr>
              <a:t>insb. Unternehmensführung</a:t>
            </a:r>
          </a:p>
        </p:txBody>
      </p:sp>
      <p:pic>
        <p:nvPicPr>
          <p:cNvPr id="3" name="Picture 3"/>
          <p:cNvPicPr>
            <a:picLocks noChangeAspect="1" noChangeArrowheads="1"/>
          </p:cNvPicPr>
          <p:nvPr userDrawn="1"/>
        </p:nvPicPr>
        <p:blipFill>
          <a:blip r:embed="rId2" cstate="print"/>
          <a:srcRect/>
          <a:stretch>
            <a:fillRect/>
          </a:stretch>
        </p:blipFill>
        <p:spPr bwMode="auto">
          <a:xfrm>
            <a:off x="5630008" y="4857753"/>
            <a:ext cx="3153508" cy="639763"/>
          </a:xfrm>
          <a:prstGeom prst="rect">
            <a:avLst/>
          </a:prstGeom>
          <a:noFill/>
          <a:ln w="9525">
            <a:noFill/>
            <a:miter lim="800000"/>
            <a:headEnd/>
            <a:tailEnd/>
          </a:ln>
        </p:spPr>
      </p:pic>
      <p:cxnSp>
        <p:nvCxnSpPr>
          <p:cNvPr id="4" name="Gerade Verbindung 8"/>
          <p:cNvCxnSpPr>
            <a:cxnSpLocks noChangeShapeType="1"/>
          </p:cNvCxnSpPr>
          <p:nvPr userDrawn="1"/>
        </p:nvCxnSpPr>
        <p:spPr bwMode="auto">
          <a:xfrm rot="5400000">
            <a:off x="3120354" y="3622736"/>
            <a:ext cx="4481512" cy="1466"/>
          </a:xfrm>
          <a:prstGeom prst="line">
            <a:avLst/>
          </a:prstGeom>
          <a:noFill/>
          <a:ln w="9525" algn="ctr">
            <a:solidFill>
              <a:schemeClr val="tx1"/>
            </a:solidFill>
            <a:round/>
            <a:headEnd/>
            <a:tailEnd/>
          </a:ln>
        </p:spPr>
      </p:cxnSp>
      <p:sp>
        <p:nvSpPr>
          <p:cNvPr id="5" name="Textfeld 3"/>
          <p:cNvSpPr txBox="1">
            <a:spLocks noChangeArrowheads="1"/>
          </p:cNvSpPr>
          <p:nvPr userDrawn="1"/>
        </p:nvSpPr>
        <p:spPr bwMode="auto">
          <a:xfrm>
            <a:off x="1462455" y="3552825"/>
            <a:ext cx="3607777" cy="701731"/>
          </a:xfrm>
          <a:prstGeom prst="rect">
            <a:avLst/>
          </a:prstGeom>
          <a:noFill/>
          <a:ln w="9525">
            <a:noFill/>
            <a:miter lim="800000"/>
            <a:headEnd/>
            <a:tailEnd/>
          </a:ln>
        </p:spPr>
        <p:txBody>
          <a:bodyPr>
            <a:spAutoFit/>
          </a:bodyPr>
          <a:lstStyle/>
          <a:p>
            <a:pPr algn="r" eaLnBrk="0" hangingPunct="0">
              <a:spcBef>
                <a:spcPct val="20000"/>
              </a:spcBef>
            </a:pPr>
            <a:r>
              <a:rPr lang="en-US" dirty="0">
                <a:solidFill>
                  <a:srgbClr val="000000"/>
                </a:solidFill>
                <a:cs typeface="Times New Roman" pitchFamily="18" charset="0"/>
              </a:rPr>
              <a:t>Dr. Andreas </a:t>
            </a:r>
            <a:r>
              <a:rPr lang="en-US" dirty="0" err="1">
                <a:solidFill>
                  <a:srgbClr val="000000"/>
                </a:solidFill>
                <a:cs typeface="Times New Roman" pitchFamily="18" charset="0"/>
              </a:rPr>
              <a:t>Engelen</a:t>
            </a:r>
            <a:endParaRPr lang="en-US" dirty="0">
              <a:solidFill>
                <a:srgbClr val="000000"/>
              </a:solidFill>
              <a:cs typeface="Times New Roman" pitchFamily="18" charset="0"/>
            </a:endParaRPr>
          </a:p>
          <a:p>
            <a:pPr algn="r" eaLnBrk="0" hangingPunct="0">
              <a:spcBef>
                <a:spcPct val="20000"/>
              </a:spcBef>
            </a:pPr>
            <a:r>
              <a:rPr lang="en-US" dirty="0" err="1">
                <a:solidFill>
                  <a:srgbClr val="000000"/>
                </a:solidFill>
                <a:cs typeface="Times New Roman" pitchFamily="18" charset="0"/>
              </a:rPr>
              <a:t>Wintersemester</a:t>
            </a:r>
            <a:r>
              <a:rPr lang="en-US" dirty="0">
                <a:solidFill>
                  <a:srgbClr val="000000"/>
                </a:solidFill>
                <a:cs typeface="Times New Roman" pitchFamily="18" charset="0"/>
              </a:rPr>
              <a:t> </a:t>
            </a:r>
            <a:r>
              <a:rPr lang="en-US" dirty="0" smtClean="0">
                <a:solidFill>
                  <a:srgbClr val="000000"/>
                </a:solidFill>
                <a:cs typeface="Times New Roman" pitchFamily="18" charset="0"/>
              </a:rPr>
              <a:t>2012/13</a:t>
            </a:r>
            <a:endParaRPr lang="en-US" dirty="0">
              <a:solidFill>
                <a:srgbClr val="000000"/>
              </a:solidFill>
              <a:cs typeface="Times New Roman" pitchFamily="18" charset="0"/>
            </a:endParaRPr>
          </a:p>
        </p:txBody>
      </p:sp>
      <p:sp>
        <p:nvSpPr>
          <p:cNvPr id="6" name="Textfeld 3"/>
          <p:cNvSpPr txBox="1">
            <a:spLocks noChangeArrowheads="1"/>
          </p:cNvSpPr>
          <p:nvPr userDrawn="1"/>
        </p:nvSpPr>
        <p:spPr bwMode="auto">
          <a:xfrm>
            <a:off x="720970" y="1633541"/>
            <a:ext cx="4349262" cy="1200329"/>
          </a:xfrm>
          <a:prstGeom prst="rect">
            <a:avLst/>
          </a:prstGeom>
          <a:noFill/>
          <a:ln w="9525">
            <a:noFill/>
            <a:miter lim="800000"/>
            <a:headEnd/>
            <a:tailEnd/>
          </a:ln>
        </p:spPr>
        <p:txBody>
          <a:bodyPr>
            <a:spAutoFit/>
          </a:bodyPr>
          <a:lstStyle/>
          <a:p>
            <a:pPr algn="r" eaLnBrk="0" hangingPunct="0">
              <a:spcBef>
                <a:spcPct val="20000"/>
              </a:spcBef>
            </a:pPr>
            <a:r>
              <a:rPr lang="de-DE" b="1" dirty="0" smtClean="0">
                <a:solidFill>
                  <a:srgbClr val="000000"/>
                </a:solidFill>
              </a:rPr>
              <a:t>Strategische Unternehmensüberwachung durch den mitbestimmten Aufsichtsrat in Krisenzeiten</a:t>
            </a:r>
            <a:endParaRPr lang="en-US" b="1" dirty="0">
              <a:solidFill>
                <a:srgbClr val="000000"/>
              </a:solidFill>
              <a:cs typeface="Times New Roman" pitchFamily="18" charset="0"/>
            </a:endParaRP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1"/>
            </a:lvl1pPr>
          </a:lstStyle>
          <a:p>
            <a:r>
              <a:rPr lang="de-DE" dirty="0" smtClean="0"/>
              <a:t>Mastertitelformat bearbeiten</a:t>
            </a:r>
            <a:endParaRPr lang="de-DE" dirty="0"/>
          </a:p>
        </p:txBody>
      </p:sp>
      <p:sp>
        <p:nvSpPr>
          <p:cNvPr id="15" name="Textplatzhalter 14"/>
          <p:cNvSpPr>
            <a:spLocks noGrp="1"/>
          </p:cNvSpPr>
          <p:nvPr>
            <p:ph type="body" sz="quarter" idx="12"/>
          </p:nvPr>
        </p:nvSpPr>
        <p:spPr>
          <a:xfrm>
            <a:off x="70340" y="989013"/>
            <a:ext cx="6141427" cy="309958"/>
          </a:xfrm>
        </p:spPr>
        <p:txBody>
          <a:bodyPr/>
          <a:lstStyle>
            <a:lvl1pPr>
              <a:buNone/>
              <a:defRPr/>
            </a:lvl1pPr>
          </a:lstStyle>
          <a:p>
            <a:pPr lvl="0"/>
            <a:r>
              <a:rPr lang="de-DE" dirty="0" smtClean="0"/>
              <a:t>Textmasterformate durch Klicken bearbeiten</a:t>
            </a:r>
          </a:p>
        </p:txBody>
      </p:sp>
      <p:sp>
        <p:nvSpPr>
          <p:cNvPr id="4" name="Fußzeilenplatzhalter 2"/>
          <p:cNvSpPr>
            <a:spLocks noGrp="1"/>
          </p:cNvSpPr>
          <p:nvPr>
            <p:ph type="ftr" sz="quarter" idx="13"/>
          </p:nvPr>
        </p:nvSpPr>
        <p:spPr/>
        <p:txBody>
          <a:bodyPr/>
          <a:lstStyle>
            <a:lvl1pPr>
              <a:defRPr smtClean="0"/>
            </a:lvl1pPr>
          </a:lstStyle>
          <a:p>
            <a:pPr>
              <a:defRPr/>
            </a:pPr>
            <a:r>
              <a:rPr lang="en-US">
                <a:solidFill>
                  <a:srgbClr val="000000"/>
                </a:solidFill>
              </a:rPr>
              <a:t>--- </a:t>
            </a:r>
            <a:fld id="{EB599A2C-DFE4-471A-BA13-03F1646FE2E9}" type="slidenum">
              <a:rPr lang="en-US">
                <a:solidFill>
                  <a:srgbClr val="000000"/>
                </a:solidFill>
              </a:rPr>
              <a:pPr>
                <a:defRPr/>
              </a:pPr>
              <a:t>‹#›</a:t>
            </a:fld>
            <a:r>
              <a:rPr lang="en-US">
                <a:solidFill>
                  <a:srgbClr val="000000"/>
                </a:solidFill>
              </a:rPr>
              <a:t> ---</a:t>
            </a:r>
          </a:p>
        </p:txBody>
      </p:sp>
      <p:sp>
        <p:nvSpPr>
          <p:cNvPr id="5" name="Foliennummernplatzhalter 3"/>
          <p:cNvSpPr>
            <a:spLocks noGrp="1"/>
          </p:cNvSpPr>
          <p:nvPr>
            <p:ph type="sldNum" sz="quarter" idx="14"/>
          </p:nvPr>
        </p:nvSpPr>
        <p:spPr/>
        <p:txBody>
          <a:bodyPr/>
          <a:lstStyle>
            <a:lvl1pPr>
              <a:defRPr/>
            </a:lvl1pPr>
          </a:lstStyle>
          <a:p>
            <a:pPr>
              <a:defRPr/>
            </a:pPr>
            <a:endParaRPr lang="en-US">
              <a:solidFill>
                <a:srgbClr val="000000"/>
              </a:solidFill>
            </a:endParaRP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68DFEB34-990F-4119-B9C9-7220ACB80D9B}" type="datetimeFigureOut">
              <a:rPr lang="de-DE" smtClean="0">
                <a:solidFill>
                  <a:prstClr val="black">
                    <a:tint val="75000"/>
                  </a:prstClr>
                </a:solidFill>
              </a:rPr>
              <a:pPr/>
              <a:t>05.02.2015</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EDE9D4E2-8C11-4264-A17B-4C066A852835}"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2917263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205282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68DFEB34-990F-4119-B9C9-7220ACB80D9B}" type="datetimeFigureOut">
              <a:rPr lang="de-DE" smtClean="0">
                <a:solidFill>
                  <a:prstClr val="black">
                    <a:tint val="75000"/>
                  </a:prstClr>
                </a:solidFill>
              </a:rPr>
              <a:pPr/>
              <a:t>05.02.2015</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EDE9D4E2-8C11-4264-A17B-4C066A852835}"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795184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1"/>
            </a:lvl1pPr>
          </a:lstStyle>
          <a:p>
            <a:r>
              <a:rPr lang="de-DE" dirty="0" smtClean="0"/>
              <a:t>Mastertitelformat bearbeiten</a:t>
            </a:r>
            <a:endParaRPr lang="de-DE" dirty="0"/>
          </a:p>
        </p:txBody>
      </p:sp>
      <p:sp>
        <p:nvSpPr>
          <p:cNvPr id="15" name="Textplatzhalter 14"/>
          <p:cNvSpPr>
            <a:spLocks noGrp="1"/>
          </p:cNvSpPr>
          <p:nvPr>
            <p:ph type="body" sz="quarter" idx="12"/>
          </p:nvPr>
        </p:nvSpPr>
        <p:spPr>
          <a:xfrm>
            <a:off x="70340" y="989013"/>
            <a:ext cx="6141427" cy="309958"/>
          </a:xfrm>
        </p:spPr>
        <p:txBody>
          <a:bodyPr/>
          <a:lstStyle>
            <a:lvl1pPr>
              <a:buNone/>
              <a:defRPr/>
            </a:lvl1pPr>
          </a:lstStyle>
          <a:p>
            <a:pPr lvl="0"/>
            <a:r>
              <a:rPr lang="de-DE" dirty="0" smtClean="0"/>
              <a:t>Textmasterformate durch Klicken bearbeiten</a:t>
            </a:r>
          </a:p>
        </p:txBody>
      </p:sp>
      <p:sp>
        <p:nvSpPr>
          <p:cNvPr id="4" name="Fußzeilenplatzhalter 2"/>
          <p:cNvSpPr>
            <a:spLocks noGrp="1"/>
          </p:cNvSpPr>
          <p:nvPr>
            <p:ph type="ftr" sz="quarter" idx="13"/>
          </p:nvPr>
        </p:nvSpPr>
        <p:spPr/>
        <p:txBody>
          <a:bodyPr/>
          <a:lstStyle>
            <a:lvl1pPr>
              <a:defRPr smtClean="0"/>
            </a:lvl1pPr>
          </a:lstStyle>
          <a:p>
            <a:pPr>
              <a:defRPr/>
            </a:pPr>
            <a:endParaRPr lang="en-US"/>
          </a:p>
        </p:txBody>
      </p:sp>
      <p:sp>
        <p:nvSpPr>
          <p:cNvPr id="5" name="Foliennummernplatzhalter 3"/>
          <p:cNvSpPr>
            <a:spLocks noGrp="1"/>
          </p:cNvSpPr>
          <p:nvPr>
            <p:ph type="sldNum" sz="quarter" idx="14"/>
          </p:nvPr>
        </p:nvSpPr>
        <p:spPr/>
        <p:txBody>
          <a:bodyPr/>
          <a:lstStyle>
            <a:lvl1pPr>
              <a:defRPr/>
            </a:lvl1pPr>
          </a:lstStyle>
          <a:p>
            <a:pPr>
              <a:defRPr/>
            </a:pP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2" name="Textfeld 3"/>
          <p:cNvSpPr txBox="1">
            <a:spLocks noChangeArrowheads="1"/>
          </p:cNvSpPr>
          <p:nvPr userDrawn="1"/>
        </p:nvSpPr>
        <p:spPr bwMode="auto">
          <a:xfrm>
            <a:off x="1462455" y="4857753"/>
            <a:ext cx="3607777" cy="978729"/>
          </a:xfrm>
          <a:prstGeom prst="rect">
            <a:avLst/>
          </a:prstGeom>
          <a:noFill/>
          <a:ln w="9525">
            <a:noFill/>
            <a:miter lim="800000"/>
            <a:headEnd/>
            <a:tailEnd/>
          </a:ln>
        </p:spPr>
        <p:txBody>
          <a:bodyPr>
            <a:spAutoFit/>
          </a:bodyPr>
          <a:lstStyle/>
          <a:p>
            <a:pPr algn="r" eaLnBrk="0" hangingPunct="0">
              <a:spcBef>
                <a:spcPct val="20000"/>
              </a:spcBef>
              <a:defRPr/>
            </a:pPr>
            <a:r>
              <a:rPr lang="de-DE" dirty="0">
                <a:solidFill>
                  <a:srgbClr val="000000"/>
                </a:solidFill>
                <a:ea typeface="ＭＳ Ｐゴシック" charset="-128"/>
                <a:cs typeface="Times New Roman" pitchFamily="18" charset="0"/>
              </a:rPr>
              <a:t>Lehrstuhl für Betriebswirtschaftslehre, </a:t>
            </a:r>
          </a:p>
          <a:p>
            <a:pPr algn="r" eaLnBrk="0" hangingPunct="0">
              <a:spcBef>
                <a:spcPct val="20000"/>
              </a:spcBef>
              <a:defRPr/>
            </a:pPr>
            <a:r>
              <a:rPr lang="de-DE" dirty="0">
                <a:solidFill>
                  <a:srgbClr val="000000"/>
                </a:solidFill>
                <a:ea typeface="ＭＳ Ｐゴシック" charset="-128"/>
                <a:cs typeface="Times New Roman" pitchFamily="18" charset="0"/>
              </a:rPr>
              <a:t>insb. Unternehmensführung</a:t>
            </a:r>
          </a:p>
        </p:txBody>
      </p:sp>
      <p:pic>
        <p:nvPicPr>
          <p:cNvPr id="3" name="Picture 3"/>
          <p:cNvPicPr>
            <a:picLocks noChangeAspect="1" noChangeArrowheads="1"/>
          </p:cNvPicPr>
          <p:nvPr userDrawn="1"/>
        </p:nvPicPr>
        <p:blipFill>
          <a:blip r:embed="rId2" cstate="print"/>
          <a:srcRect/>
          <a:stretch>
            <a:fillRect/>
          </a:stretch>
        </p:blipFill>
        <p:spPr bwMode="auto">
          <a:xfrm>
            <a:off x="5630008" y="4857753"/>
            <a:ext cx="3153508" cy="639763"/>
          </a:xfrm>
          <a:prstGeom prst="rect">
            <a:avLst/>
          </a:prstGeom>
          <a:noFill/>
          <a:ln w="9525">
            <a:noFill/>
            <a:miter lim="800000"/>
            <a:headEnd/>
            <a:tailEnd/>
          </a:ln>
        </p:spPr>
      </p:pic>
      <p:cxnSp>
        <p:nvCxnSpPr>
          <p:cNvPr id="4" name="Gerade Verbindung 8"/>
          <p:cNvCxnSpPr>
            <a:cxnSpLocks noChangeShapeType="1"/>
          </p:cNvCxnSpPr>
          <p:nvPr userDrawn="1"/>
        </p:nvCxnSpPr>
        <p:spPr bwMode="auto">
          <a:xfrm rot="5400000">
            <a:off x="3120354" y="3622736"/>
            <a:ext cx="4481512" cy="1466"/>
          </a:xfrm>
          <a:prstGeom prst="line">
            <a:avLst/>
          </a:prstGeom>
          <a:noFill/>
          <a:ln w="9525" algn="ctr">
            <a:solidFill>
              <a:schemeClr val="tx1"/>
            </a:solidFill>
            <a:round/>
            <a:headEnd/>
            <a:tailEnd/>
          </a:ln>
        </p:spPr>
      </p:cxnSp>
      <p:sp>
        <p:nvSpPr>
          <p:cNvPr id="5" name="Textfeld 3"/>
          <p:cNvSpPr txBox="1">
            <a:spLocks noChangeArrowheads="1"/>
          </p:cNvSpPr>
          <p:nvPr userDrawn="1"/>
        </p:nvSpPr>
        <p:spPr bwMode="auto">
          <a:xfrm>
            <a:off x="1462455" y="3552825"/>
            <a:ext cx="3607777" cy="701731"/>
          </a:xfrm>
          <a:prstGeom prst="rect">
            <a:avLst/>
          </a:prstGeom>
          <a:noFill/>
          <a:ln w="9525">
            <a:noFill/>
            <a:miter lim="800000"/>
            <a:headEnd/>
            <a:tailEnd/>
          </a:ln>
        </p:spPr>
        <p:txBody>
          <a:bodyPr>
            <a:spAutoFit/>
          </a:bodyPr>
          <a:lstStyle/>
          <a:p>
            <a:pPr algn="r" eaLnBrk="0" hangingPunct="0">
              <a:spcBef>
                <a:spcPct val="20000"/>
              </a:spcBef>
            </a:pPr>
            <a:r>
              <a:rPr lang="en-US" dirty="0">
                <a:solidFill>
                  <a:srgbClr val="000000"/>
                </a:solidFill>
                <a:cs typeface="Times New Roman" pitchFamily="18" charset="0"/>
              </a:rPr>
              <a:t>Dr. Andreas </a:t>
            </a:r>
            <a:r>
              <a:rPr lang="en-US" dirty="0" err="1">
                <a:solidFill>
                  <a:srgbClr val="000000"/>
                </a:solidFill>
                <a:cs typeface="Times New Roman" pitchFamily="18" charset="0"/>
              </a:rPr>
              <a:t>Engelen</a:t>
            </a:r>
            <a:endParaRPr lang="en-US" dirty="0">
              <a:solidFill>
                <a:srgbClr val="000000"/>
              </a:solidFill>
              <a:cs typeface="Times New Roman" pitchFamily="18" charset="0"/>
            </a:endParaRPr>
          </a:p>
          <a:p>
            <a:pPr algn="r" eaLnBrk="0" hangingPunct="0">
              <a:spcBef>
                <a:spcPct val="20000"/>
              </a:spcBef>
            </a:pPr>
            <a:r>
              <a:rPr lang="en-US" dirty="0" err="1">
                <a:solidFill>
                  <a:srgbClr val="000000"/>
                </a:solidFill>
                <a:cs typeface="Times New Roman" pitchFamily="18" charset="0"/>
              </a:rPr>
              <a:t>Wintersemester</a:t>
            </a:r>
            <a:r>
              <a:rPr lang="en-US" dirty="0">
                <a:solidFill>
                  <a:srgbClr val="000000"/>
                </a:solidFill>
                <a:cs typeface="Times New Roman" pitchFamily="18" charset="0"/>
              </a:rPr>
              <a:t> </a:t>
            </a:r>
            <a:r>
              <a:rPr lang="en-US" dirty="0" smtClean="0">
                <a:solidFill>
                  <a:srgbClr val="000000"/>
                </a:solidFill>
                <a:cs typeface="Times New Roman" pitchFamily="18" charset="0"/>
              </a:rPr>
              <a:t>2012/13</a:t>
            </a:r>
            <a:endParaRPr lang="en-US" dirty="0">
              <a:solidFill>
                <a:srgbClr val="000000"/>
              </a:solidFill>
              <a:cs typeface="Times New Roman" pitchFamily="18" charset="0"/>
            </a:endParaRPr>
          </a:p>
        </p:txBody>
      </p:sp>
      <p:sp>
        <p:nvSpPr>
          <p:cNvPr id="6" name="Textfeld 3"/>
          <p:cNvSpPr txBox="1">
            <a:spLocks noChangeArrowheads="1"/>
          </p:cNvSpPr>
          <p:nvPr userDrawn="1"/>
        </p:nvSpPr>
        <p:spPr bwMode="auto">
          <a:xfrm>
            <a:off x="720970" y="1633541"/>
            <a:ext cx="4349262" cy="1200329"/>
          </a:xfrm>
          <a:prstGeom prst="rect">
            <a:avLst/>
          </a:prstGeom>
          <a:noFill/>
          <a:ln w="9525">
            <a:noFill/>
            <a:miter lim="800000"/>
            <a:headEnd/>
            <a:tailEnd/>
          </a:ln>
        </p:spPr>
        <p:txBody>
          <a:bodyPr>
            <a:spAutoFit/>
          </a:bodyPr>
          <a:lstStyle/>
          <a:p>
            <a:pPr algn="r" eaLnBrk="0" hangingPunct="0">
              <a:spcBef>
                <a:spcPct val="20000"/>
              </a:spcBef>
            </a:pPr>
            <a:r>
              <a:rPr lang="de-DE" b="1" dirty="0" smtClean="0">
                <a:solidFill>
                  <a:srgbClr val="000000"/>
                </a:solidFill>
              </a:rPr>
              <a:t>Strategische Unternehmensüberwachung durch den mitbestimmten Aufsichtsrat in Krisenzeiten</a:t>
            </a:r>
            <a:endParaRPr lang="en-US" b="1" dirty="0">
              <a:solidFill>
                <a:srgbClr val="000000"/>
              </a:solidFill>
              <a:cs typeface="Times New Roman" pitchFamily="18" charset="0"/>
            </a:endParaRP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1"/>
            </a:lvl1pPr>
          </a:lstStyle>
          <a:p>
            <a:r>
              <a:rPr lang="de-DE" dirty="0" smtClean="0"/>
              <a:t>Mastertitelformat bearbeiten</a:t>
            </a:r>
            <a:endParaRPr lang="de-DE" dirty="0"/>
          </a:p>
        </p:txBody>
      </p:sp>
      <p:sp>
        <p:nvSpPr>
          <p:cNvPr id="15" name="Textplatzhalter 14"/>
          <p:cNvSpPr>
            <a:spLocks noGrp="1"/>
          </p:cNvSpPr>
          <p:nvPr>
            <p:ph type="body" sz="quarter" idx="12"/>
          </p:nvPr>
        </p:nvSpPr>
        <p:spPr>
          <a:xfrm>
            <a:off x="70340" y="989013"/>
            <a:ext cx="6141427" cy="309958"/>
          </a:xfrm>
        </p:spPr>
        <p:txBody>
          <a:bodyPr/>
          <a:lstStyle>
            <a:lvl1pPr>
              <a:buNone/>
              <a:defRPr/>
            </a:lvl1pPr>
          </a:lstStyle>
          <a:p>
            <a:pPr lvl="0"/>
            <a:r>
              <a:rPr lang="de-DE" dirty="0" smtClean="0"/>
              <a:t>Textmasterformate durch Klicken bearbeiten</a:t>
            </a:r>
          </a:p>
        </p:txBody>
      </p:sp>
      <p:sp>
        <p:nvSpPr>
          <p:cNvPr id="4" name="Fußzeilenplatzhalter 2"/>
          <p:cNvSpPr>
            <a:spLocks noGrp="1"/>
          </p:cNvSpPr>
          <p:nvPr>
            <p:ph type="ftr" sz="quarter" idx="13"/>
          </p:nvPr>
        </p:nvSpPr>
        <p:spPr/>
        <p:txBody>
          <a:bodyPr/>
          <a:lstStyle>
            <a:lvl1pPr>
              <a:defRPr smtClean="0"/>
            </a:lvl1pPr>
          </a:lstStyle>
          <a:p>
            <a:pPr>
              <a:defRPr/>
            </a:pPr>
            <a:endParaRPr lang="en-US">
              <a:solidFill>
                <a:srgbClr val="000000"/>
              </a:solidFill>
            </a:endParaRPr>
          </a:p>
        </p:txBody>
      </p:sp>
      <p:sp>
        <p:nvSpPr>
          <p:cNvPr id="5" name="Foliennummernplatzhalter 3"/>
          <p:cNvSpPr>
            <a:spLocks noGrp="1"/>
          </p:cNvSpPr>
          <p:nvPr>
            <p:ph type="sldNum" sz="quarter" idx="14"/>
          </p:nvPr>
        </p:nvSpPr>
        <p:spPr/>
        <p:txBody>
          <a:bodyPr/>
          <a:lstStyle>
            <a:lvl1pPr>
              <a:defRPr/>
            </a:lvl1pPr>
          </a:lstStyle>
          <a:p>
            <a:pPr>
              <a:defRPr/>
            </a:pPr>
            <a:endParaRPr lang="en-US">
              <a:solidFill>
                <a:srgbClr val="000000"/>
              </a:solidFill>
            </a:endParaRP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A4B4231D-0585-4E35-B165-17651EE7C25C}" type="datetime1">
              <a:rPr lang="de-DE" smtClean="0">
                <a:solidFill>
                  <a:prstClr val="black">
                    <a:tint val="75000"/>
                  </a:prstClr>
                </a:solidFill>
              </a:rPr>
              <a:pPr/>
              <a:t>05.02.2015</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EDE9D4E2-8C11-4264-A17B-4C066A852835}"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2917263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2" name="Textfeld 3"/>
          <p:cNvSpPr txBox="1">
            <a:spLocks noChangeArrowheads="1"/>
          </p:cNvSpPr>
          <p:nvPr userDrawn="1"/>
        </p:nvSpPr>
        <p:spPr bwMode="auto">
          <a:xfrm>
            <a:off x="1462455" y="4857753"/>
            <a:ext cx="3607777" cy="978729"/>
          </a:xfrm>
          <a:prstGeom prst="rect">
            <a:avLst/>
          </a:prstGeom>
          <a:noFill/>
          <a:ln w="9525">
            <a:noFill/>
            <a:miter lim="800000"/>
            <a:headEnd/>
            <a:tailEnd/>
          </a:ln>
        </p:spPr>
        <p:txBody>
          <a:bodyPr>
            <a:spAutoFit/>
          </a:bodyPr>
          <a:lstStyle/>
          <a:p>
            <a:pPr algn="r" eaLnBrk="0" hangingPunct="0">
              <a:spcBef>
                <a:spcPct val="20000"/>
              </a:spcBef>
              <a:defRPr/>
            </a:pPr>
            <a:r>
              <a:rPr lang="de-DE" dirty="0">
                <a:solidFill>
                  <a:srgbClr val="000000"/>
                </a:solidFill>
                <a:ea typeface="ＭＳ Ｐゴシック" charset="-128"/>
                <a:cs typeface="Times New Roman" pitchFamily="18" charset="0"/>
              </a:rPr>
              <a:t>Lehrstuhl für Betriebswirtschaftslehre, </a:t>
            </a:r>
          </a:p>
          <a:p>
            <a:pPr algn="r" eaLnBrk="0" hangingPunct="0">
              <a:spcBef>
                <a:spcPct val="20000"/>
              </a:spcBef>
              <a:defRPr/>
            </a:pPr>
            <a:r>
              <a:rPr lang="de-DE" dirty="0">
                <a:solidFill>
                  <a:srgbClr val="000000"/>
                </a:solidFill>
                <a:ea typeface="ＭＳ Ｐゴシック" charset="-128"/>
                <a:cs typeface="Times New Roman" pitchFamily="18" charset="0"/>
              </a:rPr>
              <a:t>insb. Unternehmensführung</a:t>
            </a:r>
          </a:p>
        </p:txBody>
      </p:sp>
      <p:pic>
        <p:nvPicPr>
          <p:cNvPr id="3" name="Picture 3"/>
          <p:cNvPicPr>
            <a:picLocks noChangeAspect="1" noChangeArrowheads="1"/>
          </p:cNvPicPr>
          <p:nvPr userDrawn="1"/>
        </p:nvPicPr>
        <p:blipFill>
          <a:blip r:embed="rId2" cstate="print"/>
          <a:srcRect/>
          <a:stretch>
            <a:fillRect/>
          </a:stretch>
        </p:blipFill>
        <p:spPr bwMode="auto">
          <a:xfrm>
            <a:off x="5630008" y="4857753"/>
            <a:ext cx="3153508" cy="639763"/>
          </a:xfrm>
          <a:prstGeom prst="rect">
            <a:avLst/>
          </a:prstGeom>
          <a:noFill/>
          <a:ln w="9525">
            <a:noFill/>
            <a:miter lim="800000"/>
            <a:headEnd/>
            <a:tailEnd/>
          </a:ln>
        </p:spPr>
      </p:pic>
      <p:cxnSp>
        <p:nvCxnSpPr>
          <p:cNvPr id="4" name="Gerade Verbindung 8"/>
          <p:cNvCxnSpPr>
            <a:cxnSpLocks noChangeShapeType="1"/>
          </p:cNvCxnSpPr>
          <p:nvPr userDrawn="1"/>
        </p:nvCxnSpPr>
        <p:spPr bwMode="auto">
          <a:xfrm rot="5400000">
            <a:off x="3120354" y="3622736"/>
            <a:ext cx="4481512" cy="1466"/>
          </a:xfrm>
          <a:prstGeom prst="line">
            <a:avLst/>
          </a:prstGeom>
          <a:noFill/>
          <a:ln w="9525" algn="ctr">
            <a:solidFill>
              <a:schemeClr val="tx1"/>
            </a:solidFill>
            <a:round/>
            <a:headEnd/>
            <a:tailEnd/>
          </a:ln>
        </p:spPr>
      </p:cxnSp>
      <p:sp>
        <p:nvSpPr>
          <p:cNvPr id="5" name="Textfeld 3"/>
          <p:cNvSpPr txBox="1">
            <a:spLocks noChangeArrowheads="1"/>
          </p:cNvSpPr>
          <p:nvPr userDrawn="1"/>
        </p:nvSpPr>
        <p:spPr bwMode="auto">
          <a:xfrm>
            <a:off x="1462455" y="3552825"/>
            <a:ext cx="3607777" cy="701731"/>
          </a:xfrm>
          <a:prstGeom prst="rect">
            <a:avLst/>
          </a:prstGeom>
          <a:noFill/>
          <a:ln w="9525">
            <a:noFill/>
            <a:miter lim="800000"/>
            <a:headEnd/>
            <a:tailEnd/>
          </a:ln>
        </p:spPr>
        <p:txBody>
          <a:bodyPr>
            <a:spAutoFit/>
          </a:bodyPr>
          <a:lstStyle/>
          <a:p>
            <a:pPr algn="r" eaLnBrk="0" hangingPunct="0">
              <a:spcBef>
                <a:spcPct val="20000"/>
              </a:spcBef>
            </a:pPr>
            <a:r>
              <a:rPr lang="en-US" dirty="0">
                <a:solidFill>
                  <a:srgbClr val="000000"/>
                </a:solidFill>
                <a:cs typeface="Times New Roman" pitchFamily="18" charset="0"/>
              </a:rPr>
              <a:t>Dr. Andreas </a:t>
            </a:r>
            <a:r>
              <a:rPr lang="en-US" dirty="0" err="1">
                <a:solidFill>
                  <a:srgbClr val="000000"/>
                </a:solidFill>
                <a:cs typeface="Times New Roman" pitchFamily="18" charset="0"/>
              </a:rPr>
              <a:t>Engelen</a:t>
            </a:r>
            <a:endParaRPr lang="en-US" dirty="0">
              <a:solidFill>
                <a:srgbClr val="000000"/>
              </a:solidFill>
              <a:cs typeface="Times New Roman" pitchFamily="18" charset="0"/>
            </a:endParaRPr>
          </a:p>
          <a:p>
            <a:pPr algn="r" eaLnBrk="0" hangingPunct="0">
              <a:spcBef>
                <a:spcPct val="20000"/>
              </a:spcBef>
            </a:pPr>
            <a:r>
              <a:rPr lang="en-US" dirty="0" err="1">
                <a:solidFill>
                  <a:srgbClr val="000000"/>
                </a:solidFill>
                <a:cs typeface="Times New Roman" pitchFamily="18" charset="0"/>
              </a:rPr>
              <a:t>Wintersemester</a:t>
            </a:r>
            <a:r>
              <a:rPr lang="en-US" dirty="0">
                <a:solidFill>
                  <a:srgbClr val="000000"/>
                </a:solidFill>
                <a:cs typeface="Times New Roman" pitchFamily="18" charset="0"/>
              </a:rPr>
              <a:t> </a:t>
            </a:r>
            <a:r>
              <a:rPr lang="en-US" dirty="0" smtClean="0">
                <a:solidFill>
                  <a:srgbClr val="000000"/>
                </a:solidFill>
                <a:cs typeface="Times New Roman" pitchFamily="18" charset="0"/>
              </a:rPr>
              <a:t>2012/13</a:t>
            </a:r>
            <a:endParaRPr lang="en-US" dirty="0">
              <a:solidFill>
                <a:srgbClr val="000000"/>
              </a:solidFill>
              <a:cs typeface="Times New Roman" pitchFamily="18" charset="0"/>
            </a:endParaRPr>
          </a:p>
        </p:txBody>
      </p:sp>
      <p:sp>
        <p:nvSpPr>
          <p:cNvPr id="6" name="Textfeld 3"/>
          <p:cNvSpPr txBox="1">
            <a:spLocks noChangeArrowheads="1"/>
          </p:cNvSpPr>
          <p:nvPr userDrawn="1"/>
        </p:nvSpPr>
        <p:spPr bwMode="auto">
          <a:xfrm>
            <a:off x="720970" y="1633541"/>
            <a:ext cx="4349262" cy="1200329"/>
          </a:xfrm>
          <a:prstGeom prst="rect">
            <a:avLst/>
          </a:prstGeom>
          <a:noFill/>
          <a:ln w="9525">
            <a:noFill/>
            <a:miter lim="800000"/>
            <a:headEnd/>
            <a:tailEnd/>
          </a:ln>
        </p:spPr>
        <p:txBody>
          <a:bodyPr>
            <a:spAutoFit/>
          </a:bodyPr>
          <a:lstStyle/>
          <a:p>
            <a:pPr algn="r" eaLnBrk="0" hangingPunct="0">
              <a:spcBef>
                <a:spcPct val="20000"/>
              </a:spcBef>
            </a:pPr>
            <a:r>
              <a:rPr lang="de-DE" b="1" dirty="0" smtClean="0">
                <a:solidFill>
                  <a:srgbClr val="000000"/>
                </a:solidFill>
              </a:rPr>
              <a:t>Strategische Unternehmensüberwachung durch den mitbestimmten Aufsichtsrat in Krisenzeiten</a:t>
            </a:r>
            <a:endParaRPr lang="en-US" b="1" dirty="0">
              <a:solidFill>
                <a:srgbClr val="000000"/>
              </a:solidFill>
              <a:cs typeface="Times New Roman" pitchFamily="18" charset="0"/>
            </a:endParaRPr>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1"/>
            </a:lvl1pPr>
          </a:lstStyle>
          <a:p>
            <a:r>
              <a:rPr lang="de-DE" dirty="0" smtClean="0"/>
              <a:t>Mastertitelformat bearbeiten</a:t>
            </a:r>
            <a:endParaRPr lang="de-DE" dirty="0"/>
          </a:p>
        </p:txBody>
      </p:sp>
      <p:sp>
        <p:nvSpPr>
          <p:cNvPr id="15" name="Textplatzhalter 14"/>
          <p:cNvSpPr>
            <a:spLocks noGrp="1"/>
          </p:cNvSpPr>
          <p:nvPr>
            <p:ph type="body" sz="quarter" idx="12"/>
          </p:nvPr>
        </p:nvSpPr>
        <p:spPr>
          <a:xfrm>
            <a:off x="70340" y="989013"/>
            <a:ext cx="6141427" cy="309958"/>
          </a:xfrm>
        </p:spPr>
        <p:txBody>
          <a:bodyPr/>
          <a:lstStyle>
            <a:lvl1pPr>
              <a:buNone/>
              <a:defRPr/>
            </a:lvl1pPr>
          </a:lstStyle>
          <a:p>
            <a:pPr lvl="0"/>
            <a:r>
              <a:rPr lang="de-DE" dirty="0" smtClean="0"/>
              <a:t>Textmasterformate durch Klicken bearbeiten</a:t>
            </a:r>
          </a:p>
        </p:txBody>
      </p:sp>
      <p:sp>
        <p:nvSpPr>
          <p:cNvPr id="4" name="Fußzeilenplatzhalter 2"/>
          <p:cNvSpPr>
            <a:spLocks noGrp="1"/>
          </p:cNvSpPr>
          <p:nvPr>
            <p:ph type="ftr" sz="quarter" idx="13"/>
          </p:nvPr>
        </p:nvSpPr>
        <p:spPr/>
        <p:txBody>
          <a:bodyPr/>
          <a:lstStyle>
            <a:lvl1pPr>
              <a:defRPr smtClean="0"/>
            </a:lvl1pPr>
          </a:lstStyle>
          <a:p>
            <a:pPr>
              <a:defRPr/>
            </a:pPr>
            <a:endParaRPr lang="en-US">
              <a:solidFill>
                <a:srgbClr val="000000"/>
              </a:solidFill>
            </a:endParaRPr>
          </a:p>
        </p:txBody>
      </p:sp>
      <p:sp>
        <p:nvSpPr>
          <p:cNvPr id="5" name="Foliennummernplatzhalter 3"/>
          <p:cNvSpPr>
            <a:spLocks noGrp="1"/>
          </p:cNvSpPr>
          <p:nvPr>
            <p:ph type="sldNum" sz="quarter" idx="14"/>
          </p:nvPr>
        </p:nvSpPr>
        <p:spPr/>
        <p:txBody>
          <a:bodyPr/>
          <a:lstStyle>
            <a:lvl1pPr>
              <a:defRPr/>
            </a:lvl1pPr>
          </a:lstStyle>
          <a:p>
            <a:pPr>
              <a:defRPr/>
            </a:pPr>
            <a:endParaRPr lang="en-US">
              <a:solidFill>
                <a:srgbClr val="000000"/>
              </a:solidFill>
            </a:endParaRPr>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A4B4231D-0585-4E35-B165-17651EE7C25C}" type="datetime1">
              <a:rPr lang="de-DE" smtClean="0">
                <a:solidFill>
                  <a:prstClr val="black">
                    <a:tint val="75000"/>
                  </a:prstClr>
                </a:solidFill>
              </a:rPr>
              <a:pPr/>
              <a:t>05.02.2015</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EDE9D4E2-8C11-4264-A17B-4C066A852835}"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291726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A4B4231D-0585-4E35-B165-17651EE7C25C}" type="datetime1">
              <a:rPr lang="de-DE" smtClean="0">
                <a:solidFill>
                  <a:prstClr val="black">
                    <a:tint val="75000"/>
                  </a:prstClr>
                </a:solidFill>
              </a:rPr>
              <a:pPr/>
              <a:t>05.02.2015</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EDE9D4E2-8C11-4264-A17B-4C066A852835}" type="slidenum">
              <a:rPr lang="de-DE" smtClean="0">
                <a:solidFill>
                  <a:prstClr val="black">
                    <a:tint val="75000"/>
                  </a:prstClr>
                </a:solidFill>
              </a:rPr>
              <a:pPr/>
              <a:t>‹#›</a:t>
            </a:fld>
            <a:endParaRPr lang="de-DE" dirty="0">
              <a:solidFill>
                <a:prstClr val="black">
                  <a:tint val="75000"/>
                </a:prstClr>
              </a:solidFill>
            </a:endParaRPr>
          </a:p>
        </p:txBody>
      </p:sp>
    </p:spTree>
    <p:extLst>
      <p:ext uri="{BB962C8B-B14F-4D97-AF65-F5344CB8AC3E}">
        <p14:creationId xmlns:p14="http://schemas.microsoft.com/office/powerpoint/2010/main" val="2291726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AC7B6121-C6EC-4638-8571-94E3ECB79C41}" type="datetime1">
              <a:rPr lang="de-DE" smtClean="0"/>
              <a:pPr/>
              <a:t>05.02.2015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3491858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A0C26AC-565D-4F8E-A9D0-04D84E29DC79}" type="datetime1">
              <a:rPr lang="de-DE" smtClean="0"/>
              <a:pPr/>
              <a:t>05.02.2015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2832320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55080A8B-A9FB-4218-9683-10A4F1790844}" type="datetime1">
              <a:rPr lang="de-DE" smtClean="0"/>
              <a:pPr/>
              <a:t>05.02.2015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514733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D4AF9C5D-27DA-4364-BDCE-7339784DEB4B}" type="datetime1">
              <a:rPr lang="de-DE" smtClean="0"/>
              <a:pPr/>
              <a:t>05.02.2015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1732320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533E19BD-8403-49D5-ABA8-7D70EB334E90}" type="datetime1">
              <a:rPr lang="de-DE" smtClean="0"/>
              <a:pPr/>
              <a:t>05.02.2015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1544549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44E177E0-2E3B-4D0E-AFB9-32F46939102B}" type="datetime1">
              <a:rPr lang="de-DE" smtClean="0"/>
              <a:pPr/>
              <a:t>05.02.2015</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91C626A4-C67F-4C7B-B165-14C1018D546C}" type="slidenum">
              <a:rPr lang="de-DE" smtClean="0"/>
              <a:pPr/>
              <a:t>‹#›</a:t>
            </a:fld>
            <a:endParaRPr lang="de-DE"/>
          </a:p>
        </p:txBody>
      </p:sp>
    </p:spTree>
    <p:extLst>
      <p:ext uri="{BB962C8B-B14F-4D97-AF65-F5344CB8AC3E}">
        <p14:creationId xmlns:p14="http://schemas.microsoft.com/office/powerpoint/2010/main" val="161471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vmlDrawing" Target="../drawings/vmlDrawing1.v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3.xml"/><Relationship Id="rId3" Type="http://schemas.openxmlformats.org/officeDocument/2006/relationships/slideLayout" Target="../slideLayouts/slideLayout17.xml"/><Relationship Id="rId7" Type="http://schemas.openxmlformats.org/officeDocument/2006/relationships/vmlDrawing" Target="../drawings/vmlDrawing2.v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3.xml"/><Relationship Id="rId5" Type="http://schemas.openxmlformats.org/officeDocument/2006/relationships/slideLayout" Target="../slideLayouts/slideLayout19.xml"/><Relationship Id="rId10" Type="http://schemas.openxmlformats.org/officeDocument/2006/relationships/image" Target="../media/image1.emf"/><Relationship Id="rId4" Type="http://schemas.openxmlformats.org/officeDocument/2006/relationships/slideLayout" Target="../slideLayouts/slideLayout18.xml"/><Relationship Id="rId9" Type="http://schemas.openxmlformats.org/officeDocument/2006/relationships/oleObject" Target="../embeddings/oleObject2.bin"/></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22.xml"/><Relationship Id="rId7" Type="http://schemas.openxmlformats.org/officeDocument/2006/relationships/oleObject" Target="../embeddings/oleObject3.bin"/><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ags" Target="../tags/tag4.xml"/><Relationship Id="rId5" Type="http://schemas.openxmlformats.org/officeDocument/2006/relationships/vmlDrawing" Target="../drawings/vmlDrawing3.v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25.xml"/><Relationship Id="rId7" Type="http://schemas.openxmlformats.org/officeDocument/2006/relationships/oleObject" Target="../embeddings/oleObject4.bin"/><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tags" Target="../tags/tag5.xml"/><Relationship Id="rId5" Type="http://schemas.openxmlformats.org/officeDocument/2006/relationships/vmlDrawing" Target="../drawings/vmlDrawing4.v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6"/>
            </p:custDataLst>
            <p:extLst>
              <p:ext uri="{D42A27DB-BD31-4B8C-83A1-F6EECF244321}">
                <p14:modId xmlns:p14="http://schemas.microsoft.com/office/powerpoint/2010/main" val="324635653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94310" name="think-cell Folie" r:id="rId7" imgW="360" imgH="360" progId="TCLayout.ActiveDocument.1">
                  <p:embed/>
                </p:oleObj>
              </mc:Choice>
              <mc:Fallback>
                <p:oleObj name="think-cell Folie" r:id="rId7" imgW="360" imgH="360" progId="TCLayout.ActiveDocument.1">
                  <p:embed/>
                  <p:pic>
                    <p:nvPicPr>
                      <p:cNvPr id="0" name="Picture 76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 name="Rectangle 2"/>
          <p:cNvSpPr>
            <a:spLocks noGrp="1" noChangeArrowheads="1"/>
          </p:cNvSpPr>
          <p:nvPr>
            <p:ph type="title"/>
          </p:nvPr>
        </p:nvSpPr>
        <p:spPr bwMode="auto">
          <a:xfrm>
            <a:off x="70338" y="474663"/>
            <a:ext cx="7814897" cy="3365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Format der Aussage festlegen</a:t>
            </a:r>
          </a:p>
        </p:txBody>
      </p:sp>
      <p:sp>
        <p:nvSpPr>
          <p:cNvPr id="1027" name="Rectangle 3"/>
          <p:cNvSpPr>
            <a:spLocks noGrp="1" noChangeArrowheads="1"/>
          </p:cNvSpPr>
          <p:nvPr>
            <p:ph type="body" idx="1"/>
          </p:nvPr>
        </p:nvSpPr>
        <p:spPr bwMode="auto">
          <a:xfrm>
            <a:off x="68874" y="989013"/>
            <a:ext cx="5276850" cy="309958"/>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lvl="0"/>
            <a:r>
              <a:rPr lang="en-US" smtClean="0"/>
              <a:t>Format des Inhaltes festlegen</a:t>
            </a:r>
          </a:p>
        </p:txBody>
      </p:sp>
      <p:sp>
        <p:nvSpPr>
          <p:cNvPr id="3" name="Rectangle 5"/>
          <p:cNvSpPr>
            <a:spLocks noGrp="1" noChangeArrowheads="1"/>
          </p:cNvSpPr>
          <p:nvPr>
            <p:ph type="ftr" sz="quarter" idx="3"/>
          </p:nvPr>
        </p:nvSpPr>
        <p:spPr bwMode="auto">
          <a:xfrm>
            <a:off x="2672861" y="6505576"/>
            <a:ext cx="3938954"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spcBef>
                <a:spcPct val="0"/>
              </a:spcBef>
              <a:defRPr sz="900" dirty="0">
                <a:ea typeface="ＭＳ Ｐゴシック" charset="-128"/>
                <a:cs typeface="ＭＳ Ｐゴシック" charset="-128"/>
              </a:defRPr>
            </a:lvl1pPr>
          </a:lstStyle>
          <a:p>
            <a:pPr>
              <a:defRPr/>
            </a:pPr>
            <a:endParaRPr lang="en-US"/>
          </a:p>
        </p:txBody>
      </p:sp>
      <p:sp>
        <p:nvSpPr>
          <p:cNvPr id="1030" name="Rectangle 6"/>
          <p:cNvSpPr>
            <a:spLocks noGrp="1" noChangeArrowheads="1"/>
          </p:cNvSpPr>
          <p:nvPr>
            <p:ph type="sldNum" sz="quarter" idx="4"/>
          </p:nvPr>
        </p:nvSpPr>
        <p:spPr bwMode="auto">
          <a:xfrm>
            <a:off x="6822831" y="649763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0"/>
              </a:spcBef>
              <a:defRPr sz="900" dirty="0">
                <a:latin typeface="Arial" charset="0"/>
                <a:ea typeface="+mn-ea"/>
                <a:cs typeface="+mn-cs"/>
              </a:defRPr>
            </a:lvl1pPr>
          </a:lstStyle>
          <a:p>
            <a:pPr>
              <a:defRPr/>
            </a:pPr>
            <a:endParaRPr lang="en-US"/>
          </a:p>
        </p:txBody>
      </p:sp>
      <p:sp>
        <p:nvSpPr>
          <p:cNvPr id="7" name="Foliennummernplatzhalter 19"/>
          <p:cNvSpPr txBox="1">
            <a:spLocks/>
          </p:cNvSpPr>
          <p:nvPr userDrawn="1"/>
        </p:nvSpPr>
        <p:spPr bwMode="auto">
          <a:xfrm>
            <a:off x="162894" y="52996"/>
            <a:ext cx="5719291" cy="4110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Lehrstuhl für Unternehmensführung, TU Dortmund,  Prof. Dr. Andreas Engelen</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75" r:id="rId3"/>
  </p:sldLayoutIdLst>
  <p:transition/>
  <p:hf hdr="0" ftr="0" dt="0"/>
  <p:txStyles>
    <p:titleStyle>
      <a:lvl1pPr algn="l" rtl="0" eaLnBrk="0" fontAlgn="base" hangingPunct="0">
        <a:spcBef>
          <a:spcPct val="0"/>
        </a:spcBef>
        <a:spcAft>
          <a:spcPct val="0"/>
        </a:spcAft>
        <a:defRPr sz="1600">
          <a:solidFill>
            <a:schemeClr val="tx2"/>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2pPr>
      <a:lvl3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3pPr>
      <a:lvl4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4pPr>
      <a:lvl5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5pPr>
      <a:lvl6pPr marL="457200" algn="l" rtl="0" eaLnBrk="0" fontAlgn="base" hangingPunct="0">
        <a:spcBef>
          <a:spcPct val="0"/>
        </a:spcBef>
        <a:spcAft>
          <a:spcPct val="0"/>
        </a:spcAft>
        <a:defRPr sz="1600">
          <a:solidFill>
            <a:schemeClr val="tx2"/>
          </a:solidFill>
          <a:latin typeface="Arial" charset="0"/>
        </a:defRPr>
      </a:lvl6pPr>
      <a:lvl7pPr marL="914400" algn="l" rtl="0" eaLnBrk="0" fontAlgn="base" hangingPunct="0">
        <a:spcBef>
          <a:spcPct val="0"/>
        </a:spcBef>
        <a:spcAft>
          <a:spcPct val="0"/>
        </a:spcAft>
        <a:defRPr sz="1600">
          <a:solidFill>
            <a:schemeClr val="tx2"/>
          </a:solidFill>
          <a:latin typeface="Arial" charset="0"/>
        </a:defRPr>
      </a:lvl7pPr>
      <a:lvl8pPr marL="1371600" algn="l" rtl="0" eaLnBrk="0" fontAlgn="base" hangingPunct="0">
        <a:spcBef>
          <a:spcPct val="0"/>
        </a:spcBef>
        <a:spcAft>
          <a:spcPct val="0"/>
        </a:spcAft>
        <a:defRPr sz="1600">
          <a:solidFill>
            <a:schemeClr val="tx2"/>
          </a:solidFill>
          <a:latin typeface="Arial" charset="0"/>
        </a:defRPr>
      </a:lvl8pPr>
      <a:lvl9pPr marL="1828800" algn="l" rtl="0" eaLnBrk="0" fontAlgn="base" hangingPunct="0">
        <a:spcBef>
          <a:spcPct val="0"/>
        </a:spcBef>
        <a:spcAft>
          <a:spcPct val="0"/>
        </a:spcAft>
        <a:defRPr sz="1600">
          <a:solidFill>
            <a:schemeClr val="tx2"/>
          </a:solidFill>
          <a:latin typeface="Arial" charset="0"/>
        </a:defRPr>
      </a:lvl9pPr>
    </p:titleStyle>
    <p:body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FF7888-F709-40DD-9FCF-1991F52DE39F}" type="datetime1">
              <a:rPr lang="de-DE" smtClean="0"/>
              <a:pPr/>
              <a:t>05.02.2015</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C626A4-C67F-4C7B-B165-14C1018D546C}" type="slidenum">
              <a:rPr lang="de-DE" smtClean="0"/>
              <a:pPr/>
              <a:t>‹#›</a:t>
            </a:fld>
            <a:endParaRPr lang="de-DE"/>
          </a:p>
        </p:txBody>
      </p:sp>
    </p:spTree>
    <p:extLst>
      <p:ext uri="{BB962C8B-B14F-4D97-AF65-F5344CB8AC3E}">
        <p14:creationId xmlns:p14="http://schemas.microsoft.com/office/powerpoint/2010/main" val="136809445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8"/>
            </p:custDataLst>
            <p:extLst>
              <p:ext uri="{D42A27DB-BD31-4B8C-83A1-F6EECF244321}">
                <p14:modId xmlns:p14="http://schemas.microsoft.com/office/powerpoint/2010/main" val="324635653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66709" name="think-cell Folie" r:id="rId9" imgW="360" imgH="360" progId="TCLayout.ActiveDocument.1">
                  <p:embed/>
                </p:oleObj>
              </mc:Choice>
              <mc:Fallback>
                <p:oleObj name="think-cell Folie" r:id="rId9" imgW="360" imgH="360" progId="TCLayout.ActiveDocument.1">
                  <p:embed/>
                  <p:pic>
                    <p:nvPicPr>
                      <p:cNvPr id="0" name="Picture 46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 name="Rectangle 2"/>
          <p:cNvSpPr>
            <a:spLocks noGrp="1" noChangeArrowheads="1"/>
          </p:cNvSpPr>
          <p:nvPr>
            <p:ph type="title"/>
          </p:nvPr>
        </p:nvSpPr>
        <p:spPr bwMode="auto">
          <a:xfrm>
            <a:off x="70338" y="474663"/>
            <a:ext cx="7814897" cy="3365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Format der Aussage festlegen</a:t>
            </a:r>
          </a:p>
        </p:txBody>
      </p:sp>
      <p:sp>
        <p:nvSpPr>
          <p:cNvPr id="1027" name="Rectangle 3"/>
          <p:cNvSpPr>
            <a:spLocks noGrp="1" noChangeArrowheads="1"/>
          </p:cNvSpPr>
          <p:nvPr>
            <p:ph type="body" idx="1"/>
          </p:nvPr>
        </p:nvSpPr>
        <p:spPr bwMode="auto">
          <a:xfrm>
            <a:off x="68874" y="989013"/>
            <a:ext cx="5276850" cy="309958"/>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lvl="0"/>
            <a:r>
              <a:rPr lang="en-US" smtClean="0"/>
              <a:t>Format des Inhaltes festlegen</a:t>
            </a:r>
          </a:p>
        </p:txBody>
      </p:sp>
      <p:sp>
        <p:nvSpPr>
          <p:cNvPr id="3" name="Rectangle 5"/>
          <p:cNvSpPr>
            <a:spLocks noGrp="1" noChangeArrowheads="1"/>
          </p:cNvSpPr>
          <p:nvPr>
            <p:ph type="ftr" sz="quarter" idx="3"/>
          </p:nvPr>
        </p:nvSpPr>
        <p:spPr bwMode="auto">
          <a:xfrm>
            <a:off x="2672861" y="6505576"/>
            <a:ext cx="3938954"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spcBef>
                <a:spcPct val="0"/>
              </a:spcBef>
              <a:defRPr sz="900" dirty="0">
                <a:ea typeface="ＭＳ Ｐゴシック" charset="-128"/>
                <a:cs typeface="ＭＳ Ｐゴシック" charset="-128"/>
              </a:defRPr>
            </a:lvl1pPr>
          </a:lstStyle>
          <a:p>
            <a:pPr>
              <a:defRPr/>
            </a:pPr>
            <a:r>
              <a:rPr lang="en-US">
                <a:solidFill>
                  <a:srgbClr val="000000"/>
                </a:solidFill>
              </a:rPr>
              <a:t>--- </a:t>
            </a:r>
            <a:fld id="{C802A522-B5E1-4175-8639-D9323768CB2F}" type="slidenum">
              <a:rPr lang="en-US">
                <a:solidFill>
                  <a:srgbClr val="000000"/>
                </a:solidFill>
              </a:rPr>
              <a:pPr>
                <a:defRPr/>
              </a:pPr>
              <a:t>‹#›</a:t>
            </a:fld>
            <a:r>
              <a:rPr lang="en-US">
                <a:solidFill>
                  <a:srgbClr val="000000"/>
                </a:solidFill>
              </a:rPr>
              <a:t> ---</a:t>
            </a:r>
          </a:p>
        </p:txBody>
      </p:sp>
      <p:sp>
        <p:nvSpPr>
          <p:cNvPr id="1030" name="Rectangle 6"/>
          <p:cNvSpPr>
            <a:spLocks noGrp="1" noChangeArrowheads="1"/>
          </p:cNvSpPr>
          <p:nvPr>
            <p:ph type="sldNum" sz="quarter" idx="4"/>
          </p:nvPr>
        </p:nvSpPr>
        <p:spPr bwMode="auto">
          <a:xfrm>
            <a:off x="6822831" y="649763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0"/>
              </a:spcBef>
              <a:defRPr sz="900" dirty="0">
                <a:latin typeface="Arial" charset="0"/>
                <a:ea typeface="+mn-ea"/>
                <a:cs typeface="+mn-cs"/>
              </a:defRPr>
            </a:lvl1pPr>
          </a:lstStyle>
          <a:p>
            <a:pPr>
              <a:defRPr/>
            </a:pPr>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transition/>
  <p:hf sldNum="0" hdr="0"/>
  <p:txStyles>
    <p:titleStyle>
      <a:lvl1pPr algn="l" rtl="0" eaLnBrk="0" fontAlgn="base" hangingPunct="0">
        <a:spcBef>
          <a:spcPct val="0"/>
        </a:spcBef>
        <a:spcAft>
          <a:spcPct val="0"/>
        </a:spcAft>
        <a:defRPr sz="1600">
          <a:solidFill>
            <a:schemeClr val="tx2"/>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2pPr>
      <a:lvl3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3pPr>
      <a:lvl4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4pPr>
      <a:lvl5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5pPr>
      <a:lvl6pPr marL="457200" algn="l" rtl="0" eaLnBrk="0" fontAlgn="base" hangingPunct="0">
        <a:spcBef>
          <a:spcPct val="0"/>
        </a:spcBef>
        <a:spcAft>
          <a:spcPct val="0"/>
        </a:spcAft>
        <a:defRPr sz="1600">
          <a:solidFill>
            <a:schemeClr val="tx2"/>
          </a:solidFill>
          <a:latin typeface="Arial" charset="0"/>
        </a:defRPr>
      </a:lvl6pPr>
      <a:lvl7pPr marL="914400" algn="l" rtl="0" eaLnBrk="0" fontAlgn="base" hangingPunct="0">
        <a:spcBef>
          <a:spcPct val="0"/>
        </a:spcBef>
        <a:spcAft>
          <a:spcPct val="0"/>
        </a:spcAft>
        <a:defRPr sz="1600">
          <a:solidFill>
            <a:schemeClr val="tx2"/>
          </a:solidFill>
          <a:latin typeface="Arial" charset="0"/>
        </a:defRPr>
      </a:lvl7pPr>
      <a:lvl8pPr marL="1371600" algn="l" rtl="0" eaLnBrk="0" fontAlgn="base" hangingPunct="0">
        <a:spcBef>
          <a:spcPct val="0"/>
        </a:spcBef>
        <a:spcAft>
          <a:spcPct val="0"/>
        </a:spcAft>
        <a:defRPr sz="1600">
          <a:solidFill>
            <a:schemeClr val="tx2"/>
          </a:solidFill>
          <a:latin typeface="Arial" charset="0"/>
        </a:defRPr>
      </a:lvl8pPr>
      <a:lvl9pPr marL="1828800" algn="l" rtl="0" eaLnBrk="0" fontAlgn="base" hangingPunct="0">
        <a:spcBef>
          <a:spcPct val="0"/>
        </a:spcBef>
        <a:spcAft>
          <a:spcPct val="0"/>
        </a:spcAft>
        <a:defRPr sz="1600">
          <a:solidFill>
            <a:schemeClr val="tx2"/>
          </a:solidFill>
          <a:latin typeface="Arial" charset="0"/>
        </a:defRPr>
      </a:lvl9pPr>
    </p:titleStyle>
    <p:body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6"/>
            </p:custDataLst>
            <p:extLst>
              <p:ext uri="{D42A27DB-BD31-4B8C-83A1-F6EECF244321}">
                <p14:modId xmlns:p14="http://schemas.microsoft.com/office/powerpoint/2010/main" val="324635653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29429" name="think-cell Folie" r:id="rId7" imgW="360" imgH="360" progId="TCLayout.ActiveDocument.1">
                  <p:embed/>
                </p:oleObj>
              </mc:Choice>
              <mc:Fallback>
                <p:oleObj name="think-cell Folie" r:id="rId7" imgW="360" imgH="360" progId="TCLayout.ActiveDocument.1">
                  <p:embed/>
                  <p:pic>
                    <p:nvPicPr>
                      <p:cNvPr id="0" name="Picture 36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 name="Rectangle 2"/>
          <p:cNvSpPr>
            <a:spLocks noGrp="1" noChangeArrowheads="1"/>
          </p:cNvSpPr>
          <p:nvPr>
            <p:ph type="title"/>
          </p:nvPr>
        </p:nvSpPr>
        <p:spPr bwMode="auto">
          <a:xfrm>
            <a:off x="70338" y="474663"/>
            <a:ext cx="7814897" cy="3365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Format der Aussage festlegen</a:t>
            </a:r>
          </a:p>
        </p:txBody>
      </p:sp>
      <p:sp>
        <p:nvSpPr>
          <p:cNvPr id="1027" name="Rectangle 3"/>
          <p:cNvSpPr>
            <a:spLocks noGrp="1" noChangeArrowheads="1"/>
          </p:cNvSpPr>
          <p:nvPr>
            <p:ph type="body" idx="1"/>
          </p:nvPr>
        </p:nvSpPr>
        <p:spPr bwMode="auto">
          <a:xfrm>
            <a:off x="68874" y="989013"/>
            <a:ext cx="5276850" cy="309958"/>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lvl="0"/>
            <a:r>
              <a:rPr lang="en-US" smtClean="0"/>
              <a:t>Format des Inhaltes festlegen</a:t>
            </a:r>
          </a:p>
        </p:txBody>
      </p:sp>
      <p:sp>
        <p:nvSpPr>
          <p:cNvPr id="3" name="Rectangle 5"/>
          <p:cNvSpPr>
            <a:spLocks noGrp="1" noChangeArrowheads="1"/>
          </p:cNvSpPr>
          <p:nvPr>
            <p:ph type="ftr" sz="quarter" idx="3"/>
          </p:nvPr>
        </p:nvSpPr>
        <p:spPr bwMode="auto">
          <a:xfrm>
            <a:off x="2672861" y="6505576"/>
            <a:ext cx="3938954"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spcBef>
                <a:spcPct val="0"/>
              </a:spcBef>
              <a:defRPr sz="900" dirty="0">
                <a:ea typeface="ＭＳ Ｐゴシック" charset="-128"/>
                <a:cs typeface="ＭＳ Ｐゴシック" charset="-128"/>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822831" y="649763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0"/>
              </a:spcBef>
              <a:defRPr sz="900" dirty="0">
                <a:latin typeface="Arial" charset="0"/>
                <a:ea typeface="+mn-ea"/>
                <a:cs typeface="+mn-cs"/>
              </a:defRPr>
            </a:lvl1pPr>
          </a:lstStyle>
          <a:p>
            <a:pPr>
              <a:defRPr/>
            </a:pPr>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Lst>
  <p:transition/>
  <p:hf hdr="0" ftr="0" dt="0"/>
  <p:txStyles>
    <p:titleStyle>
      <a:lvl1pPr algn="l" rtl="0" eaLnBrk="0" fontAlgn="base" hangingPunct="0">
        <a:spcBef>
          <a:spcPct val="0"/>
        </a:spcBef>
        <a:spcAft>
          <a:spcPct val="0"/>
        </a:spcAft>
        <a:defRPr sz="1600">
          <a:solidFill>
            <a:schemeClr val="tx2"/>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2pPr>
      <a:lvl3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3pPr>
      <a:lvl4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4pPr>
      <a:lvl5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5pPr>
      <a:lvl6pPr marL="457200" algn="l" rtl="0" eaLnBrk="0" fontAlgn="base" hangingPunct="0">
        <a:spcBef>
          <a:spcPct val="0"/>
        </a:spcBef>
        <a:spcAft>
          <a:spcPct val="0"/>
        </a:spcAft>
        <a:defRPr sz="1600">
          <a:solidFill>
            <a:schemeClr val="tx2"/>
          </a:solidFill>
          <a:latin typeface="Arial" charset="0"/>
        </a:defRPr>
      </a:lvl6pPr>
      <a:lvl7pPr marL="914400" algn="l" rtl="0" eaLnBrk="0" fontAlgn="base" hangingPunct="0">
        <a:spcBef>
          <a:spcPct val="0"/>
        </a:spcBef>
        <a:spcAft>
          <a:spcPct val="0"/>
        </a:spcAft>
        <a:defRPr sz="1600">
          <a:solidFill>
            <a:schemeClr val="tx2"/>
          </a:solidFill>
          <a:latin typeface="Arial" charset="0"/>
        </a:defRPr>
      </a:lvl7pPr>
      <a:lvl8pPr marL="1371600" algn="l" rtl="0" eaLnBrk="0" fontAlgn="base" hangingPunct="0">
        <a:spcBef>
          <a:spcPct val="0"/>
        </a:spcBef>
        <a:spcAft>
          <a:spcPct val="0"/>
        </a:spcAft>
        <a:defRPr sz="1600">
          <a:solidFill>
            <a:schemeClr val="tx2"/>
          </a:solidFill>
          <a:latin typeface="Arial" charset="0"/>
        </a:defRPr>
      </a:lvl8pPr>
      <a:lvl9pPr marL="1828800" algn="l" rtl="0" eaLnBrk="0" fontAlgn="base" hangingPunct="0">
        <a:spcBef>
          <a:spcPct val="0"/>
        </a:spcBef>
        <a:spcAft>
          <a:spcPct val="0"/>
        </a:spcAft>
        <a:defRPr sz="1600">
          <a:solidFill>
            <a:schemeClr val="tx2"/>
          </a:solidFill>
          <a:latin typeface="Arial" charset="0"/>
        </a:defRPr>
      </a:lvl9pPr>
    </p:titleStyle>
    <p:body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6"/>
            </p:custDataLst>
            <p:extLst>
              <p:ext uri="{D42A27DB-BD31-4B8C-83A1-F6EECF244321}">
                <p14:modId xmlns:p14="http://schemas.microsoft.com/office/powerpoint/2010/main" val="324635653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30453" name="think-cell Folie" r:id="rId7" imgW="360" imgH="360" progId="TCLayout.ActiveDocument.1">
                  <p:embed/>
                </p:oleObj>
              </mc:Choice>
              <mc:Fallback>
                <p:oleObj name="think-cell Folie" r:id="rId7" imgW="360" imgH="360" progId="TCLayout.ActiveDocument.1">
                  <p:embed/>
                  <p:pic>
                    <p:nvPicPr>
                      <p:cNvPr id="0" name="Picture 36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 name="Rectangle 2"/>
          <p:cNvSpPr>
            <a:spLocks noGrp="1" noChangeArrowheads="1"/>
          </p:cNvSpPr>
          <p:nvPr>
            <p:ph type="title"/>
          </p:nvPr>
        </p:nvSpPr>
        <p:spPr bwMode="auto">
          <a:xfrm>
            <a:off x="70338" y="474663"/>
            <a:ext cx="7814897" cy="3365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Format der Aussage festlegen</a:t>
            </a:r>
          </a:p>
        </p:txBody>
      </p:sp>
      <p:sp>
        <p:nvSpPr>
          <p:cNvPr id="1027" name="Rectangle 3"/>
          <p:cNvSpPr>
            <a:spLocks noGrp="1" noChangeArrowheads="1"/>
          </p:cNvSpPr>
          <p:nvPr>
            <p:ph type="body" idx="1"/>
          </p:nvPr>
        </p:nvSpPr>
        <p:spPr bwMode="auto">
          <a:xfrm>
            <a:off x="68874" y="989013"/>
            <a:ext cx="5276850" cy="309958"/>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lvl="0"/>
            <a:r>
              <a:rPr lang="en-US" smtClean="0"/>
              <a:t>Format des Inhaltes festlegen</a:t>
            </a:r>
          </a:p>
        </p:txBody>
      </p:sp>
      <p:sp>
        <p:nvSpPr>
          <p:cNvPr id="3" name="Rectangle 5"/>
          <p:cNvSpPr>
            <a:spLocks noGrp="1" noChangeArrowheads="1"/>
          </p:cNvSpPr>
          <p:nvPr>
            <p:ph type="ftr" sz="quarter" idx="3"/>
          </p:nvPr>
        </p:nvSpPr>
        <p:spPr bwMode="auto">
          <a:xfrm>
            <a:off x="2672861" y="6505576"/>
            <a:ext cx="3938954"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spcBef>
                <a:spcPct val="0"/>
              </a:spcBef>
              <a:defRPr sz="900" dirty="0">
                <a:ea typeface="ＭＳ Ｐゴシック" charset="-128"/>
                <a:cs typeface="ＭＳ Ｐゴシック" charset="-128"/>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822831" y="649763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0"/>
              </a:spcBef>
              <a:defRPr sz="900" dirty="0">
                <a:latin typeface="Arial" charset="0"/>
                <a:ea typeface="+mn-ea"/>
                <a:cs typeface="+mn-cs"/>
              </a:defRPr>
            </a:lvl1pPr>
          </a:lstStyle>
          <a:p>
            <a:pPr>
              <a:defRPr/>
            </a:pPr>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Lst>
  <p:transition/>
  <p:hf hdr="0" ftr="0" dt="0"/>
  <p:txStyles>
    <p:titleStyle>
      <a:lvl1pPr algn="l" rtl="0" eaLnBrk="0" fontAlgn="base" hangingPunct="0">
        <a:spcBef>
          <a:spcPct val="0"/>
        </a:spcBef>
        <a:spcAft>
          <a:spcPct val="0"/>
        </a:spcAft>
        <a:defRPr sz="1600">
          <a:solidFill>
            <a:schemeClr val="tx2"/>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2pPr>
      <a:lvl3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3pPr>
      <a:lvl4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4pPr>
      <a:lvl5pPr algn="l" rtl="0" eaLnBrk="0" fontAlgn="base" hangingPunct="0">
        <a:spcBef>
          <a:spcPct val="0"/>
        </a:spcBef>
        <a:spcAft>
          <a:spcPct val="0"/>
        </a:spcAft>
        <a:defRPr sz="1600">
          <a:solidFill>
            <a:schemeClr val="tx2"/>
          </a:solidFill>
          <a:latin typeface="Arial" charset="0"/>
          <a:ea typeface="ＭＳ Ｐゴシック" pitchFamily="-109" charset="-128"/>
          <a:cs typeface="ＭＳ Ｐゴシック" pitchFamily="-109" charset="-128"/>
        </a:defRPr>
      </a:lvl5pPr>
      <a:lvl6pPr marL="457200" algn="l" rtl="0" eaLnBrk="0" fontAlgn="base" hangingPunct="0">
        <a:spcBef>
          <a:spcPct val="0"/>
        </a:spcBef>
        <a:spcAft>
          <a:spcPct val="0"/>
        </a:spcAft>
        <a:defRPr sz="1600">
          <a:solidFill>
            <a:schemeClr val="tx2"/>
          </a:solidFill>
          <a:latin typeface="Arial" charset="0"/>
        </a:defRPr>
      </a:lvl6pPr>
      <a:lvl7pPr marL="914400" algn="l" rtl="0" eaLnBrk="0" fontAlgn="base" hangingPunct="0">
        <a:spcBef>
          <a:spcPct val="0"/>
        </a:spcBef>
        <a:spcAft>
          <a:spcPct val="0"/>
        </a:spcAft>
        <a:defRPr sz="1600">
          <a:solidFill>
            <a:schemeClr val="tx2"/>
          </a:solidFill>
          <a:latin typeface="Arial" charset="0"/>
        </a:defRPr>
      </a:lvl7pPr>
      <a:lvl8pPr marL="1371600" algn="l" rtl="0" eaLnBrk="0" fontAlgn="base" hangingPunct="0">
        <a:spcBef>
          <a:spcPct val="0"/>
        </a:spcBef>
        <a:spcAft>
          <a:spcPct val="0"/>
        </a:spcAft>
        <a:defRPr sz="1600">
          <a:solidFill>
            <a:schemeClr val="tx2"/>
          </a:solidFill>
          <a:latin typeface="Arial" charset="0"/>
        </a:defRPr>
      </a:lvl8pPr>
      <a:lvl9pPr marL="1828800" algn="l" rtl="0" eaLnBrk="0" fontAlgn="base" hangingPunct="0">
        <a:spcBef>
          <a:spcPct val="0"/>
        </a:spcBef>
        <a:spcAft>
          <a:spcPct val="0"/>
        </a:spcAft>
        <a:defRPr sz="1600">
          <a:solidFill>
            <a:schemeClr val="tx2"/>
          </a:solidFill>
          <a:latin typeface="Arial" charset="0"/>
        </a:defRPr>
      </a:lvl9pPr>
    </p:titleStyle>
    <p:body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xml"/><Relationship Id="rId1" Type="http://schemas.openxmlformats.org/officeDocument/2006/relationships/vmlDrawing" Target="../drawings/vmlDrawing7.vml"/><Relationship Id="rId5" Type="http://schemas.openxmlformats.org/officeDocument/2006/relationships/image" Target="../media/image4.emf"/><Relationship Id="rId4" Type="http://schemas.openxmlformats.org/officeDocument/2006/relationships/oleObject" Target="../embeddings/oleObject7.bin"/></Relationships>
</file>

<file path=ppt/slides/_rels/slide100.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10.xml"/><Relationship Id="rId1" Type="http://schemas.openxmlformats.org/officeDocument/2006/relationships/vmlDrawing" Target="../drawings/vmlDrawing55.vml"/><Relationship Id="rId5" Type="http://schemas.openxmlformats.org/officeDocument/2006/relationships/image" Target="../media/image4.emf"/><Relationship Id="rId4" Type="http://schemas.openxmlformats.org/officeDocument/2006/relationships/oleObject" Target="../embeddings/oleObject57.bin"/></Relationships>
</file>

<file path=ppt/slides/_rels/slide10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0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11.xml"/><Relationship Id="rId1" Type="http://schemas.openxmlformats.org/officeDocument/2006/relationships/vmlDrawing" Target="../drawings/vmlDrawing56.vml"/><Relationship Id="rId5" Type="http://schemas.openxmlformats.org/officeDocument/2006/relationships/image" Target="../media/image4.emf"/><Relationship Id="rId4" Type="http://schemas.openxmlformats.org/officeDocument/2006/relationships/oleObject" Target="../embeddings/oleObject58.bin"/></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12.xml"/><Relationship Id="rId1" Type="http://schemas.openxmlformats.org/officeDocument/2006/relationships/vmlDrawing" Target="../drawings/vmlDrawing57.vml"/><Relationship Id="rId5" Type="http://schemas.openxmlformats.org/officeDocument/2006/relationships/image" Target="../media/image4.emf"/><Relationship Id="rId4" Type="http://schemas.openxmlformats.org/officeDocument/2006/relationships/oleObject" Target="../embeddings/oleObject59.bin"/></Relationships>
</file>

<file path=ppt/slides/_rels/slide10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13.xml"/><Relationship Id="rId1" Type="http://schemas.openxmlformats.org/officeDocument/2006/relationships/vmlDrawing" Target="../drawings/vmlDrawing58.vml"/><Relationship Id="rId5" Type="http://schemas.openxmlformats.org/officeDocument/2006/relationships/image" Target="../media/image4.emf"/><Relationship Id="rId4" Type="http://schemas.openxmlformats.org/officeDocument/2006/relationships/oleObject" Target="../embeddings/oleObject60.bin"/></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0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14.xml"/><Relationship Id="rId1" Type="http://schemas.openxmlformats.org/officeDocument/2006/relationships/vmlDrawing" Target="../drawings/vmlDrawing59.vml"/><Relationship Id="rId6" Type="http://schemas.openxmlformats.org/officeDocument/2006/relationships/image" Target="../media/image35.png"/><Relationship Id="rId5" Type="http://schemas.openxmlformats.org/officeDocument/2006/relationships/image" Target="../media/image4.emf"/><Relationship Id="rId4" Type="http://schemas.openxmlformats.org/officeDocument/2006/relationships/oleObject" Target="../embeddings/oleObject61.bin"/></Relationships>
</file>

<file path=ppt/slides/_rels/slide109.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15.xml"/><Relationship Id="rId1" Type="http://schemas.openxmlformats.org/officeDocument/2006/relationships/vmlDrawing" Target="../drawings/vmlDrawing60.vml"/><Relationship Id="rId6" Type="http://schemas.openxmlformats.org/officeDocument/2006/relationships/image" Target="../media/image36.png"/><Relationship Id="rId5" Type="http://schemas.openxmlformats.org/officeDocument/2006/relationships/image" Target="../media/image4.emf"/><Relationship Id="rId4" Type="http://schemas.openxmlformats.org/officeDocument/2006/relationships/oleObject" Target="../embeddings/oleObject62.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16.xml"/><Relationship Id="rId1" Type="http://schemas.openxmlformats.org/officeDocument/2006/relationships/vmlDrawing" Target="../drawings/vmlDrawing61.vml"/><Relationship Id="rId5" Type="http://schemas.openxmlformats.org/officeDocument/2006/relationships/image" Target="../media/image4.emf"/><Relationship Id="rId4" Type="http://schemas.openxmlformats.org/officeDocument/2006/relationships/oleObject" Target="../embeddings/oleObject63.bin"/></Relationships>
</file>

<file path=ppt/slides/_rels/slide11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17.xml"/><Relationship Id="rId1" Type="http://schemas.openxmlformats.org/officeDocument/2006/relationships/vmlDrawing" Target="../drawings/vmlDrawing62.vml"/><Relationship Id="rId5" Type="http://schemas.openxmlformats.org/officeDocument/2006/relationships/image" Target="../media/image4.emf"/><Relationship Id="rId4" Type="http://schemas.openxmlformats.org/officeDocument/2006/relationships/oleObject" Target="../embeddings/oleObject64.bin"/></Relationships>
</file>

<file path=ppt/slides/_rels/slide11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119.xml"/><Relationship Id="rId7" Type="http://schemas.openxmlformats.org/officeDocument/2006/relationships/oleObject" Target="../embeddings/oleObject65.bin"/><Relationship Id="rId2" Type="http://schemas.openxmlformats.org/officeDocument/2006/relationships/tags" Target="../tags/tag118.xml"/><Relationship Id="rId1" Type="http://schemas.openxmlformats.org/officeDocument/2006/relationships/vmlDrawing" Target="../drawings/vmlDrawing63.vml"/><Relationship Id="rId6" Type="http://schemas.openxmlformats.org/officeDocument/2006/relationships/notesSlide" Target="../notesSlides/notesSlide15.xml"/><Relationship Id="rId5" Type="http://schemas.openxmlformats.org/officeDocument/2006/relationships/slideLayout" Target="../slideLayouts/slideLayout16.xml"/><Relationship Id="rId4" Type="http://schemas.openxmlformats.org/officeDocument/2006/relationships/tags" Target="../tags/tag120.xml"/></Relationships>
</file>

<file path=ppt/slides/_rels/slide11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1.xml"/><Relationship Id="rId1" Type="http://schemas.openxmlformats.org/officeDocument/2006/relationships/vmlDrawing" Target="../drawings/vmlDrawing64.vml"/><Relationship Id="rId5" Type="http://schemas.openxmlformats.org/officeDocument/2006/relationships/image" Target="../media/image4.emf"/><Relationship Id="rId4" Type="http://schemas.openxmlformats.org/officeDocument/2006/relationships/oleObject" Target="../embeddings/oleObject66.bin"/></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7.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2.xml"/><Relationship Id="rId1" Type="http://schemas.openxmlformats.org/officeDocument/2006/relationships/vmlDrawing" Target="../drawings/vmlDrawing65.vml"/><Relationship Id="rId6" Type="http://schemas.openxmlformats.org/officeDocument/2006/relationships/image" Target="../media/image28.png"/><Relationship Id="rId5" Type="http://schemas.openxmlformats.org/officeDocument/2006/relationships/image" Target="../media/image4.emf"/><Relationship Id="rId4" Type="http://schemas.openxmlformats.org/officeDocument/2006/relationships/oleObject" Target="../embeddings/oleObject67.bin"/></Relationships>
</file>

<file path=ppt/slides/_rels/slide11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3.xml"/><Relationship Id="rId1" Type="http://schemas.openxmlformats.org/officeDocument/2006/relationships/vmlDrawing" Target="../drawings/vmlDrawing66.vml"/><Relationship Id="rId5" Type="http://schemas.openxmlformats.org/officeDocument/2006/relationships/image" Target="../media/image4.emf"/><Relationship Id="rId4" Type="http://schemas.openxmlformats.org/officeDocument/2006/relationships/oleObject" Target="../embeddings/oleObject68.bin"/></Relationships>
</file>

<file path=ppt/slides/_rels/slide119.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4.xml"/><Relationship Id="rId1" Type="http://schemas.openxmlformats.org/officeDocument/2006/relationships/vmlDrawing" Target="../drawings/vmlDrawing67.vml"/><Relationship Id="rId5" Type="http://schemas.openxmlformats.org/officeDocument/2006/relationships/image" Target="../media/image4.emf"/><Relationship Id="rId4" Type="http://schemas.openxmlformats.org/officeDocument/2006/relationships/oleObject" Target="../embeddings/oleObject69.bin"/></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vmlDrawing" Target="../drawings/vmlDrawing8.vml"/><Relationship Id="rId5" Type="http://schemas.openxmlformats.org/officeDocument/2006/relationships/image" Target="../media/image4.emf"/><Relationship Id="rId4" Type="http://schemas.openxmlformats.org/officeDocument/2006/relationships/oleObject" Target="../embeddings/oleObject8.bin"/></Relationships>
</file>

<file path=ppt/slides/_rels/slide1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1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2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5.xml"/><Relationship Id="rId1" Type="http://schemas.openxmlformats.org/officeDocument/2006/relationships/vmlDrawing" Target="../drawings/vmlDrawing68.vml"/><Relationship Id="rId5" Type="http://schemas.openxmlformats.org/officeDocument/2006/relationships/image" Target="../media/image4.emf"/><Relationship Id="rId4" Type="http://schemas.openxmlformats.org/officeDocument/2006/relationships/oleObject" Target="../embeddings/oleObject70.bin"/></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6.xml"/><Relationship Id="rId1" Type="http://schemas.openxmlformats.org/officeDocument/2006/relationships/vmlDrawing" Target="../drawings/vmlDrawing69.vml"/><Relationship Id="rId5" Type="http://schemas.openxmlformats.org/officeDocument/2006/relationships/image" Target="../media/image4.emf"/><Relationship Id="rId4" Type="http://schemas.openxmlformats.org/officeDocument/2006/relationships/oleObject" Target="../embeddings/oleObject71.bin"/></Relationships>
</file>

<file path=ppt/slides/_rels/slide12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7.xml"/><Relationship Id="rId1" Type="http://schemas.openxmlformats.org/officeDocument/2006/relationships/vmlDrawing" Target="../drawings/vmlDrawing70.vml"/><Relationship Id="rId6" Type="http://schemas.openxmlformats.org/officeDocument/2006/relationships/image" Target="../media/image37.png"/><Relationship Id="rId5" Type="http://schemas.openxmlformats.org/officeDocument/2006/relationships/image" Target="../media/image4.emf"/><Relationship Id="rId4" Type="http://schemas.openxmlformats.org/officeDocument/2006/relationships/oleObject" Target="../embeddings/oleObject72.bin"/></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8.xml"/><Relationship Id="rId1" Type="http://schemas.openxmlformats.org/officeDocument/2006/relationships/vmlDrawing" Target="../drawings/vmlDrawing71.vml"/><Relationship Id="rId5" Type="http://schemas.openxmlformats.org/officeDocument/2006/relationships/image" Target="../media/image4.emf"/><Relationship Id="rId4" Type="http://schemas.openxmlformats.org/officeDocument/2006/relationships/oleObject" Target="../embeddings/oleObject73.bin"/></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0.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9.xml"/><Relationship Id="rId1" Type="http://schemas.openxmlformats.org/officeDocument/2006/relationships/vmlDrawing" Target="../drawings/vmlDrawing72.vml"/><Relationship Id="rId5" Type="http://schemas.openxmlformats.org/officeDocument/2006/relationships/image" Target="../media/image4.emf"/><Relationship Id="rId4" Type="http://schemas.openxmlformats.org/officeDocument/2006/relationships/oleObject" Target="../embeddings/oleObject74.bin"/></Relationships>
</file>

<file path=ppt/slides/_rels/slide13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30.xml"/><Relationship Id="rId1" Type="http://schemas.openxmlformats.org/officeDocument/2006/relationships/vmlDrawing" Target="../drawings/vmlDrawing73.vml"/><Relationship Id="rId5" Type="http://schemas.openxmlformats.org/officeDocument/2006/relationships/image" Target="../media/image4.emf"/><Relationship Id="rId4" Type="http://schemas.openxmlformats.org/officeDocument/2006/relationships/oleObject" Target="../embeddings/oleObject75.bin"/></Relationships>
</file>

<file path=ppt/slides/_rels/slide13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31.xml"/><Relationship Id="rId1" Type="http://schemas.openxmlformats.org/officeDocument/2006/relationships/vmlDrawing" Target="../drawings/vmlDrawing74.vml"/><Relationship Id="rId5" Type="http://schemas.openxmlformats.org/officeDocument/2006/relationships/image" Target="../media/image4.emf"/><Relationship Id="rId4" Type="http://schemas.openxmlformats.org/officeDocument/2006/relationships/oleObject" Target="../embeddings/oleObject76.bin"/></Relationships>
</file>

<file path=ppt/slides/_rels/slide13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32.xml"/><Relationship Id="rId1" Type="http://schemas.openxmlformats.org/officeDocument/2006/relationships/vmlDrawing" Target="../drawings/vmlDrawing75.vml"/><Relationship Id="rId5" Type="http://schemas.openxmlformats.org/officeDocument/2006/relationships/image" Target="../media/image4.emf"/><Relationship Id="rId4" Type="http://schemas.openxmlformats.org/officeDocument/2006/relationships/oleObject" Target="../embeddings/oleObject77.bin"/></Relationships>
</file>

<file path=ppt/slides/_rels/slide134.xml.rels><?xml version="1.0" encoding="UTF-8" standalone="yes"?>
<Relationships xmlns="http://schemas.openxmlformats.org/package/2006/relationships"><Relationship Id="rId8" Type="http://schemas.openxmlformats.org/officeDocument/2006/relationships/tags" Target="../tags/tag139.xml"/><Relationship Id="rId13" Type="http://schemas.openxmlformats.org/officeDocument/2006/relationships/oleObject" Target="../embeddings/oleObject78.bin"/><Relationship Id="rId3" Type="http://schemas.openxmlformats.org/officeDocument/2006/relationships/tags" Target="../tags/tag134.xml"/><Relationship Id="rId7" Type="http://schemas.openxmlformats.org/officeDocument/2006/relationships/tags" Target="../tags/tag138.xml"/><Relationship Id="rId12" Type="http://schemas.openxmlformats.org/officeDocument/2006/relationships/slideLayout" Target="../slideLayouts/slideLayout16.xml"/><Relationship Id="rId2" Type="http://schemas.openxmlformats.org/officeDocument/2006/relationships/tags" Target="../tags/tag133.xml"/><Relationship Id="rId16" Type="http://schemas.openxmlformats.org/officeDocument/2006/relationships/image" Target="../media/image38.emf"/><Relationship Id="rId1" Type="http://schemas.openxmlformats.org/officeDocument/2006/relationships/vmlDrawing" Target="../drawings/vmlDrawing76.vml"/><Relationship Id="rId6" Type="http://schemas.openxmlformats.org/officeDocument/2006/relationships/tags" Target="../tags/tag137.xml"/><Relationship Id="rId11" Type="http://schemas.openxmlformats.org/officeDocument/2006/relationships/tags" Target="../tags/tag142.xml"/><Relationship Id="rId5" Type="http://schemas.openxmlformats.org/officeDocument/2006/relationships/tags" Target="../tags/tag136.xml"/><Relationship Id="rId15" Type="http://schemas.openxmlformats.org/officeDocument/2006/relationships/oleObject" Target="../embeddings/oleObject79.bin"/><Relationship Id="rId10" Type="http://schemas.openxmlformats.org/officeDocument/2006/relationships/tags" Target="../tags/tag141.xml"/><Relationship Id="rId4" Type="http://schemas.openxmlformats.org/officeDocument/2006/relationships/tags" Target="../tags/tag135.xml"/><Relationship Id="rId9" Type="http://schemas.openxmlformats.org/officeDocument/2006/relationships/tags" Target="../tags/tag140.xml"/><Relationship Id="rId14" Type="http://schemas.openxmlformats.org/officeDocument/2006/relationships/image" Target="../media/image4.emf"/></Relationships>
</file>

<file path=ppt/slides/_rels/slide13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43.xml"/><Relationship Id="rId1" Type="http://schemas.openxmlformats.org/officeDocument/2006/relationships/vmlDrawing" Target="../drawings/vmlDrawing77.vml"/><Relationship Id="rId5" Type="http://schemas.openxmlformats.org/officeDocument/2006/relationships/image" Target="../media/image4.emf"/><Relationship Id="rId4" Type="http://schemas.openxmlformats.org/officeDocument/2006/relationships/oleObject" Target="../embeddings/oleObject80.bin"/></Relationships>
</file>

<file path=ppt/slides/_rels/slide1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6.xml"/></Relationships>
</file>

<file path=ppt/slides/_rels/slide137.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44.xml"/><Relationship Id="rId1" Type="http://schemas.openxmlformats.org/officeDocument/2006/relationships/vmlDrawing" Target="../drawings/vmlDrawing78.vml"/><Relationship Id="rId6" Type="http://schemas.openxmlformats.org/officeDocument/2006/relationships/image" Target="../media/image40.png"/><Relationship Id="rId5" Type="http://schemas.openxmlformats.org/officeDocument/2006/relationships/image" Target="../media/image4.emf"/><Relationship Id="rId4" Type="http://schemas.openxmlformats.org/officeDocument/2006/relationships/oleObject" Target="../embeddings/oleObject81.bin"/></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9.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45.xml"/><Relationship Id="rId1" Type="http://schemas.openxmlformats.org/officeDocument/2006/relationships/vmlDrawing" Target="../drawings/vmlDrawing79.vml"/><Relationship Id="rId5" Type="http://schemas.openxmlformats.org/officeDocument/2006/relationships/image" Target="../media/image4.emf"/><Relationship Id="rId4" Type="http://schemas.openxmlformats.org/officeDocument/2006/relationships/oleObject" Target="../embeddings/oleObject82.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4.emf"/><Relationship Id="rId5" Type="http://schemas.openxmlformats.org/officeDocument/2006/relationships/oleObject" Target="../embeddings/oleObject9.bin"/><Relationship Id="rId4" Type="http://schemas.openxmlformats.org/officeDocument/2006/relationships/notesSlide" Target="../notesSlides/notesSlide1.xml"/></Relationships>
</file>

<file path=ppt/slides/_rels/slide14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46.xml"/><Relationship Id="rId1" Type="http://schemas.openxmlformats.org/officeDocument/2006/relationships/vmlDrawing" Target="../drawings/vmlDrawing80.vml"/><Relationship Id="rId5" Type="http://schemas.openxmlformats.org/officeDocument/2006/relationships/image" Target="../media/image4.emf"/><Relationship Id="rId4" Type="http://schemas.openxmlformats.org/officeDocument/2006/relationships/oleObject" Target="../embeddings/oleObject83.bin"/></Relationships>
</file>

<file path=ppt/slides/_rels/slide14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47.xml"/><Relationship Id="rId1" Type="http://schemas.openxmlformats.org/officeDocument/2006/relationships/vmlDrawing" Target="../drawings/vmlDrawing81.vml"/><Relationship Id="rId5" Type="http://schemas.openxmlformats.org/officeDocument/2006/relationships/image" Target="../media/image4.emf"/><Relationship Id="rId4" Type="http://schemas.openxmlformats.org/officeDocument/2006/relationships/oleObject" Target="../embeddings/oleObject84.bin"/></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4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48.xml"/><Relationship Id="rId1" Type="http://schemas.openxmlformats.org/officeDocument/2006/relationships/vmlDrawing" Target="../drawings/vmlDrawing82.vml"/><Relationship Id="rId5" Type="http://schemas.openxmlformats.org/officeDocument/2006/relationships/image" Target="../media/image4.emf"/><Relationship Id="rId4" Type="http://schemas.openxmlformats.org/officeDocument/2006/relationships/oleObject" Target="../embeddings/oleObject85.bin"/></Relationships>
</file>

<file path=ppt/slides/_rels/slide14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49.xml"/><Relationship Id="rId1" Type="http://schemas.openxmlformats.org/officeDocument/2006/relationships/vmlDrawing" Target="../drawings/vmlDrawing83.vml"/><Relationship Id="rId5" Type="http://schemas.openxmlformats.org/officeDocument/2006/relationships/image" Target="../media/image4.emf"/><Relationship Id="rId4" Type="http://schemas.openxmlformats.org/officeDocument/2006/relationships/oleObject" Target="../embeddings/oleObject86.bin"/></Relationships>
</file>

<file path=ppt/slides/_rels/slide1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7.xml"/></Relationships>
</file>

<file path=ppt/slides/_rels/slide147.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50.xml"/><Relationship Id="rId1" Type="http://schemas.openxmlformats.org/officeDocument/2006/relationships/vmlDrawing" Target="../drawings/vmlDrawing84.vml"/><Relationship Id="rId5" Type="http://schemas.openxmlformats.org/officeDocument/2006/relationships/image" Target="../media/image4.emf"/><Relationship Id="rId4" Type="http://schemas.openxmlformats.org/officeDocument/2006/relationships/oleObject" Target="../embeddings/oleObject87.bin"/></Relationships>
</file>

<file path=ppt/slides/_rels/slide1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1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0.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51.xml"/><Relationship Id="rId1" Type="http://schemas.openxmlformats.org/officeDocument/2006/relationships/vmlDrawing" Target="../drawings/vmlDrawing85.vml"/><Relationship Id="rId5" Type="http://schemas.openxmlformats.org/officeDocument/2006/relationships/image" Target="../media/image4.emf"/><Relationship Id="rId4" Type="http://schemas.openxmlformats.org/officeDocument/2006/relationships/oleObject" Target="../embeddings/oleObject88.bin"/></Relationships>
</file>

<file path=ppt/slides/_rels/slide15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52.xml"/><Relationship Id="rId1" Type="http://schemas.openxmlformats.org/officeDocument/2006/relationships/vmlDrawing" Target="../drawings/vmlDrawing86.vml"/><Relationship Id="rId5" Type="http://schemas.openxmlformats.org/officeDocument/2006/relationships/image" Target="../media/image4.emf"/><Relationship Id="rId4" Type="http://schemas.openxmlformats.org/officeDocument/2006/relationships/oleObject" Target="../embeddings/oleObject89.bin"/></Relationships>
</file>

<file path=ppt/slides/_rels/slide15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53.xml"/><Relationship Id="rId1" Type="http://schemas.openxmlformats.org/officeDocument/2006/relationships/vmlDrawing" Target="../drawings/vmlDrawing87.vml"/><Relationship Id="rId6" Type="http://schemas.openxmlformats.org/officeDocument/2006/relationships/image" Target="../media/image42.png"/><Relationship Id="rId5" Type="http://schemas.openxmlformats.org/officeDocument/2006/relationships/image" Target="../media/image4.emf"/><Relationship Id="rId4" Type="http://schemas.openxmlformats.org/officeDocument/2006/relationships/oleObject" Target="../embeddings/oleObject90.bin"/></Relationships>
</file>

<file path=ppt/slides/_rels/slide15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54.xml"/><Relationship Id="rId1" Type="http://schemas.openxmlformats.org/officeDocument/2006/relationships/vmlDrawing" Target="../drawings/vmlDrawing88.vml"/><Relationship Id="rId5" Type="http://schemas.openxmlformats.org/officeDocument/2006/relationships/image" Target="../media/image4.emf"/><Relationship Id="rId4" Type="http://schemas.openxmlformats.org/officeDocument/2006/relationships/oleObject" Target="../embeddings/oleObject91.bin"/></Relationships>
</file>

<file path=ppt/slides/_rels/slide15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7.xml"/></Relationships>
</file>

<file path=ppt/slides/_rels/slide15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55.xml"/><Relationship Id="rId1" Type="http://schemas.openxmlformats.org/officeDocument/2006/relationships/vmlDrawing" Target="../drawings/vmlDrawing89.vml"/><Relationship Id="rId5" Type="http://schemas.openxmlformats.org/officeDocument/2006/relationships/image" Target="../media/image4.emf"/><Relationship Id="rId4" Type="http://schemas.openxmlformats.org/officeDocument/2006/relationships/oleObject" Target="../embeddings/oleObject92.bin"/></Relationships>
</file>

<file path=ppt/slides/_rels/slide15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56.xml"/><Relationship Id="rId1" Type="http://schemas.openxmlformats.org/officeDocument/2006/relationships/vmlDrawing" Target="../drawings/vmlDrawing90.vml"/><Relationship Id="rId5" Type="http://schemas.openxmlformats.org/officeDocument/2006/relationships/image" Target="../media/image4.emf"/><Relationship Id="rId4" Type="http://schemas.openxmlformats.org/officeDocument/2006/relationships/oleObject" Target="../embeddings/oleObject93.bin"/></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9.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57.xml"/><Relationship Id="rId1" Type="http://schemas.openxmlformats.org/officeDocument/2006/relationships/vmlDrawing" Target="../drawings/vmlDrawing91.vml"/><Relationship Id="rId5" Type="http://schemas.openxmlformats.org/officeDocument/2006/relationships/image" Target="../media/image4.emf"/><Relationship Id="rId4" Type="http://schemas.openxmlformats.org/officeDocument/2006/relationships/oleObject" Target="../embeddings/oleObject94.bin"/></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vmlDrawing" Target="../drawings/vmlDrawing10.vml"/><Relationship Id="rId5" Type="http://schemas.openxmlformats.org/officeDocument/2006/relationships/image" Target="../media/image1.emf"/><Relationship Id="rId4" Type="http://schemas.openxmlformats.org/officeDocument/2006/relationships/oleObject" Target="../embeddings/oleObject10.bin"/></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16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58.xml"/><Relationship Id="rId1" Type="http://schemas.openxmlformats.org/officeDocument/2006/relationships/vmlDrawing" Target="../drawings/vmlDrawing92.vml"/><Relationship Id="rId5" Type="http://schemas.openxmlformats.org/officeDocument/2006/relationships/image" Target="../media/image4.emf"/><Relationship Id="rId4" Type="http://schemas.openxmlformats.org/officeDocument/2006/relationships/oleObject" Target="../embeddings/oleObject95.bin"/></Relationships>
</file>

<file path=ppt/slides/_rels/slide16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7.xml"/></Relationships>
</file>

<file path=ppt/slides/_rels/slide16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59.xml"/><Relationship Id="rId1" Type="http://schemas.openxmlformats.org/officeDocument/2006/relationships/vmlDrawing" Target="../drawings/vmlDrawing93.vml"/><Relationship Id="rId5" Type="http://schemas.openxmlformats.org/officeDocument/2006/relationships/image" Target="../media/image4.emf"/><Relationship Id="rId4" Type="http://schemas.openxmlformats.org/officeDocument/2006/relationships/oleObject" Target="../embeddings/oleObject96.bin"/></Relationships>
</file>

<file path=ppt/slides/_rels/slide167.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60.xml"/><Relationship Id="rId1" Type="http://schemas.openxmlformats.org/officeDocument/2006/relationships/vmlDrawing" Target="../drawings/vmlDrawing94.vml"/><Relationship Id="rId5" Type="http://schemas.openxmlformats.org/officeDocument/2006/relationships/image" Target="../media/image4.emf"/><Relationship Id="rId4" Type="http://schemas.openxmlformats.org/officeDocument/2006/relationships/oleObject" Target="../embeddings/oleObject97.bin"/></Relationships>
</file>

<file path=ppt/slides/_rels/slide16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61.xml"/><Relationship Id="rId1" Type="http://schemas.openxmlformats.org/officeDocument/2006/relationships/vmlDrawing" Target="../drawings/vmlDrawing95.vml"/><Relationship Id="rId5" Type="http://schemas.openxmlformats.org/officeDocument/2006/relationships/image" Target="../media/image4.emf"/><Relationship Id="rId4" Type="http://schemas.openxmlformats.org/officeDocument/2006/relationships/oleObject" Target="../embeddings/oleObject98.bin"/></Relationships>
</file>

<file path=ppt/slides/_rels/slide169.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62.xml"/><Relationship Id="rId1" Type="http://schemas.openxmlformats.org/officeDocument/2006/relationships/vmlDrawing" Target="../drawings/vmlDrawing96.vml"/><Relationship Id="rId5" Type="http://schemas.openxmlformats.org/officeDocument/2006/relationships/image" Target="../media/image4.emf"/><Relationship Id="rId4" Type="http://schemas.openxmlformats.org/officeDocument/2006/relationships/oleObject" Target="../embeddings/oleObject99.bin"/></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63.xml"/><Relationship Id="rId1" Type="http://schemas.openxmlformats.org/officeDocument/2006/relationships/vmlDrawing" Target="../drawings/vmlDrawing97.vml"/><Relationship Id="rId5" Type="http://schemas.openxmlformats.org/officeDocument/2006/relationships/image" Target="../media/image4.emf"/><Relationship Id="rId4" Type="http://schemas.openxmlformats.org/officeDocument/2006/relationships/oleObject" Target="../embeddings/oleObject100.bin"/></Relationships>
</file>

<file path=ppt/slides/_rels/slide17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64.xml"/><Relationship Id="rId1" Type="http://schemas.openxmlformats.org/officeDocument/2006/relationships/vmlDrawing" Target="../drawings/vmlDrawing98.vml"/><Relationship Id="rId6" Type="http://schemas.openxmlformats.org/officeDocument/2006/relationships/image" Target="../media/image44.png"/><Relationship Id="rId5" Type="http://schemas.openxmlformats.org/officeDocument/2006/relationships/image" Target="../media/image4.emf"/><Relationship Id="rId4" Type="http://schemas.openxmlformats.org/officeDocument/2006/relationships/oleObject" Target="../embeddings/oleObject101.bin"/></Relationships>
</file>

<file path=ppt/slides/_rels/slide17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65.xml"/><Relationship Id="rId1" Type="http://schemas.openxmlformats.org/officeDocument/2006/relationships/vmlDrawing" Target="../drawings/vmlDrawing99.vml"/><Relationship Id="rId5" Type="http://schemas.openxmlformats.org/officeDocument/2006/relationships/image" Target="../media/image4.emf"/><Relationship Id="rId4" Type="http://schemas.openxmlformats.org/officeDocument/2006/relationships/oleObject" Target="../embeddings/oleObject102.bin"/></Relationships>
</file>

<file path=ppt/slides/_rels/slide17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66.xml"/><Relationship Id="rId1" Type="http://schemas.openxmlformats.org/officeDocument/2006/relationships/vmlDrawing" Target="../drawings/vmlDrawing100.vml"/><Relationship Id="rId5" Type="http://schemas.openxmlformats.org/officeDocument/2006/relationships/image" Target="../media/image4.emf"/><Relationship Id="rId4" Type="http://schemas.openxmlformats.org/officeDocument/2006/relationships/oleObject" Target="../embeddings/oleObject103.bin"/></Relationships>
</file>

<file path=ppt/slides/_rels/slide17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67.xml"/><Relationship Id="rId1" Type="http://schemas.openxmlformats.org/officeDocument/2006/relationships/vmlDrawing" Target="../drawings/vmlDrawing101.vml"/><Relationship Id="rId5" Type="http://schemas.openxmlformats.org/officeDocument/2006/relationships/image" Target="../media/image4.emf"/><Relationship Id="rId4" Type="http://schemas.openxmlformats.org/officeDocument/2006/relationships/oleObject" Target="../embeddings/oleObject104.bin"/></Relationships>
</file>

<file path=ppt/slides/_rels/slide177.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68.xml"/><Relationship Id="rId1" Type="http://schemas.openxmlformats.org/officeDocument/2006/relationships/vmlDrawing" Target="../drawings/vmlDrawing102.vml"/><Relationship Id="rId5" Type="http://schemas.openxmlformats.org/officeDocument/2006/relationships/image" Target="../media/image1.emf"/><Relationship Id="rId4" Type="http://schemas.openxmlformats.org/officeDocument/2006/relationships/oleObject" Target="../embeddings/oleObject105.bin"/></Relationships>
</file>

<file path=ppt/slides/_rels/slide17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69.xml"/><Relationship Id="rId1" Type="http://schemas.openxmlformats.org/officeDocument/2006/relationships/vmlDrawing" Target="../drawings/vmlDrawing103.vml"/><Relationship Id="rId5" Type="http://schemas.openxmlformats.org/officeDocument/2006/relationships/image" Target="../media/image4.emf"/><Relationship Id="rId4" Type="http://schemas.openxmlformats.org/officeDocument/2006/relationships/oleObject" Target="../embeddings/oleObject106.bin"/></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80.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70.xml"/><Relationship Id="rId1" Type="http://schemas.openxmlformats.org/officeDocument/2006/relationships/vmlDrawing" Target="../drawings/vmlDrawing104.vml"/><Relationship Id="rId5" Type="http://schemas.openxmlformats.org/officeDocument/2006/relationships/image" Target="../media/image4.emf"/><Relationship Id="rId4" Type="http://schemas.openxmlformats.org/officeDocument/2006/relationships/oleObject" Target="../embeddings/oleObject107.bin"/></Relationships>
</file>

<file path=ppt/slides/_rels/slide18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71.xml"/><Relationship Id="rId1" Type="http://schemas.openxmlformats.org/officeDocument/2006/relationships/vmlDrawing" Target="../drawings/vmlDrawing105.vml"/><Relationship Id="rId5" Type="http://schemas.openxmlformats.org/officeDocument/2006/relationships/image" Target="../media/image4.emf"/><Relationship Id="rId4" Type="http://schemas.openxmlformats.org/officeDocument/2006/relationships/oleObject" Target="../embeddings/oleObject108.bin"/></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72.xml"/><Relationship Id="rId1" Type="http://schemas.openxmlformats.org/officeDocument/2006/relationships/vmlDrawing" Target="../drawings/vmlDrawing106.vml"/><Relationship Id="rId5" Type="http://schemas.openxmlformats.org/officeDocument/2006/relationships/image" Target="../media/image4.emf"/><Relationship Id="rId4" Type="http://schemas.openxmlformats.org/officeDocument/2006/relationships/oleObject" Target="../embeddings/oleObject109.bin"/></Relationships>
</file>

<file path=ppt/slides/_rels/slide18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73.xml"/><Relationship Id="rId1" Type="http://schemas.openxmlformats.org/officeDocument/2006/relationships/vmlDrawing" Target="../drawings/vmlDrawing107.vml"/><Relationship Id="rId5" Type="http://schemas.openxmlformats.org/officeDocument/2006/relationships/image" Target="../media/image1.emf"/><Relationship Id="rId4" Type="http://schemas.openxmlformats.org/officeDocument/2006/relationships/oleObject" Target="../embeddings/oleObject110.bin"/></Relationships>
</file>

<file path=ppt/slides/_rels/slide187.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74.xml"/><Relationship Id="rId1" Type="http://schemas.openxmlformats.org/officeDocument/2006/relationships/vmlDrawing" Target="../drawings/vmlDrawing108.vml"/><Relationship Id="rId6" Type="http://schemas.openxmlformats.org/officeDocument/2006/relationships/image" Target="../media/image45.png"/><Relationship Id="rId5" Type="http://schemas.openxmlformats.org/officeDocument/2006/relationships/image" Target="../media/image4.emf"/><Relationship Id="rId4" Type="http://schemas.openxmlformats.org/officeDocument/2006/relationships/oleObject" Target="../embeddings/oleObject111.bin"/></Relationships>
</file>

<file path=ppt/slides/_rels/slide18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75.xml"/><Relationship Id="rId1" Type="http://schemas.openxmlformats.org/officeDocument/2006/relationships/vmlDrawing" Target="../drawings/vmlDrawing109.vml"/><Relationship Id="rId5" Type="http://schemas.openxmlformats.org/officeDocument/2006/relationships/image" Target="../media/image1.emf"/><Relationship Id="rId4" Type="http://schemas.openxmlformats.org/officeDocument/2006/relationships/oleObject" Target="../embeddings/oleObject112.bin"/></Relationships>
</file>

<file path=ppt/slides/_rels/slide18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1.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76.xml"/><Relationship Id="rId1" Type="http://schemas.openxmlformats.org/officeDocument/2006/relationships/vmlDrawing" Target="../drawings/vmlDrawing110.vml"/><Relationship Id="rId5" Type="http://schemas.openxmlformats.org/officeDocument/2006/relationships/image" Target="../media/image4.emf"/><Relationship Id="rId4" Type="http://schemas.openxmlformats.org/officeDocument/2006/relationships/oleObject" Target="../embeddings/oleObject113.bin"/></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3.xml.rels><?xml version="1.0" encoding="UTF-8" standalone="yes"?>
<Relationships xmlns="http://schemas.openxmlformats.org/package/2006/relationships"><Relationship Id="rId8" Type="http://schemas.openxmlformats.org/officeDocument/2006/relationships/tags" Target="../tags/tag184.xml"/><Relationship Id="rId13" Type="http://schemas.openxmlformats.org/officeDocument/2006/relationships/image" Target="../media/image1.emf"/><Relationship Id="rId3" Type="http://schemas.openxmlformats.org/officeDocument/2006/relationships/tags" Target="../tags/tag179.xml"/><Relationship Id="rId7" Type="http://schemas.openxmlformats.org/officeDocument/2006/relationships/tags" Target="../tags/tag183.xml"/><Relationship Id="rId12" Type="http://schemas.openxmlformats.org/officeDocument/2006/relationships/slideLayout" Target="../slideLayouts/slideLayout18.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11" Type="http://schemas.openxmlformats.org/officeDocument/2006/relationships/tags" Target="../tags/tag187.xml"/><Relationship Id="rId5" Type="http://schemas.openxmlformats.org/officeDocument/2006/relationships/tags" Target="../tags/tag181.xml"/><Relationship Id="rId10" Type="http://schemas.openxmlformats.org/officeDocument/2006/relationships/tags" Target="../tags/tag186.xml"/><Relationship Id="rId4" Type="http://schemas.openxmlformats.org/officeDocument/2006/relationships/tags" Target="../tags/tag180.xml"/><Relationship Id="rId9" Type="http://schemas.openxmlformats.org/officeDocument/2006/relationships/tags" Target="../tags/tag185.xml"/><Relationship Id="rId14" Type="http://schemas.openxmlformats.org/officeDocument/2006/relationships/image" Target="../media/image47.emf"/></Relationships>
</file>

<file path=ppt/slides/_rels/slide19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88.xml"/><Relationship Id="rId1" Type="http://schemas.openxmlformats.org/officeDocument/2006/relationships/vmlDrawing" Target="../drawings/vmlDrawing111.vml"/><Relationship Id="rId5" Type="http://schemas.openxmlformats.org/officeDocument/2006/relationships/image" Target="../media/image4.emf"/><Relationship Id="rId4" Type="http://schemas.openxmlformats.org/officeDocument/2006/relationships/oleObject" Target="../embeddings/oleObject114.bin"/></Relationships>
</file>

<file path=ppt/slides/_rels/slide19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89.xml"/><Relationship Id="rId1" Type="http://schemas.openxmlformats.org/officeDocument/2006/relationships/vmlDrawing" Target="../drawings/vmlDrawing112.vml"/><Relationship Id="rId5" Type="http://schemas.openxmlformats.org/officeDocument/2006/relationships/image" Target="../media/image4.emf"/><Relationship Id="rId4" Type="http://schemas.openxmlformats.org/officeDocument/2006/relationships/oleObject" Target="../embeddings/oleObject115.bin"/></Relationships>
</file>

<file path=ppt/slides/_rels/slide196.xml.rels><?xml version="1.0" encoding="UTF-8" standalone="yes"?>
<Relationships xmlns="http://schemas.openxmlformats.org/package/2006/relationships"><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 Id="rId4" Type="http://schemas.openxmlformats.org/officeDocument/2006/relationships/slideLayout" Target="../slideLayouts/slideLayout19.xml"/></Relationships>
</file>

<file path=ppt/slides/_rels/slide197.xml.rels><?xml version="1.0" encoding="UTF-8" standalone="yes"?>
<Relationships xmlns="http://schemas.openxmlformats.org/package/2006/relationships"><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vmlDrawing" Target="../drawings/vmlDrawing113.vml"/><Relationship Id="rId6" Type="http://schemas.openxmlformats.org/officeDocument/2006/relationships/image" Target="../media/image1.emf"/><Relationship Id="rId5" Type="http://schemas.openxmlformats.org/officeDocument/2006/relationships/oleObject" Target="../embeddings/oleObject116.bin"/><Relationship Id="rId4" Type="http://schemas.openxmlformats.org/officeDocument/2006/relationships/slideLayout" Target="../slideLayouts/slideLayout18.xml"/></Relationships>
</file>

<file path=ppt/slides/_rels/slide198.xml.rels><?xml version="1.0" encoding="UTF-8" standalone="yes"?>
<Relationships xmlns="http://schemas.openxmlformats.org/package/2006/relationships"><Relationship Id="rId8" Type="http://schemas.openxmlformats.org/officeDocument/2006/relationships/tags" Target="../tags/tag201.xml"/><Relationship Id="rId13" Type="http://schemas.openxmlformats.org/officeDocument/2006/relationships/image" Target="../media/image1.emf"/><Relationship Id="rId3" Type="http://schemas.openxmlformats.org/officeDocument/2006/relationships/tags" Target="../tags/tag196.xml"/><Relationship Id="rId7" Type="http://schemas.openxmlformats.org/officeDocument/2006/relationships/tags" Target="../tags/tag200.xml"/><Relationship Id="rId12" Type="http://schemas.openxmlformats.org/officeDocument/2006/relationships/oleObject" Target="../embeddings/oleObject117.bin"/><Relationship Id="rId2" Type="http://schemas.openxmlformats.org/officeDocument/2006/relationships/tags" Target="../tags/tag195.xml"/><Relationship Id="rId1" Type="http://schemas.openxmlformats.org/officeDocument/2006/relationships/vmlDrawing" Target="../drawings/vmlDrawing114.vml"/><Relationship Id="rId6" Type="http://schemas.openxmlformats.org/officeDocument/2006/relationships/tags" Target="../tags/tag199.xml"/><Relationship Id="rId11" Type="http://schemas.openxmlformats.org/officeDocument/2006/relationships/slideLayout" Target="../slideLayouts/slideLayout19.xml"/><Relationship Id="rId5" Type="http://schemas.openxmlformats.org/officeDocument/2006/relationships/tags" Target="../tags/tag198.xml"/><Relationship Id="rId10" Type="http://schemas.openxmlformats.org/officeDocument/2006/relationships/tags" Target="../tags/tag203.xml"/><Relationship Id="rId4" Type="http://schemas.openxmlformats.org/officeDocument/2006/relationships/tags" Target="../tags/tag197.xml"/><Relationship Id="rId9" Type="http://schemas.openxmlformats.org/officeDocument/2006/relationships/tags" Target="../tags/tag202.xml"/></Relationships>
</file>

<file path=ppt/slides/_rels/slide199.xml.rels><?xml version="1.0" encoding="UTF-8" standalone="yes"?>
<Relationships xmlns="http://schemas.openxmlformats.org/package/2006/relationships"><Relationship Id="rId8" Type="http://schemas.openxmlformats.org/officeDocument/2006/relationships/tags" Target="../tags/tag210.xml"/><Relationship Id="rId13" Type="http://schemas.openxmlformats.org/officeDocument/2006/relationships/image" Target="../media/image1.emf"/><Relationship Id="rId3" Type="http://schemas.openxmlformats.org/officeDocument/2006/relationships/tags" Target="../tags/tag205.xml"/><Relationship Id="rId7" Type="http://schemas.openxmlformats.org/officeDocument/2006/relationships/tags" Target="../tags/tag209.xml"/><Relationship Id="rId12" Type="http://schemas.openxmlformats.org/officeDocument/2006/relationships/oleObject" Target="../embeddings/oleObject118.bin"/><Relationship Id="rId2" Type="http://schemas.openxmlformats.org/officeDocument/2006/relationships/tags" Target="../tags/tag204.xml"/><Relationship Id="rId1" Type="http://schemas.openxmlformats.org/officeDocument/2006/relationships/vmlDrawing" Target="../drawings/vmlDrawing115.vml"/><Relationship Id="rId6" Type="http://schemas.openxmlformats.org/officeDocument/2006/relationships/tags" Target="../tags/tag208.xml"/><Relationship Id="rId11" Type="http://schemas.openxmlformats.org/officeDocument/2006/relationships/slideLayout" Target="../slideLayouts/slideLayout19.xml"/><Relationship Id="rId5" Type="http://schemas.openxmlformats.org/officeDocument/2006/relationships/tags" Target="../tags/tag207.xml"/><Relationship Id="rId10" Type="http://schemas.openxmlformats.org/officeDocument/2006/relationships/tags" Target="../tags/tag212.xml"/><Relationship Id="rId4" Type="http://schemas.openxmlformats.org/officeDocument/2006/relationships/tags" Target="../tags/tag206.xml"/><Relationship Id="rId9" Type="http://schemas.openxmlformats.org/officeDocument/2006/relationships/tags" Target="../tags/tag21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xml"/><Relationship Id="rId1" Type="http://schemas.openxmlformats.org/officeDocument/2006/relationships/vmlDrawing" Target="../drawings/vmlDrawing5.vml"/><Relationship Id="rId5" Type="http://schemas.openxmlformats.org/officeDocument/2006/relationships/image" Target="../media/image4.emf"/><Relationship Id="rId4" Type="http://schemas.openxmlformats.org/officeDocument/2006/relationships/oleObject" Target="../embeddings/oleObject5.bin"/></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3.xml"/><Relationship Id="rId7" Type="http://schemas.openxmlformats.org/officeDocument/2006/relationships/diagramData" Target="../diagrams/data1.xml"/><Relationship Id="rId2" Type="http://schemas.openxmlformats.org/officeDocument/2006/relationships/tags" Target="../tags/tag12.xml"/><Relationship Id="rId1" Type="http://schemas.openxmlformats.org/officeDocument/2006/relationships/vmlDrawing" Target="../drawings/vmlDrawing11.vml"/><Relationship Id="rId6" Type="http://schemas.openxmlformats.org/officeDocument/2006/relationships/image" Target="../media/image4.emf"/><Relationship Id="rId11" Type="http://schemas.microsoft.com/office/2007/relationships/diagramDrawing" Target="../diagrams/drawing1.xml"/><Relationship Id="rId5" Type="http://schemas.openxmlformats.org/officeDocument/2006/relationships/oleObject" Target="../embeddings/oleObject11.bin"/><Relationship Id="rId10" Type="http://schemas.openxmlformats.org/officeDocument/2006/relationships/diagramColors" Target="../diagrams/colors1.xml"/><Relationship Id="rId4" Type="http://schemas.openxmlformats.org/officeDocument/2006/relationships/notesSlide" Target="../notesSlides/notesSlide2.xml"/><Relationship Id="rId9" Type="http://schemas.openxmlformats.org/officeDocument/2006/relationships/diagramQuickStyle" Target="../diagrams/quickStyle1.xml"/></Relationships>
</file>

<file path=ppt/slides/_rels/slide200.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213.xml"/><Relationship Id="rId1" Type="http://schemas.openxmlformats.org/officeDocument/2006/relationships/vmlDrawing" Target="../drawings/vmlDrawing116.vml"/><Relationship Id="rId5" Type="http://schemas.openxmlformats.org/officeDocument/2006/relationships/image" Target="../media/image4.emf"/><Relationship Id="rId4" Type="http://schemas.openxmlformats.org/officeDocument/2006/relationships/oleObject" Target="../embeddings/oleObject119.bin"/></Relationships>
</file>

<file path=ppt/slides/_rels/slide20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214.xml"/><Relationship Id="rId1" Type="http://schemas.openxmlformats.org/officeDocument/2006/relationships/vmlDrawing" Target="../drawings/vmlDrawing117.vml"/><Relationship Id="rId5" Type="http://schemas.openxmlformats.org/officeDocument/2006/relationships/image" Target="../media/image4.emf"/><Relationship Id="rId4" Type="http://schemas.openxmlformats.org/officeDocument/2006/relationships/oleObject" Target="../embeddings/oleObject120.bin"/></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4.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215.xml"/><Relationship Id="rId1" Type="http://schemas.openxmlformats.org/officeDocument/2006/relationships/vmlDrawing" Target="../drawings/vmlDrawing118.vml"/><Relationship Id="rId6" Type="http://schemas.openxmlformats.org/officeDocument/2006/relationships/chart" Target="../charts/chart6.xml"/><Relationship Id="rId5" Type="http://schemas.openxmlformats.org/officeDocument/2006/relationships/image" Target="../media/image4.emf"/><Relationship Id="rId4" Type="http://schemas.openxmlformats.org/officeDocument/2006/relationships/oleObject" Target="../embeddings/oleObject121.bin"/></Relationships>
</file>

<file path=ppt/slides/_rels/slide205.xml.rels><?xml version="1.0" encoding="UTF-8" standalone="yes"?>
<Relationships xmlns="http://schemas.openxmlformats.org/package/2006/relationships"><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 Id="rId4" Type="http://schemas.openxmlformats.org/officeDocument/2006/relationships/slideLayout" Target="../slideLayouts/slideLayout18.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19.xml"/><Relationship Id="rId1" Type="http://schemas.openxmlformats.org/officeDocument/2006/relationships/vmlDrawing" Target="../drawings/vmlDrawing119.vml"/><Relationship Id="rId5" Type="http://schemas.openxmlformats.org/officeDocument/2006/relationships/image" Target="../media/image1.emf"/><Relationship Id="rId4" Type="http://schemas.openxmlformats.org/officeDocument/2006/relationships/oleObject" Target="../embeddings/oleObject122.bin"/></Relationships>
</file>

<file path=ppt/slides/_rels/slide208.xml.rels><?xml version="1.0" encoding="UTF-8" standalone="yes"?>
<Relationships xmlns="http://schemas.openxmlformats.org/package/2006/relationships"><Relationship Id="rId8" Type="http://schemas.openxmlformats.org/officeDocument/2006/relationships/tags" Target="../tags/tag226.xml"/><Relationship Id="rId13" Type="http://schemas.openxmlformats.org/officeDocument/2006/relationships/tags" Target="../tags/tag231.xml"/><Relationship Id="rId18" Type="http://schemas.openxmlformats.org/officeDocument/2006/relationships/tags" Target="../tags/tag236.xml"/><Relationship Id="rId26" Type="http://schemas.openxmlformats.org/officeDocument/2006/relationships/oleObject" Target="../embeddings/oleObject123.bin"/><Relationship Id="rId3" Type="http://schemas.openxmlformats.org/officeDocument/2006/relationships/tags" Target="../tags/tag221.xml"/><Relationship Id="rId21" Type="http://schemas.openxmlformats.org/officeDocument/2006/relationships/tags" Target="../tags/tag239.xml"/><Relationship Id="rId7" Type="http://schemas.openxmlformats.org/officeDocument/2006/relationships/tags" Target="../tags/tag225.xml"/><Relationship Id="rId12" Type="http://schemas.openxmlformats.org/officeDocument/2006/relationships/tags" Target="../tags/tag230.xml"/><Relationship Id="rId17" Type="http://schemas.openxmlformats.org/officeDocument/2006/relationships/tags" Target="../tags/tag235.xml"/><Relationship Id="rId25" Type="http://schemas.openxmlformats.org/officeDocument/2006/relationships/slideLayout" Target="../slideLayouts/slideLayout19.xml"/><Relationship Id="rId2" Type="http://schemas.openxmlformats.org/officeDocument/2006/relationships/tags" Target="../tags/tag220.xml"/><Relationship Id="rId16" Type="http://schemas.openxmlformats.org/officeDocument/2006/relationships/tags" Target="../tags/tag234.xml"/><Relationship Id="rId20" Type="http://schemas.openxmlformats.org/officeDocument/2006/relationships/tags" Target="../tags/tag238.xml"/><Relationship Id="rId1" Type="http://schemas.openxmlformats.org/officeDocument/2006/relationships/vmlDrawing" Target="../drawings/vmlDrawing120.vml"/><Relationship Id="rId6" Type="http://schemas.openxmlformats.org/officeDocument/2006/relationships/tags" Target="../tags/tag224.xml"/><Relationship Id="rId11" Type="http://schemas.openxmlformats.org/officeDocument/2006/relationships/tags" Target="../tags/tag229.xml"/><Relationship Id="rId24" Type="http://schemas.openxmlformats.org/officeDocument/2006/relationships/tags" Target="../tags/tag242.xml"/><Relationship Id="rId5" Type="http://schemas.openxmlformats.org/officeDocument/2006/relationships/tags" Target="../tags/tag223.xml"/><Relationship Id="rId15" Type="http://schemas.openxmlformats.org/officeDocument/2006/relationships/tags" Target="../tags/tag233.xml"/><Relationship Id="rId23" Type="http://schemas.openxmlformats.org/officeDocument/2006/relationships/tags" Target="../tags/tag241.xml"/><Relationship Id="rId10" Type="http://schemas.openxmlformats.org/officeDocument/2006/relationships/tags" Target="../tags/tag228.xml"/><Relationship Id="rId19" Type="http://schemas.openxmlformats.org/officeDocument/2006/relationships/tags" Target="../tags/tag237.xml"/><Relationship Id="rId4" Type="http://schemas.openxmlformats.org/officeDocument/2006/relationships/tags" Target="../tags/tag222.xml"/><Relationship Id="rId9" Type="http://schemas.openxmlformats.org/officeDocument/2006/relationships/tags" Target="../tags/tag227.xml"/><Relationship Id="rId14" Type="http://schemas.openxmlformats.org/officeDocument/2006/relationships/tags" Target="../tags/tag232.xml"/><Relationship Id="rId22" Type="http://schemas.openxmlformats.org/officeDocument/2006/relationships/tags" Target="../tags/tag240.xml"/><Relationship Id="rId27" Type="http://schemas.openxmlformats.org/officeDocument/2006/relationships/image" Target="../media/image1.emf"/></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0.xml.rels><?xml version="1.0" encoding="UTF-8" standalone="yes"?>
<Relationships xmlns="http://schemas.openxmlformats.org/package/2006/relationships"><Relationship Id="rId3" Type="http://schemas.openxmlformats.org/officeDocument/2006/relationships/tags" Target="../tags/tag244.xml"/><Relationship Id="rId7" Type="http://schemas.openxmlformats.org/officeDocument/2006/relationships/image" Target="../media/image48.png"/><Relationship Id="rId2" Type="http://schemas.openxmlformats.org/officeDocument/2006/relationships/tags" Target="../tags/tag243.xml"/><Relationship Id="rId1" Type="http://schemas.openxmlformats.org/officeDocument/2006/relationships/vmlDrawing" Target="../drawings/vmlDrawing121.vml"/><Relationship Id="rId6" Type="http://schemas.openxmlformats.org/officeDocument/2006/relationships/image" Target="../media/image4.emf"/><Relationship Id="rId5" Type="http://schemas.openxmlformats.org/officeDocument/2006/relationships/oleObject" Target="../embeddings/oleObject124.bin"/><Relationship Id="rId4" Type="http://schemas.openxmlformats.org/officeDocument/2006/relationships/slideLayout" Target="../slideLayouts/slideLayout18.xml"/></Relationships>
</file>

<file path=ppt/slides/_rels/slide211.xml.rels><?xml version="1.0" encoding="UTF-8" standalone="yes"?>
<Relationships xmlns="http://schemas.openxmlformats.org/package/2006/relationships"><Relationship Id="rId8" Type="http://schemas.openxmlformats.org/officeDocument/2006/relationships/tags" Target="../tags/tag252.xml"/><Relationship Id="rId13" Type="http://schemas.openxmlformats.org/officeDocument/2006/relationships/image" Target="../media/image49.emf"/><Relationship Id="rId3" Type="http://schemas.openxmlformats.org/officeDocument/2006/relationships/tags" Target="../tags/tag247.xml"/><Relationship Id="rId7" Type="http://schemas.openxmlformats.org/officeDocument/2006/relationships/tags" Target="../tags/tag251.xml"/><Relationship Id="rId12" Type="http://schemas.openxmlformats.org/officeDocument/2006/relationships/image" Target="../media/image4.emf"/><Relationship Id="rId2" Type="http://schemas.openxmlformats.org/officeDocument/2006/relationships/tags" Target="../tags/tag246.xml"/><Relationship Id="rId1" Type="http://schemas.openxmlformats.org/officeDocument/2006/relationships/tags" Target="../tags/tag245.xml"/><Relationship Id="rId6" Type="http://schemas.openxmlformats.org/officeDocument/2006/relationships/tags" Target="../tags/tag250.xml"/><Relationship Id="rId11" Type="http://schemas.openxmlformats.org/officeDocument/2006/relationships/slideLayout" Target="../slideLayouts/slideLayout18.xml"/><Relationship Id="rId5" Type="http://schemas.openxmlformats.org/officeDocument/2006/relationships/tags" Target="../tags/tag249.xml"/><Relationship Id="rId10" Type="http://schemas.openxmlformats.org/officeDocument/2006/relationships/tags" Target="../tags/tag254.xml"/><Relationship Id="rId4" Type="http://schemas.openxmlformats.org/officeDocument/2006/relationships/tags" Target="../tags/tag248.xml"/><Relationship Id="rId9" Type="http://schemas.openxmlformats.org/officeDocument/2006/relationships/tags" Target="../tags/tag253.xml"/><Relationship Id="rId14" Type="http://schemas.openxmlformats.org/officeDocument/2006/relationships/image" Target="../media/image48.png"/></Relationships>
</file>

<file path=ppt/slides/_rels/slide21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55.xml"/><Relationship Id="rId1" Type="http://schemas.openxmlformats.org/officeDocument/2006/relationships/vmlDrawing" Target="../drawings/vmlDrawing122.vml"/><Relationship Id="rId6" Type="http://schemas.openxmlformats.org/officeDocument/2006/relationships/image" Target="../media/image48.png"/><Relationship Id="rId5" Type="http://schemas.openxmlformats.org/officeDocument/2006/relationships/image" Target="../media/image4.emf"/><Relationship Id="rId4" Type="http://schemas.openxmlformats.org/officeDocument/2006/relationships/oleObject" Target="../embeddings/oleObject125.bin"/></Relationships>
</file>

<file path=ppt/slides/_rels/slide21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56.xml"/><Relationship Id="rId1" Type="http://schemas.openxmlformats.org/officeDocument/2006/relationships/vmlDrawing" Target="../drawings/vmlDrawing123.vml"/><Relationship Id="rId6" Type="http://schemas.openxmlformats.org/officeDocument/2006/relationships/image" Target="../media/image48.png"/><Relationship Id="rId5" Type="http://schemas.openxmlformats.org/officeDocument/2006/relationships/image" Target="../media/image4.emf"/><Relationship Id="rId4" Type="http://schemas.openxmlformats.org/officeDocument/2006/relationships/oleObject" Target="../embeddings/oleObject126.bin"/></Relationships>
</file>

<file path=ppt/slides/_rels/slide21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215.xml.rels><?xml version="1.0" encoding="UTF-8" standalone="yes"?>
<Relationships xmlns="http://schemas.openxmlformats.org/package/2006/relationships"><Relationship Id="rId8" Type="http://schemas.openxmlformats.org/officeDocument/2006/relationships/image" Target="../media/image50.emf"/><Relationship Id="rId3" Type="http://schemas.openxmlformats.org/officeDocument/2006/relationships/tags" Target="../tags/tag259.xml"/><Relationship Id="rId7" Type="http://schemas.openxmlformats.org/officeDocument/2006/relationships/image" Target="../media/image4.emf"/><Relationship Id="rId2" Type="http://schemas.openxmlformats.org/officeDocument/2006/relationships/tags" Target="../tags/tag258.xml"/><Relationship Id="rId1" Type="http://schemas.openxmlformats.org/officeDocument/2006/relationships/tags" Target="../tags/tag257.xml"/><Relationship Id="rId6" Type="http://schemas.openxmlformats.org/officeDocument/2006/relationships/slideLayout" Target="../slideLayouts/slideLayout18.xml"/><Relationship Id="rId5" Type="http://schemas.openxmlformats.org/officeDocument/2006/relationships/tags" Target="../tags/tag261.xml"/><Relationship Id="rId4" Type="http://schemas.openxmlformats.org/officeDocument/2006/relationships/tags" Target="../tags/tag260.xml"/><Relationship Id="rId9" Type="http://schemas.openxmlformats.org/officeDocument/2006/relationships/image" Target="../media/image48.png"/></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vmlDrawing" Target="../drawings/vmlDrawing12.vml"/><Relationship Id="rId6" Type="http://schemas.openxmlformats.org/officeDocument/2006/relationships/image" Target="../media/image13.png"/><Relationship Id="rId5" Type="http://schemas.openxmlformats.org/officeDocument/2006/relationships/image" Target="../media/image4.emf"/><Relationship Id="rId4" Type="http://schemas.openxmlformats.org/officeDocument/2006/relationships/oleObject" Target="../embeddings/oleObject12.bin"/></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18" Type="http://schemas.openxmlformats.org/officeDocument/2006/relationships/tags" Target="../tags/tag30.xml"/><Relationship Id="rId26" Type="http://schemas.openxmlformats.org/officeDocument/2006/relationships/tags" Target="../tags/tag38.xml"/><Relationship Id="rId3" Type="http://schemas.openxmlformats.org/officeDocument/2006/relationships/tags" Target="../tags/tag15.xml"/><Relationship Id="rId21" Type="http://schemas.openxmlformats.org/officeDocument/2006/relationships/tags" Target="../tags/tag33.xml"/><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tags" Target="../tags/tag29.xml"/><Relationship Id="rId25" Type="http://schemas.openxmlformats.org/officeDocument/2006/relationships/tags" Target="../tags/tag37.xml"/><Relationship Id="rId2" Type="http://schemas.openxmlformats.org/officeDocument/2006/relationships/tags" Target="../tags/tag14.xml"/><Relationship Id="rId16" Type="http://schemas.openxmlformats.org/officeDocument/2006/relationships/tags" Target="../tags/tag28.xml"/><Relationship Id="rId20" Type="http://schemas.openxmlformats.org/officeDocument/2006/relationships/tags" Target="../tags/tag32.xml"/><Relationship Id="rId29" Type="http://schemas.openxmlformats.org/officeDocument/2006/relationships/oleObject" Target="../embeddings/oleObject13.bin"/><Relationship Id="rId1" Type="http://schemas.openxmlformats.org/officeDocument/2006/relationships/vmlDrawing" Target="../drawings/vmlDrawing13.vml"/><Relationship Id="rId6" Type="http://schemas.openxmlformats.org/officeDocument/2006/relationships/tags" Target="../tags/tag18.xml"/><Relationship Id="rId11" Type="http://schemas.openxmlformats.org/officeDocument/2006/relationships/tags" Target="../tags/tag23.xml"/><Relationship Id="rId24" Type="http://schemas.openxmlformats.org/officeDocument/2006/relationships/tags" Target="../tags/tag36.xml"/><Relationship Id="rId32" Type="http://schemas.openxmlformats.org/officeDocument/2006/relationships/image" Target="../media/image15.emf"/><Relationship Id="rId5" Type="http://schemas.openxmlformats.org/officeDocument/2006/relationships/tags" Target="../tags/tag17.xml"/><Relationship Id="rId15" Type="http://schemas.openxmlformats.org/officeDocument/2006/relationships/tags" Target="../tags/tag27.xml"/><Relationship Id="rId23" Type="http://schemas.openxmlformats.org/officeDocument/2006/relationships/tags" Target="../tags/tag35.xml"/><Relationship Id="rId28" Type="http://schemas.openxmlformats.org/officeDocument/2006/relationships/slideLayout" Target="../slideLayouts/slideLayout3.xml"/><Relationship Id="rId10" Type="http://schemas.openxmlformats.org/officeDocument/2006/relationships/tags" Target="../tags/tag22.xml"/><Relationship Id="rId19" Type="http://schemas.openxmlformats.org/officeDocument/2006/relationships/tags" Target="../tags/tag31.xml"/><Relationship Id="rId31" Type="http://schemas.openxmlformats.org/officeDocument/2006/relationships/oleObject" Target="../embeddings/oleObject14.bin"/><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 Id="rId22" Type="http://schemas.openxmlformats.org/officeDocument/2006/relationships/tags" Target="../tags/tag34.xml"/><Relationship Id="rId27" Type="http://schemas.openxmlformats.org/officeDocument/2006/relationships/tags" Target="../tags/tag39.xml"/><Relationship Id="rId30" Type="http://schemas.openxmlformats.org/officeDocument/2006/relationships/image" Target="../media/image1.emf"/></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7.png"/><Relationship Id="rId2" Type="http://schemas.openxmlformats.org/officeDocument/2006/relationships/tags" Target="../tags/tag40.xml"/><Relationship Id="rId1" Type="http://schemas.openxmlformats.org/officeDocument/2006/relationships/vmlDrawing" Target="../drawings/vmlDrawing14.vml"/><Relationship Id="rId6" Type="http://schemas.openxmlformats.org/officeDocument/2006/relationships/image" Target="../media/image16.png"/><Relationship Id="rId5" Type="http://schemas.openxmlformats.org/officeDocument/2006/relationships/image" Target="../media/image4.emf"/><Relationship Id="rId4" Type="http://schemas.openxmlformats.org/officeDocument/2006/relationships/oleObject" Target="../embeddings/oleObject15.bin"/></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vmlDrawing" Target="../drawings/vmlDrawing15.vml"/><Relationship Id="rId5" Type="http://schemas.openxmlformats.org/officeDocument/2006/relationships/image" Target="../media/image4.emf"/><Relationship Id="rId4" Type="http://schemas.openxmlformats.org/officeDocument/2006/relationships/oleObject" Target="../embeddings/oleObject16.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2.xml"/><Relationship Id="rId1" Type="http://schemas.openxmlformats.org/officeDocument/2006/relationships/vmlDrawing" Target="../drawings/vmlDrawing16.vml"/><Relationship Id="rId5" Type="http://schemas.openxmlformats.org/officeDocument/2006/relationships/image" Target="../media/image4.emf"/><Relationship Id="rId4" Type="http://schemas.openxmlformats.org/officeDocument/2006/relationships/oleObject" Target="../embeddings/oleObject17.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tags" Target="../tags/tag43.xml"/><Relationship Id="rId1" Type="http://schemas.openxmlformats.org/officeDocument/2006/relationships/vmlDrawing" Target="../drawings/vmlDrawing17.vml"/><Relationship Id="rId6" Type="http://schemas.openxmlformats.org/officeDocument/2006/relationships/image" Target="../media/image4.emf"/><Relationship Id="rId5" Type="http://schemas.openxmlformats.org/officeDocument/2006/relationships/oleObject" Target="../embeddings/oleObject18.bin"/><Relationship Id="rId4" Type="http://schemas.openxmlformats.org/officeDocument/2006/relationships/notesSlide" Target="../notesSlides/notesSlide3.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vmlDrawing" Target="../drawings/vmlDrawing18.vml"/><Relationship Id="rId5" Type="http://schemas.openxmlformats.org/officeDocument/2006/relationships/image" Target="../media/image4.emf"/><Relationship Id="rId4" Type="http://schemas.openxmlformats.org/officeDocument/2006/relationships/oleObject" Target="../embeddings/oleObject19.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tags" Target="../tags/tag47.xml"/><Relationship Id="rId7" Type="http://schemas.openxmlformats.org/officeDocument/2006/relationships/image" Target="../media/image1.emf"/><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slideLayout" Target="../slideLayouts/slideLayout2.xml"/><Relationship Id="rId5" Type="http://schemas.openxmlformats.org/officeDocument/2006/relationships/tags" Target="../tags/tag49.xml"/><Relationship Id="rId4" Type="http://schemas.openxmlformats.org/officeDocument/2006/relationships/tags" Target="../tags/tag4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tags" Target="../tags/tag51.xml"/><Relationship Id="rId7" Type="http://schemas.openxmlformats.org/officeDocument/2006/relationships/chart" Target="../charts/chart1.xml"/><Relationship Id="rId2" Type="http://schemas.openxmlformats.org/officeDocument/2006/relationships/tags" Target="../tags/tag50.xml"/><Relationship Id="rId1" Type="http://schemas.openxmlformats.org/officeDocument/2006/relationships/vmlDrawing" Target="../drawings/vmlDrawing19.vml"/><Relationship Id="rId6" Type="http://schemas.openxmlformats.org/officeDocument/2006/relationships/image" Target="../media/image1.emf"/><Relationship Id="rId5" Type="http://schemas.openxmlformats.org/officeDocument/2006/relationships/oleObject" Target="../embeddings/oleObject20.bin"/><Relationship Id="rId4" Type="http://schemas.openxmlformats.org/officeDocument/2006/relationships/slideLayout" Target="../slideLayouts/slideLayout2.xml"/><Relationship Id="rId9" Type="http://schemas.openxmlformats.org/officeDocument/2006/relationships/chart" Target="../charts/char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20.wmf"/></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2.xml"/><Relationship Id="rId1" Type="http://schemas.openxmlformats.org/officeDocument/2006/relationships/vmlDrawing" Target="../drawings/vmlDrawing21.vml"/><Relationship Id="rId6" Type="http://schemas.openxmlformats.org/officeDocument/2006/relationships/image" Target="../media/image21.png"/><Relationship Id="rId5" Type="http://schemas.openxmlformats.org/officeDocument/2006/relationships/image" Target="../media/image4.emf"/><Relationship Id="rId4" Type="http://schemas.openxmlformats.org/officeDocument/2006/relationships/oleObject" Target="../embeddings/oleObject22.bin"/></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3.xml"/><Relationship Id="rId1" Type="http://schemas.openxmlformats.org/officeDocument/2006/relationships/vmlDrawing" Target="../drawings/vmlDrawing22.vml"/><Relationship Id="rId5" Type="http://schemas.openxmlformats.org/officeDocument/2006/relationships/image" Target="../media/image4.emf"/><Relationship Id="rId4" Type="http://schemas.openxmlformats.org/officeDocument/2006/relationships/oleObject" Target="../embeddings/oleObject23.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vmlDrawing" Target="../drawings/vmlDrawing23.vml"/><Relationship Id="rId5" Type="http://schemas.openxmlformats.org/officeDocument/2006/relationships/image" Target="../media/image4.emf"/><Relationship Id="rId4" Type="http://schemas.openxmlformats.org/officeDocument/2006/relationships/oleObject" Target="../embeddings/oleObject24.bin"/></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5.xml"/><Relationship Id="rId1" Type="http://schemas.openxmlformats.org/officeDocument/2006/relationships/vmlDrawing" Target="../drawings/vmlDrawing24.vml"/><Relationship Id="rId5" Type="http://schemas.openxmlformats.org/officeDocument/2006/relationships/image" Target="../media/image4.emf"/><Relationship Id="rId4" Type="http://schemas.openxmlformats.org/officeDocument/2006/relationships/oleObject" Target="../embeddings/oleObject25.bin"/></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vmlDrawing" Target="../drawings/vmlDrawing25.vml"/><Relationship Id="rId5" Type="http://schemas.openxmlformats.org/officeDocument/2006/relationships/image" Target="../media/image4.emf"/><Relationship Id="rId4" Type="http://schemas.openxmlformats.org/officeDocument/2006/relationships/oleObject" Target="../embeddings/oleObject26.bin"/></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vmlDrawing" Target="../drawings/vmlDrawing26.vml"/><Relationship Id="rId5" Type="http://schemas.openxmlformats.org/officeDocument/2006/relationships/image" Target="../media/image4.emf"/><Relationship Id="rId4" Type="http://schemas.openxmlformats.org/officeDocument/2006/relationships/oleObject" Target="../embeddings/oleObject27.bin"/></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vmlDrawing" Target="../drawings/vmlDrawing27.vml"/><Relationship Id="rId5" Type="http://schemas.openxmlformats.org/officeDocument/2006/relationships/image" Target="../media/image4.emf"/><Relationship Id="rId4" Type="http://schemas.openxmlformats.org/officeDocument/2006/relationships/oleObject" Target="../embeddings/oleObject28.bin"/></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vmlDrawing" Target="../drawings/vmlDrawing28.vml"/><Relationship Id="rId5" Type="http://schemas.openxmlformats.org/officeDocument/2006/relationships/image" Target="../media/image4.emf"/><Relationship Id="rId4" Type="http://schemas.openxmlformats.org/officeDocument/2006/relationships/oleObject" Target="../embeddings/oleObject29.bin"/></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xml"/><Relationship Id="rId1" Type="http://schemas.openxmlformats.org/officeDocument/2006/relationships/vmlDrawing" Target="../drawings/vmlDrawing6.vml"/><Relationship Id="rId5" Type="http://schemas.openxmlformats.org/officeDocument/2006/relationships/image" Target="../media/image4.emf"/><Relationship Id="rId4" Type="http://schemas.openxmlformats.org/officeDocument/2006/relationships/oleObject" Target="../embeddings/oleObject6.bin"/></Relationships>
</file>

<file path=ppt/slides/_rels/slide5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8" Type="http://schemas.openxmlformats.org/officeDocument/2006/relationships/tags" Target="../tags/tag66.xml"/><Relationship Id="rId13" Type="http://schemas.openxmlformats.org/officeDocument/2006/relationships/oleObject" Target="../embeddings/oleObject30.bin"/><Relationship Id="rId3" Type="http://schemas.openxmlformats.org/officeDocument/2006/relationships/tags" Target="../tags/tag61.xml"/><Relationship Id="rId7" Type="http://schemas.openxmlformats.org/officeDocument/2006/relationships/tags" Target="../tags/tag65.xml"/><Relationship Id="rId12" Type="http://schemas.openxmlformats.org/officeDocument/2006/relationships/slideLayout" Target="../slideLayouts/slideLayout2.xml"/><Relationship Id="rId2" Type="http://schemas.openxmlformats.org/officeDocument/2006/relationships/tags" Target="../tags/tag60.xml"/><Relationship Id="rId16" Type="http://schemas.openxmlformats.org/officeDocument/2006/relationships/image" Target="../media/image23.emf"/><Relationship Id="rId1" Type="http://schemas.openxmlformats.org/officeDocument/2006/relationships/vmlDrawing" Target="../drawings/vmlDrawing29.vml"/><Relationship Id="rId6" Type="http://schemas.openxmlformats.org/officeDocument/2006/relationships/tags" Target="../tags/tag64.xml"/><Relationship Id="rId11" Type="http://schemas.openxmlformats.org/officeDocument/2006/relationships/tags" Target="../tags/tag69.xml"/><Relationship Id="rId5" Type="http://schemas.openxmlformats.org/officeDocument/2006/relationships/tags" Target="../tags/tag63.xml"/><Relationship Id="rId15" Type="http://schemas.openxmlformats.org/officeDocument/2006/relationships/oleObject" Target="../embeddings/oleObject31.bin"/><Relationship Id="rId10" Type="http://schemas.openxmlformats.org/officeDocument/2006/relationships/tags" Target="../tags/tag68.xml"/><Relationship Id="rId4" Type="http://schemas.openxmlformats.org/officeDocument/2006/relationships/tags" Target="../tags/tag62.xml"/><Relationship Id="rId9" Type="http://schemas.openxmlformats.org/officeDocument/2006/relationships/tags" Target="../tags/tag67.xml"/><Relationship Id="rId14" Type="http://schemas.openxmlformats.org/officeDocument/2006/relationships/image" Target="../media/image1.e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0.xml"/><Relationship Id="rId1" Type="http://schemas.openxmlformats.org/officeDocument/2006/relationships/vmlDrawing" Target="../drawings/vmlDrawing30.vml"/><Relationship Id="rId5" Type="http://schemas.openxmlformats.org/officeDocument/2006/relationships/image" Target="../media/image4.emf"/><Relationship Id="rId4" Type="http://schemas.openxmlformats.org/officeDocument/2006/relationships/oleObject" Target="../embeddings/oleObject32.bin"/></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chart" Target="../charts/chart5.xml"/><Relationship Id="rId2" Type="http://schemas.openxmlformats.org/officeDocument/2006/relationships/tags" Target="../tags/tag71.xml"/><Relationship Id="rId1" Type="http://schemas.openxmlformats.org/officeDocument/2006/relationships/vmlDrawing" Target="../drawings/vmlDrawing31.v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33.bin"/></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vmlDrawing" Target="../drawings/vmlDrawing32.vml"/><Relationship Id="rId5" Type="http://schemas.openxmlformats.org/officeDocument/2006/relationships/image" Target="../media/image4.emf"/><Relationship Id="rId4" Type="http://schemas.openxmlformats.org/officeDocument/2006/relationships/oleObject" Target="../embeddings/oleObject34.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73.xml"/><Relationship Id="rId1" Type="http://schemas.openxmlformats.org/officeDocument/2006/relationships/vmlDrawing" Target="../drawings/vmlDrawing33.vml"/><Relationship Id="rId5" Type="http://schemas.openxmlformats.org/officeDocument/2006/relationships/image" Target="../media/image4.emf"/><Relationship Id="rId4" Type="http://schemas.openxmlformats.org/officeDocument/2006/relationships/oleObject" Target="../embeddings/oleObject35.bin"/></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74.xml"/><Relationship Id="rId1" Type="http://schemas.openxmlformats.org/officeDocument/2006/relationships/vmlDrawing" Target="../drawings/vmlDrawing34.vml"/><Relationship Id="rId5" Type="http://schemas.openxmlformats.org/officeDocument/2006/relationships/image" Target="../media/image4.emf"/><Relationship Id="rId4" Type="http://schemas.openxmlformats.org/officeDocument/2006/relationships/oleObject" Target="../embeddings/oleObject36.bin"/></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75.xml"/><Relationship Id="rId1" Type="http://schemas.openxmlformats.org/officeDocument/2006/relationships/vmlDrawing" Target="../drawings/vmlDrawing35.vml"/><Relationship Id="rId5" Type="http://schemas.openxmlformats.org/officeDocument/2006/relationships/image" Target="../media/image4.emf"/><Relationship Id="rId4" Type="http://schemas.openxmlformats.org/officeDocument/2006/relationships/oleObject" Target="../embeddings/oleObject37.bin"/></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76.xml"/><Relationship Id="rId1" Type="http://schemas.openxmlformats.org/officeDocument/2006/relationships/vmlDrawing" Target="../drawings/vmlDrawing36.vml"/><Relationship Id="rId5" Type="http://schemas.openxmlformats.org/officeDocument/2006/relationships/image" Target="../media/image4.emf"/><Relationship Id="rId4" Type="http://schemas.openxmlformats.org/officeDocument/2006/relationships/oleObject" Target="../embeddings/oleObject38.bin"/></Relationships>
</file>

<file path=ppt/slides/_rels/slide67.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slideLayout" Target="../slideLayouts/slideLayout16.xml"/><Relationship Id="rId7" Type="http://schemas.openxmlformats.org/officeDocument/2006/relationships/diagramLayout" Target="../diagrams/layout2.xml"/><Relationship Id="rId2" Type="http://schemas.openxmlformats.org/officeDocument/2006/relationships/tags" Target="../tags/tag77.xml"/><Relationship Id="rId1" Type="http://schemas.openxmlformats.org/officeDocument/2006/relationships/vmlDrawing" Target="../drawings/vmlDrawing37.vml"/><Relationship Id="rId6" Type="http://schemas.openxmlformats.org/officeDocument/2006/relationships/diagramData" Target="../diagrams/data2.xml"/><Relationship Id="rId5" Type="http://schemas.openxmlformats.org/officeDocument/2006/relationships/image" Target="../media/image4.emf"/><Relationship Id="rId10" Type="http://schemas.microsoft.com/office/2007/relationships/diagramDrawing" Target="../diagrams/drawing2.xml"/><Relationship Id="rId4" Type="http://schemas.openxmlformats.org/officeDocument/2006/relationships/oleObject" Target="../embeddings/oleObject39.bin"/><Relationship Id="rId9" Type="http://schemas.openxmlformats.org/officeDocument/2006/relationships/diagramColors" Target="../diagrams/colors2.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78.xml"/><Relationship Id="rId1" Type="http://schemas.openxmlformats.org/officeDocument/2006/relationships/vmlDrawing" Target="../drawings/vmlDrawing38.vml"/><Relationship Id="rId5" Type="http://schemas.openxmlformats.org/officeDocument/2006/relationships/image" Target="../media/image4.emf"/><Relationship Id="rId4" Type="http://schemas.openxmlformats.org/officeDocument/2006/relationships/oleObject" Target="../embeddings/oleObject40.bin"/></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79.xml"/><Relationship Id="rId1" Type="http://schemas.openxmlformats.org/officeDocument/2006/relationships/vmlDrawing" Target="../drawings/vmlDrawing39.vml"/><Relationship Id="rId6" Type="http://schemas.openxmlformats.org/officeDocument/2006/relationships/image" Target="../media/image4.emf"/><Relationship Id="rId5" Type="http://schemas.openxmlformats.org/officeDocument/2006/relationships/oleObject" Target="../embeddings/oleObject41.bin"/><Relationship Id="rId4" Type="http://schemas.openxmlformats.org/officeDocument/2006/relationships/notesSlide" Target="../notesSlides/notesSlide7.xml"/></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80.xml"/><Relationship Id="rId1" Type="http://schemas.openxmlformats.org/officeDocument/2006/relationships/vmlDrawing" Target="../drawings/vmlDrawing40.vml"/><Relationship Id="rId6" Type="http://schemas.openxmlformats.org/officeDocument/2006/relationships/image" Target="../media/image4.emf"/><Relationship Id="rId5" Type="http://schemas.openxmlformats.org/officeDocument/2006/relationships/oleObject" Target="../embeddings/oleObject42.bin"/><Relationship Id="rId4" Type="http://schemas.openxmlformats.org/officeDocument/2006/relationships/notesSlide" Target="../notesSlides/notesSlide8.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81.xml"/><Relationship Id="rId1" Type="http://schemas.openxmlformats.org/officeDocument/2006/relationships/vmlDrawing" Target="../drawings/vmlDrawing41.vml"/><Relationship Id="rId5" Type="http://schemas.openxmlformats.org/officeDocument/2006/relationships/image" Target="../media/image4.emf"/><Relationship Id="rId4" Type="http://schemas.openxmlformats.org/officeDocument/2006/relationships/oleObject" Target="../embeddings/oleObject43.bin"/></Relationships>
</file>

<file path=ppt/slides/_rels/slide7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png"/><Relationship Id="rId1" Type="http://schemas.openxmlformats.org/officeDocument/2006/relationships/slideLayout" Target="../slideLayouts/slideLayout16.xml"/><Relationship Id="rId5" Type="http://schemas.openxmlformats.org/officeDocument/2006/relationships/image" Target="../media/image26.png"/><Relationship Id="rId4" Type="http://schemas.openxmlformats.org/officeDocument/2006/relationships/image" Target="../media/image25.png"/></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82.xml"/><Relationship Id="rId1" Type="http://schemas.openxmlformats.org/officeDocument/2006/relationships/vmlDrawing" Target="../drawings/vmlDrawing42.vml"/><Relationship Id="rId5" Type="http://schemas.openxmlformats.org/officeDocument/2006/relationships/image" Target="../media/image4.emf"/><Relationship Id="rId4" Type="http://schemas.openxmlformats.org/officeDocument/2006/relationships/oleObject" Target="../embeddings/oleObject44.bin"/></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83.xml"/><Relationship Id="rId1" Type="http://schemas.openxmlformats.org/officeDocument/2006/relationships/vmlDrawing" Target="../drawings/vmlDrawing43.vml"/><Relationship Id="rId6" Type="http://schemas.openxmlformats.org/officeDocument/2006/relationships/image" Target="../media/image4.emf"/><Relationship Id="rId5" Type="http://schemas.openxmlformats.org/officeDocument/2006/relationships/oleObject" Target="../embeddings/oleObject45.bin"/><Relationship Id="rId4" Type="http://schemas.openxmlformats.org/officeDocument/2006/relationships/notesSlide" Target="../notesSlides/notesSlide9.xml"/></Relationships>
</file>

<file path=ppt/slides/_rels/slide7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84.xml"/><Relationship Id="rId1" Type="http://schemas.openxmlformats.org/officeDocument/2006/relationships/vmlDrawing" Target="../drawings/vmlDrawing44.vml"/><Relationship Id="rId5" Type="http://schemas.openxmlformats.org/officeDocument/2006/relationships/image" Target="../media/image4.emf"/><Relationship Id="rId4" Type="http://schemas.openxmlformats.org/officeDocument/2006/relationships/oleObject" Target="../embeddings/oleObject46.bin"/></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85.xml"/><Relationship Id="rId1" Type="http://schemas.openxmlformats.org/officeDocument/2006/relationships/vmlDrawing" Target="../drawings/vmlDrawing45.vml"/><Relationship Id="rId6" Type="http://schemas.openxmlformats.org/officeDocument/2006/relationships/image" Target="../media/image4.emf"/><Relationship Id="rId5" Type="http://schemas.openxmlformats.org/officeDocument/2006/relationships/oleObject" Target="../embeddings/oleObject47.bin"/><Relationship Id="rId4" Type="http://schemas.openxmlformats.org/officeDocument/2006/relationships/notesSlide" Target="../notesSlides/notesSlide10.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86.xml"/><Relationship Id="rId1" Type="http://schemas.openxmlformats.org/officeDocument/2006/relationships/vmlDrawing" Target="../drawings/vmlDrawing46.vml"/><Relationship Id="rId6" Type="http://schemas.openxmlformats.org/officeDocument/2006/relationships/image" Target="../media/image4.emf"/><Relationship Id="rId5" Type="http://schemas.openxmlformats.org/officeDocument/2006/relationships/oleObject" Target="../embeddings/oleObject48.bin"/><Relationship Id="rId4" Type="http://schemas.openxmlformats.org/officeDocument/2006/relationships/notesSlide" Target="../notesSlides/notesSlide11.xml"/></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87.xml"/><Relationship Id="rId1" Type="http://schemas.openxmlformats.org/officeDocument/2006/relationships/vmlDrawing" Target="../drawings/vmlDrawing47.vml"/><Relationship Id="rId5" Type="http://schemas.openxmlformats.org/officeDocument/2006/relationships/image" Target="../media/image4.emf"/><Relationship Id="rId4" Type="http://schemas.openxmlformats.org/officeDocument/2006/relationships/oleObject" Target="../embeddings/oleObject49.bin"/></Relationships>
</file>

<file path=ppt/slides/_rels/slide8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88.xml"/><Relationship Id="rId1" Type="http://schemas.openxmlformats.org/officeDocument/2006/relationships/vmlDrawing" Target="../drawings/vmlDrawing48.vml"/><Relationship Id="rId5" Type="http://schemas.openxmlformats.org/officeDocument/2006/relationships/image" Target="../media/image4.emf"/><Relationship Id="rId4" Type="http://schemas.openxmlformats.org/officeDocument/2006/relationships/oleObject" Target="../embeddings/oleObject50.bin"/></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89.xml"/><Relationship Id="rId1" Type="http://schemas.openxmlformats.org/officeDocument/2006/relationships/vmlDrawing" Target="../drawings/vmlDrawing49.vml"/><Relationship Id="rId5" Type="http://schemas.openxmlformats.org/officeDocument/2006/relationships/image" Target="../media/image4.emf"/><Relationship Id="rId4" Type="http://schemas.openxmlformats.org/officeDocument/2006/relationships/oleObject" Target="../embeddings/oleObject51.bin"/></Relationships>
</file>

<file path=ppt/slides/_rels/slide8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8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90.xml"/><Relationship Id="rId1" Type="http://schemas.openxmlformats.org/officeDocument/2006/relationships/vmlDrawing" Target="../drawings/vmlDrawing50.vml"/><Relationship Id="rId6" Type="http://schemas.openxmlformats.org/officeDocument/2006/relationships/image" Target="../media/image4.emf"/><Relationship Id="rId5" Type="http://schemas.openxmlformats.org/officeDocument/2006/relationships/oleObject" Target="../embeddings/oleObject52.bin"/><Relationship Id="rId4" Type="http://schemas.openxmlformats.org/officeDocument/2006/relationships/notesSlide" Target="../notesSlides/notesSlide12.xml"/></Relationships>
</file>

<file path=ppt/slides/_rels/slide8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89.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91.xml"/><Relationship Id="rId1" Type="http://schemas.openxmlformats.org/officeDocument/2006/relationships/vmlDrawing" Target="../drawings/vmlDrawing51.vml"/><Relationship Id="rId5" Type="http://schemas.openxmlformats.org/officeDocument/2006/relationships/image" Target="../media/image4.emf"/><Relationship Id="rId4" Type="http://schemas.openxmlformats.org/officeDocument/2006/relationships/oleObject" Target="../embeddings/oleObject53.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9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6.xml"/></Relationships>
</file>

<file path=ppt/slides/_rels/slide94.xml.rels><?xml version="1.0" encoding="UTF-8" standalone="yes"?>
<Relationships xmlns="http://schemas.openxmlformats.org/package/2006/relationships"><Relationship Id="rId8" Type="http://schemas.openxmlformats.org/officeDocument/2006/relationships/tags" Target="../tags/tag99.xml"/><Relationship Id="rId13" Type="http://schemas.openxmlformats.org/officeDocument/2006/relationships/tags" Target="../tags/tag104.xml"/><Relationship Id="rId18" Type="http://schemas.openxmlformats.org/officeDocument/2006/relationships/image" Target="../media/image34.emf"/><Relationship Id="rId3" Type="http://schemas.openxmlformats.org/officeDocument/2006/relationships/tags" Target="../tags/tag94.xml"/><Relationship Id="rId7" Type="http://schemas.openxmlformats.org/officeDocument/2006/relationships/tags" Target="../tags/tag98.xml"/><Relationship Id="rId12" Type="http://schemas.openxmlformats.org/officeDocument/2006/relationships/tags" Target="../tags/tag103.xml"/><Relationship Id="rId17" Type="http://schemas.openxmlformats.org/officeDocument/2006/relationships/image" Target="../media/image1.emf"/><Relationship Id="rId2" Type="http://schemas.openxmlformats.org/officeDocument/2006/relationships/tags" Target="../tags/tag93.xml"/><Relationship Id="rId16" Type="http://schemas.openxmlformats.org/officeDocument/2006/relationships/slideLayout" Target="../slideLayouts/slideLayout16.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tags" Target="../tags/tag102.xml"/><Relationship Id="rId5" Type="http://schemas.openxmlformats.org/officeDocument/2006/relationships/tags" Target="../tags/tag96.xml"/><Relationship Id="rId15" Type="http://schemas.openxmlformats.org/officeDocument/2006/relationships/tags" Target="../tags/tag106.xml"/><Relationship Id="rId10" Type="http://schemas.openxmlformats.org/officeDocument/2006/relationships/tags" Target="../tags/tag101.xml"/><Relationship Id="rId4" Type="http://schemas.openxmlformats.org/officeDocument/2006/relationships/tags" Target="../tags/tag95.xml"/><Relationship Id="rId9" Type="http://schemas.openxmlformats.org/officeDocument/2006/relationships/tags" Target="../tags/tag100.xml"/><Relationship Id="rId14" Type="http://schemas.openxmlformats.org/officeDocument/2006/relationships/tags" Target="../tags/tag105.xml"/></Relationships>
</file>

<file path=ppt/slides/_rels/slide95.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07.xml"/><Relationship Id="rId1" Type="http://schemas.openxmlformats.org/officeDocument/2006/relationships/vmlDrawing" Target="../drawings/vmlDrawing52.vml"/><Relationship Id="rId5" Type="http://schemas.openxmlformats.org/officeDocument/2006/relationships/image" Target="../media/image4.emf"/><Relationship Id="rId4" Type="http://schemas.openxmlformats.org/officeDocument/2006/relationships/oleObject" Target="../embeddings/oleObject54.bin"/></Relationships>
</file>

<file path=ppt/slides/_rels/slide9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08.xml"/><Relationship Id="rId1" Type="http://schemas.openxmlformats.org/officeDocument/2006/relationships/vmlDrawing" Target="../drawings/vmlDrawing53.vml"/><Relationship Id="rId6" Type="http://schemas.openxmlformats.org/officeDocument/2006/relationships/image" Target="../media/image13.png"/><Relationship Id="rId5" Type="http://schemas.openxmlformats.org/officeDocument/2006/relationships/image" Target="../media/image4.emf"/><Relationship Id="rId4" Type="http://schemas.openxmlformats.org/officeDocument/2006/relationships/oleObject" Target="../embeddings/oleObject55.bin"/></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09.xml"/><Relationship Id="rId1" Type="http://schemas.openxmlformats.org/officeDocument/2006/relationships/vmlDrawing" Target="../drawings/vmlDrawing54.vml"/><Relationship Id="rId6" Type="http://schemas.openxmlformats.org/officeDocument/2006/relationships/image" Target="../media/image4.emf"/><Relationship Id="rId5" Type="http://schemas.openxmlformats.org/officeDocument/2006/relationships/oleObject" Target="../embeddings/oleObject56.bin"/><Relationship Id="rId4" Type="http://schemas.openxmlformats.org/officeDocument/2006/relationships/notesSlide" Target="../notesSlides/notesSlide14.xml"/></Relationships>
</file>

<file path=ppt/slides/_rels/slide9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a:spLocks noChangeArrowheads="1"/>
          </p:cNvSpPr>
          <p:nvPr/>
        </p:nvSpPr>
        <p:spPr bwMode="auto">
          <a:xfrm>
            <a:off x="618490" y="4638469"/>
            <a:ext cx="3908425" cy="566309"/>
          </a:xfrm>
          <a:prstGeom prst="rect">
            <a:avLst/>
          </a:prstGeom>
          <a:noFill/>
          <a:ln>
            <a:noFill/>
          </a:ln>
          <a:extLst/>
        </p:spPr>
        <p:txBody>
          <a:bodyP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r">
              <a:spcBef>
                <a:spcPct val="20000"/>
              </a:spcBef>
              <a:defRPr/>
            </a:pPr>
            <a:r>
              <a:rPr lang="de-DE" sz="1400" dirty="0" smtClean="0">
                <a:cs typeface="Times New Roman" pitchFamily="18" charset="0"/>
              </a:rPr>
              <a:t>Lehrstuhl für Betriebswirtschaftslehre, </a:t>
            </a:r>
          </a:p>
          <a:p>
            <a:pPr algn="r">
              <a:spcBef>
                <a:spcPct val="20000"/>
              </a:spcBef>
              <a:defRPr/>
            </a:pPr>
            <a:r>
              <a:rPr lang="de-DE" sz="1400" dirty="0" smtClean="0">
                <a:cs typeface="Times New Roman" pitchFamily="18" charset="0"/>
              </a:rPr>
              <a:t>insb. Unternehmensführung</a:t>
            </a:r>
          </a:p>
        </p:txBody>
      </p:sp>
      <p:sp>
        <p:nvSpPr>
          <p:cNvPr id="7" name="Textfeld 3"/>
          <p:cNvSpPr txBox="1">
            <a:spLocks noChangeArrowheads="1"/>
          </p:cNvSpPr>
          <p:nvPr/>
        </p:nvSpPr>
        <p:spPr bwMode="auto">
          <a:xfrm>
            <a:off x="618490" y="3735883"/>
            <a:ext cx="3908425" cy="566309"/>
          </a:xfrm>
          <a:prstGeom prst="rect">
            <a:avLst/>
          </a:prstGeom>
          <a:noFill/>
          <a:ln>
            <a:noFill/>
          </a:ln>
          <a:extLst/>
        </p:spPr>
        <p:txBody>
          <a:bodyPr>
            <a:spAutoFit/>
          </a:bodyPr>
          <a:lstStyle/>
          <a:p>
            <a:pPr algn="r" eaLnBrk="0" hangingPunct="0">
              <a:spcBef>
                <a:spcPct val="20000"/>
              </a:spcBef>
            </a:pPr>
            <a:r>
              <a:rPr lang="en-US" sz="1400" dirty="0">
                <a:solidFill>
                  <a:srgbClr val="000000"/>
                </a:solidFill>
                <a:cs typeface="Times New Roman" pitchFamily="18" charset="0"/>
              </a:rPr>
              <a:t>Prof. Dr. Andreas Engelen</a:t>
            </a:r>
          </a:p>
          <a:p>
            <a:pPr algn="r" eaLnBrk="0" hangingPunct="0">
              <a:spcBef>
                <a:spcPct val="20000"/>
              </a:spcBef>
            </a:pPr>
            <a:r>
              <a:rPr lang="en-US" sz="1400" dirty="0" err="1" smtClean="0">
                <a:solidFill>
                  <a:srgbClr val="000000"/>
                </a:solidFill>
                <a:cs typeface="Times New Roman" pitchFamily="18" charset="0"/>
              </a:rPr>
              <a:t>Januar</a:t>
            </a:r>
            <a:r>
              <a:rPr lang="en-US" sz="1400" dirty="0" smtClean="0">
                <a:solidFill>
                  <a:srgbClr val="000000"/>
                </a:solidFill>
                <a:cs typeface="Times New Roman" pitchFamily="18" charset="0"/>
              </a:rPr>
              <a:t> 2015</a:t>
            </a:r>
            <a:endParaRPr lang="en-US" sz="1400" dirty="0">
              <a:solidFill>
                <a:srgbClr val="000000"/>
              </a:solidFill>
              <a:cs typeface="Times New Roman" pitchFamily="18" charset="0"/>
            </a:endParaRPr>
          </a:p>
        </p:txBody>
      </p:sp>
      <p:sp>
        <p:nvSpPr>
          <p:cNvPr id="8" name="Textfeld 3"/>
          <p:cNvSpPr txBox="1">
            <a:spLocks noChangeArrowheads="1"/>
          </p:cNvSpPr>
          <p:nvPr/>
        </p:nvSpPr>
        <p:spPr bwMode="auto">
          <a:xfrm>
            <a:off x="708659" y="1393508"/>
            <a:ext cx="3818255" cy="1668149"/>
          </a:xfrm>
          <a:prstGeom prst="rect">
            <a:avLst/>
          </a:prstGeom>
          <a:noFill/>
          <a:ln>
            <a:noFill/>
          </a:ln>
          <a:extLst/>
        </p:spPr>
        <p:txBody>
          <a:bodyPr wrap="square">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r">
              <a:spcBef>
                <a:spcPct val="20000"/>
              </a:spcBef>
              <a:defRPr/>
            </a:pPr>
            <a:r>
              <a:rPr lang="de-DE" sz="2400" b="1" dirty="0" smtClean="0">
                <a:solidFill>
                  <a:srgbClr val="002060"/>
                </a:solidFill>
                <a:cs typeface="Times New Roman" pitchFamily="18" charset="0"/>
              </a:rPr>
              <a:t>Corporate Entrepreneurship </a:t>
            </a:r>
          </a:p>
          <a:p>
            <a:pPr algn="r">
              <a:spcBef>
                <a:spcPct val="20000"/>
              </a:spcBef>
              <a:defRPr/>
            </a:pPr>
            <a:endParaRPr lang="de-DE" b="1" dirty="0" smtClean="0">
              <a:solidFill>
                <a:srgbClr val="002060"/>
              </a:solidFill>
              <a:cs typeface="Times New Roman" pitchFamily="18" charset="0"/>
            </a:endParaRPr>
          </a:p>
          <a:p>
            <a:pPr algn="r">
              <a:spcBef>
                <a:spcPct val="20000"/>
              </a:spcBef>
              <a:defRPr/>
            </a:pPr>
            <a:r>
              <a:rPr lang="de-DE" b="1" dirty="0" smtClean="0">
                <a:solidFill>
                  <a:srgbClr val="002060"/>
                </a:solidFill>
                <a:cs typeface="Times New Roman" pitchFamily="18" charset="0"/>
              </a:rPr>
              <a:t>Unternehmerisches Management in etablierten Unternehmen</a:t>
            </a:r>
            <a:endParaRPr lang="en-US" b="1" dirty="0" smtClean="0">
              <a:solidFill>
                <a:srgbClr val="002060"/>
              </a:solidFill>
              <a:cs typeface="Times New Roman" pitchFamily="18" charset="0"/>
            </a:endParaRPr>
          </a:p>
        </p:txBody>
      </p:sp>
      <p:cxnSp>
        <p:nvCxnSpPr>
          <p:cNvPr id="11" name="Gerade Verbindung 10"/>
          <p:cNvCxnSpPr/>
          <p:nvPr/>
        </p:nvCxnSpPr>
        <p:spPr bwMode="auto">
          <a:xfrm>
            <a:off x="4754540" y="1485900"/>
            <a:ext cx="0" cy="373761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46855" y="4662929"/>
            <a:ext cx="2735494" cy="441334"/>
          </a:xfrm>
          <a:prstGeom prst="rect">
            <a:avLst/>
          </a:prstGeom>
        </p:spPr>
      </p:pic>
      <p:sp>
        <p:nvSpPr>
          <p:cNvPr id="2" name="Rechteck 1"/>
          <p:cNvSpPr/>
          <p:nvPr/>
        </p:nvSpPr>
        <p:spPr bwMode="auto">
          <a:xfrm>
            <a:off x="204716" y="95534"/>
            <a:ext cx="4842139" cy="327547"/>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 name="Objekt 44"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440692"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5" name="Gruppieren 34"/>
          <p:cNvGrpSpPr/>
          <p:nvPr/>
        </p:nvGrpSpPr>
        <p:grpSpPr>
          <a:xfrm>
            <a:off x="899592" y="2420888"/>
            <a:ext cx="7215708" cy="3421972"/>
            <a:chOff x="419644" y="2324386"/>
            <a:chExt cx="7695656" cy="3421972"/>
          </a:xfrm>
        </p:grpSpPr>
        <p:sp>
          <p:nvSpPr>
            <p:cNvPr id="16" name="Textfeld 15"/>
            <p:cNvSpPr txBox="1"/>
            <p:nvPr/>
          </p:nvSpPr>
          <p:spPr>
            <a:xfrm>
              <a:off x="419645" y="3725209"/>
              <a:ext cx="944196" cy="307777"/>
            </a:xfrm>
            <a:prstGeom prst="rect">
              <a:avLst/>
            </a:prstGeom>
            <a:noFill/>
          </p:spPr>
          <p:txBody>
            <a:bodyPr wrap="square" rtlCol="0">
              <a:spAutoFit/>
            </a:bodyPr>
            <a:lstStyle/>
            <a:p>
              <a:pPr algn="r"/>
              <a:r>
                <a:rPr lang="de-DE" sz="1400" dirty="0" smtClean="0">
                  <a:latin typeface="Arial" panose="020B0604020202020204" pitchFamily="34" charset="0"/>
                  <a:cs typeface="Arial" panose="020B0604020202020204" pitchFamily="34" charset="0"/>
                </a:rPr>
                <a:t>1,5</a:t>
              </a:r>
              <a:endParaRPr lang="de-DE" sz="1400" dirty="0">
                <a:latin typeface="Arial" panose="020B0604020202020204" pitchFamily="34" charset="0"/>
                <a:cs typeface="Arial" panose="020B0604020202020204" pitchFamily="34" charset="0"/>
              </a:endParaRPr>
            </a:p>
          </p:txBody>
        </p:sp>
        <p:sp>
          <p:nvSpPr>
            <p:cNvPr id="64" name="Textfeld 63"/>
            <p:cNvSpPr txBox="1"/>
            <p:nvPr/>
          </p:nvSpPr>
          <p:spPr>
            <a:xfrm>
              <a:off x="428177" y="4448630"/>
              <a:ext cx="944196" cy="307777"/>
            </a:xfrm>
            <a:prstGeom prst="rect">
              <a:avLst/>
            </a:prstGeom>
            <a:noFill/>
          </p:spPr>
          <p:txBody>
            <a:bodyPr wrap="square" rtlCol="0">
              <a:spAutoFit/>
            </a:bodyPr>
            <a:lstStyle/>
            <a:p>
              <a:pPr algn="r"/>
              <a:r>
                <a:rPr lang="de-DE" sz="1400" dirty="0" smtClean="0">
                  <a:latin typeface="Arial" panose="020B0604020202020204" pitchFamily="34" charset="0"/>
                  <a:cs typeface="Arial" panose="020B0604020202020204" pitchFamily="34" charset="0"/>
                </a:rPr>
                <a:t>1,0</a:t>
              </a:r>
              <a:endParaRPr lang="de-DE" sz="1400" dirty="0">
                <a:latin typeface="Arial" panose="020B0604020202020204" pitchFamily="34" charset="0"/>
                <a:cs typeface="Arial" panose="020B0604020202020204" pitchFamily="34" charset="0"/>
              </a:endParaRPr>
            </a:p>
          </p:txBody>
        </p:sp>
        <p:sp>
          <p:nvSpPr>
            <p:cNvPr id="65" name="Textfeld 64"/>
            <p:cNvSpPr txBox="1"/>
            <p:nvPr/>
          </p:nvSpPr>
          <p:spPr>
            <a:xfrm>
              <a:off x="419644" y="3037675"/>
              <a:ext cx="944196" cy="307777"/>
            </a:xfrm>
            <a:prstGeom prst="rect">
              <a:avLst/>
            </a:prstGeom>
            <a:noFill/>
          </p:spPr>
          <p:txBody>
            <a:bodyPr wrap="square" rtlCol="0">
              <a:spAutoFit/>
            </a:bodyPr>
            <a:lstStyle/>
            <a:p>
              <a:pPr algn="r"/>
              <a:r>
                <a:rPr lang="de-DE" sz="1400" dirty="0" smtClean="0">
                  <a:latin typeface="Arial" panose="020B0604020202020204" pitchFamily="34" charset="0"/>
                  <a:cs typeface="Arial" panose="020B0604020202020204" pitchFamily="34" charset="0"/>
                </a:rPr>
                <a:t>2,0</a:t>
              </a:r>
              <a:endParaRPr lang="de-DE" sz="1400" dirty="0">
                <a:latin typeface="Arial" panose="020B0604020202020204" pitchFamily="34" charset="0"/>
                <a:cs typeface="Arial" panose="020B0604020202020204" pitchFamily="34" charset="0"/>
              </a:endParaRPr>
            </a:p>
          </p:txBody>
        </p:sp>
        <p:sp>
          <p:nvSpPr>
            <p:cNvPr id="66" name="Textfeld 65"/>
            <p:cNvSpPr txBox="1"/>
            <p:nvPr/>
          </p:nvSpPr>
          <p:spPr>
            <a:xfrm>
              <a:off x="453104" y="2324386"/>
              <a:ext cx="944196" cy="307777"/>
            </a:xfrm>
            <a:prstGeom prst="rect">
              <a:avLst/>
            </a:prstGeom>
            <a:noFill/>
          </p:spPr>
          <p:txBody>
            <a:bodyPr wrap="square" rtlCol="0">
              <a:spAutoFit/>
            </a:bodyPr>
            <a:lstStyle/>
            <a:p>
              <a:pPr algn="r"/>
              <a:r>
                <a:rPr lang="de-DE" sz="1400" dirty="0" smtClean="0">
                  <a:latin typeface="Arial" panose="020B0604020202020204" pitchFamily="34" charset="0"/>
                  <a:cs typeface="Arial" panose="020B0604020202020204" pitchFamily="34" charset="0"/>
                </a:rPr>
                <a:t>2,5</a:t>
              </a:r>
              <a:endParaRPr lang="de-DE" sz="1400" dirty="0">
                <a:latin typeface="Arial" panose="020B0604020202020204" pitchFamily="34" charset="0"/>
                <a:cs typeface="Arial" panose="020B0604020202020204" pitchFamily="34" charset="0"/>
              </a:endParaRPr>
            </a:p>
          </p:txBody>
        </p:sp>
        <p:cxnSp>
          <p:nvCxnSpPr>
            <p:cNvPr id="3" name="Gerade Verbindung 2"/>
            <p:cNvCxnSpPr/>
            <p:nvPr/>
          </p:nvCxnSpPr>
          <p:spPr>
            <a:xfrm>
              <a:off x="1442273" y="2324386"/>
              <a:ext cx="0" cy="3043886"/>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sp>
          <p:nvSpPr>
            <p:cNvPr id="5" name="Textfeld 4"/>
            <p:cNvSpPr txBox="1"/>
            <p:nvPr/>
          </p:nvSpPr>
          <p:spPr>
            <a:xfrm>
              <a:off x="1382289" y="5434691"/>
              <a:ext cx="753359"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1995</a:t>
              </a:r>
              <a:endParaRPr lang="de-DE" sz="1400" dirty="0">
                <a:latin typeface="Arial" panose="020B0604020202020204" pitchFamily="34" charset="0"/>
                <a:cs typeface="Arial" panose="020B0604020202020204" pitchFamily="34" charset="0"/>
              </a:endParaRPr>
            </a:p>
          </p:txBody>
        </p:sp>
        <p:sp>
          <p:nvSpPr>
            <p:cNvPr id="7" name="Textfeld 6"/>
            <p:cNvSpPr txBox="1"/>
            <p:nvPr/>
          </p:nvSpPr>
          <p:spPr>
            <a:xfrm>
              <a:off x="2116801" y="5434690"/>
              <a:ext cx="753359"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1997</a:t>
              </a:r>
              <a:endParaRPr lang="de-DE" sz="1400" dirty="0">
                <a:latin typeface="Arial" panose="020B0604020202020204" pitchFamily="34" charset="0"/>
                <a:cs typeface="Arial" panose="020B0604020202020204" pitchFamily="34" charset="0"/>
              </a:endParaRPr>
            </a:p>
          </p:txBody>
        </p:sp>
        <p:sp>
          <p:nvSpPr>
            <p:cNvPr id="9" name="Textfeld 8"/>
            <p:cNvSpPr txBox="1"/>
            <p:nvPr/>
          </p:nvSpPr>
          <p:spPr>
            <a:xfrm>
              <a:off x="2851311" y="5434691"/>
              <a:ext cx="753359"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1999</a:t>
              </a:r>
              <a:endParaRPr lang="de-DE" sz="1400" dirty="0">
                <a:latin typeface="Arial" panose="020B0604020202020204" pitchFamily="34" charset="0"/>
                <a:cs typeface="Arial" panose="020B0604020202020204" pitchFamily="34" charset="0"/>
              </a:endParaRPr>
            </a:p>
          </p:txBody>
        </p:sp>
        <p:sp>
          <p:nvSpPr>
            <p:cNvPr id="11" name="Textfeld 10"/>
            <p:cNvSpPr txBox="1"/>
            <p:nvPr/>
          </p:nvSpPr>
          <p:spPr>
            <a:xfrm>
              <a:off x="3585820" y="5431415"/>
              <a:ext cx="753359"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2001</a:t>
              </a:r>
              <a:endParaRPr lang="de-DE" sz="1400" dirty="0">
                <a:latin typeface="Arial" panose="020B0604020202020204" pitchFamily="34" charset="0"/>
                <a:cs typeface="Arial" panose="020B0604020202020204" pitchFamily="34" charset="0"/>
              </a:endParaRPr>
            </a:p>
          </p:txBody>
        </p:sp>
        <p:sp>
          <p:nvSpPr>
            <p:cNvPr id="13" name="Textfeld 12"/>
            <p:cNvSpPr txBox="1"/>
            <p:nvPr/>
          </p:nvSpPr>
          <p:spPr>
            <a:xfrm>
              <a:off x="4350935" y="5438581"/>
              <a:ext cx="753359"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2003</a:t>
              </a:r>
              <a:endParaRPr lang="de-DE" sz="1400" dirty="0">
                <a:latin typeface="Arial" panose="020B0604020202020204" pitchFamily="34" charset="0"/>
                <a:cs typeface="Arial" panose="020B0604020202020204" pitchFamily="34" charset="0"/>
              </a:endParaRPr>
            </a:p>
          </p:txBody>
        </p:sp>
        <p:sp>
          <p:nvSpPr>
            <p:cNvPr id="44" name="Textfeld 43"/>
            <p:cNvSpPr txBox="1"/>
            <p:nvPr/>
          </p:nvSpPr>
          <p:spPr>
            <a:xfrm>
              <a:off x="5116049" y="5434691"/>
              <a:ext cx="753359"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2005</a:t>
              </a:r>
              <a:endParaRPr lang="de-DE" sz="1400" dirty="0">
                <a:latin typeface="Arial" panose="020B0604020202020204" pitchFamily="34" charset="0"/>
                <a:cs typeface="Arial" panose="020B0604020202020204" pitchFamily="34" charset="0"/>
              </a:endParaRPr>
            </a:p>
          </p:txBody>
        </p:sp>
        <p:sp>
          <p:nvSpPr>
            <p:cNvPr id="46" name="Textfeld 45"/>
            <p:cNvSpPr txBox="1"/>
            <p:nvPr/>
          </p:nvSpPr>
          <p:spPr>
            <a:xfrm>
              <a:off x="5850560" y="5434197"/>
              <a:ext cx="753359"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2007</a:t>
              </a:r>
              <a:endParaRPr lang="de-DE" sz="1400" dirty="0">
                <a:latin typeface="Arial" panose="020B0604020202020204" pitchFamily="34" charset="0"/>
                <a:cs typeface="Arial" panose="020B0604020202020204" pitchFamily="34" charset="0"/>
              </a:endParaRPr>
            </a:p>
          </p:txBody>
        </p:sp>
        <p:sp>
          <p:nvSpPr>
            <p:cNvPr id="48" name="Textfeld 47"/>
            <p:cNvSpPr txBox="1"/>
            <p:nvPr/>
          </p:nvSpPr>
          <p:spPr>
            <a:xfrm>
              <a:off x="6585070" y="5438580"/>
              <a:ext cx="753359"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2009</a:t>
              </a:r>
              <a:endParaRPr lang="de-DE" sz="1400" dirty="0">
                <a:latin typeface="Arial" panose="020B0604020202020204" pitchFamily="34" charset="0"/>
                <a:cs typeface="Arial" panose="020B0604020202020204" pitchFamily="34" charset="0"/>
              </a:endParaRPr>
            </a:p>
          </p:txBody>
        </p:sp>
        <p:sp>
          <p:nvSpPr>
            <p:cNvPr id="50" name="Textfeld 49"/>
            <p:cNvSpPr txBox="1"/>
            <p:nvPr/>
          </p:nvSpPr>
          <p:spPr>
            <a:xfrm>
              <a:off x="7319580" y="5434691"/>
              <a:ext cx="612092" cy="307777"/>
            </a:xfrm>
            <a:prstGeom prst="rect">
              <a:avLst/>
            </a:prstGeom>
            <a:noFill/>
          </p:spPr>
          <p:txBody>
            <a:bodyPr wrap="square" rtlCol="0">
              <a:spAutoFit/>
            </a:bodyPr>
            <a:lstStyle/>
            <a:p>
              <a:pPr algn="ctr"/>
              <a:r>
                <a:rPr lang="de-DE" sz="1400" dirty="0" smtClean="0">
                  <a:latin typeface="Arial" panose="020B0604020202020204" pitchFamily="34" charset="0"/>
                  <a:cs typeface="Arial" panose="020B0604020202020204" pitchFamily="34" charset="0"/>
                </a:rPr>
                <a:t>2011</a:t>
              </a:r>
              <a:endParaRPr lang="de-DE" sz="1400" dirty="0">
                <a:latin typeface="Arial" panose="020B0604020202020204" pitchFamily="34" charset="0"/>
                <a:cs typeface="Arial" panose="020B0604020202020204" pitchFamily="34" charset="0"/>
              </a:endParaRPr>
            </a:p>
          </p:txBody>
        </p:sp>
        <p:cxnSp>
          <p:nvCxnSpPr>
            <p:cNvPr id="68" name="Gerade Verbindung 67"/>
            <p:cNvCxnSpPr/>
            <p:nvPr/>
          </p:nvCxnSpPr>
          <p:spPr>
            <a:xfrm flipV="1">
              <a:off x="1688338" y="4476263"/>
              <a:ext cx="795720" cy="143160"/>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cxnSp>
          <p:nvCxnSpPr>
            <p:cNvPr id="70" name="Gerade Verbindung 69"/>
            <p:cNvCxnSpPr/>
            <p:nvPr/>
          </p:nvCxnSpPr>
          <p:spPr>
            <a:xfrm flipV="1">
              <a:off x="2484056" y="4244455"/>
              <a:ext cx="734510" cy="231808"/>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cxnSp>
          <p:nvCxnSpPr>
            <p:cNvPr id="72" name="Gerade Verbindung 71"/>
            <p:cNvCxnSpPr/>
            <p:nvPr/>
          </p:nvCxnSpPr>
          <p:spPr>
            <a:xfrm flipV="1">
              <a:off x="3218567" y="4062568"/>
              <a:ext cx="764053" cy="181887"/>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cxnSp>
          <p:nvCxnSpPr>
            <p:cNvPr id="74" name="Gerade Verbindung 73"/>
            <p:cNvCxnSpPr/>
            <p:nvPr/>
          </p:nvCxnSpPr>
          <p:spPr>
            <a:xfrm flipV="1">
              <a:off x="3973141" y="4027222"/>
              <a:ext cx="382130" cy="35346"/>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cxnSp>
          <p:nvCxnSpPr>
            <p:cNvPr id="76" name="Gerade Verbindung 75"/>
            <p:cNvCxnSpPr/>
            <p:nvPr/>
          </p:nvCxnSpPr>
          <p:spPr>
            <a:xfrm flipV="1">
              <a:off x="4333339" y="3752843"/>
              <a:ext cx="782712" cy="277878"/>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cxnSp>
          <p:nvCxnSpPr>
            <p:cNvPr id="78" name="Gerade Verbindung 77"/>
            <p:cNvCxnSpPr/>
            <p:nvPr/>
          </p:nvCxnSpPr>
          <p:spPr>
            <a:xfrm flipV="1">
              <a:off x="5116050" y="3415023"/>
              <a:ext cx="1530140" cy="337820"/>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cxnSp>
          <p:nvCxnSpPr>
            <p:cNvPr id="82" name="Gerade Verbindung 81"/>
            <p:cNvCxnSpPr/>
            <p:nvPr/>
          </p:nvCxnSpPr>
          <p:spPr>
            <a:xfrm>
              <a:off x="6655670" y="3425638"/>
              <a:ext cx="270611" cy="27427"/>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cxnSp>
          <p:nvCxnSpPr>
            <p:cNvPr id="86" name="Gerade Verbindung 85"/>
            <p:cNvCxnSpPr/>
            <p:nvPr/>
          </p:nvCxnSpPr>
          <p:spPr>
            <a:xfrm flipV="1">
              <a:off x="6926282" y="2793348"/>
              <a:ext cx="944182" cy="657517"/>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cxnSp>
          <p:nvCxnSpPr>
            <p:cNvPr id="54" name="Gerade Verbindung 53"/>
            <p:cNvCxnSpPr/>
            <p:nvPr/>
          </p:nvCxnSpPr>
          <p:spPr bwMode="auto">
            <a:xfrm>
              <a:off x="1443500" y="5375012"/>
              <a:ext cx="6671800" cy="0"/>
            </a:xfrm>
            <a:prstGeom prst="line">
              <a:avLst/>
            </a:prstGeom>
            <a:solidFill>
              <a:schemeClr val="bg1"/>
            </a:solidFill>
            <a:ln w="3175" cap="flat" cmpd="sng" algn="ctr">
              <a:solidFill>
                <a:schemeClr val="tx1"/>
              </a:solidFill>
              <a:prstDash val="solid"/>
              <a:round/>
              <a:headEnd type="none" w="med" len="med"/>
              <a:tailEnd type="none" w="med" len="med"/>
            </a:ln>
            <a:effectLst/>
          </p:spPr>
        </p:cxnSp>
        <p:cxnSp>
          <p:nvCxnSpPr>
            <p:cNvPr id="79" name="Gerade Verbindung 78"/>
            <p:cNvCxnSpPr/>
            <p:nvPr/>
          </p:nvCxnSpPr>
          <p:spPr bwMode="auto">
            <a:xfrm flipV="1">
              <a:off x="1356964" y="4996731"/>
              <a:ext cx="161141" cy="74308"/>
            </a:xfrm>
            <a:prstGeom prst="line">
              <a:avLst/>
            </a:prstGeom>
            <a:solidFill>
              <a:schemeClr val="bg1"/>
            </a:solidFill>
            <a:ln w="3175" cap="flat" cmpd="sng" algn="ctr">
              <a:solidFill>
                <a:schemeClr val="tx1"/>
              </a:solidFill>
              <a:prstDash val="solid"/>
              <a:round/>
              <a:headEnd type="none" w="med" len="med"/>
              <a:tailEnd type="none" w="med" len="med"/>
            </a:ln>
            <a:effectLst/>
          </p:spPr>
        </p:cxnSp>
        <p:cxnSp>
          <p:nvCxnSpPr>
            <p:cNvPr id="80" name="Gerade Verbindung 79"/>
            <p:cNvCxnSpPr/>
            <p:nvPr/>
          </p:nvCxnSpPr>
          <p:spPr bwMode="auto">
            <a:xfrm flipV="1">
              <a:off x="1353807" y="5056887"/>
              <a:ext cx="161141" cy="74308"/>
            </a:xfrm>
            <a:prstGeom prst="line">
              <a:avLst/>
            </a:prstGeom>
            <a:solidFill>
              <a:schemeClr val="bg1"/>
            </a:solidFill>
            <a:ln w="3175" cap="flat" cmpd="sng" algn="ctr">
              <a:solidFill>
                <a:schemeClr val="tx1"/>
              </a:solidFill>
              <a:prstDash val="solid"/>
              <a:round/>
              <a:headEnd type="none" w="med" len="med"/>
              <a:tailEnd type="none" w="med" len="med"/>
            </a:ln>
            <a:effectLst/>
          </p:spPr>
        </p:cxnSp>
      </p:grpSp>
      <p:sp>
        <p:nvSpPr>
          <p:cNvPr id="29" name="Textfeld 75"/>
          <p:cNvSpPr txBox="1"/>
          <p:nvPr/>
        </p:nvSpPr>
        <p:spPr>
          <a:xfrm>
            <a:off x="251520" y="1793025"/>
            <a:ext cx="3299852" cy="436333"/>
          </a:xfrm>
          <a:prstGeom prst="rect">
            <a:avLst/>
          </a:prstGeom>
          <a:noFill/>
        </p:spPr>
        <p:txBody>
          <a:bodyPr wrap="square" rtlCol="0">
            <a:noAutofit/>
          </a:bodyPr>
          <a:lstStyle/>
          <a:p>
            <a:pPr algn="ctr"/>
            <a:r>
              <a:rPr lang="de-DE" sz="1400" b="1" dirty="0" smtClean="0">
                <a:latin typeface="Arial" panose="020B0604020202020204" pitchFamily="34" charset="0"/>
                <a:cs typeface="Arial" panose="020B0604020202020204" pitchFamily="34" charset="0"/>
              </a:rPr>
              <a:t>Weltweite Patentanmeldungen</a:t>
            </a:r>
          </a:p>
          <a:p>
            <a:pPr algn="ctr"/>
            <a:r>
              <a:rPr lang="de-DE" sz="1400" dirty="0" smtClean="0">
                <a:latin typeface="Arial" panose="020B0604020202020204" pitchFamily="34" charset="0"/>
                <a:cs typeface="Arial" panose="020B0604020202020204" pitchFamily="34" charset="0"/>
              </a:rPr>
              <a:t>(in Millionen)</a:t>
            </a:r>
          </a:p>
        </p:txBody>
      </p:sp>
      <p:sp>
        <p:nvSpPr>
          <p:cNvPr id="31" name="Textfeld 30"/>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Zwischen 1995 und 2012 hat die Zahl der jährlich angemeldeten Patente weltweit um mehr als das Doppelte zugenommen</a:t>
            </a:r>
            <a:endParaRPr lang="de-DE" sz="1600" b="1" dirty="0">
              <a:solidFill>
                <a:srgbClr val="002060"/>
              </a:solidFill>
            </a:endParaRPr>
          </a:p>
        </p:txBody>
      </p:sp>
      <p:sp>
        <p:nvSpPr>
          <p:cNvPr id="32" name="Textfeld 31"/>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33" name="Textfeld 32"/>
          <p:cNvSpPr txBox="1"/>
          <p:nvPr/>
        </p:nvSpPr>
        <p:spPr>
          <a:xfrm>
            <a:off x="346710" y="6382247"/>
            <a:ext cx="1435008" cy="253916"/>
          </a:xfrm>
          <a:prstGeom prst="rect">
            <a:avLst/>
          </a:prstGeom>
          <a:noFill/>
        </p:spPr>
        <p:txBody>
          <a:bodyPr wrap="none" rtlCol="0">
            <a:spAutoFit/>
          </a:bodyPr>
          <a:lstStyle/>
          <a:p>
            <a:r>
              <a:rPr lang="de-DE" sz="1050" dirty="0" smtClean="0">
                <a:solidFill>
                  <a:schemeClr val="bg1">
                    <a:lumMod val="50000"/>
                  </a:schemeClr>
                </a:solidFill>
              </a:rPr>
              <a:t>Quelle: WIPO (2013)</a:t>
            </a:r>
            <a:endParaRPr lang="de-DE" sz="1050" dirty="0">
              <a:solidFill>
                <a:schemeClr val="bg1">
                  <a:lumMod val="50000"/>
                </a:schemeClr>
              </a:solidFill>
            </a:endParaRPr>
          </a:p>
        </p:txBody>
      </p:sp>
      <p:sp>
        <p:nvSpPr>
          <p:cNvPr id="34"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10</a:t>
            </a:fld>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cxnSp>
        <p:nvCxnSpPr>
          <p:cNvPr id="37" name="Gerade Verbindung 36"/>
          <p:cNvCxnSpPr/>
          <p:nvPr/>
        </p:nvCxnSpPr>
        <p:spPr bwMode="auto">
          <a:xfrm>
            <a:off x="2263140" y="4789170"/>
            <a:ext cx="5326380" cy="0"/>
          </a:xfrm>
          <a:prstGeom prst="line">
            <a:avLst/>
          </a:prstGeom>
          <a:solidFill>
            <a:schemeClr val="bg1"/>
          </a:solidFill>
          <a:ln w="9525" cap="flat" cmpd="sng" algn="ctr">
            <a:solidFill>
              <a:schemeClr val="tx1"/>
            </a:solidFill>
            <a:prstDash val="dash"/>
            <a:round/>
            <a:headEnd type="none" w="med" len="med"/>
            <a:tailEnd type="none" w="med" len="med"/>
          </a:ln>
          <a:effectLst/>
        </p:spPr>
      </p:cxnSp>
      <p:cxnSp>
        <p:nvCxnSpPr>
          <p:cNvPr id="41" name="Gerade Verbindung mit Pfeil 40"/>
          <p:cNvCxnSpPr/>
          <p:nvPr/>
        </p:nvCxnSpPr>
        <p:spPr bwMode="auto">
          <a:xfrm flipV="1">
            <a:off x="7578090" y="3383280"/>
            <a:ext cx="0" cy="1394460"/>
          </a:xfrm>
          <a:prstGeom prst="straightConnector1">
            <a:avLst/>
          </a:prstGeom>
          <a:solidFill>
            <a:schemeClr val="bg1"/>
          </a:solidFill>
          <a:ln w="9525" cap="flat" cmpd="sng" algn="ctr">
            <a:solidFill>
              <a:schemeClr val="tx1"/>
            </a:solidFill>
            <a:prstDash val="dash"/>
            <a:round/>
            <a:headEnd type="none" w="med" len="med"/>
            <a:tailEnd type="arrow"/>
          </a:ln>
          <a:effectLst/>
        </p:spPr>
      </p:cxnSp>
      <p:grpSp>
        <p:nvGrpSpPr>
          <p:cNvPr id="47" name="Gruppieren 46"/>
          <p:cNvGrpSpPr/>
          <p:nvPr/>
        </p:nvGrpSpPr>
        <p:grpSpPr>
          <a:xfrm>
            <a:off x="6526530" y="3817620"/>
            <a:ext cx="2114550" cy="594360"/>
            <a:chOff x="5234940" y="2446020"/>
            <a:chExt cx="2114550" cy="594360"/>
          </a:xfrm>
        </p:grpSpPr>
        <p:sp>
          <p:nvSpPr>
            <p:cNvPr id="43" name="Ellipse 42"/>
            <p:cNvSpPr/>
            <p:nvPr/>
          </p:nvSpPr>
          <p:spPr bwMode="auto">
            <a:xfrm>
              <a:off x="5234940" y="2446020"/>
              <a:ext cx="2114550" cy="59436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2" name="Textfeld 41"/>
            <p:cNvSpPr txBox="1"/>
            <p:nvPr/>
          </p:nvSpPr>
          <p:spPr>
            <a:xfrm>
              <a:off x="5532120" y="2480310"/>
              <a:ext cx="1565910" cy="523220"/>
            </a:xfrm>
            <a:prstGeom prst="rect">
              <a:avLst/>
            </a:prstGeom>
            <a:noFill/>
          </p:spPr>
          <p:txBody>
            <a:bodyPr wrap="square" rtlCol="0">
              <a:spAutoFit/>
            </a:bodyPr>
            <a:lstStyle/>
            <a:p>
              <a:pPr algn="ctr"/>
              <a:r>
                <a:rPr lang="de-DE" sz="1400" dirty="0" smtClean="0"/>
                <a:t>Wachstum um mehr als Faktor 2</a:t>
              </a:r>
              <a:endParaRPr lang="de-DE" sz="1400" dirty="0"/>
            </a:p>
          </p:txBody>
        </p:sp>
      </p:grpSp>
    </p:spTree>
    <p:extLst>
      <p:ext uri="{BB962C8B-B14F-4D97-AF65-F5344CB8AC3E}">
        <p14:creationId xmlns:p14="http://schemas.microsoft.com/office/powerpoint/2010/main" val="41536590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55796"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smtClean="0">
                <a:solidFill>
                  <a:prstClr val="black">
                    <a:tint val="75000"/>
                  </a:prstClr>
                </a:solidFill>
              </a:rPr>
              <a:t>- </a:t>
            </a:r>
            <a:fld id="{EDE9D4E2-8C11-4264-A17B-4C066A852835}" type="slidenum">
              <a:rPr lang="de-DE" sz="1050" smtClean="0">
                <a:solidFill>
                  <a:prstClr val="black">
                    <a:tint val="75000"/>
                  </a:prstClr>
                </a:solidFill>
              </a:rPr>
              <a:pPr algn="ctr"/>
              <a:t>100</a:t>
            </a:fld>
            <a:r>
              <a:rPr lang="de-DE" sz="1050" smtClean="0">
                <a:solidFill>
                  <a:prstClr val="black">
                    <a:tint val="75000"/>
                  </a:prstClr>
                </a:solidFill>
              </a:rPr>
              <a:t> -</a:t>
            </a:r>
            <a:endParaRPr lang="de-DE" sz="105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357759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 1"/>
          <p:cNvGraphicFramePr/>
          <p:nvPr>
            <p:extLst>
              <p:ext uri="{D42A27DB-BD31-4B8C-83A1-F6EECF244321}">
                <p14:modId xmlns:p14="http://schemas.microsoft.com/office/powerpoint/2010/main" val="3423824184"/>
              </p:ext>
            </p:extLst>
          </p:nvPr>
        </p:nvGraphicFramePr>
        <p:xfrm>
          <a:off x="1522522" y="166994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feld 2"/>
          <p:cNvSpPr txBox="1"/>
          <p:nvPr/>
        </p:nvSpPr>
        <p:spPr>
          <a:xfrm>
            <a:off x="4381544" y="3179550"/>
            <a:ext cx="3024336" cy="1107977"/>
          </a:xfrm>
          <a:prstGeom prst="rect">
            <a:avLst/>
          </a:prstGeom>
          <a:noFill/>
        </p:spPr>
        <p:txBody>
          <a:bodyPr wrap="square" lIns="91420" tIns="45711" rIns="91420" bIns="45711" rtlCol="0">
            <a:spAutoFit/>
          </a:bodyPr>
          <a:lstStyle/>
          <a:p>
            <a:pPr marL="285750" indent="-285750" defTabSz="914206">
              <a:buFont typeface="Arial" panose="020B0604020202020204" pitchFamily="34" charset="0"/>
              <a:buChar char="•"/>
            </a:pPr>
            <a:r>
              <a:rPr lang="de-DE" sz="1600" dirty="0" smtClean="0">
                <a:solidFill>
                  <a:prstClr val="black"/>
                </a:solidFill>
                <a:cs typeface="Arial" panose="020B0604020202020204" pitchFamily="34" charset="0"/>
              </a:rPr>
              <a:t>Differenzierung</a:t>
            </a:r>
            <a:endParaRPr lang="de-DE" sz="1600" dirty="0">
              <a:solidFill>
                <a:prstClr val="black"/>
              </a:solidFill>
              <a:cs typeface="Arial" panose="020B0604020202020204" pitchFamily="34" charset="0"/>
            </a:endParaRPr>
          </a:p>
          <a:p>
            <a:pPr marL="285750" indent="-285750" defTabSz="914206">
              <a:buFont typeface="Arial" panose="020B0604020202020204" pitchFamily="34" charset="0"/>
              <a:buChar char="•"/>
            </a:pPr>
            <a:r>
              <a:rPr lang="de-DE" sz="1600" dirty="0" smtClean="0">
                <a:solidFill>
                  <a:prstClr val="black"/>
                </a:solidFill>
                <a:cs typeface="Arial" panose="020B0604020202020204" pitchFamily="34" charset="0"/>
              </a:rPr>
              <a:t>Integration</a:t>
            </a:r>
          </a:p>
          <a:p>
            <a:pPr marL="285750" indent="-285750" defTabSz="914206">
              <a:buFont typeface="Arial" panose="020B0604020202020204" pitchFamily="34" charset="0"/>
              <a:buChar char="•"/>
            </a:pPr>
            <a:r>
              <a:rPr lang="de-DE" sz="1600" dirty="0" smtClean="0">
                <a:solidFill>
                  <a:prstClr val="black"/>
                </a:solidFill>
                <a:cs typeface="Arial" panose="020B0604020202020204" pitchFamily="34" charset="0"/>
              </a:rPr>
              <a:t>Unternehmenskultur</a:t>
            </a:r>
            <a:endParaRPr lang="de-DE" sz="1600" dirty="0">
              <a:solidFill>
                <a:prstClr val="black"/>
              </a:solidFill>
              <a:cs typeface="Arial" panose="020B0604020202020204" pitchFamily="34" charset="0"/>
            </a:endParaRPr>
          </a:p>
          <a:p>
            <a:pPr defTabSz="914206"/>
            <a:endParaRPr lang="de-DE" dirty="0">
              <a:solidFill>
                <a:prstClr val="black"/>
              </a:solidFill>
              <a:cs typeface="Arial" panose="020B0604020202020204" pitchFamily="34" charset="0"/>
            </a:endParaRPr>
          </a:p>
        </p:txBody>
      </p:sp>
      <p:sp>
        <p:nvSpPr>
          <p:cNvPr id="4" name="Textfeld 3"/>
          <p:cNvSpPr txBox="1"/>
          <p:nvPr/>
        </p:nvSpPr>
        <p:spPr>
          <a:xfrm>
            <a:off x="4381544" y="2893307"/>
            <a:ext cx="1584251" cy="338554"/>
          </a:xfrm>
          <a:prstGeom prst="rect">
            <a:avLst/>
          </a:prstGeom>
          <a:noFill/>
        </p:spPr>
        <p:txBody>
          <a:bodyPr wrap="square" rtlCol="0">
            <a:spAutoFit/>
          </a:bodyPr>
          <a:lstStyle/>
          <a:p>
            <a:r>
              <a:rPr lang="de-DE" sz="1600" b="1" dirty="0" smtClean="0">
                <a:solidFill>
                  <a:srgbClr val="000000"/>
                </a:solidFill>
                <a:cs typeface="Arial" panose="020B0604020202020204" pitchFamily="34" charset="0"/>
              </a:rPr>
              <a:t>Organisation</a:t>
            </a:r>
            <a:endParaRPr lang="de-DE" sz="1600" b="1" dirty="0">
              <a:solidFill>
                <a:srgbClr val="000000"/>
              </a:solidFill>
              <a:cs typeface="Arial" panose="020B0604020202020204" pitchFamily="34" charset="0"/>
            </a:endParaRPr>
          </a:p>
        </p:txBody>
      </p:sp>
      <p:sp>
        <p:nvSpPr>
          <p:cNvPr id="7" name="Textfeld 6"/>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Im Rahmen der Organisation werden drei zentrale Themen auf ihre Eignung, Corporate </a:t>
            </a:r>
            <a:r>
              <a:rPr lang="de-DE" sz="1600" b="1" dirty="0" err="1" smtClean="0">
                <a:solidFill>
                  <a:srgbClr val="002060"/>
                </a:solidFill>
              </a:rPr>
              <a:t>Entrepreneurship</a:t>
            </a:r>
            <a:r>
              <a:rPr lang="de-DE" sz="1600" b="1" dirty="0" smtClean="0">
                <a:solidFill>
                  <a:srgbClr val="002060"/>
                </a:solidFill>
              </a:rPr>
              <a:t> zu fördern, untersucht</a:t>
            </a:r>
            <a:endParaRPr lang="de-DE" sz="1600" b="1" dirty="0">
              <a:solidFill>
                <a:srgbClr val="002060"/>
              </a:solidFill>
            </a:endParaRPr>
          </a:p>
        </p:txBody>
      </p:sp>
      <p:sp>
        <p:nvSpPr>
          <p:cNvPr id="8" name="Textfeld 7"/>
          <p:cNvSpPr txBox="1"/>
          <p:nvPr/>
        </p:nvSpPr>
        <p:spPr>
          <a:xfrm>
            <a:off x="217170" y="971550"/>
            <a:ext cx="1497526" cy="307777"/>
          </a:xfrm>
          <a:prstGeom prst="rect">
            <a:avLst/>
          </a:prstGeom>
          <a:noFill/>
        </p:spPr>
        <p:txBody>
          <a:bodyPr wrap="none" rtlCol="0">
            <a:spAutoFit/>
          </a:bodyPr>
          <a:lstStyle/>
          <a:p>
            <a:r>
              <a:rPr lang="de-DE" sz="1400" i="1" dirty="0" smtClean="0">
                <a:solidFill>
                  <a:schemeClr val="bg1">
                    <a:lumMod val="50000"/>
                  </a:schemeClr>
                </a:solidFill>
              </a:rPr>
              <a:t>3.2 Organisation</a:t>
            </a:r>
            <a:endParaRPr lang="de-DE" sz="1400" i="1" dirty="0">
              <a:solidFill>
                <a:schemeClr val="bg1">
                  <a:lumMod val="50000"/>
                </a:schemeClr>
              </a:solidFill>
            </a:endParaRPr>
          </a:p>
        </p:txBody>
      </p:sp>
      <p:sp>
        <p:nvSpPr>
          <p:cNvPr id="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101</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26940098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kt 16"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616821"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Rechteck 26"/>
          <p:cNvSpPr/>
          <p:nvPr/>
        </p:nvSpPr>
        <p:spPr bwMode="auto">
          <a:xfrm>
            <a:off x="2848708" y="5486400"/>
            <a:ext cx="3528646" cy="750277"/>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echteck 22"/>
          <p:cNvSpPr/>
          <p:nvPr/>
        </p:nvSpPr>
        <p:spPr bwMode="auto">
          <a:xfrm>
            <a:off x="2331720" y="1908810"/>
            <a:ext cx="4274820" cy="31089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22" name="Gruppieren 21"/>
          <p:cNvGrpSpPr/>
          <p:nvPr/>
        </p:nvGrpSpPr>
        <p:grpSpPr>
          <a:xfrm>
            <a:off x="2297430" y="2183130"/>
            <a:ext cx="4069080" cy="2825889"/>
            <a:chOff x="2377440" y="1794510"/>
            <a:chExt cx="4069080" cy="2825889"/>
          </a:xfrm>
        </p:grpSpPr>
        <p:cxnSp>
          <p:nvCxnSpPr>
            <p:cNvPr id="5" name="Gerade Verbindung 4"/>
            <p:cNvCxnSpPr/>
            <p:nvPr/>
          </p:nvCxnSpPr>
          <p:spPr bwMode="auto">
            <a:xfrm>
              <a:off x="3054032" y="2286000"/>
              <a:ext cx="0" cy="194310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 name="Gerade Verbindung 6"/>
            <p:cNvCxnSpPr/>
            <p:nvPr/>
          </p:nvCxnSpPr>
          <p:spPr bwMode="auto">
            <a:xfrm>
              <a:off x="3054032" y="4240530"/>
              <a:ext cx="292608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0" name="Textfeld 9"/>
            <p:cNvSpPr txBox="1"/>
            <p:nvPr/>
          </p:nvSpPr>
          <p:spPr>
            <a:xfrm>
              <a:off x="4992688" y="4343400"/>
              <a:ext cx="1453832" cy="276999"/>
            </a:xfrm>
            <a:prstGeom prst="rect">
              <a:avLst/>
            </a:prstGeom>
            <a:noFill/>
          </p:spPr>
          <p:txBody>
            <a:bodyPr wrap="square" rtlCol="0">
              <a:spAutoFit/>
            </a:bodyPr>
            <a:lstStyle/>
            <a:p>
              <a:r>
                <a:rPr lang="de-DE" sz="1200" b="1" dirty="0" smtClean="0"/>
                <a:t>Mitarbeiteranzahl</a:t>
              </a:r>
              <a:endParaRPr lang="de-DE" sz="1200" b="1" dirty="0"/>
            </a:p>
          </p:txBody>
        </p:sp>
        <p:sp>
          <p:nvSpPr>
            <p:cNvPr id="11" name="Textfeld 10"/>
            <p:cNvSpPr txBox="1"/>
            <p:nvPr/>
          </p:nvSpPr>
          <p:spPr>
            <a:xfrm>
              <a:off x="2377440" y="1794510"/>
              <a:ext cx="1645920" cy="461665"/>
            </a:xfrm>
            <a:prstGeom prst="rect">
              <a:avLst/>
            </a:prstGeom>
            <a:noFill/>
          </p:spPr>
          <p:txBody>
            <a:bodyPr wrap="square" rtlCol="0">
              <a:spAutoFit/>
            </a:bodyPr>
            <a:lstStyle/>
            <a:p>
              <a:pPr algn="ctr"/>
              <a:r>
                <a:rPr lang="de-DE" sz="1200" b="1" dirty="0" smtClean="0"/>
                <a:t>Corporate </a:t>
              </a:r>
              <a:r>
                <a:rPr lang="de-DE" sz="1200" b="1" dirty="0" err="1" smtClean="0"/>
                <a:t>Entrepreneurship</a:t>
              </a:r>
              <a:endParaRPr lang="de-DE" sz="1200" b="1" dirty="0"/>
            </a:p>
          </p:txBody>
        </p:sp>
        <p:sp>
          <p:nvSpPr>
            <p:cNvPr id="13" name="Freihandform 12"/>
            <p:cNvSpPr/>
            <p:nvPr/>
          </p:nvSpPr>
          <p:spPr bwMode="auto">
            <a:xfrm>
              <a:off x="3463290" y="2491740"/>
              <a:ext cx="2205990" cy="1531620"/>
            </a:xfrm>
            <a:custGeom>
              <a:avLst/>
              <a:gdLst>
                <a:gd name="connsiteX0" fmla="*/ 0 w 2205990"/>
                <a:gd name="connsiteY0" fmla="*/ 1120140 h 1531620"/>
                <a:gd name="connsiteX1" fmla="*/ 1223010 w 2205990"/>
                <a:gd name="connsiteY1" fmla="*/ 68580 h 1531620"/>
                <a:gd name="connsiteX2" fmla="*/ 2205990 w 2205990"/>
                <a:gd name="connsiteY2" fmla="*/ 1531620 h 1531620"/>
              </a:gdLst>
              <a:ahLst/>
              <a:cxnLst>
                <a:cxn ang="0">
                  <a:pos x="connsiteX0" y="connsiteY0"/>
                </a:cxn>
                <a:cxn ang="0">
                  <a:pos x="connsiteX1" y="connsiteY1"/>
                </a:cxn>
                <a:cxn ang="0">
                  <a:pos x="connsiteX2" y="connsiteY2"/>
                </a:cxn>
              </a:cxnLst>
              <a:rect l="l" t="t" r="r" b="b"/>
              <a:pathLst>
                <a:path w="2205990" h="1531620">
                  <a:moveTo>
                    <a:pt x="0" y="1120140"/>
                  </a:moveTo>
                  <a:cubicBezTo>
                    <a:pt x="427672" y="560070"/>
                    <a:pt x="855345" y="0"/>
                    <a:pt x="1223010" y="68580"/>
                  </a:cubicBezTo>
                  <a:cubicBezTo>
                    <a:pt x="1590675" y="137160"/>
                    <a:pt x="1898332" y="834390"/>
                    <a:pt x="2205990" y="1531620"/>
                  </a:cubicBezTo>
                </a:path>
              </a:pathLst>
            </a:cu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grpSp>
        <p:nvGrpSpPr>
          <p:cNvPr id="20" name="Gruppieren 19"/>
          <p:cNvGrpSpPr/>
          <p:nvPr/>
        </p:nvGrpSpPr>
        <p:grpSpPr>
          <a:xfrm>
            <a:off x="285750" y="1908810"/>
            <a:ext cx="2125980" cy="3063240"/>
            <a:chOff x="251460" y="1520190"/>
            <a:chExt cx="2125980" cy="3063240"/>
          </a:xfrm>
        </p:grpSpPr>
        <p:sp>
          <p:nvSpPr>
            <p:cNvPr id="16" name="Richtungspfeil 15"/>
            <p:cNvSpPr/>
            <p:nvPr/>
          </p:nvSpPr>
          <p:spPr bwMode="auto">
            <a:xfrm>
              <a:off x="251460" y="1520190"/>
              <a:ext cx="2125980" cy="3063240"/>
            </a:xfrm>
            <a:prstGeom prst="homePlate">
              <a:avLst>
                <a:gd name="adj" fmla="val 13783"/>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 name="Textfeld 7"/>
            <p:cNvSpPr txBox="1"/>
            <p:nvPr/>
          </p:nvSpPr>
          <p:spPr>
            <a:xfrm>
              <a:off x="297180" y="1752600"/>
              <a:ext cx="1874520" cy="461665"/>
            </a:xfrm>
            <a:prstGeom prst="rect">
              <a:avLst/>
            </a:prstGeom>
            <a:noFill/>
          </p:spPr>
          <p:txBody>
            <a:bodyPr wrap="square" rtlCol="0">
              <a:spAutoFit/>
            </a:bodyPr>
            <a:lstStyle/>
            <a:p>
              <a:r>
                <a:rPr lang="de-DE" sz="1200" b="1" dirty="0" smtClean="0"/>
                <a:t>Gründe für kleine Einheiten:</a:t>
              </a:r>
              <a:endParaRPr lang="de-DE" sz="1200" b="1" dirty="0"/>
            </a:p>
          </p:txBody>
        </p:sp>
        <p:sp>
          <p:nvSpPr>
            <p:cNvPr id="14" name="Textfeld 13"/>
            <p:cNvSpPr txBox="1"/>
            <p:nvPr/>
          </p:nvSpPr>
          <p:spPr>
            <a:xfrm>
              <a:off x="262890" y="2506980"/>
              <a:ext cx="1920240" cy="1384995"/>
            </a:xfrm>
            <a:prstGeom prst="rect">
              <a:avLst/>
            </a:prstGeom>
            <a:noFill/>
          </p:spPr>
          <p:txBody>
            <a:bodyPr wrap="square" rtlCol="0">
              <a:spAutoFit/>
            </a:bodyPr>
            <a:lstStyle/>
            <a:p>
              <a:pPr marL="263525" indent="-263525">
                <a:buFont typeface="Symbol" pitchFamily="18" charset="2"/>
                <a:buChar char="-"/>
              </a:pPr>
              <a:r>
                <a:rPr lang="de-DE" sz="1200" dirty="0" smtClean="0"/>
                <a:t>Besserer Informationsaustauch</a:t>
              </a:r>
            </a:p>
            <a:p>
              <a:pPr marL="263525" indent="-263525">
                <a:buFont typeface="Symbol" pitchFamily="18" charset="2"/>
                <a:buChar char="-"/>
              </a:pPr>
              <a:r>
                <a:rPr lang="de-DE" sz="1200" dirty="0" smtClean="0"/>
                <a:t>Weniger Formalisierung</a:t>
              </a:r>
            </a:p>
            <a:p>
              <a:pPr marL="263525" indent="-263525">
                <a:buFont typeface="Symbol" pitchFamily="18" charset="2"/>
                <a:buChar char="-"/>
              </a:pPr>
              <a:r>
                <a:rPr lang="de-DE" sz="1200" dirty="0" smtClean="0"/>
                <a:t>Höhere Identifikation</a:t>
              </a:r>
            </a:p>
            <a:p>
              <a:pPr marL="263525" indent="-263525">
                <a:buFont typeface="Symbol" pitchFamily="18" charset="2"/>
                <a:buChar char="-"/>
              </a:pPr>
              <a:r>
                <a:rPr lang="de-DE" sz="1200" dirty="0" smtClean="0"/>
                <a:t>Höhere Flexibilität</a:t>
              </a:r>
            </a:p>
            <a:p>
              <a:pPr marL="263525" indent="-263525">
                <a:buFont typeface="Symbol" pitchFamily="18" charset="2"/>
                <a:buChar char="-"/>
              </a:pPr>
              <a:r>
                <a:rPr lang="de-DE" sz="1200" dirty="0" smtClean="0"/>
                <a:t>Schnellere Reaktion</a:t>
              </a:r>
              <a:endParaRPr lang="de-DE" sz="1200" dirty="0"/>
            </a:p>
          </p:txBody>
        </p:sp>
      </p:grpSp>
      <p:grpSp>
        <p:nvGrpSpPr>
          <p:cNvPr id="21" name="Gruppieren 20"/>
          <p:cNvGrpSpPr/>
          <p:nvPr/>
        </p:nvGrpSpPr>
        <p:grpSpPr>
          <a:xfrm>
            <a:off x="6518910" y="1908810"/>
            <a:ext cx="2148840" cy="3063240"/>
            <a:chOff x="6507480" y="1569720"/>
            <a:chExt cx="2148840" cy="3063240"/>
          </a:xfrm>
        </p:grpSpPr>
        <p:sp>
          <p:nvSpPr>
            <p:cNvPr id="19" name="Richtungspfeil 18"/>
            <p:cNvSpPr/>
            <p:nvPr/>
          </p:nvSpPr>
          <p:spPr bwMode="auto">
            <a:xfrm rot="10800000">
              <a:off x="6507480" y="1569720"/>
              <a:ext cx="2125980" cy="3063240"/>
            </a:xfrm>
            <a:prstGeom prst="homePlate">
              <a:avLst>
                <a:gd name="adj" fmla="val 13783"/>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 name="Textfeld 8"/>
            <p:cNvSpPr txBox="1"/>
            <p:nvPr/>
          </p:nvSpPr>
          <p:spPr>
            <a:xfrm>
              <a:off x="6781800" y="1752600"/>
              <a:ext cx="1874520" cy="461665"/>
            </a:xfrm>
            <a:prstGeom prst="rect">
              <a:avLst/>
            </a:prstGeom>
            <a:noFill/>
          </p:spPr>
          <p:txBody>
            <a:bodyPr wrap="square" rtlCol="0">
              <a:spAutoFit/>
            </a:bodyPr>
            <a:lstStyle/>
            <a:p>
              <a:r>
                <a:rPr lang="de-DE" sz="1200" b="1" dirty="0" smtClean="0"/>
                <a:t>Gründe für große Einheiten:</a:t>
              </a:r>
              <a:endParaRPr lang="de-DE" sz="1200" b="1" dirty="0"/>
            </a:p>
          </p:txBody>
        </p:sp>
        <p:sp>
          <p:nvSpPr>
            <p:cNvPr id="15" name="Textfeld 14"/>
            <p:cNvSpPr txBox="1"/>
            <p:nvPr/>
          </p:nvSpPr>
          <p:spPr>
            <a:xfrm>
              <a:off x="6758940" y="2506980"/>
              <a:ext cx="1699260" cy="1754326"/>
            </a:xfrm>
            <a:prstGeom prst="rect">
              <a:avLst/>
            </a:prstGeom>
            <a:noFill/>
          </p:spPr>
          <p:txBody>
            <a:bodyPr wrap="square" rtlCol="0">
              <a:spAutoFit/>
            </a:bodyPr>
            <a:lstStyle/>
            <a:p>
              <a:pPr marL="263525" indent="-263525">
                <a:buFont typeface="Symbol" pitchFamily="18" charset="2"/>
                <a:buChar char="-"/>
              </a:pPr>
              <a:r>
                <a:rPr lang="de-DE" sz="1200" dirty="0" smtClean="0"/>
                <a:t>Größerer Erfahrungsschatz</a:t>
              </a:r>
            </a:p>
            <a:p>
              <a:pPr marL="263525" indent="-263525">
                <a:buFont typeface="Symbol" pitchFamily="18" charset="2"/>
                <a:buChar char="-"/>
              </a:pPr>
              <a:r>
                <a:rPr lang="de-DE" sz="1200" dirty="0" smtClean="0"/>
                <a:t>Bessere Ressourcen-</a:t>
              </a:r>
              <a:r>
                <a:rPr lang="de-DE" sz="1200" dirty="0" err="1" smtClean="0"/>
                <a:t>ausstattung</a:t>
              </a:r>
              <a:endParaRPr lang="de-DE" sz="1200" dirty="0" smtClean="0"/>
            </a:p>
            <a:p>
              <a:pPr marL="263525" indent="-263525">
                <a:buFont typeface="Symbol" pitchFamily="18" charset="2"/>
                <a:buChar char="-"/>
              </a:pPr>
              <a:r>
                <a:rPr lang="de-DE" sz="1200" dirty="0" err="1" smtClean="0"/>
                <a:t>Etabliertere</a:t>
              </a:r>
              <a:r>
                <a:rPr lang="de-DE" sz="1200" dirty="0" smtClean="0"/>
                <a:t> Fähigkeiten</a:t>
              </a:r>
            </a:p>
            <a:p>
              <a:pPr marL="263525" indent="-263525">
                <a:buFont typeface="Symbol" pitchFamily="18" charset="2"/>
                <a:buChar char="-"/>
              </a:pPr>
              <a:r>
                <a:rPr lang="de-DE" sz="1200" dirty="0" smtClean="0"/>
                <a:t>Besserer Risikoausgleich</a:t>
              </a:r>
            </a:p>
          </p:txBody>
        </p:sp>
      </p:grpSp>
      <p:cxnSp>
        <p:nvCxnSpPr>
          <p:cNvPr id="25" name="Gerade Verbindung 24"/>
          <p:cNvCxnSpPr>
            <a:stCxn id="13" idx="1"/>
          </p:cNvCxnSpPr>
          <p:nvPr/>
        </p:nvCxnSpPr>
        <p:spPr bwMode="auto">
          <a:xfrm>
            <a:off x="4606290" y="2948940"/>
            <a:ext cx="0" cy="251460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6" name="Textfeld 25"/>
          <p:cNvSpPr txBox="1"/>
          <p:nvPr/>
        </p:nvSpPr>
        <p:spPr>
          <a:xfrm>
            <a:off x="2708031" y="5524794"/>
            <a:ext cx="3800992" cy="664992"/>
          </a:xfrm>
          <a:prstGeom prst="rect">
            <a:avLst/>
          </a:prstGeom>
          <a:noFill/>
        </p:spPr>
        <p:txBody>
          <a:bodyPr wrap="square" rtlCol="0">
            <a:spAutoFit/>
          </a:bodyPr>
          <a:lstStyle/>
          <a:p>
            <a:pPr algn="ctr"/>
            <a:r>
              <a:rPr lang="de-DE" sz="1200" dirty="0" smtClean="0"/>
              <a:t>In der Praxis werden oft 200 Mitarbeiter in einer Einheit als optimal zur Förderung von Corporate </a:t>
            </a:r>
            <a:r>
              <a:rPr lang="de-DE" sz="1200" dirty="0" err="1" smtClean="0"/>
              <a:t>Entrepreneurship</a:t>
            </a:r>
            <a:r>
              <a:rPr lang="de-DE" sz="1200" dirty="0" smtClean="0"/>
              <a:t> berichtet</a:t>
            </a:r>
            <a:endParaRPr lang="de-DE" sz="1200" dirty="0"/>
          </a:p>
        </p:txBody>
      </p:sp>
      <p:sp>
        <p:nvSpPr>
          <p:cNvPr id="28" name="Ellipse 27"/>
          <p:cNvSpPr/>
          <p:nvPr/>
        </p:nvSpPr>
        <p:spPr bwMode="auto">
          <a:xfrm>
            <a:off x="4567238" y="2905125"/>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9" name="Textfeld 28"/>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Wie groß sollten Unternehmen oder einzelne Einheiten von Unternehmen idealerweise sein, damit Corporate </a:t>
            </a:r>
            <a:r>
              <a:rPr lang="de-DE" sz="1600" b="1" dirty="0" err="1" smtClean="0">
                <a:solidFill>
                  <a:srgbClr val="002060"/>
                </a:solidFill>
              </a:rPr>
              <a:t>Entrepreneurship</a:t>
            </a:r>
            <a:r>
              <a:rPr lang="de-DE" sz="1600" b="1" dirty="0" smtClean="0">
                <a:solidFill>
                  <a:srgbClr val="002060"/>
                </a:solidFill>
              </a:rPr>
              <a:t> gefördert wird?</a:t>
            </a:r>
            <a:endParaRPr lang="de-DE" sz="1600" b="1" dirty="0">
              <a:solidFill>
                <a:srgbClr val="002060"/>
              </a:solidFill>
            </a:endParaRPr>
          </a:p>
        </p:txBody>
      </p:sp>
      <p:sp>
        <p:nvSpPr>
          <p:cNvPr id="30" name="Textfeld 29"/>
          <p:cNvSpPr txBox="1"/>
          <p:nvPr/>
        </p:nvSpPr>
        <p:spPr>
          <a:xfrm>
            <a:off x="217170" y="971550"/>
            <a:ext cx="2869696" cy="307777"/>
          </a:xfrm>
          <a:prstGeom prst="rect">
            <a:avLst/>
          </a:prstGeom>
          <a:noFill/>
        </p:spPr>
        <p:txBody>
          <a:bodyPr wrap="none" rtlCol="0">
            <a:spAutoFit/>
          </a:bodyPr>
          <a:lstStyle/>
          <a:p>
            <a:r>
              <a:rPr lang="de-DE" sz="1400" i="1" dirty="0" smtClean="0">
                <a:solidFill>
                  <a:schemeClr val="bg1">
                    <a:lumMod val="50000"/>
                  </a:schemeClr>
                </a:solidFill>
              </a:rPr>
              <a:t>3.2 Organisation - Differenzierung</a:t>
            </a:r>
            <a:endParaRPr lang="de-DE" sz="1400" i="1" dirty="0">
              <a:solidFill>
                <a:schemeClr val="bg1">
                  <a:lumMod val="50000"/>
                </a:schemeClr>
              </a:solidFill>
            </a:endParaRPr>
          </a:p>
        </p:txBody>
      </p:sp>
      <p:sp>
        <p:nvSpPr>
          <p:cNvPr id="2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102</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1" name="Textfeld 30"/>
          <p:cNvSpPr txBox="1"/>
          <p:nvPr/>
        </p:nvSpPr>
        <p:spPr>
          <a:xfrm>
            <a:off x="346708" y="6382247"/>
            <a:ext cx="3596641" cy="415498"/>
          </a:xfrm>
          <a:prstGeom prst="rect">
            <a:avLst/>
          </a:prstGeom>
          <a:noFill/>
        </p:spPr>
        <p:txBody>
          <a:bodyPr wrap="square" rtlCol="0">
            <a:spAutoFit/>
          </a:bodyPr>
          <a:lstStyle/>
          <a:p>
            <a:r>
              <a:rPr lang="de-DE" sz="1050" dirty="0" smtClean="0">
                <a:solidFill>
                  <a:schemeClr val="bg1">
                    <a:lumMod val="50000"/>
                  </a:schemeClr>
                </a:solidFill>
              </a:rPr>
              <a:t>Quelle</a:t>
            </a:r>
            <a:r>
              <a:rPr lang="de-DE" sz="1050" dirty="0">
                <a:solidFill>
                  <a:schemeClr val="bg1">
                    <a:lumMod val="50000"/>
                  </a:schemeClr>
                </a:solidFill>
              </a:rPr>
              <a:t>: </a:t>
            </a:r>
            <a:r>
              <a:rPr lang="de-DE" sz="1050" dirty="0" err="1" smtClean="0">
                <a:solidFill>
                  <a:schemeClr val="bg1">
                    <a:lumMod val="50000"/>
                  </a:schemeClr>
                </a:solidFill>
              </a:rPr>
              <a:t>Balabanis</a:t>
            </a:r>
            <a:r>
              <a:rPr lang="de-DE" sz="1050" dirty="0">
                <a:solidFill>
                  <a:schemeClr val="bg1">
                    <a:lumMod val="50000"/>
                  </a:schemeClr>
                </a:solidFill>
              </a:rPr>
              <a:t>/</a:t>
            </a:r>
            <a:r>
              <a:rPr lang="de-DE" sz="1050" dirty="0" err="1" smtClean="0">
                <a:solidFill>
                  <a:schemeClr val="bg1">
                    <a:lumMod val="50000"/>
                  </a:schemeClr>
                </a:solidFill>
              </a:rPr>
              <a:t>Katsikea</a:t>
            </a:r>
            <a:r>
              <a:rPr lang="de-DE" sz="1050" dirty="0" smtClean="0">
                <a:solidFill>
                  <a:schemeClr val="bg1">
                    <a:lumMod val="50000"/>
                  </a:schemeClr>
                </a:solidFill>
              </a:rPr>
              <a:t>  (</a:t>
            </a:r>
            <a:r>
              <a:rPr lang="de-DE" sz="1050" dirty="0">
                <a:solidFill>
                  <a:schemeClr val="bg1">
                    <a:lumMod val="50000"/>
                  </a:schemeClr>
                </a:solidFill>
              </a:rPr>
              <a:t>2003</a:t>
            </a:r>
            <a:r>
              <a:rPr lang="de-DE" sz="1050" dirty="0" smtClean="0">
                <a:solidFill>
                  <a:schemeClr val="bg1">
                    <a:lumMod val="50000"/>
                  </a:schemeClr>
                </a:solidFill>
              </a:rPr>
              <a:t>);</a:t>
            </a:r>
          </a:p>
          <a:p>
            <a:r>
              <a:rPr lang="de-DE" sz="1050" dirty="0">
                <a:solidFill>
                  <a:schemeClr val="bg1">
                    <a:lumMod val="50000"/>
                  </a:schemeClr>
                </a:solidFill>
              </a:rPr>
              <a:t> </a:t>
            </a:r>
            <a:r>
              <a:rPr lang="de-DE" sz="1050" dirty="0" smtClean="0">
                <a:solidFill>
                  <a:schemeClr val="bg1">
                    <a:lumMod val="50000"/>
                  </a:schemeClr>
                </a:solidFill>
              </a:rPr>
              <a:t>             </a:t>
            </a:r>
            <a:r>
              <a:rPr lang="de-DE" sz="1050" dirty="0" err="1" smtClean="0">
                <a:solidFill>
                  <a:schemeClr val="bg1">
                    <a:lumMod val="50000"/>
                  </a:schemeClr>
                </a:solidFill>
              </a:rPr>
              <a:t>Entrialgo</a:t>
            </a:r>
            <a:r>
              <a:rPr lang="de-DE" sz="1050" dirty="0" smtClean="0">
                <a:solidFill>
                  <a:schemeClr val="bg1">
                    <a:lumMod val="50000"/>
                  </a:schemeClr>
                </a:solidFill>
              </a:rPr>
              <a:t> </a:t>
            </a:r>
            <a:r>
              <a:rPr lang="de-DE" sz="1050" dirty="0">
                <a:solidFill>
                  <a:schemeClr val="bg1">
                    <a:lumMod val="50000"/>
                  </a:schemeClr>
                </a:solidFill>
              </a:rPr>
              <a:t>et al. (2001); Packard (1995</a:t>
            </a:r>
            <a:r>
              <a:rPr lang="de-DE" sz="1050" dirty="0" smtClean="0">
                <a:solidFill>
                  <a:schemeClr val="bg1">
                    <a:lumMod val="50000"/>
                  </a:schemeClr>
                </a:solidFill>
              </a:rPr>
              <a:t>) </a:t>
            </a:r>
            <a:endParaRPr lang="de-DE" sz="1050" dirty="0">
              <a:solidFill>
                <a:srgbClr val="FF0000"/>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4"/>
          <p:cNvGrpSpPr/>
          <p:nvPr/>
        </p:nvGrpSpPr>
        <p:grpSpPr>
          <a:xfrm>
            <a:off x="287655" y="1558608"/>
            <a:ext cx="8672513" cy="4540250"/>
            <a:chOff x="390525" y="1570038"/>
            <a:chExt cx="8672513" cy="4540250"/>
          </a:xfrm>
        </p:grpSpPr>
        <p:sp>
          <p:nvSpPr>
            <p:cNvPr id="6" name="Rechteck 4"/>
            <p:cNvSpPr>
              <a:spLocks noChangeArrowheads="1"/>
            </p:cNvSpPr>
            <p:nvPr/>
          </p:nvSpPr>
          <p:spPr bwMode="auto">
            <a:xfrm>
              <a:off x="390525" y="1847850"/>
              <a:ext cx="550863" cy="3679825"/>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7" name="Rechteck 5"/>
            <p:cNvSpPr>
              <a:spLocks noChangeArrowheads="1"/>
            </p:cNvSpPr>
            <p:nvPr/>
          </p:nvSpPr>
          <p:spPr bwMode="auto">
            <a:xfrm>
              <a:off x="1755775" y="1847850"/>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8" name="Rechteck 6"/>
            <p:cNvSpPr>
              <a:spLocks noChangeArrowheads="1"/>
            </p:cNvSpPr>
            <p:nvPr/>
          </p:nvSpPr>
          <p:spPr bwMode="auto">
            <a:xfrm>
              <a:off x="1755775" y="4854575"/>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9" name="Rechteck 7"/>
            <p:cNvSpPr>
              <a:spLocks noChangeArrowheads="1"/>
            </p:cNvSpPr>
            <p:nvPr/>
          </p:nvSpPr>
          <p:spPr bwMode="auto">
            <a:xfrm>
              <a:off x="1755775" y="3856038"/>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0" name="Rechteck 8"/>
            <p:cNvSpPr>
              <a:spLocks noChangeArrowheads="1"/>
            </p:cNvSpPr>
            <p:nvPr/>
          </p:nvSpPr>
          <p:spPr bwMode="auto">
            <a:xfrm>
              <a:off x="1755775" y="2857500"/>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1" name="Rechteck 9"/>
            <p:cNvSpPr>
              <a:spLocks noChangeArrowheads="1"/>
            </p:cNvSpPr>
            <p:nvPr/>
          </p:nvSpPr>
          <p:spPr bwMode="auto">
            <a:xfrm>
              <a:off x="3786188" y="1847850"/>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2" name="Rechteck 10"/>
            <p:cNvSpPr>
              <a:spLocks noChangeArrowheads="1"/>
            </p:cNvSpPr>
            <p:nvPr/>
          </p:nvSpPr>
          <p:spPr bwMode="auto">
            <a:xfrm>
              <a:off x="3786188" y="4854575"/>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3" name="Rechteck 11"/>
            <p:cNvSpPr>
              <a:spLocks noChangeArrowheads="1"/>
            </p:cNvSpPr>
            <p:nvPr/>
          </p:nvSpPr>
          <p:spPr bwMode="auto">
            <a:xfrm>
              <a:off x="3786188" y="3856038"/>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4" name="Rechteck 12"/>
            <p:cNvSpPr>
              <a:spLocks noChangeArrowheads="1"/>
            </p:cNvSpPr>
            <p:nvPr/>
          </p:nvSpPr>
          <p:spPr bwMode="auto">
            <a:xfrm>
              <a:off x="3786188" y="2857500"/>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cxnSp>
          <p:nvCxnSpPr>
            <p:cNvPr id="15" name="Gerade Verbindung mit Pfeil 14"/>
            <p:cNvCxnSpPr>
              <a:cxnSpLocks noChangeShapeType="1"/>
              <a:stCxn id="6" idx="3"/>
            </p:cNvCxnSpPr>
            <p:nvPr/>
          </p:nvCxnSpPr>
          <p:spPr bwMode="auto">
            <a:xfrm flipV="1">
              <a:off x="941388" y="2205038"/>
              <a:ext cx="703262" cy="14827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6" name="Gerade Verbindung mit Pfeil 16"/>
            <p:cNvCxnSpPr>
              <a:cxnSpLocks noChangeShapeType="1"/>
              <a:stCxn id="6" idx="3"/>
              <a:endCxn id="8" idx="1"/>
            </p:cNvCxnSpPr>
            <p:nvPr/>
          </p:nvCxnSpPr>
          <p:spPr bwMode="auto">
            <a:xfrm>
              <a:off x="941388" y="3687763"/>
              <a:ext cx="814387" cy="150336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7" name="Gerade Verbindung mit Pfeil 18"/>
            <p:cNvCxnSpPr>
              <a:cxnSpLocks noChangeShapeType="1"/>
              <a:stCxn id="6" idx="3"/>
              <a:endCxn id="10" idx="1"/>
            </p:cNvCxnSpPr>
            <p:nvPr/>
          </p:nvCxnSpPr>
          <p:spPr bwMode="auto">
            <a:xfrm flipV="1">
              <a:off x="941388" y="3194050"/>
              <a:ext cx="814387" cy="493713"/>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8" name="Gerade Verbindung mit Pfeil 20"/>
            <p:cNvCxnSpPr>
              <a:cxnSpLocks noChangeShapeType="1"/>
              <a:stCxn id="6" idx="3"/>
              <a:endCxn id="9" idx="1"/>
            </p:cNvCxnSpPr>
            <p:nvPr/>
          </p:nvCxnSpPr>
          <p:spPr bwMode="auto">
            <a:xfrm>
              <a:off x="941388" y="3687763"/>
              <a:ext cx="814387" cy="5048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9" name="Gerade Verbindung mit Pfeil 22"/>
            <p:cNvCxnSpPr>
              <a:cxnSpLocks noChangeShapeType="1"/>
            </p:cNvCxnSpPr>
            <p:nvPr/>
          </p:nvCxnSpPr>
          <p:spPr bwMode="auto">
            <a:xfrm>
              <a:off x="2971800" y="2205038"/>
              <a:ext cx="814388" cy="1587"/>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20" name="Gerade Verbindung mit Pfeil 23"/>
            <p:cNvCxnSpPr>
              <a:cxnSpLocks noChangeShapeType="1"/>
            </p:cNvCxnSpPr>
            <p:nvPr/>
          </p:nvCxnSpPr>
          <p:spPr bwMode="auto">
            <a:xfrm>
              <a:off x="2971800" y="4191000"/>
              <a:ext cx="814388" cy="1588"/>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21" name="Gerade Verbindung mit Pfeil 24"/>
            <p:cNvCxnSpPr>
              <a:cxnSpLocks noChangeShapeType="1"/>
            </p:cNvCxnSpPr>
            <p:nvPr/>
          </p:nvCxnSpPr>
          <p:spPr bwMode="auto">
            <a:xfrm>
              <a:off x="2971800" y="5202238"/>
              <a:ext cx="814388" cy="1587"/>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22" name="Gerade Verbindung mit Pfeil 25"/>
            <p:cNvCxnSpPr>
              <a:cxnSpLocks noChangeShapeType="1"/>
              <a:endCxn id="12" idx="1"/>
            </p:cNvCxnSpPr>
            <p:nvPr/>
          </p:nvCxnSpPr>
          <p:spPr bwMode="auto">
            <a:xfrm rot="16200000" flipH="1">
              <a:off x="2880519" y="4285456"/>
              <a:ext cx="996950" cy="814388"/>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23" name="Gerade Verbindung mit Pfeil 28"/>
            <p:cNvCxnSpPr>
              <a:cxnSpLocks noChangeShapeType="1"/>
            </p:cNvCxnSpPr>
            <p:nvPr/>
          </p:nvCxnSpPr>
          <p:spPr bwMode="auto">
            <a:xfrm rot="16200000" flipH="1">
              <a:off x="2880519" y="3269456"/>
              <a:ext cx="996950" cy="814388"/>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24" name="Gerade Verbindung mit Pfeil 29"/>
            <p:cNvCxnSpPr>
              <a:cxnSpLocks noChangeShapeType="1"/>
            </p:cNvCxnSpPr>
            <p:nvPr/>
          </p:nvCxnSpPr>
          <p:spPr bwMode="auto">
            <a:xfrm rot="16200000" flipH="1">
              <a:off x="2880519" y="2283619"/>
              <a:ext cx="996950" cy="814388"/>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25" name="Gerade Verbindung mit Pfeil 30"/>
            <p:cNvCxnSpPr>
              <a:cxnSpLocks noChangeShapeType="1"/>
              <a:endCxn id="14" idx="1"/>
            </p:cNvCxnSpPr>
            <p:nvPr/>
          </p:nvCxnSpPr>
          <p:spPr bwMode="auto">
            <a:xfrm rot="5400000" flipH="1" flipV="1">
              <a:off x="2880519" y="3285331"/>
              <a:ext cx="996950" cy="814388"/>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sp>
          <p:nvSpPr>
            <p:cNvPr id="26" name="Rechteck 34"/>
            <p:cNvSpPr>
              <a:spLocks noChangeArrowheads="1"/>
            </p:cNvSpPr>
            <p:nvPr/>
          </p:nvSpPr>
          <p:spPr bwMode="auto">
            <a:xfrm>
              <a:off x="7847013" y="3351213"/>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cxnSp>
          <p:nvCxnSpPr>
            <p:cNvPr id="27" name="Gerade Verbindung mit Pfeil 56"/>
            <p:cNvCxnSpPr>
              <a:cxnSpLocks noChangeShapeType="1"/>
              <a:endCxn id="26" idx="1"/>
            </p:cNvCxnSpPr>
            <p:nvPr/>
          </p:nvCxnSpPr>
          <p:spPr bwMode="auto">
            <a:xfrm rot="16200000" flipH="1">
              <a:off x="7023894" y="2864644"/>
              <a:ext cx="831850" cy="814388"/>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sp>
          <p:nvSpPr>
            <p:cNvPr id="28" name="Rechteck 61"/>
            <p:cNvSpPr>
              <a:spLocks noChangeArrowheads="1"/>
            </p:cNvSpPr>
            <p:nvPr/>
          </p:nvSpPr>
          <p:spPr bwMode="auto">
            <a:xfrm>
              <a:off x="5816600" y="2516188"/>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29" name="Rechteck 62"/>
            <p:cNvSpPr>
              <a:spLocks noChangeArrowheads="1"/>
            </p:cNvSpPr>
            <p:nvPr/>
          </p:nvSpPr>
          <p:spPr bwMode="auto">
            <a:xfrm>
              <a:off x="5816600" y="4186238"/>
              <a:ext cx="1216025" cy="6731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cxnSp>
          <p:nvCxnSpPr>
            <p:cNvPr id="30" name="Gerade Verbindung mit Pfeil 69"/>
            <p:cNvCxnSpPr>
              <a:cxnSpLocks noChangeShapeType="1"/>
              <a:stCxn id="29" idx="3"/>
              <a:endCxn id="26" idx="1"/>
            </p:cNvCxnSpPr>
            <p:nvPr/>
          </p:nvCxnSpPr>
          <p:spPr bwMode="auto">
            <a:xfrm flipV="1">
              <a:off x="7032625" y="3687763"/>
              <a:ext cx="814388" cy="835025"/>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31" name="Gerade Verbindung mit Pfeil 71"/>
            <p:cNvCxnSpPr>
              <a:cxnSpLocks noChangeShapeType="1"/>
            </p:cNvCxnSpPr>
            <p:nvPr/>
          </p:nvCxnSpPr>
          <p:spPr bwMode="auto">
            <a:xfrm>
              <a:off x="5002213" y="2173288"/>
              <a:ext cx="814387" cy="671512"/>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32" name="Gerade Verbindung mit Pfeil 73"/>
            <p:cNvCxnSpPr>
              <a:cxnSpLocks noChangeShapeType="1"/>
              <a:stCxn id="14" idx="3"/>
              <a:endCxn id="28" idx="1"/>
            </p:cNvCxnSpPr>
            <p:nvPr/>
          </p:nvCxnSpPr>
          <p:spPr bwMode="auto">
            <a:xfrm flipV="1">
              <a:off x="5002213" y="2852738"/>
              <a:ext cx="814387" cy="341312"/>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33" name="Gerade Verbindung mit Pfeil 75"/>
            <p:cNvCxnSpPr>
              <a:cxnSpLocks noChangeShapeType="1"/>
              <a:stCxn id="13" idx="3"/>
              <a:endCxn id="29" idx="1"/>
            </p:cNvCxnSpPr>
            <p:nvPr/>
          </p:nvCxnSpPr>
          <p:spPr bwMode="auto">
            <a:xfrm>
              <a:off x="5002213" y="4192588"/>
              <a:ext cx="814387" cy="330200"/>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34" name="Gerade Verbindung mit Pfeil 77"/>
            <p:cNvCxnSpPr>
              <a:cxnSpLocks noChangeShapeType="1"/>
              <a:stCxn id="12" idx="3"/>
            </p:cNvCxnSpPr>
            <p:nvPr/>
          </p:nvCxnSpPr>
          <p:spPr bwMode="auto">
            <a:xfrm flipV="1">
              <a:off x="5002213" y="4529138"/>
              <a:ext cx="814387" cy="661987"/>
            </a:xfrm>
            <a:prstGeom prst="straightConnector1">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cxnSp>
        <p:sp>
          <p:nvSpPr>
            <p:cNvPr id="35" name="Textfeld 78"/>
            <p:cNvSpPr txBox="1">
              <a:spLocks noChangeArrowheads="1"/>
            </p:cNvSpPr>
            <p:nvPr/>
          </p:nvSpPr>
          <p:spPr bwMode="auto">
            <a:xfrm>
              <a:off x="1755775" y="1570038"/>
              <a:ext cx="12160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Teilaufgaben</a:t>
              </a:r>
            </a:p>
          </p:txBody>
        </p:sp>
        <p:sp>
          <p:nvSpPr>
            <p:cNvPr id="36" name="Textfeld 79"/>
            <p:cNvSpPr txBox="1">
              <a:spLocks noChangeArrowheads="1"/>
            </p:cNvSpPr>
            <p:nvPr/>
          </p:nvSpPr>
          <p:spPr bwMode="auto">
            <a:xfrm>
              <a:off x="3786188" y="2068513"/>
              <a:ext cx="12160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Stellen</a:t>
              </a:r>
            </a:p>
          </p:txBody>
        </p:sp>
        <p:sp>
          <p:nvSpPr>
            <p:cNvPr id="37" name="Textfeld 80"/>
            <p:cNvSpPr txBox="1">
              <a:spLocks noChangeArrowheads="1"/>
            </p:cNvSpPr>
            <p:nvPr/>
          </p:nvSpPr>
          <p:spPr bwMode="auto">
            <a:xfrm>
              <a:off x="3786188" y="3063875"/>
              <a:ext cx="12160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Stellen</a:t>
              </a:r>
            </a:p>
          </p:txBody>
        </p:sp>
        <p:sp>
          <p:nvSpPr>
            <p:cNvPr id="38" name="Textfeld 81"/>
            <p:cNvSpPr txBox="1">
              <a:spLocks noChangeArrowheads="1"/>
            </p:cNvSpPr>
            <p:nvPr/>
          </p:nvSpPr>
          <p:spPr bwMode="auto">
            <a:xfrm>
              <a:off x="3786188" y="4056063"/>
              <a:ext cx="12160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Stellen</a:t>
              </a:r>
            </a:p>
          </p:txBody>
        </p:sp>
        <p:sp>
          <p:nvSpPr>
            <p:cNvPr id="39" name="Textfeld 82"/>
            <p:cNvSpPr txBox="1">
              <a:spLocks noChangeArrowheads="1"/>
            </p:cNvSpPr>
            <p:nvPr/>
          </p:nvSpPr>
          <p:spPr bwMode="auto">
            <a:xfrm>
              <a:off x="3786188" y="5043488"/>
              <a:ext cx="12160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Stellen</a:t>
              </a:r>
            </a:p>
          </p:txBody>
        </p:sp>
        <p:sp>
          <p:nvSpPr>
            <p:cNvPr id="40" name="Textfeld 83"/>
            <p:cNvSpPr txBox="1">
              <a:spLocks noChangeArrowheads="1"/>
            </p:cNvSpPr>
            <p:nvPr/>
          </p:nvSpPr>
          <p:spPr bwMode="auto">
            <a:xfrm>
              <a:off x="5816600" y="2706688"/>
              <a:ext cx="12160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Abteilung</a:t>
              </a:r>
            </a:p>
          </p:txBody>
        </p:sp>
        <p:sp>
          <p:nvSpPr>
            <p:cNvPr id="41" name="Textfeld 84"/>
            <p:cNvSpPr txBox="1">
              <a:spLocks noChangeArrowheads="1"/>
            </p:cNvSpPr>
            <p:nvPr/>
          </p:nvSpPr>
          <p:spPr bwMode="auto">
            <a:xfrm>
              <a:off x="5816600" y="4391025"/>
              <a:ext cx="12160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Abteilung</a:t>
              </a:r>
            </a:p>
          </p:txBody>
        </p:sp>
        <p:sp>
          <p:nvSpPr>
            <p:cNvPr id="42" name="Textfeld 85"/>
            <p:cNvSpPr txBox="1">
              <a:spLocks noChangeArrowheads="1"/>
            </p:cNvSpPr>
            <p:nvPr/>
          </p:nvSpPr>
          <p:spPr bwMode="auto">
            <a:xfrm>
              <a:off x="7847013" y="3549650"/>
              <a:ext cx="12160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Hauptabteilung</a:t>
              </a:r>
            </a:p>
          </p:txBody>
        </p:sp>
        <p:sp>
          <p:nvSpPr>
            <p:cNvPr id="43" name="Textfeld 86"/>
            <p:cNvSpPr txBox="1">
              <a:spLocks noChangeArrowheads="1"/>
            </p:cNvSpPr>
            <p:nvPr/>
          </p:nvSpPr>
          <p:spPr bwMode="auto">
            <a:xfrm rot="-5400000">
              <a:off x="-1175544" y="3548857"/>
              <a:ext cx="3679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Aufgabe</a:t>
              </a:r>
            </a:p>
          </p:txBody>
        </p:sp>
        <p:cxnSp>
          <p:nvCxnSpPr>
            <p:cNvPr id="44" name="Gerade Verbindung mit Pfeil 88"/>
            <p:cNvCxnSpPr>
              <a:cxnSpLocks noChangeShapeType="1"/>
            </p:cNvCxnSpPr>
            <p:nvPr/>
          </p:nvCxnSpPr>
          <p:spPr bwMode="auto">
            <a:xfrm>
              <a:off x="390525" y="5829300"/>
              <a:ext cx="1365250" cy="1588"/>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45" name="Gerade Verbindung mit Pfeil 90"/>
            <p:cNvCxnSpPr>
              <a:cxnSpLocks noChangeShapeType="1"/>
            </p:cNvCxnSpPr>
            <p:nvPr/>
          </p:nvCxnSpPr>
          <p:spPr bwMode="auto">
            <a:xfrm>
              <a:off x="2971800" y="5830888"/>
              <a:ext cx="4875213" cy="1587"/>
            </a:xfrm>
            <a:prstGeom prst="straightConnector1">
              <a:avLst/>
            </a:prstGeom>
            <a:noFill/>
            <a:ln w="9525">
              <a:solidFill>
                <a:schemeClr val="tx1"/>
              </a:solidFill>
              <a:prstDash val="dash"/>
              <a:round/>
              <a:headEnd/>
              <a:tailEnd type="arrow" w="med" len="med"/>
            </a:ln>
            <a:extLst>
              <a:ext uri="{909E8E84-426E-40DD-AFC4-6F175D3DCCD1}">
                <a14:hiddenFill xmlns:a14="http://schemas.microsoft.com/office/drawing/2010/main">
                  <a:noFill/>
                </a14:hiddenFill>
              </a:ext>
            </a:extLst>
          </p:spPr>
        </p:cxnSp>
        <p:sp>
          <p:nvSpPr>
            <p:cNvPr id="46" name="Textfeld 94"/>
            <p:cNvSpPr txBox="1">
              <a:spLocks noChangeArrowheads="1"/>
            </p:cNvSpPr>
            <p:nvPr/>
          </p:nvSpPr>
          <p:spPr bwMode="auto">
            <a:xfrm>
              <a:off x="390525" y="5832475"/>
              <a:ext cx="150971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Aufgabenanalyse</a:t>
              </a:r>
            </a:p>
          </p:txBody>
        </p:sp>
        <p:sp>
          <p:nvSpPr>
            <p:cNvPr id="47" name="Textfeld 95"/>
            <p:cNvSpPr txBox="1">
              <a:spLocks noChangeArrowheads="1"/>
            </p:cNvSpPr>
            <p:nvPr/>
          </p:nvSpPr>
          <p:spPr bwMode="auto">
            <a:xfrm>
              <a:off x="3032125" y="5829300"/>
              <a:ext cx="48148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Aufgabensynthese</a:t>
              </a:r>
            </a:p>
          </p:txBody>
        </p:sp>
      </p:grpSp>
      <p:sp>
        <p:nvSpPr>
          <p:cNvPr id="48" name="Textfeld 4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Im Rahmen der Organisationsgestaltung werden Aufgaben zunächst in Teilaufgaben zerlegt und dann über Stellen in Abteilungen zusammengefasst</a:t>
            </a:r>
            <a:endParaRPr lang="de-DE" sz="1600" b="1" dirty="0">
              <a:solidFill>
                <a:srgbClr val="002060"/>
              </a:solidFill>
            </a:endParaRPr>
          </a:p>
        </p:txBody>
      </p:sp>
      <p:sp>
        <p:nvSpPr>
          <p:cNvPr id="5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103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51" name="Textfeld 50"/>
          <p:cNvSpPr txBox="1"/>
          <p:nvPr/>
        </p:nvSpPr>
        <p:spPr>
          <a:xfrm>
            <a:off x="217170" y="971550"/>
            <a:ext cx="2869696" cy="307777"/>
          </a:xfrm>
          <a:prstGeom prst="rect">
            <a:avLst/>
          </a:prstGeom>
          <a:noFill/>
        </p:spPr>
        <p:txBody>
          <a:bodyPr wrap="none" rtlCol="0">
            <a:spAutoFit/>
          </a:bodyPr>
          <a:lstStyle/>
          <a:p>
            <a:r>
              <a:rPr lang="de-DE" sz="1400" i="1" dirty="0" smtClean="0">
                <a:solidFill>
                  <a:schemeClr val="bg1">
                    <a:lumMod val="50000"/>
                  </a:schemeClr>
                </a:solidFill>
              </a:rPr>
              <a:t>3.2 Organisation - Differenzierung</a:t>
            </a:r>
            <a:endParaRPr lang="de-DE" sz="1400" i="1" dirty="0">
              <a:solidFill>
                <a:schemeClr val="bg1">
                  <a:lumMod val="50000"/>
                </a:schemeClr>
              </a:solidFill>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 name="Objekt 10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15444"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0" name="Rechteck 109"/>
          <p:cNvSpPr/>
          <p:nvPr/>
        </p:nvSpPr>
        <p:spPr bwMode="auto">
          <a:xfrm>
            <a:off x="2232660" y="3684270"/>
            <a:ext cx="6412230" cy="186309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108" name="Rechteck 107"/>
          <p:cNvSpPr/>
          <p:nvPr/>
        </p:nvSpPr>
        <p:spPr bwMode="auto">
          <a:xfrm>
            <a:off x="2217420" y="1703070"/>
            <a:ext cx="6412230" cy="186309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107" name="Richtungspfeil 106"/>
          <p:cNvSpPr/>
          <p:nvPr/>
        </p:nvSpPr>
        <p:spPr bwMode="auto">
          <a:xfrm>
            <a:off x="490728" y="3684269"/>
            <a:ext cx="1680210" cy="1881505"/>
          </a:xfrm>
          <a:prstGeom prst="homePlate">
            <a:avLst>
              <a:gd name="adj" fmla="val 16412"/>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5" name="Richtungspfeil 104"/>
          <p:cNvSpPr/>
          <p:nvPr/>
        </p:nvSpPr>
        <p:spPr bwMode="auto">
          <a:xfrm>
            <a:off x="490728" y="1703070"/>
            <a:ext cx="1680210" cy="1863090"/>
          </a:xfrm>
          <a:prstGeom prst="homePlate">
            <a:avLst>
              <a:gd name="adj" fmla="val 16412"/>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2" name="Gruppieren 149"/>
          <p:cNvGrpSpPr>
            <a:grpSpLocks/>
          </p:cNvGrpSpPr>
          <p:nvPr/>
        </p:nvGrpSpPr>
        <p:grpSpPr bwMode="auto">
          <a:xfrm>
            <a:off x="2354580" y="3783330"/>
            <a:ext cx="2638108" cy="1680210"/>
            <a:chOff x="4943475" y="1790700"/>
            <a:chExt cx="4210050" cy="2314576"/>
          </a:xfrm>
        </p:grpSpPr>
        <p:grpSp>
          <p:nvGrpSpPr>
            <p:cNvPr id="3" name="Gruppieren 144"/>
            <p:cNvGrpSpPr>
              <a:grpSpLocks/>
            </p:cNvGrpSpPr>
            <p:nvPr/>
          </p:nvGrpSpPr>
          <p:grpSpPr bwMode="auto">
            <a:xfrm>
              <a:off x="5095875" y="1866900"/>
              <a:ext cx="3876675" cy="2171700"/>
              <a:chOff x="5095875" y="1743075"/>
              <a:chExt cx="3876675" cy="2171700"/>
            </a:xfrm>
          </p:grpSpPr>
          <p:sp>
            <p:nvSpPr>
              <p:cNvPr id="55" name="Rechteck 74"/>
              <p:cNvSpPr>
                <a:spLocks noChangeArrowheads="1"/>
              </p:cNvSpPr>
              <p:nvPr/>
            </p:nvSpPr>
            <p:spPr bwMode="auto">
              <a:xfrm>
                <a:off x="5848350" y="30099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56" name="Rechteck 75"/>
              <p:cNvSpPr>
                <a:spLocks noChangeArrowheads="1"/>
              </p:cNvSpPr>
              <p:nvPr/>
            </p:nvSpPr>
            <p:spPr bwMode="auto">
              <a:xfrm>
                <a:off x="5391149" y="325755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57" name="Rechteck 76"/>
              <p:cNvSpPr>
                <a:spLocks noChangeArrowheads="1"/>
              </p:cNvSpPr>
              <p:nvPr/>
            </p:nvSpPr>
            <p:spPr bwMode="auto">
              <a:xfrm>
                <a:off x="6315075" y="325755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58" name="Rechteck 77"/>
              <p:cNvSpPr>
                <a:spLocks noChangeArrowheads="1"/>
              </p:cNvSpPr>
              <p:nvPr/>
            </p:nvSpPr>
            <p:spPr bwMode="auto">
              <a:xfrm>
                <a:off x="5629274" y="36576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59" name="Rechteck 78"/>
              <p:cNvSpPr>
                <a:spLocks noChangeArrowheads="1"/>
              </p:cNvSpPr>
              <p:nvPr/>
            </p:nvSpPr>
            <p:spPr bwMode="auto">
              <a:xfrm>
                <a:off x="6067425" y="36576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60" name="Rechteck 79"/>
              <p:cNvSpPr>
                <a:spLocks noChangeArrowheads="1"/>
              </p:cNvSpPr>
              <p:nvPr/>
            </p:nvSpPr>
            <p:spPr bwMode="auto">
              <a:xfrm>
                <a:off x="7586662" y="30861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61" name="Rechteck 81"/>
              <p:cNvSpPr>
                <a:spLocks noChangeArrowheads="1"/>
              </p:cNvSpPr>
              <p:nvPr/>
            </p:nvSpPr>
            <p:spPr bwMode="auto">
              <a:xfrm>
                <a:off x="8353424" y="30861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4" name="Gruppieren 89"/>
              <p:cNvGrpSpPr>
                <a:grpSpLocks/>
              </p:cNvGrpSpPr>
              <p:nvPr/>
            </p:nvGrpSpPr>
            <p:grpSpPr bwMode="auto">
              <a:xfrm>
                <a:off x="5095875" y="1743075"/>
                <a:ext cx="1743075" cy="1009650"/>
                <a:chOff x="5095875" y="1743075"/>
                <a:chExt cx="1743075" cy="1009650"/>
              </a:xfrm>
            </p:grpSpPr>
            <p:sp>
              <p:nvSpPr>
                <p:cNvPr id="94" name="Rechteck 67"/>
                <p:cNvSpPr>
                  <a:spLocks noChangeArrowheads="1"/>
                </p:cNvSpPr>
                <p:nvPr/>
              </p:nvSpPr>
              <p:spPr bwMode="auto">
                <a:xfrm>
                  <a:off x="5424487" y="193357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5" name="Rechteck 68"/>
                <p:cNvSpPr>
                  <a:spLocks noChangeArrowheads="1"/>
                </p:cNvSpPr>
                <p:nvPr/>
              </p:nvSpPr>
              <p:spPr bwMode="auto">
                <a:xfrm>
                  <a:off x="6276975" y="193357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6" name="Rechteck 69"/>
                <p:cNvSpPr>
                  <a:spLocks noChangeArrowheads="1"/>
                </p:cNvSpPr>
                <p:nvPr/>
              </p:nvSpPr>
              <p:spPr bwMode="auto">
                <a:xfrm>
                  <a:off x="5848350" y="24765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7" name="Ellipse 82"/>
                <p:cNvSpPr>
                  <a:spLocks noChangeArrowheads="1"/>
                </p:cNvSpPr>
                <p:nvPr/>
              </p:nvSpPr>
              <p:spPr bwMode="auto">
                <a:xfrm>
                  <a:off x="5095875" y="174307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cxnSp>
              <p:nvCxnSpPr>
                <p:cNvPr id="98" name="Gerade Verbindung 84"/>
                <p:cNvCxnSpPr>
                  <a:cxnSpLocks noChangeShapeType="1"/>
                  <a:stCxn id="94" idx="3"/>
                  <a:endCxn id="95" idx="1"/>
                </p:cNvCxnSpPr>
                <p:nvPr/>
              </p:nvCxnSpPr>
              <p:spPr bwMode="auto">
                <a:xfrm>
                  <a:off x="5662612" y="2019300"/>
                  <a:ext cx="6143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9" name="Gerade Verbindung 86"/>
                <p:cNvCxnSpPr>
                  <a:cxnSpLocks noChangeShapeType="1"/>
                  <a:stCxn id="94" idx="2"/>
                  <a:endCxn id="96" idx="0"/>
                </p:cNvCxnSpPr>
                <p:nvPr/>
              </p:nvCxnSpPr>
              <p:spPr bwMode="auto">
                <a:xfrm>
                  <a:off x="5543550" y="2105025"/>
                  <a:ext cx="423863"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0" name="Gerade Verbindung 88"/>
                <p:cNvCxnSpPr>
                  <a:cxnSpLocks noChangeShapeType="1"/>
                  <a:stCxn id="96" idx="0"/>
                  <a:endCxn id="95" idx="2"/>
                </p:cNvCxnSpPr>
                <p:nvPr/>
              </p:nvCxnSpPr>
              <p:spPr bwMode="auto">
                <a:xfrm flipV="1">
                  <a:off x="5967413" y="2105025"/>
                  <a:ext cx="428625"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63" name="Ellipse 99"/>
              <p:cNvSpPr>
                <a:spLocks noChangeArrowheads="1"/>
              </p:cNvSpPr>
              <p:nvPr/>
            </p:nvSpPr>
            <p:spPr bwMode="auto">
              <a:xfrm>
                <a:off x="5095875" y="290512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5" name="Gruppieren 102"/>
              <p:cNvGrpSpPr>
                <a:grpSpLocks/>
              </p:cNvGrpSpPr>
              <p:nvPr/>
            </p:nvGrpSpPr>
            <p:grpSpPr bwMode="auto">
              <a:xfrm>
                <a:off x="7219950" y="1743075"/>
                <a:ext cx="1743075" cy="1009650"/>
                <a:chOff x="7219950" y="1743075"/>
                <a:chExt cx="1743075" cy="1009650"/>
              </a:xfrm>
            </p:grpSpPr>
            <p:sp>
              <p:nvSpPr>
                <p:cNvPr id="85" name="Rechteck 70"/>
                <p:cNvSpPr>
                  <a:spLocks noChangeArrowheads="1"/>
                </p:cNvSpPr>
                <p:nvPr/>
              </p:nvSpPr>
              <p:spPr bwMode="auto">
                <a:xfrm>
                  <a:off x="7567613" y="19050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6" name="Rechteck 71"/>
                <p:cNvSpPr>
                  <a:spLocks noChangeArrowheads="1"/>
                </p:cNvSpPr>
                <p:nvPr/>
              </p:nvSpPr>
              <p:spPr bwMode="auto">
                <a:xfrm>
                  <a:off x="8358187" y="19050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7" name="Rechteck 72"/>
                <p:cNvSpPr>
                  <a:spLocks noChangeArrowheads="1"/>
                </p:cNvSpPr>
                <p:nvPr/>
              </p:nvSpPr>
              <p:spPr bwMode="auto">
                <a:xfrm>
                  <a:off x="8358188" y="244792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8" name="Rechteck 73"/>
                <p:cNvSpPr>
                  <a:spLocks noChangeArrowheads="1"/>
                </p:cNvSpPr>
                <p:nvPr/>
              </p:nvSpPr>
              <p:spPr bwMode="auto">
                <a:xfrm>
                  <a:off x="7567612" y="244792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cxnSp>
              <p:nvCxnSpPr>
                <p:cNvPr id="89" name="Gerade Verbindung 91"/>
                <p:cNvCxnSpPr>
                  <a:cxnSpLocks noChangeShapeType="1"/>
                  <a:stCxn id="85" idx="3"/>
                  <a:endCxn id="86" idx="1"/>
                </p:cNvCxnSpPr>
                <p:nvPr/>
              </p:nvCxnSpPr>
              <p:spPr bwMode="auto">
                <a:xfrm>
                  <a:off x="7805738" y="1990725"/>
                  <a:ext cx="55244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0" name="Gerade Verbindung 93"/>
                <p:cNvCxnSpPr>
                  <a:cxnSpLocks noChangeShapeType="1"/>
                  <a:stCxn id="85" idx="2"/>
                  <a:endCxn id="88" idx="0"/>
                </p:cNvCxnSpPr>
                <p:nvPr/>
              </p:nvCxnSpPr>
              <p:spPr bwMode="auto">
                <a:xfrm flipH="1">
                  <a:off x="7686675" y="2076450"/>
                  <a:ext cx="1"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1" name="Gerade Verbindung 95"/>
                <p:cNvCxnSpPr>
                  <a:cxnSpLocks noChangeShapeType="1"/>
                  <a:stCxn id="88" idx="3"/>
                  <a:endCxn id="87" idx="1"/>
                </p:cNvCxnSpPr>
                <p:nvPr/>
              </p:nvCxnSpPr>
              <p:spPr bwMode="auto">
                <a:xfrm>
                  <a:off x="7805737" y="2533650"/>
                  <a:ext cx="552451"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2" name="Gerade Verbindung 97"/>
                <p:cNvCxnSpPr>
                  <a:cxnSpLocks noChangeShapeType="1"/>
                  <a:stCxn id="86" idx="2"/>
                  <a:endCxn id="87" idx="0"/>
                </p:cNvCxnSpPr>
                <p:nvPr/>
              </p:nvCxnSpPr>
              <p:spPr bwMode="auto">
                <a:xfrm>
                  <a:off x="8477250" y="2076450"/>
                  <a:ext cx="1"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3" name="Ellipse 100"/>
                <p:cNvSpPr>
                  <a:spLocks noChangeArrowheads="1"/>
                </p:cNvSpPr>
                <p:nvPr/>
              </p:nvSpPr>
              <p:spPr bwMode="auto">
                <a:xfrm>
                  <a:off x="7219950" y="174307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sp>
            <p:nvSpPr>
              <p:cNvPr id="65" name="Ellipse 101"/>
              <p:cNvSpPr>
                <a:spLocks noChangeArrowheads="1"/>
              </p:cNvSpPr>
              <p:nvPr/>
            </p:nvSpPr>
            <p:spPr bwMode="auto">
              <a:xfrm>
                <a:off x="7229475" y="290512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66" name="Rechteck 103"/>
              <p:cNvSpPr>
                <a:spLocks noChangeArrowheads="1"/>
              </p:cNvSpPr>
              <p:nvPr/>
            </p:nvSpPr>
            <p:spPr bwMode="auto">
              <a:xfrm>
                <a:off x="7981949" y="36576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cxnSp>
            <p:nvCxnSpPr>
              <p:cNvPr id="67" name="Gerade Verbindung 105"/>
              <p:cNvCxnSpPr>
                <a:cxnSpLocks noChangeShapeType="1"/>
                <a:stCxn id="60" idx="3"/>
                <a:endCxn id="61" idx="1"/>
              </p:cNvCxnSpPr>
              <p:nvPr/>
            </p:nvCxnSpPr>
            <p:spPr bwMode="auto">
              <a:xfrm>
                <a:off x="7824787" y="3171825"/>
                <a:ext cx="5286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 name="Gerade Verbindung 107"/>
              <p:cNvCxnSpPr>
                <a:cxnSpLocks noChangeShapeType="1"/>
                <a:stCxn id="61" idx="2"/>
                <a:endCxn id="66" idx="0"/>
              </p:cNvCxnSpPr>
              <p:nvPr/>
            </p:nvCxnSpPr>
            <p:spPr bwMode="auto">
              <a:xfrm flipH="1">
                <a:off x="8101012" y="3257550"/>
                <a:ext cx="371475" cy="4000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9" name="Gerade Verbindung 109"/>
              <p:cNvCxnSpPr>
                <a:cxnSpLocks noChangeShapeType="1"/>
                <a:stCxn id="60" idx="2"/>
                <a:endCxn id="66" idx="0"/>
              </p:cNvCxnSpPr>
              <p:nvPr/>
            </p:nvCxnSpPr>
            <p:spPr bwMode="auto">
              <a:xfrm>
                <a:off x="7705725" y="3257550"/>
                <a:ext cx="395287" cy="4000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0" name="Gerade Verbindung 113"/>
              <p:cNvCxnSpPr>
                <a:cxnSpLocks noChangeShapeType="1"/>
                <a:stCxn id="55" idx="1"/>
                <a:endCxn id="56" idx="0"/>
              </p:cNvCxnSpPr>
              <p:nvPr/>
            </p:nvCxnSpPr>
            <p:spPr bwMode="auto">
              <a:xfrm flipH="1">
                <a:off x="5510212" y="3095625"/>
                <a:ext cx="338138" cy="1619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1" name="Gerade Verbindung 115"/>
              <p:cNvCxnSpPr>
                <a:cxnSpLocks noChangeShapeType="1"/>
                <a:stCxn id="55" idx="3"/>
                <a:endCxn id="57" idx="0"/>
              </p:cNvCxnSpPr>
              <p:nvPr/>
            </p:nvCxnSpPr>
            <p:spPr bwMode="auto">
              <a:xfrm>
                <a:off x="6086475" y="3095625"/>
                <a:ext cx="347663" cy="1619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2" name="Gerade Verbindung 118"/>
              <p:cNvCxnSpPr>
                <a:cxnSpLocks noChangeShapeType="1"/>
                <a:stCxn id="56" idx="2"/>
              </p:cNvCxnSpPr>
              <p:nvPr/>
            </p:nvCxnSpPr>
            <p:spPr bwMode="auto">
              <a:xfrm>
                <a:off x="5510212" y="3429000"/>
                <a:ext cx="152400" cy="2286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3" name="Gerade Verbindung 120"/>
              <p:cNvCxnSpPr>
                <a:cxnSpLocks noChangeShapeType="1"/>
                <a:stCxn id="57" idx="2"/>
              </p:cNvCxnSpPr>
              <p:nvPr/>
            </p:nvCxnSpPr>
            <p:spPr bwMode="auto">
              <a:xfrm flipH="1">
                <a:off x="6276975" y="3429000"/>
                <a:ext cx="157163" cy="2286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4" name="Gerade Verbindung 122"/>
              <p:cNvCxnSpPr>
                <a:cxnSpLocks noChangeShapeType="1"/>
                <a:stCxn id="58" idx="0"/>
                <a:endCxn id="57" idx="1"/>
              </p:cNvCxnSpPr>
              <p:nvPr/>
            </p:nvCxnSpPr>
            <p:spPr bwMode="auto">
              <a:xfrm flipV="1">
                <a:off x="5748337" y="3343275"/>
                <a:ext cx="566738" cy="3143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5" name="Gerade Verbindung 124"/>
              <p:cNvCxnSpPr>
                <a:cxnSpLocks noChangeShapeType="1"/>
                <a:stCxn id="58" idx="0"/>
                <a:endCxn id="55" idx="2"/>
              </p:cNvCxnSpPr>
              <p:nvPr/>
            </p:nvCxnSpPr>
            <p:spPr bwMode="auto">
              <a:xfrm flipV="1">
                <a:off x="5748337" y="3181350"/>
                <a:ext cx="219076" cy="4762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6" name="Gerade Verbindung 126"/>
              <p:cNvCxnSpPr>
                <a:cxnSpLocks noChangeShapeType="1"/>
                <a:stCxn id="59" idx="0"/>
                <a:endCxn id="56" idx="3"/>
              </p:cNvCxnSpPr>
              <p:nvPr/>
            </p:nvCxnSpPr>
            <p:spPr bwMode="auto">
              <a:xfrm flipH="1" flipV="1">
                <a:off x="5629274" y="3343275"/>
                <a:ext cx="557214" cy="3143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7" name="Gerade Verbindung 128"/>
              <p:cNvCxnSpPr>
                <a:cxnSpLocks noChangeShapeType="1"/>
                <a:stCxn id="59" idx="0"/>
                <a:endCxn id="55" idx="2"/>
              </p:cNvCxnSpPr>
              <p:nvPr/>
            </p:nvCxnSpPr>
            <p:spPr bwMode="auto">
              <a:xfrm flipH="1" flipV="1">
                <a:off x="5967413" y="3181350"/>
                <a:ext cx="219075" cy="4762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8" name="Gerade Verbindung 130"/>
              <p:cNvCxnSpPr>
                <a:cxnSpLocks noChangeShapeType="1"/>
                <a:stCxn id="56" idx="3"/>
                <a:endCxn id="57" idx="1"/>
              </p:cNvCxnSpPr>
              <p:nvPr/>
            </p:nvCxnSpPr>
            <p:spPr bwMode="auto">
              <a:xfrm>
                <a:off x="5629274" y="3343275"/>
                <a:ext cx="685801"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9" name="Gerade Verbindung 132"/>
              <p:cNvCxnSpPr>
                <a:cxnSpLocks noChangeShapeType="1"/>
                <a:stCxn id="63" idx="6"/>
                <a:endCxn id="65" idx="2"/>
              </p:cNvCxnSpPr>
              <p:nvPr/>
            </p:nvCxnSpPr>
            <p:spPr bwMode="auto">
              <a:xfrm>
                <a:off x="6838950" y="3409950"/>
                <a:ext cx="3905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0" name="Gerade Verbindung 134"/>
              <p:cNvCxnSpPr>
                <a:cxnSpLocks noChangeShapeType="1"/>
                <a:stCxn id="63" idx="0"/>
                <a:endCxn id="97" idx="4"/>
              </p:cNvCxnSpPr>
              <p:nvPr/>
            </p:nvCxnSpPr>
            <p:spPr bwMode="auto">
              <a:xfrm flipV="1">
                <a:off x="5967413" y="2752725"/>
                <a:ext cx="0" cy="1524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 name="Gerade Verbindung 136"/>
              <p:cNvCxnSpPr>
                <a:cxnSpLocks noChangeShapeType="1"/>
                <a:stCxn id="65" idx="0"/>
                <a:endCxn id="93" idx="4"/>
              </p:cNvCxnSpPr>
              <p:nvPr/>
            </p:nvCxnSpPr>
            <p:spPr bwMode="auto">
              <a:xfrm flipH="1" flipV="1">
                <a:off x="8091488" y="2752725"/>
                <a:ext cx="9525" cy="1524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2" name="Gerade Verbindung 138"/>
              <p:cNvCxnSpPr>
                <a:cxnSpLocks noChangeShapeType="1"/>
                <a:stCxn id="97" idx="6"/>
                <a:endCxn id="93" idx="2"/>
              </p:cNvCxnSpPr>
              <p:nvPr/>
            </p:nvCxnSpPr>
            <p:spPr bwMode="auto">
              <a:xfrm>
                <a:off x="6838950" y="2247900"/>
                <a:ext cx="3810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3" name="Gerade Verbindung 140"/>
              <p:cNvCxnSpPr>
                <a:cxnSpLocks noChangeShapeType="1"/>
                <a:stCxn id="97" idx="5"/>
                <a:endCxn id="65" idx="1"/>
              </p:cNvCxnSpPr>
              <p:nvPr/>
            </p:nvCxnSpPr>
            <p:spPr bwMode="auto">
              <a:xfrm>
                <a:off x="6583682" y="2604865"/>
                <a:ext cx="901061" cy="4481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4" name="Gerade Verbindung 142"/>
              <p:cNvCxnSpPr>
                <a:cxnSpLocks noChangeShapeType="1"/>
                <a:stCxn id="63" idx="7"/>
                <a:endCxn id="93" idx="3"/>
              </p:cNvCxnSpPr>
              <p:nvPr/>
            </p:nvCxnSpPr>
            <p:spPr bwMode="auto">
              <a:xfrm flipV="1">
                <a:off x="6583682" y="2604865"/>
                <a:ext cx="891536" cy="4481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54" name="Rechteck 146"/>
            <p:cNvSpPr>
              <a:spLocks noChangeArrowheads="1"/>
            </p:cNvSpPr>
            <p:nvPr/>
          </p:nvSpPr>
          <p:spPr bwMode="auto">
            <a:xfrm>
              <a:off x="4943475" y="1790700"/>
              <a:ext cx="4210050" cy="2314576"/>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sp>
        <p:nvSpPr>
          <p:cNvPr id="8" name="Textfeld 150"/>
          <p:cNvSpPr txBox="1">
            <a:spLocks noChangeArrowheads="1"/>
          </p:cNvSpPr>
          <p:nvPr/>
        </p:nvSpPr>
        <p:spPr bwMode="auto">
          <a:xfrm>
            <a:off x="368999" y="2265283"/>
            <a:ext cx="180936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algn="ctr">
              <a:spcBef>
                <a:spcPct val="0"/>
              </a:spcBef>
            </a:pPr>
            <a:r>
              <a:rPr lang="en-US" altLang="de-DE" b="1" dirty="0" err="1" smtClean="0">
                <a:solidFill>
                  <a:srgbClr val="000000"/>
                </a:solidFill>
                <a:latin typeface="Arial" charset="0"/>
              </a:rPr>
              <a:t>Mechanistische</a:t>
            </a:r>
            <a:r>
              <a:rPr lang="en-US" altLang="de-DE" b="1" dirty="0" smtClean="0">
                <a:solidFill>
                  <a:srgbClr val="000000"/>
                </a:solidFill>
                <a:latin typeface="Arial" charset="0"/>
              </a:rPr>
              <a:t> </a:t>
            </a:r>
            <a:r>
              <a:rPr lang="en-US" altLang="de-DE" b="1" dirty="0" err="1" smtClean="0">
                <a:solidFill>
                  <a:srgbClr val="000000"/>
                </a:solidFill>
                <a:latin typeface="Arial" charset="0"/>
              </a:rPr>
              <a:t>Organisations-strukturen</a:t>
            </a:r>
            <a:endParaRPr lang="en-US" altLang="de-DE" b="1" dirty="0">
              <a:solidFill>
                <a:srgbClr val="000000"/>
              </a:solidFill>
              <a:latin typeface="Arial" charset="0"/>
            </a:endParaRPr>
          </a:p>
        </p:txBody>
      </p:sp>
      <p:sp>
        <p:nvSpPr>
          <p:cNvPr id="9" name="Textfeld 151"/>
          <p:cNvSpPr txBox="1">
            <a:spLocks noChangeArrowheads="1"/>
          </p:cNvSpPr>
          <p:nvPr/>
        </p:nvSpPr>
        <p:spPr bwMode="auto">
          <a:xfrm>
            <a:off x="249937" y="4238863"/>
            <a:ext cx="204749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algn="ctr">
              <a:spcBef>
                <a:spcPct val="0"/>
              </a:spcBef>
            </a:pPr>
            <a:r>
              <a:rPr lang="en-US" altLang="de-DE" b="1" dirty="0" err="1" smtClean="0">
                <a:solidFill>
                  <a:srgbClr val="000000"/>
                </a:solidFill>
                <a:latin typeface="Arial" charset="0"/>
              </a:rPr>
              <a:t>Organische</a:t>
            </a:r>
            <a:r>
              <a:rPr lang="en-US" altLang="de-DE" b="1" dirty="0" smtClean="0">
                <a:solidFill>
                  <a:srgbClr val="000000"/>
                </a:solidFill>
                <a:latin typeface="Arial" charset="0"/>
              </a:rPr>
              <a:t> </a:t>
            </a:r>
            <a:r>
              <a:rPr lang="en-US" altLang="de-DE" b="1" dirty="0" err="1" smtClean="0">
                <a:solidFill>
                  <a:srgbClr val="000000"/>
                </a:solidFill>
                <a:latin typeface="Arial" charset="0"/>
              </a:rPr>
              <a:t>Organisations-strukturen</a:t>
            </a:r>
            <a:endParaRPr lang="en-US" altLang="de-DE" b="1" dirty="0">
              <a:solidFill>
                <a:srgbClr val="000000"/>
              </a:solidFill>
              <a:latin typeface="Arial" charset="0"/>
            </a:endParaRPr>
          </a:p>
        </p:txBody>
      </p:sp>
      <p:sp>
        <p:nvSpPr>
          <p:cNvPr id="10" name="Textfeld 152"/>
          <p:cNvSpPr txBox="1">
            <a:spLocks noChangeArrowheads="1"/>
          </p:cNvSpPr>
          <p:nvPr/>
        </p:nvSpPr>
        <p:spPr bwMode="auto">
          <a:xfrm>
            <a:off x="5303520" y="2015755"/>
            <a:ext cx="330327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85738" indent="-185738">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a:spcBef>
                <a:spcPct val="0"/>
              </a:spcBef>
              <a:buFont typeface="Symbol" pitchFamily="18" charset="2"/>
              <a:buChar char="-"/>
            </a:pPr>
            <a:r>
              <a:rPr lang="en-US" altLang="de-DE" dirty="0" err="1" smtClean="0">
                <a:solidFill>
                  <a:srgbClr val="000000"/>
                </a:solidFill>
                <a:latin typeface="Arial" charset="0"/>
              </a:rPr>
              <a:t>Hoher</a:t>
            </a:r>
            <a:r>
              <a:rPr lang="en-US" altLang="de-DE" dirty="0" smtClean="0">
                <a:solidFill>
                  <a:srgbClr val="000000"/>
                </a:solidFill>
                <a:latin typeface="Arial" charset="0"/>
              </a:rPr>
              <a:t> Grad an </a:t>
            </a:r>
            <a:r>
              <a:rPr lang="en-US" altLang="de-DE" dirty="0" err="1" smtClean="0">
                <a:solidFill>
                  <a:srgbClr val="000000"/>
                </a:solidFill>
                <a:latin typeface="Arial" charset="0"/>
              </a:rPr>
              <a:t>horizontaler</a:t>
            </a:r>
            <a:r>
              <a:rPr lang="en-US" altLang="de-DE" dirty="0" smtClean="0">
                <a:solidFill>
                  <a:srgbClr val="000000"/>
                </a:solidFill>
                <a:latin typeface="Arial" charset="0"/>
              </a:rPr>
              <a:t> </a:t>
            </a:r>
            <a:r>
              <a:rPr lang="en-US" altLang="de-DE" dirty="0" err="1" smtClean="0">
                <a:solidFill>
                  <a:srgbClr val="000000"/>
                </a:solidFill>
                <a:latin typeface="Arial" charset="0"/>
              </a:rPr>
              <a:t>Differenzierung</a:t>
            </a:r>
            <a:endParaRPr lang="en-US" altLang="de-DE" dirty="0">
              <a:solidFill>
                <a:srgbClr val="000000"/>
              </a:solidFill>
              <a:latin typeface="Arial" charset="0"/>
            </a:endParaRPr>
          </a:p>
          <a:p>
            <a:pPr>
              <a:spcBef>
                <a:spcPct val="0"/>
              </a:spcBef>
              <a:buFont typeface="Symbol" pitchFamily="18" charset="2"/>
              <a:buChar char="-"/>
            </a:pPr>
            <a:r>
              <a:rPr lang="en-US" altLang="de-DE" dirty="0" err="1" smtClean="0">
                <a:solidFill>
                  <a:srgbClr val="000000"/>
                </a:solidFill>
                <a:latin typeface="Arial" charset="0"/>
              </a:rPr>
              <a:t>Hoher</a:t>
            </a:r>
            <a:r>
              <a:rPr lang="en-US" altLang="de-DE" dirty="0" smtClean="0">
                <a:solidFill>
                  <a:srgbClr val="000000"/>
                </a:solidFill>
                <a:latin typeface="Arial" charset="0"/>
              </a:rPr>
              <a:t> Grad an </a:t>
            </a:r>
            <a:r>
              <a:rPr lang="en-US" altLang="de-DE" dirty="0" err="1" smtClean="0">
                <a:solidFill>
                  <a:srgbClr val="000000"/>
                </a:solidFill>
                <a:latin typeface="Arial" charset="0"/>
              </a:rPr>
              <a:t>Formalisierung</a:t>
            </a:r>
            <a:endParaRPr lang="en-US" altLang="de-DE" dirty="0">
              <a:solidFill>
                <a:srgbClr val="000000"/>
              </a:solidFill>
              <a:latin typeface="Arial" charset="0"/>
            </a:endParaRPr>
          </a:p>
          <a:p>
            <a:pPr>
              <a:spcBef>
                <a:spcPct val="0"/>
              </a:spcBef>
              <a:buFont typeface="Symbol" pitchFamily="18" charset="2"/>
              <a:buChar char="-"/>
            </a:pPr>
            <a:r>
              <a:rPr lang="en-US" altLang="de-DE" dirty="0" err="1" smtClean="0">
                <a:solidFill>
                  <a:srgbClr val="000000"/>
                </a:solidFill>
                <a:latin typeface="Arial" charset="0"/>
              </a:rPr>
              <a:t>Zentralisierte</a:t>
            </a:r>
            <a:r>
              <a:rPr lang="en-US" altLang="de-DE" dirty="0" smtClean="0">
                <a:solidFill>
                  <a:srgbClr val="000000"/>
                </a:solidFill>
                <a:latin typeface="Arial" charset="0"/>
              </a:rPr>
              <a:t> </a:t>
            </a:r>
            <a:r>
              <a:rPr lang="en-US" altLang="de-DE" dirty="0" err="1" smtClean="0">
                <a:solidFill>
                  <a:srgbClr val="000000"/>
                </a:solidFill>
                <a:latin typeface="Arial" charset="0"/>
              </a:rPr>
              <a:t>Entscheidungsprozesse</a:t>
            </a:r>
            <a:endParaRPr lang="en-US" altLang="de-DE" dirty="0">
              <a:solidFill>
                <a:srgbClr val="000000"/>
              </a:solidFill>
              <a:latin typeface="Arial" charset="0"/>
            </a:endParaRPr>
          </a:p>
        </p:txBody>
      </p:sp>
      <p:sp>
        <p:nvSpPr>
          <p:cNvPr id="11" name="Textfeld 153"/>
          <p:cNvSpPr txBox="1">
            <a:spLocks noChangeArrowheads="1"/>
          </p:cNvSpPr>
          <p:nvPr/>
        </p:nvSpPr>
        <p:spPr bwMode="auto">
          <a:xfrm>
            <a:off x="5303520" y="3913135"/>
            <a:ext cx="286473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92088" indent="-192088">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a:spcBef>
                <a:spcPct val="0"/>
              </a:spcBef>
              <a:buFont typeface="Symbol" pitchFamily="18" charset="2"/>
              <a:buChar char="-"/>
            </a:pPr>
            <a:r>
              <a:rPr lang="en-US" altLang="de-DE" dirty="0" err="1" smtClean="0">
                <a:solidFill>
                  <a:srgbClr val="000000"/>
                </a:solidFill>
                <a:latin typeface="Arial" charset="0"/>
              </a:rPr>
              <a:t>Geringer</a:t>
            </a:r>
            <a:r>
              <a:rPr lang="en-US" altLang="de-DE" dirty="0" smtClean="0">
                <a:solidFill>
                  <a:srgbClr val="000000"/>
                </a:solidFill>
                <a:latin typeface="Arial" charset="0"/>
              </a:rPr>
              <a:t> Grad an </a:t>
            </a:r>
            <a:r>
              <a:rPr lang="en-US" altLang="de-DE" dirty="0" err="1" smtClean="0">
                <a:solidFill>
                  <a:srgbClr val="000000"/>
                </a:solidFill>
                <a:latin typeface="Arial" charset="0"/>
              </a:rPr>
              <a:t>horizontaler</a:t>
            </a:r>
            <a:r>
              <a:rPr lang="en-US" altLang="de-DE" dirty="0" smtClean="0">
                <a:solidFill>
                  <a:srgbClr val="000000"/>
                </a:solidFill>
                <a:latin typeface="Arial" charset="0"/>
              </a:rPr>
              <a:t> </a:t>
            </a:r>
            <a:r>
              <a:rPr lang="en-US" altLang="de-DE" dirty="0" err="1" smtClean="0">
                <a:solidFill>
                  <a:srgbClr val="000000"/>
                </a:solidFill>
                <a:latin typeface="Arial" charset="0"/>
              </a:rPr>
              <a:t>Differenzierung</a:t>
            </a:r>
            <a:endParaRPr lang="en-US" altLang="de-DE" dirty="0">
              <a:solidFill>
                <a:srgbClr val="000000"/>
              </a:solidFill>
              <a:latin typeface="Arial" charset="0"/>
            </a:endParaRPr>
          </a:p>
          <a:p>
            <a:pPr>
              <a:spcBef>
                <a:spcPct val="0"/>
              </a:spcBef>
              <a:buFont typeface="Symbol" pitchFamily="18" charset="2"/>
              <a:buChar char="-"/>
            </a:pPr>
            <a:r>
              <a:rPr lang="en-US" altLang="de-DE" dirty="0" err="1" smtClean="0">
                <a:solidFill>
                  <a:srgbClr val="000000"/>
                </a:solidFill>
                <a:latin typeface="Arial" charset="0"/>
              </a:rPr>
              <a:t>Geringer</a:t>
            </a:r>
            <a:r>
              <a:rPr lang="en-US" altLang="de-DE" dirty="0" smtClean="0">
                <a:solidFill>
                  <a:srgbClr val="000000"/>
                </a:solidFill>
                <a:latin typeface="Arial" charset="0"/>
              </a:rPr>
              <a:t> Grad an </a:t>
            </a:r>
            <a:r>
              <a:rPr lang="en-US" altLang="de-DE" dirty="0" err="1" smtClean="0">
                <a:solidFill>
                  <a:srgbClr val="000000"/>
                </a:solidFill>
                <a:latin typeface="Arial" charset="0"/>
              </a:rPr>
              <a:t>Formalisierung</a:t>
            </a:r>
            <a:endParaRPr lang="en-US" altLang="de-DE" dirty="0">
              <a:solidFill>
                <a:srgbClr val="000000"/>
              </a:solidFill>
              <a:latin typeface="Arial" charset="0"/>
            </a:endParaRPr>
          </a:p>
          <a:p>
            <a:pPr>
              <a:spcBef>
                <a:spcPct val="0"/>
              </a:spcBef>
              <a:buFont typeface="Symbol" pitchFamily="18" charset="2"/>
              <a:buChar char="-"/>
            </a:pPr>
            <a:r>
              <a:rPr lang="en-US" altLang="de-DE" dirty="0" err="1" smtClean="0">
                <a:solidFill>
                  <a:srgbClr val="000000"/>
                </a:solidFill>
                <a:latin typeface="Arial" charset="0"/>
              </a:rPr>
              <a:t>Dezentrale</a:t>
            </a:r>
            <a:r>
              <a:rPr lang="en-US" altLang="de-DE" dirty="0" smtClean="0">
                <a:solidFill>
                  <a:srgbClr val="000000"/>
                </a:solidFill>
                <a:latin typeface="Arial" charset="0"/>
              </a:rPr>
              <a:t> </a:t>
            </a:r>
            <a:r>
              <a:rPr lang="en-US" altLang="de-DE" dirty="0" err="1" smtClean="0">
                <a:solidFill>
                  <a:srgbClr val="000000"/>
                </a:solidFill>
                <a:latin typeface="Arial" charset="0"/>
              </a:rPr>
              <a:t>Entscheidungsprozesse</a:t>
            </a:r>
            <a:endParaRPr lang="en-US" altLang="de-DE" dirty="0">
              <a:solidFill>
                <a:srgbClr val="000000"/>
              </a:solidFill>
              <a:latin typeface="Arial" charset="0"/>
            </a:endParaRPr>
          </a:p>
        </p:txBody>
      </p:sp>
      <p:grpSp>
        <p:nvGrpSpPr>
          <p:cNvPr id="101" name="Gruppieren 100"/>
          <p:cNvGrpSpPr/>
          <p:nvPr/>
        </p:nvGrpSpPr>
        <p:grpSpPr>
          <a:xfrm>
            <a:off x="2366010" y="1805940"/>
            <a:ext cx="2626678" cy="1653114"/>
            <a:chOff x="180405" y="2013303"/>
            <a:chExt cx="4210050" cy="2314431"/>
          </a:xfrm>
        </p:grpSpPr>
        <p:sp>
          <p:nvSpPr>
            <p:cNvPr id="14" name="Rechteck 4"/>
            <p:cNvSpPr>
              <a:spLocks noChangeArrowheads="1"/>
            </p:cNvSpPr>
            <p:nvPr/>
          </p:nvSpPr>
          <p:spPr bwMode="auto">
            <a:xfrm>
              <a:off x="1946499" y="2327608"/>
              <a:ext cx="647700" cy="295257"/>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6" name="Group 138"/>
            <p:cNvGrpSpPr/>
            <p:nvPr/>
          </p:nvGrpSpPr>
          <p:grpSpPr>
            <a:xfrm>
              <a:off x="461056" y="3222902"/>
              <a:ext cx="3618587" cy="257159"/>
              <a:chOff x="446852" y="3222902"/>
              <a:chExt cx="3618587" cy="257159"/>
            </a:xfrm>
          </p:grpSpPr>
          <p:sp>
            <p:nvSpPr>
              <p:cNvPr id="15" name="Rechteck 5"/>
              <p:cNvSpPr>
                <a:spLocks noChangeArrowheads="1"/>
              </p:cNvSpPr>
              <p:nvPr/>
            </p:nvSpPr>
            <p:spPr bwMode="auto">
              <a:xfrm>
                <a:off x="446852"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6" name="Rechteck 6"/>
              <p:cNvSpPr>
                <a:spLocks noChangeArrowheads="1"/>
              </p:cNvSpPr>
              <p:nvPr/>
            </p:nvSpPr>
            <p:spPr bwMode="auto">
              <a:xfrm>
                <a:off x="3608239"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7" name="Rechteck 7"/>
              <p:cNvSpPr>
                <a:spLocks noChangeArrowheads="1"/>
              </p:cNvSpPr>
              <p:nvPr/>
            </p:nvSpPr>
            <p:spPr bwMode="auto">
              <a:xfrm>
                <a:off x="1500648"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8" name="Rechteck 8"/>
              <p:cNvSpPr>
                <a:spLocks noChangeArrowheads="1"/>
              </p:cNvSpPr>
              <p:nvPr/>
            </p:nvSpPr>
            <p:spPr bwMode="auto">
              <a:xfrm>
                <a:off x="2554444"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cxnSp>
          <p:nvCxnSpPr>
            <p:cNvPr id="34" name="Gerade Verbindung 25"/>
            <p:cNvCxnSpPr>
              <a:cxnSpLocks noChangeShapeType="1"/>
              <a:stCxn id="15" idx="2"/>
              <a:endCxn id="19" idx="0"/>
            </p:cNvCxnSpPr>
            <p:nvPr/>
          </p:nvCxnSpPr>
          <p:spPr bwMode="auto">
            <a:xfrm flipH="1">
              <a:off x="308993" y="3480061"/>
              <a:ext cx="38066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5" name="Gerade Verbindung 27"/>
            <p:cNvCxnSpPr>
              <a:cxnSpLocks noChangeShapeType="1"/>
              <a:stCxn id="15" idx="2"/>
              <a:endCxn id="20" idx="0"/>
            </p:cNvCxnSpPr>
            <p:nvPr/>
          </p:nvCxnSpPr>
          <p:spPr bwMode="auto">
            <a:xfrm flipH="1">
              <a:off x="570507" y="3480061"/>
              <a:ext cx="11914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6" name="Gerade Verbindung 29"/>
            <p:cNvCxnSpPr>
              <a:cxnSpLocks noChangeShapeType="1"/>
              <a:stCxn id="15" idx="2"/>
              <a:endCxn id="21" idx="0"/>
            </p:cNvCxnSpPr>
            <p:nvPr/>
          </p:nvCxnSpPr>
          <p:spPr bwMode="auto">
            <a:xfrm>
              <a:off x="689656" y="3480061"/>
              <a:ext cx="142365"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7" name="Gerade Verbindung 31"/>
            <p:cNvCxnSpPr>
              <a:cxnSpLocks noChangeShapeType="1"/>
              <a:stCxn id="15" idx="2"/>
              <a:endCxn id="22" idx="0"/>
            </p:cNvCxnSpPr>
            <p:nvPr/>
          </p:nvCxnSpPr>
          <p:spPr bwMode="auto">
            <a:xfrm>
              <a:off x="689656" y="3480061"/>
              <a:ext cx="40387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8" name="Gerade Verbindung 33"/>
            <p:cNvCxnSpPr>
              <a:cxnSpLocks noChangeShapeType="1"/>
              <a:stCxn id="17" idx="2"/>
              <a:endCxn id="23" idx="0"/>
            </p:cNvCxnSpPr>
            <p:nvPr/>
          </p:nvCxnSpPr>
          <p:spPr bwMode="auto">
            <a:xfrm flipH="1">
              <a:off x="1355049" y="3480061"/>
              <a:ext cx="38840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9" name="Gerade Verbindung 38"/>
            <p:cNvCxnSpPr>
              <a:cxnSpLocks noChangeShapeType="1"/>
              <a:stCxn id="17" idx="2"/>
              <a:endCxn id="24" idx="0"/>
            </p:cNvCxnSpPr>
            <p:nvPr/>
          </p:nvCxnSpPr>
          <p:spPr bwMode="auto">
            <a:xfrm flipH="1">
              <a:off x="1616563" y="3480061"/>
              <a:ext cx="12688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0" name="Gerade Verbindung 38"/>
            <p:cNvCxnSpPr>
              <a:cxnSpLocks noChangeShapeType="1"/>
              <a:stCxn id="17" idx="2"/>
              <a:endCxn id="25" idx="0"/>
            </p:cNvCxnSpPr>
            <p:nvPr/>
          </p:nvCxnSpPr>
          <p:spPr bwMode="auto">
            <a:xfrm>
              <a:off x="1743452" y="3480061"/>
              <a:ext cx="134625"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1" name="Gerade Verbindung 40"/>
            <p:cNvCxnSpPr>
              <a:cxnSpLocks noChangeShapeType="1"/>
              <a:stCxn id="17" idx="2"/>
              <a:endCxn id="26" idx="0"/>
            </p:cNvCxnSpPr>
            <p:nvPr/>
          </p:nvCxnSpPr>
          <p:spPr bwMode="auto">
            <a:xfrm>
              <a:off x="1743452" y="3480061"/>
              <a:ext cx="39613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2" name="Gerade Verbindung 42"/>
            <p:cNvCxnSpPr>
              <a:cxnSpLocks noChangeShapeType="1"/>
              <a:stCxn id="18" idx="2"/>
              <a:endCxn id="27" idx="0"/>
            </p:cNvCxnSpPr>
            <p:nvPr/>
          </p:nvCxnSpPr>
          <p:spPr bwMode="auto">
            <a:xfrm flipH="1">
              <a:off x="2401105" y="3480061"/>
              <a:ext cx="39614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3" name="Gerade Verbindung 44"/>
            <p:cNvCxnSpPr>
              <a:cxnSpLocks noChangeShapeType="1"/>
              <a:stCxn id="18" idx="2"/>
              <a:endCxn id="28" idx="0"/>
            </p:cNvCxnSpPr>
            <p:nvPr/>
          </p:nvCxnSpPr>
          <p:spPr bwMode="auto">
            <a:xfrm flipH="1">
              <a:off x="2662619" y="3480061"/>
              <a:ext cx="13462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4" name="Gerade Verbindung 46"/>
            <p:cNvCxnSpPr>
              <a:cxnSpLocks noChangeShapeType="1"/>
              <a:stCxn id="18" idx="2"/>
              <a:endCxn id="29" idx="0"/>
            </p:cNvCxnSpPr>
            <p:nvPr/>
          </p:nvCxnSpPr>
          <p:spPr bwMode="auto">
            <a:xfrm>
              <a:off x="2797248" y="3480061"/>
              <a:ext cx="126885"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5" name="Gerade Verbindung 48"/>
            <p:cNvCxnSpPr>
              <a:cxnSpLocks noChangeShapeType="1"/>
              <a:stCxn id="18" idx="2"/>
              <a:endCxn id="30" idx="0"/>
            </p:cNvCxnSpPr>
            <p:nvPr/>
          </p:nvCxnSpPr>
          <p:spPr bwMode="auto">
            <a:xfrm>
              <a:off x="2797248" y="3480061"/>
              <a:ext cx="38839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6" name="Gerade Verbindung 50"/>
            <p:cNvCxnSpPr>
              <a:cxnSpLocks noChangeShapeType="1"/>
              <a:stCxn id="16" idx="2"/>
              <a:endCxn id="31" idx="0"/>
            </p:cNvCxnSpPr>
            <p:nvPr/>
          </p:nvCxnSpPr>
          <p:spPr bwMode="auto">
            <a:xfrm flipH="1">
              <a:off x="3447161" y="3480061"/>
              <a:ext cx="403882"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7" name="Gerade Verbindung 52"/>
            <p:cNvCxnSpPr>
              <a:cxnSpLocks noChangeShapeType="1"/>
              <a:stCxn id="16" idx="2"/>
              <a:endCxn id="32" idx="0"/>
            </p:cNvCxnSpPr>
            <p:nvPr/>
          </p:nvCxnSpPr>
          <p:spPr bwMode="auto">
            <a:xfrm flipH="1">
              <a:off x="3708675" y="3480061"/>
              <a:ext cx="142368"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8" name="Gerade Verbindung 56"/>
            <p:cNvCxnSpPr>
              <a:cxnSpLocks noChangeShapeType="1"/>
              <a:stCxn id="16" idx="2"/>
              <a:endCxn id="33" idx="0"/>
            </p:cNvCxnSpPr>
            <p:nvPr/>
          </p:nvCxnSpPr>
          <p:spPr bwMode="auto">
            <a:xfrm>
              <a:off x="3851043" y="3480061"/>
              <a:ext cx="119146"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9" name="Gerade Verbindung 58"/>
            <p:cNvCxnSpPr>
              <a:cxnSpLocks noChangeShapeType="1"/>
              <a:stCxn id="14" idx="2"/>
              <a:endCxn id="15" idx="0"/>
            </p:cNvCxnSpPr>
            <p:nvPr/>
          </p:nvCxnSpPr>
          <p:spPr bwMode="auto">
            <a:xfrm flipH="1">
              <a:off x="689656" y="2622865"/>
              <a:ext cx="1580693"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0" name="Gerade Verbindung 60"/>
            <p:cNvCxnSpPr>
              <a:cxnSpLocks noChangeShapeType="1"/>
              <a:stCxn id="14" idx="2"/>
              <a:endCxn id="17" idx="0"/>
            </p:cNvCxnSpPr>
            <p:nvPr/>
          </p:nvCxnSpPr>
          <p:spPr bwMode="auto">
            <a:xfrm flipH="1">
              <a:off x="1743452" y="2622865"/>
              <a:ext cx="526897"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1" name="Gerade Verbindung 62"/>
            <p:cNvCxnSpPr>
              <a:cxnSpLocks noChangeShapeType="1"/>
              <a:stCxn id="14" idx="2"/>
              <a:endCxn id="18" idx="0"/>
            </p:cNvCxnSpPr>
            <p:nvPr/>
          </p:nvCxnSpPr>
          <p:spPr bwMode="auto">
            <a:xfrm>
              <a:off x="2270349" y="2622865"/>
              <a:ext cx="526899"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2" name="Gerade Verbindung 64"/>
            <p:cNvCxnSpPr>
              <a:cxnSpLocks noChangeShapeType="1"/>
              <a:stCxn id="14" idx="2"/>
              <a:endCxn id="16" idx="0"/>
            </p:cNvCxnSpPr>
            <p:nvPr/>
          </p:nvCxnSpPr>
          <p:spPr bwMode="auto">
            <a:xfrm>
              <a:off x="2270349" y="2622865"/>
              <a:ext cx="1580694"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3" name="Rechteck 147"/>
            <p:cNvSpPr>
              <a:spLocks noChangeArrowheads="1"/>
            </p:cNvSpPr>
            <p:nvPr/>
          </p:nvSpPr>
          <p:spPr bwMode="auto">
            <a:xfrm>
              <a:off x="180405" y="2013303"/>
              <a:ext cx="4210050" cy="2314431"/>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7" name="Group 137"/>
            <p:cNvGrpSpPr/>
            <p:nvPr/>
          </p:nvGrpSpPr>
          <p:grpSpPr>
            <a:xfrm>
              <a:off x="213743" y="3880086"/>
              <a:ext cx="4113213" cy="171439"/>
              <a:chOff x="213743" y="3880086"/>
              <a:chExt cx="4113213" cy="171439"/>
            </a:xfrm>
          </p:grpSpPr>
          <p:sp>
            <p:nvSpPr>
              <p:cNvPr id="19" name="Rechteck 9"/>
              <p:cNvSpPr>
                <a:spLocks noChangeArrowheads="1"/>
              </p:cNvSpPr>
              <p:nvPr/>
            </p:nvSpPr>
            <p:spPr bwMode="auto">
              <a:xfrm>
                <a:off x="213743"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0" name="Rechteck 10"/>
              <p:cNvSpPr>
                <a:spLocks noChangeArrowheads="1"/>
              </p:cNvSpPr>
              <p:nvPr/>
            </p:nvSpPr>
            <p:spPr bwMode="auto">
              <a:xfrm>
                <a:off x="475257"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1" name="Rechteck 11"/>
              <p:cNvSpPr>
                <a:spLocks noChangeArrowheads="1"/>
              </p:cNvSpPr>
              <p:nvPr/>
            </p:nvSpPr>
            <p:spPr bwMode="auto">
              <a:xfrm>
                <a:off x="736771"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2" name="Rechteck 12"/>
              <p:cNvSpPr>
                <a:spLocks noChangeArrowheads="1"/>
              </p:cNvSpPr>
              <p:nvPr/>
            </p:nvSpPr>
            <p:spPr bwMode="auto">
              <a:xfrm>
                <a:off x="998285"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3" name="Rechteck 13"/>
              <p:cNvSpPr>
                <a:spLocks noChangeArrowheads="1"/>
              </p:cNvSpPr>
              <p:nvPr/>
            </p:nvSpPr>
            <p:spPr bwMode="auto">
              <a:xfrm>
                <a:off x="1259799"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4" name="Rechteck 14"/>
              <p:cNvSpPr>
                <a:spLocks noChangeArrowheads="1"/>
              </p:cNvSpPr>
              <p:nvPr/>
            </p:nvSpPr>
            <p:spPr bwMode="auto">
              <a:xfrm>
                <a:off x="1521313"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5" name="Rechteck 15"/>
              <p:cNvSpPr>
                <a:spLocks noChangeArrowheads="1"/>
              </p:cNvSpPr>
              <p:nvPr/>
            </p:nvSpPr>
            <p:spPr bwMode="auto">
              <a:xfrm>
                <a:off x="1782827"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6" name="Rechteck 16"/>
              <p:cNvSpPr>
                <a:spLocks noChangeArrowheads="1"/>
              </p:cNvSpPr>
              <p:nvPr/>
            </p:nvSpPr>
            <p:spPr bwMode="auto">
              <a:xfrm>
                <a:off x="2044341"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7" name="Rechteck 17"/>
              <p:cNvSpPr>
                <a:spLocks noChangeArrowheads="1"/>
              </p:cNvSpPr>
              <p:nvPr/>
            </p:nvSpPr>
            <p:spPr bwMode="auto">
              <a:xfrm>
                <a:off x="2305855"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8" name="Rechteck 18"/>
              <p:cNvSpPr>
                <a:spLocks noChangeArrowheads="1"/>
              </p:cNvSpPr>
              <p:nvPr/>
            </p:nvSpPr>
            <p:spPr bwMode="auto">
              <a:xfrm>
                <a:off x="2567369"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9" name="Rechteck 19"/>
              <p:cNvSpPr>
                <a:spLocks noChangeArrowheads="1"/>
              </p:cNvSpPr>
              <p:nvPr/>
            </p:nvSpPr>
            <p:spPr bwMode="auto">
              <a:xfrm>
                <a:off x="2828883"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0" name="Rechteck 20"/>
              <p:cNvSpPr>
                <a:spLocks noChangeArrowheads="1"/>
              </p:cNvSpPr>
              <p:nvPr/>
            </p:nvSpPr>
            <p:spPr bwMode="auto">
              <a:xfrm>
                <a:off x="3090397"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1" name="Rechteck 21"/>
              <p:cNvSpPr>
                <a:spLocks noChangeArrowheads="1"/>
              </p:cNvSpPr>
              <p:nvPr/>
            </p:nvSpPr>
            <p:spPr bwMode="auto">
              <a:xfrm>
                <a:off x="3351911"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2" name="Rechteck 22"/>
              <p:cNvSpPr>
                <a:spLocks noChangeArrowheads="1"/>
              </p:cNvSpPr>
              <p:nvPr/>
            </p:nvSpPr>
            <p:spPr bwMode="auto">
              <a:xfrm>
                <a:off x="3613425"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3" name="Rechteck 23"/>
              <p:cNvSpPr>
                <a:spLocks noChangeArrowheads="1"/>
              </p:cNvSpPr>
              <p:nvPr/>
            </p:nvSpPr>
            <p:spPr bwMode="auto">
              <a:xfrm>
                <a:off x="3874939"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03" name="Rechteck 23"/>
              <p:cNvSpPr>
                <a:spLocks noChangeArrowheads="1"/>
              </p:cNvSpPr>
              <p:nvPr/>
            </p:nvSpPr>
            <p:spPr bwMode="auto">
              <a:xfrm>
                <a:off x="4136456"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cxnSp>
          <p:nvCxnSpPr>
            <p:cNvPr id="104" name="Gerade Verbindung 56"/>
            <p:cNvCxnSpPr>
              <a:cxnSpLocks noChangeShapeType="1"/>
              <a:stCxn id="16" idx="2"/>
              <a:endCxn id="103" idx="0"/>
            </p:cNvCxnSpPr>
            <p:nvPr/>
          </p:nvCxnSpPr>
          <p:spPr bwMode="auto">
            <a:xfrm>
              <a:off x="3851043" y="3480061"/>
              <a:ext cx="38066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111" name="Textfeld 110"/>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Grundsätzlich unterscheidet man in der Organisationslehre zwischen mechanistischen und organischen Organisationsstrukturen</a:t>
            </a:r>
            <a:endParaRPr lang="de-DE" sz="1600" b="1" dirty="0">
              <a:solidFill>
                <a:srgbClr val="002060"/>
              </a:solidFill>
            </a:endParaRPr>
          </a:p>
        </p:txBody>
      </p:sp>
      <p:sp>
        <p:nvSpPr>
          <p:cNvPr id="10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104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13" name="Textfeld 112"/>
          <p:cNvSpPr txBox="1"/>
          <p:nvPr/>
        </p:nvSpPr>
        <p:spPr>
          <a:xfrm>
            <a:off x="217170" y="971550"/>
            <a:ext cx="2869696" cy="307777"/>
          </a:xfrm>
          <a:prstGeom prst="rect">
            <a:avLst/>
          </a:prstGeom>
          <a:noFill/>
        </p:spPr>
        <p:txBody>
          <a:bodyPr wrap="none" rtlCol="0">
            <a:spAutoFit/>
          </a:bodyPr>
          <a:lstStyle/>
          <a:p>
            <a:r>
              <a:rPr lang="de-DE" sz="1400" i="1" dirty="0" smtClean="0">
                <a:solidFill>
                  <a:schemeClr val="bg1">
                    <a:lumMod val="50000"/>
                  </a:schemeClr>
                </a:solidFill>
              </a:rPr>
              <a:t>3.2 Organisation - Differenzierung</a:t>
            </a:r>
            <a:endParaRPr lang="de-DE" sz="1400" i="1" dirty="0">
              <a:solidFill>
                <a:schemeClr val="bg1">
                  <a:lumMod val="50000"/>
                </a:schemeClr>
              </a:solidFill>
            </a:endParaRPr>
          </a:p>
        </p:txBody>
      </p:sp>
      <p:sp>
        <p:nvSpPr>
          <p:cNvPr id="112" name="Textfeld 111"/>
          <p:cNvSpPr txBox="1"/>
          <p:nvPr/>
        </p:nvSpPr>
        <p:spPr>
          <a:xfrm>
            <a:off x="346710" y="6382247"/>
            <a:ext cx="686406" cy="253916"/>
          </a:xfrm>
          <a:prstGeom prst="rect">
            <a:avLst/>
          </a:prstGeom>
          <a:noFill/>
        </p:spPr>
        <p:txBody>
          <a:bodyPr wrap="none" rtlCol="0">
            <a:spAutoFit/>
          </a:bodyPr>
          <a:lstStyle/>
          <a:p>
            <a:r>
              <a:rPr lang="de-DE" sz="1050" dirty="0" smtClean="0">
                <a:solidFill>
                  <a:schemeClr val="bg1">
                    <a:lumMod val="50000"/>
                  </a:schemeClr>
                </a:solidFill>
              </a:rPr>
              <a:t>Quelle:  </a:t>
            </a:r>
            <a:endParaRPr lang="de-DE" sz="1050" dirty="0">
              <a:solidFill>
                <a:srgbClr val="FF0000"/>
              </a:solidFill>
            </a:endParaRPr>
          </a:p>
        </p:txBody>
      </p:sp>
      <p:sp>
        <p:nvSpPr>
          <p:cNvPr id="114" name="Textfeld 113"/>
          <p:cNvSpPr txBox="1"/>
          <p:nvPr/>
        </p:nvSpPr>
        <p:spPr>
          <a:xfrm>
            <a:off x="346710" y="6382247"/>
            <a:ext cx="1601721" cy="253916"/>
          </a:xfrm>
          <a:prstGeom prst="rect">
            <a:avLst/>
          </a:prstGeom>
          <a:noFill/>
        </p:spPr>
        <p:txBody>
          <a:bodyPr wrap="none" rtlCol="0">
            <a:spAutoFit/>
          </a:bodyPr>
          <a:lstStyle/>
          <a:p>
            <a:r>
              <a:rPr lang="de-DE" sz="1050" dirty="0" smtClean="0">
                <a:solidFill>
                  <a:schemeClr val="bg1">
                    <a:lumMod val="50000"/>
                  </a:schemeClr>
                </a:solidFill>
              </a:rPr>
              <a:t>Quelle:  </a:t>
            </a:r>
            <a:r>
              <a:rPr lang="en-US" sz="1050" dirty="0" smtClean="0">
                <a:solidFill>
                  <a:schemeClr val="bg1">
                    <a:lumMod val="50000"/>
                  </a:schemeClr>
                </a:solidFill>
              </a:rPr>
              <a:t>Thomas (2003)</a:t>
            </a:r>
            <a:endParaRPr lang="de-DE" sz="1050" dirty="0">
              <a:solidFill>
                <a:srgbClr val="FF0000"/>
              </a:solidFill>
            </a:endParaRPr>
          </a:p>
        </p:txBody>
      </p:sp>
    </p:spTree>
    <p:extLst>
      <p:ext uri="{BB962C8B-B14F-4D97-AF65-F5344CB8AC3E}">
        <p14:creationId xmlns:p14="http://schemas.microsoft.com/office/powerpoint/2010/main" val="1475758507"/>
      </p:ext>
    </p:extLst>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 name="Objekt 7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66597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3" name="Rechteck 72"/>
          <p:cNvSpPr/>
          <p:nvPr/>
        </p:nvSpPr>
        <p:spPr bwMode="auto">
          <a:xfrm>
            <a:off x="3200399" y="4818185"/>
            <a:ext cx="2860431" cy="110197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5" name="Gruppieren 4"/>
          <p:cNvGrpSpPr/>
          <p:nvPr/>
        </p:nvGrpSpPr>
        <p:grpSpPr>
          <a:xfrm>
            <a:off x="2948940" y="2103120"/>
            <a:ext cx="3337560" cy="2217420"/>
            <a:chOff x="180405" y="2013303"/>
            <a:chExt cx="4210050" cy="2314431"/>
          </a:xfrm>
        </p:grpSpPr>
        <p:sp>
          <p:nvSpPr>
            <p:cNvPr id="6" name="Rechteck 4"/>
            <p:cNvSpPr>
              <a:spLocks noChangeArrowheads="1"/>
            </p:cNvSpPr>
            <p:nvPr/>
          </p:nvSpPr>
          <p:spPr bwMode="auto">
            <a:xfrm>
              <a:off x="1946499" y="2327608"/>
              <a:ext cx="647700" cy="295257"/>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7" name="Group 138"/>
            <p:cNvGrpSpPr/>
            <p:nvPr/>
          </p:nvGrpSpPr>
          <p:grpSpPr>
            <a:xfrm>
              <a:off x="461056" y="3222902"/>
              <a:ext cx="3618587" cy="257159"/>
              <a:chOff x="446852" y="3222902"/>
              <a:chExt cx="3618587" cy="257159"/>
            </a:xfrm>
          </p:grpSpPr>
          <p:sp>
            <p:nvSpPr>
              <p:cNvPr id="46" name="Rechteck 5"/>
              <p:cNvSpPr>
                <a:spLocks noChangeArrowheads="1"/>
              </p:cNvSpPr>
              <p:nvPr/>
            </p:nvSpPr>
            <p:spPr bwMode="auto">
              <a:xfrm>
                <a:off x="446852"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7" name="Rechteck 6"/>
              <p:cNvSpPr>
                <a:spLocks noChangeArrowheads="1"/>
              </p:cNvSpPr>
              <p:nvPr/>
            </p:nvSpPr>
            <p:spPr bwMode="auto">
              <a:xfrm>
                <a:off x="3608239"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8" name="Rechteck 7"/>
              <p:cNvSpPr>
                <a:spLocks noChangeArrowheads="1"/>
              </p:cNvSpPr>
              <p:nvPr/>
            </p:nvSpPr>
            <p:spPr bwMode="auto">
              <a:xfrm>
                <a:off x="1500648"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9" name="Rechteck 8"/>
              <p:cNvSpPr>
                <a:spLocks noChangeArrowheads="1"/>
              </p:cNvSpPr>
              <p:nvPr/>
            </p:nvSpPr>
            <p:spPr bwMode="auto">
              <a:xfrm>
                <a:off x="2554444"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cxnSp>
          <p:nvCxnSpPr>
            <p:cNvPr id="8" name="Gerade Verbindung 25"/>
            <p:cNvCxnSpPr>
              <a:cxnSpLocks noChangeShapeType="1"/>
              <a:stCxn id="46" idx="2"/>
              <a:endCxn id="30" idx="0"/>
            </p:cNvCxnSpPr>
            <p:nvPr/>
          </p:nvCxnSpPr>
          <p:spPr bwMode="auto">
            <a:xfrm flipH="1">
              <a:off x="308993" y="3480061"/>
              <a:ext cx="38066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 name="Gerade Verbindung 27"/>
            <p:cNvCxnSpPr>
              <a:cxnSpLocks noChangeShapeType="1"/>
              <a:stCxn id="46" idx="2"/>
              <a:endCxn id="31" idx="0"/>
            </p:cNvCxnSpPr>
            <p:nvPr/>
          </p:nvCxnSpPr>
          <p:spPr bwMode="auto">
            <a:xfrm flipH="1">
              <a:off x="570507" y="3480061"/>
              <a:ext cx="11914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 name="Gerade Verbindung 29"/>
            <p:cNvCxnSpPr>
              <a:cxnSpLocks noChangeShapeType="1"/>
              <a:stCxn id="46" idx="2"/>
              <a:endCxn id="32" idx="0"/>
            </p:cNvCxnSpPr>
            <p:nvPr/>
          </p:nvCxnSpPr>
          <p:spPr bwMode="auto">
            <a:xfrm>
              <a:off x="689656" y="3480061"/>
              <a:ext cx="142365"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 name="Gerade Verbindung 31"/>
            <p:cNvCxnSpPr>
              <a:cxnSpLocks noChangeShapeType="1"/>
              <a:stCxn id="46" idx="2"/>
              <a:endCxn id="33" idx="0"/>
            </p:cNvCxnSpPr>
            <p:nvPr/>
          </p:nvCxnSpPr>
          <p:spPr bwMode="auto">
            <a:xfrm>
              <a:off x="689656" y="3480061"/>
              <a:ext cx="40387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 name="Gerade Verbindung 33"/>
            <p:cNvCxnSpPr>
              <a:cxnSpLocks noChangeShapeType="1"/>
              <a:stCxn id="48" idx="2"/>
              <a:endCxn id="34" idx="0"/>
            </p:cNvCxnSpPr>
            <p:nvPr/>
          </p:nvCxnSpPr>
          <p:spPr bwMode="auto">
            <a:xfrm flipH="1">
              <a:off x="1355049" y="3480061"/>
              <a:ext cx="38840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 name="Gerade Verbindung 12"/>
            <p:cNvCxnSpPr>
              <a:cxnSpLocks noChangeShapeType="1"/>
              <a:stCxn id="48" idx="2"/>
              <a:endCxn id="35" idx="0"/>
            </p:cNvCxnSpPr>
            <p:nvPr/>
          </p:nvCxnSpPr>
          <p:spPr bwMode="auto">
            <a:xfrm flipH="1">
              <a:off x="1616563" y="3480061"/>
              <a:ext cx="12688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 name="Gerade Verbindung 38"/>
            <p:cNvCxnSpPr>
              <a:cxnSpLocks noChangeShapeType="1"/>
              <a:stCxn id="48" idx="2"/>
            </p:cNvCxnSpPr>
            <p:nvPr/>
          </p:nvCxnSpPr>
          <p:spPr bwMode="auto">
            <a:xfrm>
              <a:off x="1743452" y="3480061"/>
              <a:ext cx="134625"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 name="Gerade Verbindung 14"/>
            <p:cNvCxnSpPr>
              <a:cxnSpLocks noChangeShapeType="1"/>
              <a:stCxn id="48" idx="2"/>
              <a:endCxn id="37" idx="0"/>
            </p:cNvCxnSpPr>
            <p:nvPr/>
          </p:nvCxnSpPr>
          <p:spPr bwMode="auto">
            <a:xfrm>
              <a:off x="1743452" y="3480061"/>
              <a:ext cx="39613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 name="Gerade Verbindung 42"/>
            <p:cNvCxnSpPr>
              <a:cxnSpLocks noChangeShapeType="1"/>
              <a:stCxn id="49" idx="2"/>
              <a:endCxn id="38" idx="0"/>
            </p:cNvCxnSpPr>
            <p:nvPr/>
          </p:nvCxnSpPr>
          <p:spPr bwMode="auto">
            <a:xfrm flipH="1">
              <a:off x="2401105" y="3480061"/>
              <a:ext cx="39614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 name="Gerade Verbindung 44"/>
            <p:cNvCxnSpPr>
              <a:cxnSpLocks noChangeShapeType="1"/>
              <a:stCxn id="49" idx="2"/>
              <a:endCxn id="39" idx="0"/>
            </p:cNvCxnSpPr>
            <p:nvPr/>
          </p:nvCxnSpPr>
          <p:spPr bwMode="auto">
            <a:xfrm flipH="1">
              <a:off x="2662619" y="3480061"/>
              <a:ext cx="13462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8" name="Gerade Verbindung 46"/>
            <p:cNvCxnSpPr>
              <a:cxnSpLocks noChangeShapeType="1"/>
              <a:stCxn id="49" idx="2"/>
              <a:endCxn id="40" idx="0"/>
            </p:cNvCxnSpPr>
            <p:nvPr/>
          </p:nvCxnSpPr>
          <p:spPr bwMode="auto">
            <a:xfrm>
              <a:off x="2797248" y="3480061"/>
              <a:ext cx="126885"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9" name="Gerade Verbindung 48"/>
            <p:cNvCxnSpPr>
              <a:cxnSpLocks noChangeShapeType="1"/>
              <a:stCxn id="49" idx="2"/>
              <a:endCxn id="41" idx="0"/>
            </p:cNvCxnSpPr>
            <p:nvPr/>
          </p:nvCxnSpPr>
          <p:spPr bwMode="auto">
            <a:xfrm>
              <a:off x="2797248" y="3480061"/>
              <a:ext cx="38839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0" name="Gerade Verbindung 50"/>
            <p:cNvCxnSpPr>
              <a:cxnSpLocks noChangeShapeType="1"/>
              <a:stCxn id="47" idx="2"/>
              <a:endCxn id="42" idx="0"/>
            </p:cNvCxnSpPr>
            <p:nvPr/>
          </p:nvCxnSpPr>
          <p:spPr bwMode="auto">
            <a:xfrm flipH="1">
              <a:off x="3447161" y="3480061"/>
              <a:ext cx="403882"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 name="Gerade Verbindung 52"/>
            <p:cNvCxnSpPr>
              <a:cxnSpLocks noChangeShapeType="1"/>
              <a:stCxn id="47" idx="2"/>
              <a:endCxn id="43" idx="0"/>
            </p:cNvCxnSpPr>
            <p:nvPr/>
          </p:nvCxnSpPr>
          <p:spPr bwMode="auto">
            <a:xfrm flipH="1">
              <a:off x="3708675" y="3480061"/>
              <a:ext cx="142368"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2" name="Gerade Verbindung 56"/>
            <p:cNvCxnSpPr>
              <a:cxnSpLocks noChangeShapeType="1"/>
              <a:stCxn id="47" idx="2"/>
              <a:endCxn id="44" idx="0"/>
            </p:cNvCxnSpPr>
            <p:nvPr/>
          </p:nvCxnSpPr>
          <p:spPr bwMode="auto">
            <a:xfrm>
              <a:off x="3851043" y="3480061"/>
              <a:ext cx="119146"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 name="Gerade Verbindung 58"/>
            <p:cNvCxnSpPr>
              <a:cxnSpLocks noChangeShapeType="1"/>
              <a:stCxn id="6" idx="2"/>
              <a:endCxn id="46" idx="0"/>
            </p:cNvCxnSpPr>
            <p:nvPr/>
          </p:nvCxnSpPr>
          <p:spPr bwMode="auto">
            <a:xfrm flipH="1">
              <a:off x="689656" y="2622865"/>
              <a:ext cx="1580693"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4" name="Gerade Verbindung 60"/>
            <p:cNvCxnSpPr>
              <a:cxnSpLocks noChangeShapeType="1"/>
              <a:stCxn id="6" idx="2"/>
              <a:endCxn id="48" idx="0"/>
            </p:cNvCxnSpPr>
            <p:nvPr/>
          </p:nvCxnSpPr>
          <p:spPr bwMode="auto">
            <a:xfrm flipH="1">
              <a:off x="1743452" y="2622865"/>
              <a:ext cx="526897"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5" name="Gerade Verbindung 62"/>
            <p:cNvCxnSpPr>
              <a:cxnSpLocks noChangeShapeType="1"/>
              <a:stCxn id="6" idx="2"/>
              <a:endCxn id="49" idx="0"/>
            </p:cNvCxnSpPr>
            <p:nvPr/>
          </p:nvCxnSpPr>
          <p:spPr bwMode="auto">
            <a:xfrm>
              <a:off x="2270349" y="2622865"/>
              <a:ext cx="526899"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6" name="Gerade Verbindung 64"/>
            <p:cNvCxnSpPr>
              <a:cxnSpLocks noChangeShapeType="1"/>
              <a:stCxn id="6" idx="2"/>
              <a:endCxn id="47" idx="0"/>
            </p:cNvCxnSpPr>
            <p:nvPr/>
          </p:nvCxnSpPr>
          <p:spPr bwMode="auto">
            <a:xfrm>
              <a:off x="2270349" y="2622865"/>
              <a:ext cx="1580694"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7" name="Rechteck 147"/>
            <p:cNvSpPr>
              <a:spLocks noChangeArrowheads="1"/>
            </p:cNvSpPr>
            <p:nvPr/>
          </p:nvSpPr>
          <p:spPr bwMode="auto">
            <a:xfrm>
              <a:off x="180405" y="2013303"/>
              <a:ext cx="4210050" cy="2314431"/>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28" name="Group 137"/>
            <p:cNvGrpSpPr/>
            <p:nvPr/>
          </p:nvGrpSpPr>
          <p:grpSpPr>
            <a:xfrm>
              <a:off x="213743" y="3880086"/>
              <a:ext cx="4113213" cy="171439"/>
              <a:chOff x="213743" y="3880086"/>
              <a:chExt cx="4113213" cy="171439"/>
            </a:xfrm>
          </p:grpSpPr>
          <p:sp>
            <p:nvSpPr>
              <p:cNvPr id="30" name="Rechteck 9"/>
              <p:cNvSpPr>
                <a:spLocks noChangeArrowheads="1"/>
              </p:cNvSpPr>
              <p:nvPr/>
            </p:nvSpPr>
            <p:spPr bwMode="auto">
              <a:xfrm>
                <a:off x="213743"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1" name="Rechteck 10"/>
              <p:cNvSpPr>
                <a:spLocks noChangeArrowheads="1"/>
              </p:cNvSpPr>
              <p:nvPr/>
            </p:nvSpPr>
            <p:spPr bwMode="auto">
              <a:xfrm>
                <a:off x="475257"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2" name="Rechteck 11"/>
              <p:cNvSpPr>
                <a:spLocks noChangeArrowheads="1"/>
              </p:cNvSpPr>
              <p:nvPr/>
            </p:nvSpPr>
            <p:spPr bwMode="auto">
              <a:xfrm>
                <a:off x="736771"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3" name="Rechteck 12"/>
              <p:cNvSpPr>
                <a:spLocks noChangeArrowheads="1"/>
              </p:cNvSpPr>
              <p:nvPr/>
            </p:nvSpPr>
            <p:spPr bwMode="auto">
              <a:xfrm>
                <a:off x="998285"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4" name="Rechteck 13"/>
              <p:cNvSpPr>
                <a:spLocks noChangeArrowheads="1"/>
              </p:cNvSpPr>
              <p:nvPr/>
            </p:nvSpPr>
            <p:spPr bwMode="auto">
              <a:xfrm>
                <a:off x="1259799"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5" name="Rechteck 14"/>
              <p:cNvSpPr>
                <a:spLocks noChangeArrowheads="1"/>
              </p:cNvSpPr>
              <p:nvPr/>
            </p:nvSpPr>
            <p:spPr bwMode="auto">
              <a:xfrm>
                <a:off x="1521313"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6" name="Rechteck 15"/>
              <p:cNvSpPr>
                <a:spLocks noChangeArrowheads="1"/>
              </p:cNvSpPr>
              <p:nvPr/>
            </p:nvSpPr>
            <p:spPr bwMode="auto">
              <a:xfrm>
                <a:off x="1782827"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7" name="Rechteck 16"/>
              <p:cNvSpPr>
                <a:spLocks noChangeArrowheads="1"/>
              </p:cNvSpPr>
              <p:nvPr/>
            </p:nvSpPr>
            <p:spPr bwMode="auto">
              <a:xfrm>
                <a:off x="2044341"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8" name="Rechteck 17"/>
              <p:cNvSpPr>
                <a:spLocks noChangeArrowheads="1"/>
              </p:cNvSpPr>
              <p:nvPr/>
            </p:nvSpPr>
            <p:spPr bwMode="auto">
              <a:xfrm>
                <a:off x="2305855"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9" name="Rechteck 18"/>
              <p:cNvSpPr>
                <a:spLocks noChangeArrowheads="1"/>
              </p:cNvSpPr>
              <p:nvPr/>
            </p:nvSpPr>
            <p:spPr bwMode="auto">
              <a:xfrm>
                <a:off x="2567369"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0" name="Rechteck 19"/>
              <p:cNvSpPr>
                <a:spLocks noChangeArrowheads="1"/>
              </p:cNvSpPr>
              <p:nvPr/>
            </p:nvSpPr>
            <p:spPr bwMode="auto">
              <a:xfrm>
                <a:off x="2828883"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1" name="Rechteck 20"/>
              <p:cNvSpPr>
                <a:spLocks noChangeArrowheads="1"/>
              </p:cNvSpPr>
              <p:nvPr/>
            </p:nvSpPr>
            <p:spPr bwMode="auto">
              <a:xfrm>
                <a:off x="3090397"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2" name="Rechteck 21"/>
              <p:cNvSpPr>
                <a:spLocks noChangeArrowheads="1"/>
              </p:cNvSpPr>
              <p:nvPr/>
            </p:nvSpPr>
            <p:spPr bwMode="auto">
              <a:xfrm>
                <a:off x="3351911"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3" name="Rechteck 22"/>
              <p:cNvSpPr>
                <a:spLocks noChangeArrowheads="1"/>
              </p:cNvSpPr>
              <p:nvPr/>
            </p:nvSpPr>
            <p:spPr bwMode="auto">
              <a:xfrm>
                <a:off x="3613425"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4" name="Rechteck 23"/>
              <p:cNvSpPr>
                <a:spLocks noChangeArrowheads="1"/>
              </p:cNvSpPr>
              <p:nvPr/>
            </p:nvSpPr>
            <p:spPr bwMode="auto">
              <a:xfrm>
                <a:off x="3874939"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5" name="Rechteck 23"/>
              <p:cNvSpPr>
                <a:spLocks noChangeArrowheads="1"/>
              </p:cNvSpPr>
              <p:nvPr/>
            </p:nvSpPr>
            <p:spPr bwMode="auto">
              <a:xfrm>
                <a:off x="4136456"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cxnSp>
          <p:nvCxnSpPr>
            <p:cNvPr id="29" name="Gerade Verbindung 56"/>
            <p:cNvCxnSpPr>
              <a:cxnSpLocks noChangeShapeType="1"/>
              <a:stCxn id="47" idx="2"/>
              <a:endCxn id="45" idx="0"/>
            </p:cNvCxnSpPr>
            <p:nvPr/>
          </p:nvCxnSpPr>
          <p:spPr bwMode="auto">
            <a:xfrm>
              <a:off x="3851043" y="3480061"/>
              <a:ext cx="38066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66" name="Textfeld 6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Mechanistische Organisationsstrukturen bauen einige Hindernisse auf, die unternehmerisches Verhalten hemmen</a:t>
            </a:r>
            <a:endParaRPr lang="de-DE" sz="1600" b="1" dirty="0">
              <a:solidFill>
                <a:srgbClr val="002060"/>
              </a:solidFill>
            </a:endParaRPr>
          </a:p>
        </p:txBody>
      </p:sp>
      <p:sp>
        <p:nvSpPr>
          <p:cNvPr id="68" name="Textfeld 67"/>
          <p:cNvSpPr txBox="1"/>
          <p:nvPr/>
        </p:nvSpPr>
        <p:spPr>
          <a:xfrm>
            <a:off x="3282461" y="4875629"/>
            <a:ext cx="2836985" cy="954107"/>
          </a:xfrm>
          <a:prstGeom prst="rect">
            <a:avLst/>
          </a:prstGeom>
          <a:noFill/>
        </p:spPr>
        <p:txBody>
          <a:bodyPr wrap="square" rtlCol="0">
            <a:spAutoFit/>
          </a:bodyPr>
          <a:lstStyle/>
          <a:p>
            <a:r>
              <a:rPr lang="de-DE" sz="1400" dirty="0" smtClean="0"/>
              <a:t>Einzelne Mitarbeiter sehen nicht „das große Ganze“, sondern nur ihren eng eingegrenzten Aufgabenbereich</a:t>
            </a:r>
            <a:endParaRPr lang="de-DE" sz="1400" dirty="0"/>
          </a:p>
        </p:txBody>
      </p:sp>
      <p:grpSp>
        <p:nvGrpSpPr>
          <p:cNvPr id="77" name="Gruppieren 76"/>
          <p:cNvGrpSpPr/>
          <p:nvPr/>
        </p:nvGrpSpPr>
        <p:grpSpPr>
          <a:xfrm>
            <a:off x="7244861" y="2497015"/>
            <a:ext cx="1652954" cy="1488831"/>
            <a:chOff x="7244861" y="2590799"/>
            <a:chExt cx="1652954" cy="1488831"/>
          </a:xfrm>
        </p:grpSpPr>
        <p:sp>
          <p:nvSpPr>
            <p:cNvPr id="74" name="Rechteck 73"/>
            <p:cNvSpPr/>
            <p:nvPr/>
          </p:nvSpPr>
          <p:spPr bwMode="auto">
            <a:xfrm>
              <a:off x="7244861" y="2590799"/>
              <a:ext cx="1617786" cy="1488831"/>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9" name="Textfeld 68"/>
            <p:cNvSpPr txBox="1"/>
            <p:nvPr/>
          </p:nvSpPr>
          <p:spPr>
            <a:xfrm>
              <a:off x="7280030" y="2695137"/>
              <a:ext cx="1617785" cy="1169551"/>
            </a:xfrm>
            <a:prstGeom prst="rect">
              <a:avLst/>
            </a:prstGeom>
            <a:noFill/>
          </p:spPr>
          <p:txBody>
            <a:bodyPr wrap="square" rtlCol="0">
              <a:spAutoFit/>
            </a:bodyPr>
            <a:lstStyle/>
            <a:p>
              <a:r>
                <a:rPr lang="de-DE" sz="1400" dirty="0" smtClean="0"/>
                <a:t>Kommunikations-</a:t>
              </a:r>
              <a:r>
                <a:rPr lang="de-DE" sz="1400" dirty="0" err="1" smtClean="0"/>
                <a:t>wege</a:t>
              </a:r>
              <a:r>
                <a:rPr lang="de-DE" sz="1400" dirty="0" smtClean="0"/>
                <a:t> zwischen verschiedenen Ebenen sehr lang und zeitaufwendig </a:t>
              </a:r>
              <a:endParaRPr lang="de-DE" sz="1400" dirty="0"/>
            </a:p>
          </p:txBody>
        </p:sp>
      </p:grpSp>
      <p:grpSp>
        <p:nvGrpSpPr>
          <p:cNvPr id="76" name="Gruppieren 75"/>
          <p:cNvGrpSpPr/>
          <p:nvPr/>
        </p:nvGrpSpPr>
        <p:grpSpPr>
          <a:xfrm>
            <a:off x="656491" y="2497015"/>
            <a:ext cx="1817079" cy="1547446"/>
            <a:chOff x="656491" y="2497015"/>
            <a:chExt cx="1817079" cy="1547446"/>
          </a:xfrm>
        </p:grpSpPr>
        <p:sp>
          <p:nvSpPr>
            <p:cNvPr id="71" name="Rechteck 70"/>
            <p:cNvSpPr/>
            <p:nvPr/>
          </p:nvSpPr>
          <p:spPr bwMode="auto">
            <a:xfrm>
              <a:off x="656491" y="2497015"/>
              <a:ext cx="1559169" cy="1547446"/>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0" name="Textfeld 69"/>
            <p:cNvSpPr txBox="1"/>
            <p:nvPr/>
          </p:nvSpPr>
          <p:spPr>
            <a:xfrm>
              <a:off x="691662" y="2531013"/>
              <a:ext cx="1781908" cy="1384995"/>
            </a:xfrm>
            <a:prstGeom prst="rect">
              <a:avLst/>
            </a:prstGeom>
            <a:noFill/>
          </p:spPr>
          <p:txBody>
            <a:bodyPr wrap="square" rtlCol="0">
              <a:spAutoFit/>
            </a:bodyPr>
            <a:lstStyle/>
            <a:p>
              <a:r>
                <a:rPr lang="de-DE" sz="1400" dirty="0" smtClean="0"/>
                <a:t>Abstimmung zwischen verschiedenen Abteilungen langwierig („Silo-Denken“)</a:t>
              </a:r>
              <a:endParaRPr lang="de-DE" sz="1400" dirty="0"/>
            </a:p>
          </p:txBody>
        </p:sp>
      </p:grpSp>
      <p:cxnSp>
        <p:nvCxnSpPr>
          <p:cNvPr id="81" name="Gerade Verbindung 80"/>
          <p:cNvCxnSpPr/>
          <p:nvPr/>
        </p:nvCxnSpPr>
        <p:spPr bwMode="auto">
          <a:xfrm>
            <a:off x="2240280" y="2800350"/>
            <a:ext cx="1112520" cy="341435"/>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3" name="Gerade Verbindung 82"/>
          <p:cNvCxnSpPr/>
          <p:nvPr/>
        </p:nvCxnSpPr>
        <p:spPr bwMode="auto">
          <a:xfrm>
            <a:off x="2192215" y="2778369"/>
            <a:ext cx="1875693" cy="363416"/>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8" name="Gerade Verbindung 87"/>
          <p:cNvCxnSpPr/>
          <p:nvPr/>
        </p:nvCxnSpPr>
        <p:spPr bwMode="auto">
          <a:xfrm flipV="1">
            <a:off x="6166338" y="3083169"/>
            <a:ext cx="1078524" cy="656493"/>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0" name="Gerade Verbindung 89"/>
          <p:cNvCxnSpPr/>
          <p:nvPr/>
        </p:nvCxnSpPr>
        <p:spPr bwMode="auto">
          <a:xfrm flipH="1">
            <a:off x="5767754" y="3074670"/>
            <a:ext cx="1444576" cy="55392"/>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4" name="Gerade Verbindung 93"/>
          <p:cNvCxnSpPr/>
          <p:nvPr/>
        </p:nvCxnSpPr>
        <p:spPr bwMode="auto">
          <a:xfrm flipV="1">
            <a:off x="4630615" y="4232031"/>
            <a:ext cx="0" cy="57443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63" name="Gewitterblitz 62"/>
          <p:cNvSpPr/>
          <p:nvPr/>
        </p:nvSpPr>
        <p:spPr bwMode="auto">
          <a:xfrm>
            <a:off x="4453597" y="4361571"/>
            <a:ext cx="342900" cy="411480"/>
          </a:xfrm>
          <a:prstGeom prst="lightningBol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4" name="Gewitterblitz 63"/>
          <p:cNvSpPr/>
          <p:nvPr/>
        </p:nvSpPr>
        <p:spPr bwMode="auto">
          <a:xfrm>
            <a:off x="2517238" y="2694257"/>
            <a:ext cx="342900" cy="411480"/>
          </a:xfrm>
          <a:prstGeom prst="lightningBol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5" name="Gewitterblitz 64"/>
          <p:cNvSpPr/>
          <p:nvPr/>
        </p:nvSpPr>
        <p:spPr bwMode="auto">
          <a:xfrm>
            <a:off x="6675999" y="2939269"/>
            <a:ext cx="342900" cy="411480"/>
          </a:xfrm>
          <a:prstGeom prst="lightningBol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5" name="Ellipse 94"/>
          <p:cNvSpPr/>
          <p:nvPr/>
        </p:nvSpPr>
        <p:spPr bwMode="auto">
          <a:xfrm>
            <a:off x="4033838" y="3090863"/>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6" name="Ellipse 95"/>
          <p:cNvSpPr/>
          <p:nvPr/>
        </p:nvSpPr>
        <p:spPr bwMode="auto">
          <a:xfrm>
            <a:off x="3305176" y="3090862"/>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7" name="Ellipse 96"/>
          <p:cNvSpPr/>
          <p:nvPr/>
        </p:nvSpPr>
        <p:spPr bwMode="auto">
          <a:xfrm>
            <a:off x="5738813" y="3076575"/>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8" name="Ellipse 97"/>
          <p:cNvSpPr/>
          <p:nvPr/>
        </p:nvSpPr>
        <p:spPr bwMode="auto">
          <a:xfrm>
            <a:off x="4594225" y="4176713"/>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9" name="Ellipse 98"/>
          <p:cNvSpPr/>
          <p:nvPr/>
        </p:nvSpPr>
        <p:spPr bwMode="auto">
          <a:xfrm>
            <a:off x="6115050" y="3681413"/>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105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78" name="Textfeld 77"/>
          <p:cNvSpPr txBox="1"/>
          <p:nvPr/>
        </p:nvSpPr>
        <p:spPr>
          <a:xfrm>
            <a:off x="217170" y="971550"/>
            <a:ext cx="2869696" cy="307777"/>
          </a:xfrm>
          <a:prstGeom prst="rect">
            <a:avLst/>
          </a:prstGeom>
          <a:noFill/>
        </p:spPr>
        <p:txBody>
          <a:bodyPr wrap="none" rtlCol="0">
            <a:spAutoFit/>
          </a:bodyPr>
          <a:lstStyle/>
          <a:p>
            <a:r>
              <a:rPr lang="de-DE" sz="1400" i="1" dirty="0" smtClean="0">
                <a:solidFill>
                  <a:schemeClr val="bg1">
                    <a:lumMod val="50000"/>
                  </a:schemeClr>
                </a:solidFill>
              </a:rPr>
              <a:t>3.2 Organisation - Differenzierung</a:t>
            </a:r>
            <a:endParaRPr lang="de-DE" sz="1400" i="1" dirty="0">
              <a:solidFill>
                <a:schemeClr val="bg1">
                  <a:lumMod val="50000"/>
                </a:schemeClr>
              </a:solidFill>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149"/>
          <p:cNvGrpSpPr>
            <a:grpSpLocks/>
          </p:cNvGrpSpPr>
          <p:nvPr/>
        </p:nvGrpSpPr>
        <p:grpSpPr bwMode="auto">
          <a:xfrm>
            <a:off x="3026728" y="2045970"/>
            <a:ext cx="3248342" cy="2297430"/>
            <a:chOff x="4943475" y="1790700"/>
            <a:chExt cx="4210050" cy="2314576"/>
          </a:xfrm>
        </p:grpSpPr>
        <p:grpSp>
          <p:nvGrpSpPr>
            <p:cNvPr id="5" name="Gruppieren 144"/>
            <p:cNvGrpSpPr>
              <a:grpSpLocks/>
            </p:cNvGrpSpPr>
            <p:nvPr/>
          </p:nvGrpSpPr>
          <p:grpSpPr bwMode="auto">
            <a:xfrm>
              <a:off x="5095875" y="1866900"/>
              <a:ext cx="3876675" cy="2171700"/>
              <a:chOff x="5095875" y="1743075"/>
              <a:chExt cx="3876675" cy="2171700"/>
            </a:xfrm>
          </p:grpSpPr>
          <p:sp>
            <p:nvSpPr>
              <p:cNvPr id="7" name="Rechteck 74"/>
              <p:cNvSpPr>
                <a:spLocks noChangeArrowheads="1"/>
              </p:cNvSpPr>
              <p:nvPr/>
            </p:nvSpPr>
            <p:spPr bwMode="auto">
              <a:xfrm>
                <a:off x="5848350" y="30099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 name="Rechteck 75"/>
              <p:cNvSpPr>
                <a:spLocks noChangeArrowheads="1"/>
              </p:cNvSpPr>
              <p:nvPr/>
            </p:nvSpPr>
            <p:spPr bwMode="auto">
              <a:xfrm>
                <a:off x="5391149" y="325755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 name="Rechteck 76"/>
              <p:cNvSpPr>
                <a:spLocks noChangeArrowheads="1"/>
              </p:cNvSpPr>
              <p:nvPr/>
            </p:nvSpPr>
            <p:spPr bwMode="auto">
              <a:xfrm>
                <a:off x="6315075" y="325755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0" name="Rechteck 77"/>
              <p:cNvSpPr>
                <a:spLocks noChangeArrowheads="1"/>
              </p:cNvSpPr>
              <p:nvPr/>
            </p:nvSpPr>
            <p:spPr bwMode="auto">
              <a:xfrm>
                <a:off x="5629274" y="36576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1" name="Rechteck 78"/>
              <p:cNvSpPr>
                <a:spLocks noChangeArrowheads="1"/>
              </p:cNvSpPr>
              <p:nvPr/>
            </p:nvSpPr>
            <p:spPr bwMode="auto">
              <a:xfrm>
                <a:off x="6067425" y="36576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2" name="Rechteck 79"/>
              <p:cNvSpPr>
                <a:spLocks noChangeArrowheads="1"/>
              </p:cNvSpPr>
              <p:nvPr/>
            </p:nvSpPr>
            <p:spPr bwMode="auto">
              <a:xfrm>
                <a:off x="7586662" y="30861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3" name="Rechteck 81"/>
              <p:cNvSpPr>
                <a:spLocks noChangeArrowheads="1"/>
              </p:cNvSpPr>
              <p:nvPr/>
            </p:nvSpPr>
            <p:spPr bwMode="auto">
              <a:xfrm>
                <a:off x="8353424" y="30861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14" name="Gruppieren 89"/>
              <p:cNvGrpSpPr>
                <a:grpSpLocks/>
              </p:cNvGrpSpPr>
              <p:nvPr/>
            </p:nvGrpSpPr>
            <p:grpSpPr bwMode="auto">
              <a:xfrm>
                <a:off x="5095875" y="1743075"/>
                <a:ext cx="1743075" cy="1009650"/>
                <a:chOff x="5095875" y="1743075"/>
                <a:chExt cx="1743075" cy="1009650"/>
              </a:xfrm>
            </p:grpSpPr>
            <p:sp>
              <p:nvSpPr>
                <p:cNvPr id="46" name="Rechteck 67"/>
                <p:cNvSpPr>
                  <a:spLocks noChangeArrowheads="1"/>
                </p:cNvSpPr>
                <p:nvPr/>
              </p:nvSpPr>
              <p:spPr bwMode="auto">
                <a:xfrm>
                  <a:off x="5424487" y="193357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7" name="Rechteck 68"/>
                <p:cNvSpPr>
                  <a:spLocks noChangeArrowheads="1"/>
                </p:cNvSpPr>
                <p:nvPr/>
              </p:nvSpPr>
              <p:spPr bwMode="auto">
                <a:xfrm>
                  <a:off x="6276975" y="193357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8" name="Rechteck 69"/>
                <p:cNvSpPr>
                  <a:spLocks noChangeArrowheads="1"/>
                </p:cNvSpPr>
                <p:nvPr/>
              </p:nvSpPr>
              <p:spPr bwMode="auto">
                <a:xfrm>
                  <a:off x="5848350" y="24765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9" name="Ellipse 82"/>
                <p:cNvSpPr>
                  <a:spLocks noChangeArrowheads="1"/>
                </p:cNvSpPr>
                <p:nvPr/>
              </p:nvSpPr>
              <p:spPr bwMode="auto">
                <a:xfrm>
                  <a:off x="5095875" y="174307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cxnSp>
              <p:nvCxnSpPr>
                <p:cNvPr id="50" name="Gerade Verbindung 84"/>
                <p:cNvCxnSpPr>
                  <a:cxnSpLocks noChangeShapeType="1"/>
                  <a:stCxn id="46" idx="3"/>
                  <a:endCxn id="47" idx="1"/>
                </p:cNvCxnSpPr>
                <p:nvPr/>
              </p:nvCxnSpPr>
              <p:spPr bwMode="auto">
                <a:xfrm>
                  <a:off x="5662612" y="2019300"/>
                  <a:ext cx="6143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1" name="Gerade Verbindung 86"/>
                <p:cNvCxnSpPr>
                  <a:cxnSpLocks noChangeShapeType="1"/>
                  <a:stCxn id="46" idx="2"/>
                  <a:endCxn id="48" idx="0"/>
                </p:cNvCxnSpPr>
                <p:nvPr/>
              </p:nvCxnSpPr>
              <p:spPr bwMode="auto">
                <a:xfrm>
                  <a:off x="5543550" y="2105025"/>
                  <a:ext cx="423863"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2" name="Gerade Verbindung 88"/>
                <p:cNvCxnSpPr>
                  <a:cxnSpLocks noChangeShapeType="1"/>
                  <a:stCxn id="48" idx="0"/>
                  <a:endCxn id="47" idx="2"/>
                </p:cNvCxnSpPr>
                <p:nvPr/>
              </p:nvCxnSpPr>
              <p:spPr bwMode="auto">
                <a:xfrm flipV="1">
                  <a:off x="5967413" y="2105025"/>
                  <a:ext cx="428625"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15" name="Ellipse 99"/>
              <p:cNvSpPr>
                <a:spLocks noChangeArrowheads="1"/>
              </p:cNvSpPr>
              <p:nvPr/>
            </p:nvSpPr>
            <p:spPr bwMode="auto">
              <a:xfrm>
                <a:off x="5095875" y="290512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16" name="Gruppieren 102"/>
              <p:cNvGrpSpPr>
                <a:grpSpLocks/>
              </p:cNvGrpSpPr>
              <p:nvPr/>
            </p:nvGrpSpPr>
            <p:grpSpPr bwMode="auto">
              <a:xfrm>
                <a:off x="7219950" y="1743075"/>
                <a:ext cx="1743075" cy="1009650"/>
                <a:chOff x="7219950" y="1743075"/>
                <a:chExt cx="1743075" cy="1009650"/>
              </a:xfrm>
            </p:grpSpPr>
            <p:sp>
              <p:nvSpPr>
                <p:cNvPr id="37" name="Rechteck 70"/>
                <p:cNvSpPr>
                  <a:spLocks noChangeArrowheads="1"/>
                </p:cNvSpPr>
                <p:nvPr/>
              </p:nvSpPr>
              <p:spPr bwMode="auto">
                <a:xfrm>
                  <a:off x="7567613" y="19050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8" name="Rechteck 71"/>
                <p:cNvSpPr>
                  <a:spLocks noChangeArrowheads="1"/>
                </p:cNvSpPr>
                <p:nvPr/>
              </p:nvSpPr>
              <p:spPr bwMode="auto">
                <a:xfrm>
                  <a:off x="8358187" y="19050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39" name="Rechteck 72"/>
                <p:cNvSpPr>
                  <a:spLocks noChangeArrowheads="1"/>
                </p:cNvSpPr>
                <p:nvPr/>
              </p:nvSpPr>
              <p:spPr bwMode="auto">
                <a:xfrm>
                  <a:off x="8358188" y="244792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0" name="Rechteck 73"/>
                <p:cNvSpPr>
                  <a:spLocks noChangeArrowheads="1"/>
                </p:cNvSpPr>
                <p:nvPr/>
              </p:nvSpPr>
              <p:spPr bwMode="auto">
                <a:xfrm>
                  <a:off x="7567612" y="244792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cxnSp>
              <p:nvCxnSpPr>
                <p:cNvPr id="41" name="Gerade Verbindung 91"/>
                <p:cNvCxnSpPr>
                  <a:cxnSpLocks noChangeShapeType="1"/>
                  <a:stCxn id="37" idx="3"/>
                  <a:endCxn id="38" idx="1"/>
                </p:cNvCxnSpPr>
                <p:nvPr/>
              </p:nvCxnSpPr>
              <p:spPr bwMode="auto">
                <a:xfrm>
                  <a:off x="7805738" y="1990725"/>
                  <a:ext cx="55244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2" name="Gerade Verbindung 93"/>
                <p:cNvCxnSpPr>
                  <a:cxnSpLocks noChangeShapeType="1"/>
                  <a:stCxn id="37" idx="2"/>
                  <a:endCxn id="40" idx="0"/>
                </p:cNvCxnSpPr>
                <p:nvPr/>
              </p:nvCxnSpPr>
              <p:spPr bwMode="auto">
                <a:xfrm flipH="1">
                  <a:off x="7686675" y="2076450"/>
                  <a:ext cx="1"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3" name="Gerade Verbindung 95"/>
                <p:cNvCxnSpPr>
                  <a:cxnSpLocks noChangeShapeType="1"/>
                  <a:stCxn id="40" idx="3"/>
                  <a:endCxn id="39" idx="1"/>
                </p:cNvCxnSpPr>
                <p:nvPr/>
              </p:nvCxnSpPr>
              <p:spPr bwMode="auto">
                <a:xfrm>
                  <a:off x="7805737" y="2533650"/>
                  <a:ext cx="552451"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4" name="Gerade Verbindung 97"/>
                <p:cNvCxnSpPr>
                  <a:cxnSpLocks noChangeShapeType="1"/>
                  <a:stCxn id="38" idx="2"/>
                  <a:endCxn id="39" idx="0"/>
                </p:cNvCxnSpPr>
                <p:nvPr/>
              </p:nvCxnSpPr>
              <p:spPr bwMode="auto">
                <a:xfrm>
                  <a:off x="8477250" y="2076450"/>
                  <a:ext cx="1"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45" name="Ellipse 100"/>
                <p:cNvSpPr>
                  <a:spLocks noChangeArrowheads="1"/>
                </p:cNvSpPr>
                <p:nvPr/>
              </p:nvSpPr>
              <p:spPr bwMode="auto">
                <a:xfrm>
                  <a:off x="7219950" y="174307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sp>
            <p:nvSpPr>
              <p:cNvPr id="17" name="Ellipse 101"/>
              <p:cNvSpPr>
                <a:spLocks noChangeArrowheads="1"/>
              </p:cNvSpPr>
              <p:nvPr/>
            </p:nvSpPr>
            <p:spPr bwMode="auto">
              <a:xfrm>
                <a:off x="7229475" y="290512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8" name="Rechteck 103"/>
              <p:cNvSpPr>
                <a:spLocks noChangeArrowheads="1"/>
              </p:cNvSpPr>
              <p:nvPr/>
            </p:nvSpPr>
            <p:spPr bwMode="auto">
              <a:xfrm>
                <a:off x="7981949" y="36576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cxnSp>
            <p:nvCxnSpPr>
              <p:cNvPr id="19" name="Gerade Verbindung 105"/>
              <p:cNvCxnSpPr>
                <a:cxnSpLocks noChangeShapeType="1"/>
                <a:stCxn id="12" idx="3"/>
                <a:endCxn id="13" idx="1"/>
              </p:cNvCxnSpPr>
              <p:nvPr/>
            </p:nvCxnSpPr>
            <p:spPr bwMode="auto">
              <a:xfrm>
                <a:off x="7824787" y="3171825"/>
                <a:ext cx="5286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0" name="Gerade Verbindung 107"/>
              <p:cNvCxnSpPr>
                <a:cxnSpLocks noChangeShapeType="1"/>
                <a:stCxn id="13" idx="2"/>
                <a:endCxn id="18" idx="0"/>
              </p:cNvCxnSpPr>
              <p:nvPr/>
            </p:nvCxnSpPr>
            <p:spPr bwMode="auto">
              <a:xfrm flipH="1">
                <a:off x="8101012" y="3257550"/>
                <a:ext cx="371475" cy="4000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 name="Gerade Verbindung 109"/>
              <p:cNvCxnSpPr>
                <a:cxnSpLocks noChangeShapeType="1"/>
                <a:stCxn id="12" idx="2"/>
                <a:endCxn id="18" idx="0"/>
              </p:cNvCxnSpPr>
              <p:nvPr/>
            </p:nvCxnSpPr>
            <p:spPr bwMode="auto">
              <a:xfrm>
                <a:off x="7705725" y="3257550"/>
                <a:ext cx="395287" cy="4000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2" name="Gerade Verbindung 113"/>
              <p:cNvCxnSpPr>
                <a:cxnSpLocks noChangeShapeType="1"/>
                <a:stCxn id="7" idx="1"/>
                <a:endCxn id="8" idx="0"/>
              </p:cNvCxnSpPr>
              <p:nvPr/>
            </p:nvCxnSpPr>
            <p:spPr bwMode="auto">
              <a:xfrm flipH="1">
                <a:off x="5510212" y="3095625"/>
                <a:ext cx="338138" cy="1619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 name="Gerade Verbindung 115"/>
              <p:cNvCxnSpPr>
                <a:cxnSpLocks noChangeShapeType="1"/>
                <a:stCxn id="7" idx="3"/>
                <a:endCxn id="9" idx="0"/>
              </p:cNvCxnSpPr>
              <p:nvPr/>
            </p:nvCxnSpPr>
            <p:spPr bwMode="auto">
              <a:xfrm>
                <a:off x="6086475" y="3095625"/>
                <a:ext cx="347663" cy="1619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4" name="Gerade Verbindung 118"/>
              <p:cNvCxnSpPr>
                <a:cxnSpLocks noChangeShapeType="1"/>
                <a:stCxn id="8" idx="2"/>
              </p:cNvCxnSpPr>
              <p:nvPr/>
            </p:nvCxnSpPr>
            <p:spPr bwMode="auto">
              <a:xfrm>
                <a:off x="5510212" y="3429000"/>
                <a:ext cx="152400" cy="2286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5" name="Gerade Verbindung 120"/>
              <p:cNvCxnSpPr>
                <a:cxnSpLocks noChangeShapeType="1"/>
                <a:stCxn id="9" idx="2"/>
              </p:cNvCxnSpPr>
              <p:nvPr/>
            </p:nvCxnSpPr>
            <p:spPr bwMode="auto">
              <a:xfrm flipH="1">
                <a:off x="6276975" y="3429000"/>
                <a:ext cx="157163" cy="2286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6" name="Gerade Verbindung 122"/>
              <p:cNvCxnSpPr>
                <a:cxnSpLocks noChangeShapeType="1"/>
                <a:stCxn id="10" idx="0"/>
                <a:endCxn id="9" idx="1"/>
              </p:cNvCxnSpPr>
              <p:nvPr/>
            </p:nvCxnSpPr>
            <p:spPr bwMode="auto">
              <a:xfrm flipV="1">
                <a:off x="5748337" y="3343275"/>
                <a:ext cx="566738" cy="3143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7" name="Gerade Verbindung 124"/>
              <p:cNvCxnSpPr>
                <a:cxnSpLocks noChangeShapeType="1"/>
                <a:stCxn id="10" idx="0"/>
                <a:endCxn id="7" idx="2"/>
              </p:cNvCxnSpPr>
              <p:nvPr/>
            </p:nvCxnSpPr>
            <p:spPr bwMode="auto">
              <a:xfrm flipV="1">
                <a:off x="5748337" y="3181350"/>
                <a:ext cx="219076" cy="4762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8" name="Gerade Verbindung 126"/>
              <p:cNvCxnSpPr>
                <a:cxnSpLocks noChangeShapeType="1"/>
                <a:stCxn id="11" idx="0"/>
                <a:endCxn id="8" idx="3"/>
              </p:cNvCxnSpPr>
              <p:nvPr/>
            </p:nvCxnSpPr>
            <p:spPr bwMode="auto">
              <a:xfrm flipH="1" flipV="1">
                <a:off x="5629274" y="3343275"/>
                <a:ext cx="557214" cy="3143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9" name="Gerade Verbindung 128"/>
              <p:cNvCxnSpPr>
                <a:cxnSpLocks noChangeShapeType="1"/>
                <a:stCxn id="11" idx="0"/>
                <a:endCxn id="7" idx="2"/>
              </p:cNvCxnSpPr>
              <p:nvPr/>
            </p:nvCxnSpPr>
            <p:spPr bwMode="auto">
              <a:xfrm flipH="1" flipV="1">
                <a:off x="5967413" y="3181350"/>
                <a:ext cx="219075" cy="4762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 name="Gerade Verbindung 130"/>
              <p:cNvCxnSpPr>
                <a:cxnSpLocks noChangeShapeType="1"/>
                <a:stCxn id="8" idx="3"/>
                <a:endCxn id="9" idx="1"/>
              </p:cNvCxnSpPr>
              <p:nvPr/>
            </p:nvCxnSpPr>
            <p:spPr bwMode="auto">
              <a:xfrm>
                <a:off x="5629274" y="3343275"/>
                <a:ext cx="685801"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1" name="Gerade Verbindung 132"/>
              <p:cNvCxnSpPr>
                <a:cxnSpLocks noChangeShapeType="1"/>
                <a:stCxn id="15" idx="6"/>
                <a:endCxn id="17" idx="2"/>
              </p:cNvCxnSpPr>
              <p:nvPr/>
            </p:nvCxnSpPr>
            <p:spPr bwMode="auto">
              <a:xfrm>
                <a:off x="6838950" y="3409950"/>
                <a:ext cx="3905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2" name="Gerade Verbindung 134"/>
              <p:cNvCxnSpPr>
                <a:cxnSpLocks noChangeShapeType="1"/>
                <a:stCxn id="15" idx="0"/>
                <a:endCxn id="49" idx="4"/>
              </p:cNvCxnSpPr>
              <p:nvPr/>
            </p:nvCxnSpPr>
            <p:spPr bwMode="auto">
              <a:xfrm flipV="1">
                <a:off x="5967413" y="2752725"/>
                <a:ext cx="0" cy="1524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3" name="Gerade Verbindung 136"/>
              <p:cNvCxnSpPr>
                <a:cxnSpLocks noChangeShapeType="1"/>
                <a:stCxn id="17" idx="0"/>
                <a:endCxn id="45" idx="4"/>
              </p:cNvCxnSpPr>
              <p:nvPr/>
            </p:nvCxnSpPr>
            <p:spPr bwMode="auto">
              <a:xfrm flipH="1" flipV="1">
                <a:off x="8091488" y="2752725"/>
                <a:ext cx="9525" cy="1524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4" name="Gerade Verbindung 138"/>
              <p:cNvCxnSpPr>
                <a:cxnSpLocks noChangeShapeType="1"/>
                <a:stCxn id="49" idx="6"/>
                <a:endCxn id="45" idx="2"/>
              </p:cNvCxnSpPr>
              <p:nvPr/>
            </p:nvCxnSpPr>
            <p:spPr bwMode="auto">
              <a:xfrm>
                <a:off x="6838950" y="2247900"/>
                <a:ext cx="3810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5" name="Gerade Verbindung 140"/>
              <p:cNvCxnSpPr>
                <a:cxnSpLocks noChangeShapeType="1"/>
                <a:stCxn id="49" idx="5"/>
                <a:endCxn id="17" idx="1"/>
              </p:cNvCxnSpPr>
              <p:nvPr/>
            </p:nvCxnSpPr>
            <p:spPr bwMode="auto">
              <a:xfrm>
                <a:off x="6583682" y="2604865"/>
                <a:ext cx="901061" cy="4481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6" name="Gerade Verbindung 142"/>
              <p:cNvCxnSpPr>
                <a:cxnSpLocks noChangeShapeType="1"/>
                <a:stCxn id="15" idx="7"/>
                <a:endCxn id="45" idx="3"/>
              </p:cNvCxnSpPr>
              <p:nvPr/>
            </p:nvCxnSpPr>
            <p:spPr bwMode="auto">
              <a:xfrm flipV="1">
                <a:off x="6583682" y="2604865"/>
                <a:ext cx="891536" cy="4481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6" name="Rechteck 146"/>
            <p:cNvSpPr>
              <a:spLocks noChangeArrowheads="1"/>
            </p:cNvSpPr>
            <p:nvPr/>
          </p:nvSpPr>
          <p:spPr bwMode="auto">
            <a:xfrm>
              <a:off x="4943475" y="1790700"/>
              <a:ext cx="4210050" cy="2314576"/>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grpSp>
        <p:nvGrpSpPr>
          <p:cNvPr id="53" name="Gruppieren 52"/>
          <p:cNvGrpSpPr/>
          <p:nvPr/>
        </p:nvGrpSpPr>
        <p:grpSpPr>
          <a:xfrm>
            <a:off x="656491" y="2497015"/>
            <a:ext cx="1560929" cy="1423475"/>
            <a:chOff x="656491" y="2497015"/>
            <a:chExt cx="1560929" cy="1547446"/>
          </a:xfrm>
        </p:grpSpPr>
        <p:sp>
          <p:nvSpPr>
            <p:cNvPr id="54" name="Rechteck 53"/>
            <p:cNvSpPr/>
            <p:nvPr/>
          </p:nvSpPr>
          <p:spPr bwMode="auto">
            <a:xfrm>
              <a:off x="656491" y="2497015"/>
              <a:ext cx="1559169" cy="1547446"/>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5" name="Textfeld 54"/>
            <p:cNvSpPr txBox="1"/>
            <p:nvPr/>
          </p:nvSpPr>
          <p:spPr>
            <a:xfrm>
              <a:off x="691662" y="2531013"/>
              <a:ext cx="1525758" cy="1505615"/>
            </a:xfrm>
            <a:prstGeom prst="rect">
              <a:avLst/>
            </a:prstGeom>
            <a:noFill/>
          </p:spPr>
          <p:txBody>
            <a:bodyPr wrap="square" rtlCol="0">
              <a:spAutoFit/>
            </a:bodyPr>
            <a:lstStyle/>
            <a:p>
              <a:r>
                <a:rPr lang="de-DE" sz="1400" dirty="0" smtClean="0"/>
                <a:t>Flexible Abstimmung zwischen autonomen Bereichen  möglich</a:t>
              </a:r>
              <a:endParaRPr lang="de-DE" sz="1400" dirty="0"/>
            </a:p>
          </p:txBody>
        </p:sp>
      </p:grpSp>
      <p:cxnSp>
        <p:nvCxnSpPr>
          <p:cNvPr id="56" name="Gerade Verbindung 55"/>
          <p:cNvCxnSpPr>
            <a:endCxn id="60" idx="6"/>
          </p:cNvCxnSpPr>
          <p:nvPr/>
        </p:nvCxnSpPr>
        <p:spPr bwMode="auto">
          <a:xfrm>
            <a:off x="2240280" y="2800350"/>
            <a:ext cx="1374458" cy="111919"/>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7" name="Gerade Verbindung 56"/>
          <p:cNvCxnSpPr>
            <a:endCxn id="59" idx="2"/>
          </p:cNvCxnSpPr>
          <p:nvPr/>
        </p:nvCxnSpPr>
        <p:spPr bwMode="auto">
          <a:xfrm flipV="1">
            <a:off x="2192215" y="2523650"/>
            <a:ext cx="1190113" cy="254719"/>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59" name="Ellipse 58"/>
          <p:cNvSpPr/>
          <p:nvPr/>
        </p:nvSpPr>
        <p:spPr bwMode="auto">
          <a:xfrm>
            <a:off x="3382328" y="2473643"/>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0" name="Ellipse 59"/>
          <p:cNvSpPr/>
          <p:nvPr/>
        </p:nvSpPr>
        <p:spPr bwMode="auto">
          <a:xfrm>
            <a:off x="3533776" y="2862262"/>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1" name="Rechteck 60"/>
          <p:cNvSpPr/>
          <p:nvPr/>
        </p:nvSpPr>
        <p:spPr bwMode="auto">
          <a:xfrm>
            <a:off x="3154679" y="4806755"/>
            <a:ext cx="2860431" cy="110197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2" name="Textfeld 61"/>
          <p:cNvSpPr txBox="1"/>
          <p:nvPr/>
        </p:nvSpPr>
        <p:spPr>
          <a:xfrm>
            <a:off x="3236741" y="4864199"/>
            <a:ext cx="2836985" cy="954107"/>
          </a:xfrm>
          <a:prstGeom prst="rect">
            <a:avLst/>
          </a:prstGeom>
          <a:noFill/>
        </p:spPr>
        <p:txBody>
          <a:bodyPr wrap="square" rtlCol="0">
            <a:spAutoFit/>
          </a:bodyPr>
          <a:lstStyle/>
          <a:p>
            <a:r>
              <a:rPr lang="de-DE" sz="1400" dirty="0" smtClean="0"/>
              <a:t>Jeder Mitarbeiter hat Aufgabe in kleinerem Team und sieht den Fortschritt und die Arbeit des gesamten Teams</a:t>
            </a:r>
            <a:endParaRPr lang="de-DE" sz="1400" dirty="0"/>
          </a:p>
        </p:txBody>
      </p:sp>
      <p:cxnSp>
        <p:nvCxnSpPr>
          <p:cNvPr id="63" name="Gerade Verbindung 62"/>
          <p:cNvCxnSpPr/>
          <p:nvPr/>
        </p:nvCxnSpPr>
        <p:spPr bwMode="auto">
          <a:xfrm flipV="1">
            <a:off x="4630615" y="4023360"/>
            <a:ext cx="535745" cy="783101"/>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65" name="Ellipse 64"/>
          <p:cNvSpPr/>
          <p:nvPr/>
        </p:nvSpPr>
        <p:spPr bwMode="auto">
          <a:xfrm>
            <a:off x="5129848" y="3970973"/>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70" name="Gruppieren 69"/>
          <p:cNvGrpSpPr/>
          <p:nvPr/>
        </p:nvGrpSpPr>
        <p:grpSpPr>
          <a:xfrm>
            <a:off x="7244861" y="2497015"/>
            <a:ext cx="1652954" cy="1160585"/>
            <a:chOff x="7244861" y="2590799"/>
            <a:chExt cx="1652954" cy="1488831"/>
          </a:xfrm>
        </p:grpSpPr>
        <p:sp>
          <p:nvSpPr>
            <p:cNvPr id="71" name="Rechteck 70"/>
            <p:cNvSpPr/>
            <p:nvPr/>
          </p:nvSpPr>
          <p:spPr bwMode="auto">
            <a:xfrm>
              <a:off x="7244861" y="2590799"/>
              <a:ext cx="1617786" cy="1488831"/>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2" name="Textfeld 71"/>
            <p:cNvSpPr txBox="1"/>
            <p:nvPr/>
          </p:nvSpPr>
          <p:spPr>
            <a:xfrm>
              <a:off x="7280030" y="2695137"/>
              <a:ext cx="1617785" cy="954107"/>
            </a:xfrm>
            <a:prstGeom prst="rect">
              <a:avLst/>
            </a:prstGeom>
            <a:noFill/>
          </p:spPr>
          <p:txBody>
            <a:bodyPr wrap="square" rtlCol="0">
              <a:spAutoFit/>
            </a:bodyPr>
            <a:lstStyle/>
            <a:p>
              <a:r>
                <a:rPr lang="de-DE" sz="1400" dirty="0" smtClean="0"/>
                <a:t>Kommunikation zwischen Teams und Abteilungen einfacher möglich</a:t>
              </a:r>
              <a:endParaRPr lang="de-DE" sz="1400" dirty="0"/>
            </a:p>
          </p:txBody>
        </p:sp>
      </p:grpSp>
      <p:cxnSp>
        <p:nvCxnSpPr>
          <p:cNvPr id="74" name="Gerade Verbindung 73"/>
          <p:cNvCxnSpPr>
            <a:endCxn id="76" idx="7"/>
          </p:cNvCxnSpPr>
          <p:nvPr/>
        </p:nvCxnSpPr>
        <p:spPr bwMode="auto">
          <a:xfrm flipH="1">
            <a:off x="5656470" y="3074670"/>
            <a:ext cx="1555860" cy="68939"/>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76" name="Ellipse 75"/>
          <p:cNvSpPr/>
          <p:nvPr/>
        </p:nvSpPr>
        <p:spPr bwMode="auto">
          <a:xfrm>
            <a:off x="5587365" y="3128962"/>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9" name="Textfeld 78"/>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Organische Organisationsstrukturen schaffen eher die Voraussetzungen zur Entfaltung unternehmerischen Verhaltens</a:t>
            </a:r>
            <a:endParaRPr lang="de-DE" sz="1600" b="1" dirty="0">
              <a:solidFill>
                <a:srgbClr val="002060"/>
              </a:solidFill>
            </a:endParaRPr>
          </a:p>
        </p:txBody>
      </p:sp>
      <p:sp>
        <p:nvSpPr>
          <p:cNvPr id="6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106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73" name="Textfeld 72"/>
          <p:cNvSpPr txBox="1"/>
          <p:nvPr/>
        </p:nvSpPr>
        <p:spPr>
          <a:xfrm>
            <a:off x="217170" y="971550"/>
            <a:ext cx="2869696" cy="307777"/>
          </a:xfrm>
          <a:prstGeom prst="rect">
            <a:avLst/>
          </a:prstGeom>
          <a:noFill/>
        </p:spPr>
        <p:txBody>
          <a:bodyPr wrap="none" rtlCol="0">
            <a:spAutoFit/>
          </a:bodyPr>
          <a:lstStyle/>
          <a:p>
            <a:r>
              <a:rPr lang="de-DE" sz="1400" i="1" dirty="0" smtClean="0">
                <a:solidFill>
                  <a:schemeClr val="bg1">
                    <a:lumMod val="50000"/>
                  </a:schemeClr>
                </a:solidFill>
              </a:rPr>
              <a:t>3.2 Organisation - Differenzierung</a:t>
            </a:r>
            <a:endParaRPr lang="de-DE" sz="1400" i="1" dirty="0">
              <a:solidFill>
                <a:schemeClr val="bg1">
                  <a:lumMod val="50000"/>
                </a:schemeClr>
              </a:solidFill>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051560" y="2186166"/>
            <a:ext cx="7040880" cy="2462213"/>
          </a:xfrm>
          <a:prstGeom prst="rect">
            <a:avLst/>
          </a:prstGeom>
        </p:spPr>
        <p:txBody>
          <a:bodyPr wrap="square">
            <a:spAutoFit/>
          </a:bodyPr>
          <a:lstStyle/>
          <a:p>
            <a:r>
              <a:rPr lang="de-DE" sz="1400" dirty="0" smtClean="0"/>
              <a:t>Der Kunststoffhersteller Gore, eines der bekanntesten unternehmerischen Unternehmen, verzichtet auf formelle Hierarchien, da diese – so die Überzeugung – neue Ideen im Kein ersticken können. Es gibt jedoch die </a:t>
            </a:r>
            <a:r>
              <a:rPr lang="de-DE" sz="1400" b="1" dirty="0" smtClean="0">
                <a:solidFill>
                  <a:srgbClr val="002060"/>
                </a:solidFill>
              </a:rPr>
              <a:t>„</a:t>
            </a:r>
            <a:r>
              <a:rPr lang="de-DE" sz="1400" b="1" dirty="0" err="1" smtClean="0">
                <a:solidFill>
                  <a:srgbClr val="002060"/>
                </a:solidFill>
              </a:rPr>
              <a:t>Waterline</a:t>
            </a:r>
            <a:r>
              <a:rPr lang="de-DE" sz="1400" b="1" dirty="0" smtClean="0">
                <a:solidFill>
                  <a:srgbClr val="002060"/>
                </a:solidFill>
              </a:rPr>
              <a:t>“-Regel</a:t>
            </a:r>
            <a:r>
              <a:rPr lang="de-DE" sz="1400" dirty="0" smtClean="0"/>
              <a:t>: Sind Entscheidungen zu fällen, die das Unternehmen wirklich gefährden können wie ein Torpedo ein Schiff, dann ist unbedingt Absprache sowohl mit Kollegen als auch dem Management erforderlich. Die nicht-existente Hierarchie äußert sich auch im vollständigen Verzicht auf Positionen und Titel („</a:t>
            </a:r>
            <a:r>
              <a:rPr lang="de-DE" sz="1400" dirty="0" err="1" smtClean="0"/>
              <a:t>no</a:t>
            </a:r>
            <a:r>
              <a:rPr lang="de-DE" sz="1400" dirty="0" smtClean="0"/>
              <a:t> </a:t>
            </a:r>
            <a:r>
              <a:rPr lang="de-DE" sz="1400" dirty="0" err="1" smtClean="0"/>
              <a:t>ranks</a:t>
            </a:r>
            <a:r>
              <a:rPr lang="de-DE" sz="1400" dirty="0" smtClean="0"/>
              <a:t>, </a:t>
            </a:r>
            <a:r>
              <a:rPr lang="de-DE" sz="1400" dirty="0" err="1" smtClean="0"/>
              <a:t>no</a:t>
            </a:r>
            <a:r>
              <a:rPr lang="de-DE" sz="1400" dirty="0" smtClean="0"/>
              <a:t> </a:t>
            </a:r>
            <a:r>
              <a:rPr lang="de-DE" sz="1400" dirty="0" err="1" smtClean="0"/>
              <a:t>titles</a:t>
            </a:r>
            <a:r>
              <a:rPr lang="de-DE" sz="1400" dirty="0" smtClean="0"/>
              <a:t>“). </a:t>
            </a:r>
          </a:p>
          <a:p>
            <a:endParaRPr lang="de-DE" sz="1400" dirty="0" smtClean="0"/>
          </a:p>
          <a:p>
            <a:r>
              <a:rPr lang="de-DE" sz="1400" dirty="0" smtClean="0"/>
              <a:t>Der Management-Guru Gary Hamel hat den Begriff der </a:t>
            </a:r>
            <a:r>
              <a:rPr lang="de-DE" sz="1400" b="1" dirty="0" smtClean="0">
                <a:solidFill>
                  <a:srgbClr val="002060"/>
                </a:solidFill>
              </a:rPr>
              <a:t>Innovationsdemokratie</a:t>
            </a:r>
            <a:r>
              <a:rPr lang="de-DE" sz="1400" dirty="0" smtClean="0"/>
              <a:t> für das Unternehmen Gore geprägt: Gore als eine Gemeinschaft von </a:t>
            </a:r>
            <a:r>
              <a:rPr lang="de-DE" sz="1400" dirty="0" err="1" smtClean="0"/>
              <a:t>Problemlösern</a:t>
            </a:r>
            <a:r>
              <a:rPr lang="de-DE" sz="1400" dirty="0" smtClean="0"/>
              <a:t>, der es gelingt, sich selbst zu organisieren. </a:t>
            </a:r>
            <a:endParaRPr lang="de-DE" sz="1400" dirty="0"/>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Unternehmertum bei Gore: „</a:t>
            </a:r>
            <a:r>
              <a:rPr lang="de-DE" sz="1600" b="1" dirty="0" err="1" smtClean="0">
                <a:solidFill>
                  <a:srgbClr val="002060"/>
                </a:solidFill>
              </a:rPr>
              <a:t>Waterline</a:t>
            </a:r>
            <a:r>
              <a:rPr lang="de-DE" sz="1600" b="1" dirty="0" smtClean="0">
                <a:solidFill>
                  <a:srgbClr val="002060"/>
                </a:solidFill>
              </a:rPr>
              <a:t>“-Regel und Innovationsdemokratie</a:t>
            </a:r>
            <a:endParaRPr lang="de-DE" sz="1600" b="1" dirty="0">
              <a:solidFill>
                <a:srgbClr val="002060"/>
              </a:solidFill>
            </a:endParaRPr>
          </a:p>
        </p:txBody>
      </p:sp>
      <p:cxnSp>
        <p:nvCxnSpPr>
          <p:cNvPr id="8" name="Gerade Verbindung 7"/>
          <p:cNvCxnSpPr/>
          <p:nvPr/>
        </p:nvCxnSpPr>
        <p:spPr bwMode="auto">
          <a:xfrm>
            <a:off x="1092504" y="1995322"/>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1092504" y="4796978"/>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0" name="Picture 1"/>
          <p:cNvPicPr>
            <a:picLocks noChangeAspect="1" noChangeArrowheads="1"/>
          </p:cNvPicPr>
          <p:nvPr/>
        </p:nvPicPr>
        <p:blipFill>
          <a:blip r:embed="rId2" cstate="print"/>
          <a:srcRect/>
          <a:stretch>
            <a:fillRect/>
          </a:stretch>
        </p:blipFill>
        <p:spPr bwMode="auto">
          <a:xfrm>
            <a:off x="7022781" y="1668780"/>
            <a:ext cx="828605" cy="509247"/>
          </a:xfrm>
          <a:prstGeom prst="rect">
            <a:avLst/>
          </a:prstGeom>
          <a:noFill/>
          <a:ln w="9525">
            <a:noFill/>
            <a:miter lim="800000"/>
            <a:headEnd/>
            <a:tailEnd/>
          </a:ln>
        </p:spPr>
      </p:pic>
      <p:sp>
        <p:nvSpPr>
          <p:cNvPr id="11"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107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2" name="Textfeld 11"/>
          <p:cNvSpPr txBox="1"/>
          <p:nvPr/>
        </p:nvSpPr>
        <p:spPr>
          <a:xfrm>
            <a:off x="217170" y="971550"/>
            <a:ext cx="2869696" cy="307777"/>
          </a:xfrm>
          <a:prstGeom prst="rect">
            <a:avLst/>
          </a:prstGeom>
          <a:noFill/>
        </p:spPr>
        <p:txBody>
          <a:bodyPr wrap="none" rtlCol="0">
            <a:spAutoFit/>
          </a:bodyPr>
          <a:lstStyle/>
          <a:p>
            <a:r>
              <a:rPr lang="de-DE" sz="1400" i="1" dirty="0" smtClean="0">
                <a:solidFill>
                  <a:schemeClr val="bg1">
                    <a:lumMod val="50000"/>
                  </a:schemeClr>
                </a:solidFill>
              </a:rPr>
              <a:t>3.2 Organisation - Differenzierung</a:t>
            </a:r>
            <a:endParaRPr lang="de-DE" sz="1400" i="1" dirty="0">
              <a:solidFill>
                <a:schemeClr val="bg1">
                  <a:lumMod val="50000"/>
                </a:schemeClr>
              </a:solidFill>
            </a:endParaRPr>
          </a:p>
        </p:txBody>
      </p:sp>
      <p:sp>
        <p:nvSpPr>
          <p:cNvPr id="13" name="Textfeld 12"/>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4" name="Gerade Verbindung 13"/>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5" name="Gerade Verbindung 14"/>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6" name="Textfeld 15"/>
          <p:cNvSpPr txBox="1"/>
          <p:nvPr/>
        </p:nvSpPr>
        <p:spPr>
          <a:xfrm>
            <a:off x="346710" y="6382247"/>
            <a:ext cx="1774845" cy="253916"/>
          </a:xfrm>
          <a:prstGeom prst="rect">
            <a:avLst/>
          </a:prstGeom>
          <a:noFill/>
        </p:spPr>
        <p:txBody>
          <a:bodyPr wrap="none" rtlCol="0">
            <a:spAutoFit/>
          </a:bodyPr>
          <a:lstStyle/>
          <a:p>
            <a:r>
              <a:rPr lang="de-DE" sz="1050" dirty="0" smtClean="0">
                <a:solidFill>
                  <a:schemeClr val="bg1">
                    <a:lumMod val="50000"/>
                  </a:schemeClr>
                </a:solidFill>
              </a:rPr>
              <a:t>Quelle:  </a:t>
            </a:r>
            <a:r>
              <a:rPr lang="en-US" sz="1050" dirty="0" smtClean="0">
                <a:solidFill>
                  <a:schemeClr val="bg1">
                    <a:lumMod val="50000"/>
                  </a:schemeClr>
                </a:solidFill>
              </a:rPr>
              <a:t> Bergmann (2009)</a:t>
            </a:r>
            <a:endParaRPr lang="de-DE" sz="1050" dirty="0">
              <a:solidFill>
                <a:srgbClr val="FF0000"/>
              </a:solidFill>
            </a:endParaRPr>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87126"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 name="Gerade Verbindung 9"/>
          <p:cNvCxnSpPr/>
          <p:nvPr/>
        </p:nvCxnSpPr>
        <p:spPr bwMode="auto">
          <a:xfrm>
            <a:off x="733742" y="1405890"/>
            <a:ext cx="737235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5" name="Rechteck 4"/>
          <p:cNvSpPr/>
          <p:nvPr/>
        </p:nvSpPr>
        <p:spPr>
          <a:xfrm>
            <a:off x="653732" y="1497329"/>
            <a:ext cx="7998778" cy="4616648"/>
          </a:xfrm>
          <a:prstGeom prst="rect">
            <a:avLst/>
          </a:prstGeom>
        </p:spPr>
        <p:txBody>
          <a:bodyPr wrap="square">
            <a:spAutoFit/>
          </a:bodyPr>
          <a:lstStyle/>
          <a:p>
            <a:r>
              <a:rPr lang="de-DE" sz="1400" dirty="0" smtClean="0"/>
              <a:t>1973 gründete Götz Werner die </a:t>
            </a:r>
            <a:r>
              <a:rPr lang="de-DE" sz="1400" dirty="0" err="1" smtClean="0"/>
              <a:t>dm</a:t>
            </a:r>
            <a:r>
              <a:rPr lang="de-DE" sz="1400" dirty="0" smtClean="0"/>
              <a:t>-</a:t>
            </a:r>
            <a:r>
              <a:rPr lang="de-DE" sz="1400" dirty="0" err="1" smtClean="0"/>
              <a:t>Drogeriemarkt</a:t>
            </a:r>
            <a:r>
              <a:rPr lang="de-DE" sz="1400" dirty="0" smtClean="0"/>
              <a:t>-Kette mit einer ersten Filiale in Karlsruhe. Sein Prinzip eines </a:t>
            </a:r>
            <a:r>
              <a:rPr lang="de-DE" sz="1400" dirty="0" err="1" smtClean="0"/>
              <a:t>Drogeriemarktes</a:t>
            </a:r>
            <a:r>
              <a:rPr lang="de-DE" sz="1400" dirty="0" smtClean="0"/>
              <a:t> funktionierte, und so gründete er weitere Filialen nach dem gleichen Prinzip. Ende der 1980er Jahre merkte man bei </a:t>
            </a:r>
            <a:r>
              <a:rPr lang="de-DE" sz="1400" dirty="0" err="1" smtClean="0"/>
              <a:t>dm</a:t>
            </a:r>
            <a:r>
              <a:rPr lang="de-DE" sz="1400" dirty="0" smtClean="0"/>
              <a:t>, dass das Unternehmen an Dynamik verlor. Die Umsätze stiegen nicht mehr, es mussten mehr Filialen geschlossen werden als noch geöffnet wurden. Der Gründer fasst die Situation so zusammen, dass oben gedacht wurde und unten gemacht wurde und dass unten desto weniger gemacht wurde, je mehr oben gedacht wurde. </a:t>
            </a:r>
          </a:p>
          <a:p>
            <a:endParaRPr lang="de-DE" sz="1400" dirty="0" smtClean="0"/>
          </a:p>
          <a:p>
            <a:r>
              <a:rPr lang="de-DE" sz="1400" dirty="0" smtClean="0"/>
              <a:t>Ende der 1980er Jahre ergriff </a:t>
            </a:r>
            <a:r>
              <a:rPr lang="de-DE" sz="1400" dirty="0" err="1" smtClean="0"/>
              <a:t>dm</a:t>
            </a:r>
            <a:r>
              <a:rPr lang="de-DE" sz="1400" dirty="0" smtClean="0"/>
              <a:t> einige drastische Maßnahmen. Einzelne Filialen erhielten mehr Spielraum, wurden aber auch mehr in die Pflicht genommen. Eine ganze Hierarchieebene wurde gestrichen, die Filialleiter wurden aufgewertet. Einzelne Filialen konnten fortan die Warenordnung selber bestimmen, Preise durften auf Ebene einzelner Filialen angepasst werden, wenn der Wettbewerb es in der lokalen Situation erforderte. Auch die Lieferzeitpunkte und -häufigkeiten neuer Waren durften nun selbst bestimmt werden. </a:t>
            </a:r>
          </a:p>
          <a:p>
            <a:endParaRPr lang="de-DE" sz="1400" dirty="0" smtClean="0"/>
          </a:p>
          <a:p>
            <a:r>
              <a:rPr lang="de-DE" sz="1400" dirty="0" smtClean="0"/>
              <a:t>Gleichzeitig erhielten die Filialen auch mehr Informationen, beispielsweise über die Umsätze und Erträge einzelner Artikel, so dass die Produktivität im Regal gesteuert werden konnte, oder über die Erfolgsgrößen anderer Filialen, so dass sich jede Filiale einordnen konnte. Die Informationen zeigten zum Beispiel, ob und ggfs. auch warum eine andere Filiale bei Babytextilien besser abschnitt. Gegenmaßnahmen zu finden lag in der Hand der Filiale. Durch diese Maßnahmen konnte </a:t>
            </a:r>
            <a:r>
              <a:rPr lang="de-DE" sz="1400" dirty="0" err="1" smtClean="0"/>
              <a:t>dm</a:t>
            </a:r>
            <a:r>
              <a:rPr lang="de-DE" sz="1400" dirty="0" smtClean="0"/>
              <a:t> zum Wachstum zurückkehren, hat beispielsweise zwischen 2007 und 2013 die Anzahl der Filialen von 1.000 auf 1.400 erhöht und eine ganze Reihe von Innovationspreisen eingeheimst. </a:t>
            </a:r>
            <a:endParaRPr lang="de-DE" sz="1400" dirty="0"/>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Alle Macht den Filialen – Dezentralisierung bei der </a:t>
            </a:r>
            <a:r>
              <a:rPr lang="de-DE" sz="1600" b="1" dirty="0" err="1" smtClean="0">
                <a:solidFill>
                  <a:srgbClr val="002060"/>
                </a:solidFill>
              </a:rPr>
              <a:t>dm</a:t>
            </a:r>
            <a:r>
              <a:rPr lang="de-DE" sz="1600" b="1" dirty="0" smtClean="0">
                <a:solidFill>
                  <a:srgbClr val="002060"/>
                </a:solidFill>
              </a:rPr>
              <a:t>-</a:t>
            </a:r>
            <a:r>
              <a:rPr lang="de-DE" sz="1600" b="1" dirty="0" err="1" smtClean="0">
                <a:solidFill>
                  <a:srgbClr val="002060"/>
                </a:solidFill>
              </a:rPr>
              <a:t>Drogeriemarkt</a:t>
            </a:r>
            <a:r>
              <a:rPr lang="de-DE" sz="1600" b="1" dirty="0" smtClean="0">
                <a:solidFill>
                  <a:srgbClr val="002060"/>
                </a:solidFill>
              </a:rPr>
              <a:t>-Kette</a:t>
            </a:r>
            <a:endParaRPr lang="de-DE" sz="1600" b="1" dirty="0">
              <a:solidFill>
                <a:srgbClr val="002060"/>
              </a:solidFill>
            </a:endParaRPr>
          </a:p>
        </p:txBody>
      </p:sp>
      <p:pic>
        <p:nvPicPr>
          <p:cNvPr id="586753" name="Picture 1"/>
          <p:cNvPicPr>
            <a:picLocks noChangeAspect="1" noChangeArrowheads="1"/>
          </p:cNvPicPr>
          <p:nvPr/>
        </p:nvPicPr>
        <p:blipFill>
          <a:blip r:embed="rId6" cstate="print"/>
          <a:srcRect/>
          <a:stretch>
            <a:fillRect/>
          </a:stretch>
        </p:blipFill>
        <p:spPr bwMode="auto">
          <a:xfrm>
            <a:off x="7436169" y="1083959"/>
            <a:ext cx="747712" cy="460995"/>
          </a:xfrm>
          <a:prstGeom prst="rect">
            <a:avLst/>
          </a:prstGeom>
          <a:noFill/>
          <a:ln w="9525">
            <a:noFill/>
            <a:miter lim="800000"/>
            <a:headEnd/>
            <a:tailEnd/>
          </a:ln>
        </p:spPr>
      </p:pic>
      <p:cxnSp>
        <p:nvCxnSpPr>
          <p:cNvPr id="12" name="Gerade Verbindung 11"/>
          <p:cNvCxnSpPr/>
          <p:nvPr/>
        </p:nvCxnSpPr>
        <p:spPr bwMode="auto">
          <a:xfrm>
            <a:off x="699452" y="6347460"/>
            <a:ext cx="737235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108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4" name="Textfeld 13"/>
          <p:cNvSpPr txBox="1"/>
          <p:nvPr/>
        </p:nvSpPr>
        <p:spPr>
          <a:xfrm>
            <a:off x="217170" y="971550"/>
            <a:ext cx="2869696" cy="307777"/>
          </a:xfrm>
          <a:prstGeom prst="rect">
            <a:avLst/>
          </a:prstGeom>
          <a:noFill/>
        </p:spPr>
        <p:txBody>
          <a:bodyPr wrap="none" rtlCol="0">
            <a:spAutoFit/>
          </a:bodyPr>
          <a:lstStyle/>
          <a:p>
            <a:r>
              <a:rPr lang="de-DE" sz="1400" i="1" dirty="0" smtClean="0">
                <a:solidFill>
                  <a:schemeClr val="bg1">
                    <a:lumMod val="50000"/>
                  </a:schemeClr>
                </a:solidFill>
              </a:rPr>
              <a:t>3.2 Organisation - Differenzierung</a:t>
            </a:r>
            <a:endParaRPr lang="de-DE" sz="1400" i="1" dirty="0">
              <a:solidFill>
                <a:schemeClr val="bg1">
                  <a:lumMod val="50000"/>
                </a:schemeClr>
              </a:solidFill>
            </a:endParaRPr>
          </a:p>
        </p:txBody>
      </p:sp>
      <p:sp>
        <p:nvSpPr>
          <p:cNvPr id="15" name="Textfeld 14"/>
          <p:cNvSpPr txBox="1"/>
          <p:nvPr/>
        </p:nvSpPr>
        <p:spPr>
          <a:xfrm>
            <a:off x="7239000" y="74676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6" name="Gerade Verbindung 15"/>
          <p:cNvCxnSpPr/>
          <p:nvPr/>
        </p:nvCxnSpPr>
        <p:spPr bwMode="auto">
          <a:xfrm>
            <a:off x="7325517" y="73152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7" name="Gerade Verbindung 16"/>
          <p:cNvCxnSpPr/>
          <p:nvPr/>
        </p:nvCxnSpPr>
        <p:spPr bwMode="auto">
          <a:xfrm>
            <a:off x="7325517" y="103251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8" name="Textfeld 17"/>
          <p:cNvSpPr txBox="1"/>
          <p:nvPr/>
        </p:nvSpPr>
        <p:spPr>
          <a:xfrm>
            <a:off x="346710" y="6382247"/>
            <a:ext cx="1600118" cy="253916"/>
          </a:xfrm>
          <a:prstGeom prst="rect">
            <a:avLst/>
          </a:prstGeom>
          <a:noFill/>
        </p:spPr>
        <p:txBody>
          <a:bodyPr wrap="none" rtlCol="0">
            <a:spAutoFit/>
          </a:bodyPr>
          <a:lstStyle/>
          <a:p>
            <a:r>
              <a:rPr lang="de-DE" sz="1050" dirty="0" smtClean="0">
                <a:solidFill>
                  <a:schemeClr val="bg1">
                    <a:lumMod val="50000"/>
                  </a:schemeClr>
                </a:solidFill>
              </a:rPr>
              <a:t>Quelle:  </a:t>
            </a:r>
            <a:r>
              <a:rPr lang="en-US" sz="1050" dirty="0">
                <a:solidFill>
                  <a:schemeClr val="bg1">
                    <a:lumMod val="50000"/>
                  </a:schemeClr>
                </a:solidFill>
              </a:rPr>
              <a:t> </a:t>
            </a:r>
            <a:r>
              <a:rPr lang="en-US" sz="1050" dirty="0" err="1">
                <a:solidFill>
                  <a:schemeClr val="bg1">
                    <a:lumMod val="50000"/>
                  </a:schemeClr>
                </a:solidFill>
              </a:rPr>
              <a:t>Scheytt</a:t>
            </a:r>
            <a:r>
              <a:rPr lang="en-US" sz="1050" dirty="0">
                <a:solidFill>
                  <a:schemeClr val="bg1">
                    <a:lumMod val="50000"/>
                  </a:schemeClr>
                </a:solidFill>
              </a:rPr>
              <a:t> </a:t>
            </a:r>
            <a:r>
              <a:rPr lang="en-US" sz="1050" dirty="0" smtClean="0">
                <a:solidFill>
                  <a:schemeClr val="bg1">
                    <a:lumMod val="50000"/>
                  </a:schemeClr>
                </a:solidFill>
              </a:rPr>
              <a:t>(2004)</a:t>
            </a:r>
            <a:endParaRPr lang="de-DE" sz="1050" dirty="0">
              <a:solidFill>
                <a:srgbClr val="FF0000"/>
              </a:solidFill>
            </a:endParaRPr>
          </a:p>
        </p:txBody>
      </p:sp>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86101"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2" name="Gerade Verbindung 11"/>
          <p:cNvCxnSpPr/>
          <p:nvPr/>
        </p:nvCxnSpPr>
        <p:spPr bwMode="auto">
          <a:xfrm>
            <a:off x="438150" y="1543050"/>
            <a:ext cx="805815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5" name="Rechteck 4"/>
          <p:cNvSpPr/>
          <p:nvPr/>
        </p:nvSpPr>
        <p:spPr>
          <a:xfrm>
            <a:off x="365760" y="1631633"/>
            <a:ext cx="8343900" cy="4616648"/>
          </a:xfrm>
          <a:prstGeom prst="rect">
            <a:avLst/>
          </a:prstGeom>
        </p:spPr>
        <p:txBody>
          <a:bodyPr wrap="square">
            <a:spAutoFit/>
          </a:bodyPr>
          <a:lstStyle/>
          <a:p>
            <a:r>
              <a:rPr lang="de-DE" sz="1400" dirty="0" smtClean="0"/>
              <a:t>Der in Las Vegas ansässige Online-Einzelhändler </a:t>
            </a:r>
            <a:r>
              <a:rPr lang="de-DE" sz="1400" dirty="0" err="1" smtClean="0"/>
              <a:t>Zappos</a:t>
            </a:r>
            <a:r>
              <a:rPr lang="de-DE" sz="1400" dirty="0" smtClean="0"/>
              <a:t> sorgt Anfang 2014 für eine aufsehenerregende Erneuerung seiner Unternehmensstruktur: Sämtliche Hierarchien werden abgeschafft. Ein traditionelles Management gibt es nicht mehr. Klassische Titel oder Befehlsketten gehören der Vergangenheit an. Mit dieser revolutionären Form von Organisation, genannt „</a:t>
            </a:r>
            <a:r>
              <a:rPr lang="de-DE" sz="1400" dirty="0" err="1" smtClean="0"/>
              <a:t>Holacracy</a:t>
            </a:r>
            <a:r>
              <a:rPr lang="de-DE" sz="1400" dirty="0" smtClean="0"/>
              <a:t>“, werden die bis dahin typischen, automatisierten Dienstwege hinfällig und durch selbstständiges Handeln eigenverantwortlicher Teams ersetzt. Zunächst werden etwa 10 Prozent der Mitarbeiter in das neue System überführt, am Ende des Jahres wird dann der Rest in die neue Struktur eingegliedert. </a:t>
            </a:r>
          </a:p>
          <a:p>
            <a:endParaRPr lang="de-DE" sz="1400" dirty="0" smtClean="0"/>
          </a:p>
          <a:p>
            <a:r>
              <a:rPr lang="de-DE" sz="1400" dirty="0" smtClean="0"/>
              <a:t>Das Konzept soll Mitarbeitern mehr Raum für innovative Ideen zur Führung des Unternehmens geben und es davon abhalten, zu bürokratisch und unflexibel zu werden, während es weiter wächst.</a:t>
            </a:r>
          </a:p>
          <a:p>
            <a:r>
              <a:rPr lang="de-DE" sz="1400" dirty="0" smtClean="0"/>
              <a:t>Das von Brian Robertson entworfene Konzept wird bereits von anderen kleineren Unternehmen genutzt. </a:t>
            </a:r>
            <a:r>
              <a:rPr lang="de-DE" sz="1400" dirty="0" err="1" smtClean="0"/>
              <a:t>Zappos</a:t>
            </a:r>
            <a:r>
              <a:rPr lang="de-DE" sz="1400" dirty="0" smtClean="0"/>
              <a:t> ist mit 1.500 Mitarbeitern das bisher größte Unternehmen, das sämtliche Hierarchien abschafft, um dadurch unternehmerisch zu bleiben. </a:t>
            </a:r>
          </a:p>
          <a:p>
            <a:endParaRPr lang="de-DE" sz="1400" dirty="0" smtClean="0"/>
          </a:p>
          <a:p>
            <a:r>
              <a:rPr lang="de-DE" sz="1400" dirty="0" smtClean="0"/>
              <a:t>Die </a:t>
            </a:r>
            <a:r>
              <a:rPr lang="de-DE" sz="1400" dirty="0" err="1" smtClean="0"/>
              <a:t>Holacracy</a:t>
            </a:r>
            <a:r>
              <a:rPr lang="de-DE" sz="1400" dirty="0" smtClean="0"/>
              <a:t>-Struktur ist darauf fokussiert, wie Aufgaben effizient erledigt werden können, und rückt von einer persönlichkeitszentrierten Sicht ab. So sind Mitarbeiter gleichzeitig Mitglieder in mehreren Teams, die unterschiedliche Aufgabenbereiche übernehmen. Die einzelnen Teams sind selbst für die Verteilung und Ausführung von Aufgaben verantwortlich, niemand hat das Recht bzw. die Position, anderen Anweisungen zu erteilen. Ob die komplexe Organisationsstruktur Erfolg haben wird, bleibt noch abzuwarten. Das Unternehmen rechnet mit einer Einführungsphase von etwa eineinhalb Jahren, in der die Mitarbeiter Zeit haben, sich an das neue System zu gewöhnen und es aktiv mitzugestalten.</a:t>
            </a:r>
            <a:endParaRPr lang="de-DE" sz="1400" dirty="0"/>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err="1" smtClean="0">
                <a:solidFill>
                  <a:srgbClr val="002060"/>
                </a:solidFill>
              </a:rPr>
              <a:t>Zappos</a:t>
            </a:r>
            <a:r>
              <a:rPr lang="de-DE" sz="1600" b="1" dirty="0" smtClean="0">
                <a:solidFill>
                  <a:srgbClr val="002060"/>
                </a:solidFill>
              </a:rPr>
              <a:t> </a:t>
            </a:r>
            <a:r>
              <a:rPr lang="de-DE" sz="1600" b="1" dirty="0" err="1" smtClean="0">
                <a:solidFill>
                  <a:srgbClr val="002060"/>
                </a:solidFill>
              </a:rPr>
              <a:t>Holacracy</a:t>
            </a:r>
            <a:r>
              <a:rPr lang="de-DE" sz="1600" b="1" dirty="0" smtClean="0">
                <a:solidFill>
                  <a:srgbClr val="002060"/>
                </a:solidFill>
              </a:rPr>
              <a:t> – Teams statt Hierarchien</a:t>
            </a:r>
            <a:endParaRPr lang="de-DE" sz="1600" b="1" dirty="0">
              <a:solidFill>
                <a:srgbClr val="002060"/>
              </a:solidFill>
            </a:endParaRPr>
          </a:p>
        </p:txBody>
      </p:sp>
      <p:pic>
        <p:nvPicPr>
          <p:cNvPr id="585729" name="Picture 1"/>
          <p:cNvPicPr>
            <a:picLocks noChangeAspect="1" noChangeArrowheads="1"/>
          </p:cNvPicPr>
          <p:nvPr/>
        </p:nvPicPr>
        <p:blipFill>
          <a:blip r:embed="rId6" cstate="print"/>
          <a:srcRect/>
          <a:stretch>
            <a:fillRect/>
          </a:stretch>
        </p:blipFill>
        <p:spPr bwMode="auto">
          <a:xfrm>
            <a:off x="7800023" y="1252025"/>
            <a:ext cx="841057" cy="388180"/>
          </a:xfrm>
          <a:prstGeom prst="rect">
            <a:avLst/>
          </a:prstGeom>
          <a:noFill/>
          <a:ln w="9525">
            <a:noFill/>
            <a:miter lim="800000"/>
            <a:headEnd/>
            <a:tailEnd/>
          </a:ln>
        </p:spPr>
      </p:pic>
      <p:cxnSp>
        <p:nvCxnSpPr>
          <p:cNvPr id="13" name="Gerade Verbindung 12"/>
          <p:cNvCxnSpPr/>
          <p:nvPr/>
        </p:nvCxnSpPr>
        <p:spPr bwMode="auto">
          <a:xfrm>
            <a:off x="438150" y="6324600"/>
            <a:ext cx="805815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109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1" name="Textfeld 10"/>
          <p:cNvSpPr txBox="1"/>
          <p:nvPr/>
        </p:nvSpPr>
        <p:spPr>
          <a:xfrm>
            <a:off x="217170" y="971550"/>
            <a:ext cx="2869696" cy="307777"/>
          </a:xfrm>
          <a:prstGeom prst="rect">
            <a:avLst/>
          </a:prstGeom>
          <a:noFill/>
        </p:spPr>
        <p:txBody>
          <a:bodyPr wrap="none" rtlCol="0">
            <a:spAutoFit/>
          </a:bodyPr>
          <a:lstStyle/>
          <a:p>
            <a:r>
              <a:rPr lang="de-DE" sz="1400" i="1" dirty="0" smtClean="0">
                <a:solidFill>
                  <a:schemeClr val="bg1">
                    <a:lumMod val="50000"/>
                  </a:schemeClr>
                </a:solidFill>
              </a:rPr>
              <a:t>3.2 Organisation - Differenzierung</a:t>
            </a:r>
            <a:endParaRPr lang="de-DE" sz="1400" i="1" dirty="0">
              <a:solidFill>
                <a:schemeClr val="bg1">
                  <a:lumMod val="50000"/>
                </a:schemeClr>
              </a:solidFill>
            </a:endParaRPr>
          </a:p>
        </p:txBody>
      </p:sp>
      <p:sp>
        <p:nvSpPr>
          <p:cNvPr id="15" name="Textfeld 14"/>
          <p:cNvSpPr txBox="1"/>
          <p:nvPr/>
        </p:nvSpPr>
        <p:spPr>
          <a:xfrm>
            <a:off x="7239000" y="83820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6" name="Gerade Verbindung 15"/>
          <p:cNvCxnSpPr/>
          <p:nvPr/>
        </p:nvCxnSpPr>
        <p:spPr bwMode="auto">
          <a:xfrm>
            <a:off x="7325517" y="82296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7" name="Gerade Verbindung 16"/>
          <p:cNvCxnSpPr/>
          <p:nvPr/>
        </p:nvCxnSpPr>
        <p:spPr bwMode="auto">
          <a:xfrm>
            <a:off x="7325517" y="11239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8" name="Textfeld 17"/>
          <p:cNvSpPr txBox="1"/>
          <p:nvPr/>
        </p:nvSpPr>
        <p:spPr>
          <a:xfrm>
            <a:off x="346710" y="6382247"/>
            <a:ext cx="1713931" cy="253916"/>
          </a:xfrm>
          <a:prstGeom prst="rect">
            <a:avLst/>
          </a:prstGeom>
          <a:noFill/>
        </p:spPr>
        <p:txBody>
          <a:bodyPr wrap="none" rtlCol="0">
            <a:spAutoFit/>
          </a:bodyPr>
          <a:lstStyle/>
          <a:p>
            <a:r>
              <a:rPr lang="de-DE" sz="1050" dirty="0" smtClean="0">
                <a:solidFill>
                  <a:schemeClr val="bg1">
                    <a:lumMod val="50000"/>
                  </a:schemeClr>
                </a:solidFill>
              </a:rPr>
              <a:t>Quelle</a:t>
            </a:r>
            <a:r>
              <a:rPr lang="de-DE" sz="1050" dirty="0">
                <a:solidFill>
                  <a:schemeClr val="bg1">
                    <a:lumMod val="50000"/>
                  </a:schemeClr>
                </a:solidFill>
              </a:rPr>
              <a:t>: </a:t>
            </a:r>
            <a:r>
              <a:rPr lang="de-DE" sz="1050" dirty="0" smtClean="0">
                <a:solidFill>
                  <a:schemeClr val="bg1">
                    <a:lumMod val="50000"/>
                  </a:schemeClr>
                </a:solidFill>
              </a:rPr>
              <a:t>McGregor (2014) </a:t>
            </a:r>
            <a:endParaRPr lang="de-DE" sz="1050" dirty="0">
              <a:solidFill>
                <a:srgbClr val="FF0000"/>
              </a:solidFill>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Gerade Verbindung 2"/>
          <p:cNvCxnSpPr/>
          <p:nvPr/>
        </p:nvCxnSpPr>
        <p:spPr>
          <a:xfrm>
            <a:off x="1904651" y="1711092"/>
            <a:ext cx="0" cy="3932084"/>
          </a:xfrm>
          <a:prstGeom prst="line">
            <a:avLst/>
          </a:prstGeom>
          <a:ln w="3175">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5" name="Gerade Verbindung 4"/>
          <p:cNvCxnSpPr/>
          <p:nvPr/>
        </p:nvCxnSpPr>
        <p:spPr>
          <a:xfrm>
            <a:off x="1904651" y="5643175"/>
            <a:ext cx="6189765" cy="0"/>
          </a:xfrm>
          <a:prstGeom prst="line">
            <a:avLst/>
          </a:prstGeom>
          <a:ln w="3175">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6" name="Textfeld 5"/>
          <p:cNvSpPr txBox="1"/>
          <p:nvPr/>
        </p:nvSpPr>
        <p:spPr>
          <a:xfrm>
            <a:off x="1904651" y="5653319"/>
            <a:ext cx="689552" cy="307385"/>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1997</a:t>
            </a:r>
            <a:endParaRPr lang="de-DE" sz="1400" dirty="0">
              <a:latin typeface="Arial" panose="020B0604020202020204" pitchFamily="34" charset="0"/>
              <a:cs typeface="Arial" panose="020B0604020202020204" pitchFamily="34" charset="0"/>
            </a:endParaRPr>
          </a:p>
        </p:txBody>
      </p:sp>
      <p:sp>
        <p:nvSpPr>
          <p:cNvPr id="7" name="Textfeld 6"/>
          <p:cNvSpPr txBox="1"/>
          <p:nvPr/>
        </p:nvSpPr>
        <p:spPr>
          <a:xfrm>
            <a:off x="2594204" y="5653319"/>
            <a:ext cx="689552" cy="307385"/>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1998</a:t>
            </a:r>
            <a:endParaRPr lang="de-DE" sz="1400" dirty="0">
              <a:latin typeface="Arial" panose="020B0604020202020204" pitchFamily="34" charset="0"/>
              <a:cs typeface="Arial" panose="020B0604020202020204" pitchFamily="34" charset="0"/>
            </a:endParaRPr>
          </a:p>
        </p:txBody>
      </p:sp>
      <p:sp>
        <p:nvSpPr>
          <p:cNvPr id="8" name="Textfeld 7"/>
          <p:cNvSpPr txBox="1"/>
          <p:nvPr/>
        </p:nvSpPr>
        <p:spPr>
          <a:xfrm>
            <a:off x="3283756" y="5653319"/>
            <a:ext cx="689552" cy="307385"/>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1999</a:t>
            </a:r>
            <a:endParaRPr lang="de-DE" sz="1400" dirty="0">
              <a:latin typeface="Arial" panose="020B0604020202020204" pitchFamily="34" charset="0"/>
              <a:cs typeface="Arial" panose="020B0604020202020204" pitchFamily="34" charset="0"/>
            </a:endParaRPr>
          </a:p>
        </p:txBody>
      </p:sp>
      <p:sp>
        <p:nvSpPr>
          <p:cNvPr id="9" name="Textfeld 8"/>
          <p:cNvSpPr txBox="1"/>
          <p:nvPr/>
        </p:nvSpPr>
        <p:spPr>
          <a:xfrm>
            <a:off x="3973308" y="5653319"/>
            <a:ext cx="689552" cy="307385"/>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2000</a:t>
            </a:r>
            <a:endParaRPr lang="de-DE" sz="1400" dirty="0">
              <a:latin typeface="Arial" panose="020B0604020202020204" pitchFamily="34" charset="0"/>
              <a:cs typeface="Arial" panose="020B0604020202020204" pitchFamily="34" charset="0"/>
            </a:endParaRPr>
          </a:p>
        </p:txBody>
      </p:sp>
      <p:sp>
        <p:nvSpPr>
          <p:cNvPr id="10" name="Textfeld 9"/>
          <p:cNvSpPr txBox="1"/>
          <p:nvPr/>
        </p:nvSpPr>
        <p:spPr>
          <a:xfrm>
            <a:off x="4628383" y="5653319"/>
            <a:ext cx="689552" cy="307385"/>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2001</a:t>
            </a:r>
            <a:endParaRPr lang="de-DE" sz="1400" dirty="0">
              <a:latin typeface="Arial" panose="020B0604020202020204" pitchFamily="34" charset="0"/>
              <a:cs typeface="Arial" panose="020B0604020202020204" pitchFamily="34" charset="0"/>
            </a:endParaRPr>
          </a:p>
        </p:txBody>
      </p:sp>
      <p:sp>
        <p:nvSpPr>
          <p:cNvPr id="11" name="Textfeld 10"/>
          <p:cNvSpPr txBox="1"/>
          <p:nvPr/>
        </p:nvSpPr>
        <p:spPr>
          <a:xfrm>
            <a:off x="5317935" y="5653319"/>
            <a:ext cx="689552" cy="307385"/>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2002</a:t>
            </a:r>
            <a:endParaRPr lang="de-DE" sz="1400" dirty="0">
              <a:latin typeface="Arial" panose="020B0604020202020204" pitchFamily="34" charset="0"/>
              <a:cs typeface="Arial" panose="020B0604020202020204" pitchFamily="34" charset="0"/>
            </a:endParaRPr>
          </a:p>
        </p:txBody>
      </p:sp>
      <p:sp>
        <p:nvSpPr>
          <p:cNvPr id="12" name="Textfeld 11"/>
          <p:cNvSpPr txBox="1"/>
          <p:nvPr/>
        </p:nvSpPr>
        <p:spPr>
          <a:xfrm>
            <a:off x="6025759" y="5653319"/>
            <a:ext cx="689552" cy="307385"/>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2003</a:t>
            </a:r>
            <a:endParaRPr lang="de-DE" sz="1400" dirty="0">
              <a:latin typeface="Arial" panose="020B0604020202020204" pitchFamily="34" charset="0"/>
              <a:cs typeface="Arial" panose="020B0604020202020204" pitchFamily="34" charset="0"/>
            </a:endParaRPr>
          </a:p>
        </p:txBody>
      </p:sp>
      <p:sp>
        <p:nvSpPr>
          <p:cNvPr id="13" name="Textfeld 12"/>
          <p:cNvSpPr txBox="1"/>
          <p:nvPr/>
        </p:nvSpPr>
        <p:spPr>
          <a:xfrm>
            <a:off x="6715311" y="5653319"/>
            <a:ext cx="689552" cy="307385"/>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2004</a:t>
            </a:r>
            <a:endParaRPr lang="de-DE" sz="1400" dirty="0">
              <a:latin typeface="Arial" panose="020B0604020202020204" pitchFamily="34" charset="0"/>
              <a:cs typeface="Arial" panose="020B0604020202020204" pitchFamily="34" charset="0"/>
            </a:endParaRPr>
          </a:p>
        </p:txBody>
      </p:sp>
      <p:sp>
        <p:nvSpPr>
          <p:cNvPr id="14" name="Textfeld 13"/>
          <p:cNvSpPr txBox="1"/>
          <p:nvPr/>
        </p:nvSpPr>
        <p:spPr>
          <a:xfrm>
            <a:off x="7404864" y="5653319"/>
            <a:ext cx="689552" cy="307385"/>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2005</a:t>
            </a:r>
            <a:endParaRPr lang="de-DE" sz="1400" dirty="0">
              <a:latin typeface="Arial" panose="020B0604020202020204" pitchFamily="34" charset="0"/>
              <a:cs typeface="Arial" panose="020B0604020202020204" pitchFamily="34" charset="0"/>
            </a:endParaRPr>
          </a:p>
        </p:txBody>
      </p:sp>
      <p:cxnSp>
        <p:nvCxnSpPr>
          <p:cNvPr id="31" name="Gerade Verbindung 30"/>
          <p:cNvCxnSpPr/>
          <p:nvPr/>
        </p:nvCxnSpPr>
        <p:spPr>
          <a:xfrm>
            <a:off x="2869184" y="3005094"/>
            <a:ext cx="689552" cy="653787"/>
          </a:xfrm>
          <a:prstGeom prst="line">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33" name="Gerade Verbindung 32"/>
          <p:cNvCxnSpPr/>
          <p:nvPr/>
        </p:nvCxnSpPr>
        <p:spPr>
          <a:xfrm>
            <a:off x="3559577" y="3658880"/>
            <a:ext cx="689552" cy="494746"/>
          </a:xfrm>
          <a:prstGeom prst="line">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35" name="Gerade Verbindung 34"/>
          <p:cNvCxnSpPr/>
          <p:nvPr/>
        </p:nvCxnSpPr>
        <p:spPr>
          <a:xfrm>
            <a:off x="2179631" y="2364828"/>
            <a:ext cx="689552" cy="640266"/>
          </a:xfrm>
          <a:prstGeom prst="line">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37" name="Gerade Verbindung 36"/>
          <p:cNvCxnSpPr/>
          <p:nvPr/>
        </p:nvCxnSpPr>
        <p:spPr>
          <a:xfrm>
            <a:off x="4253181" y="4153626"/>
            <a:ext cx="750404" cy="550919"/>
          </a:xfrm>
          <a:prstGeom prst="line">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46" name="Gerade Verbindung 45"/>
          <p:cNvCxnSpPr/>
          <p:nvPr/>
        </p:nvCxnSpPr>
        <p:spPr>
          <a:xfrm>
            <a:off x="4999534" y="4709298"/>
            <a:ext cx="663178" cy="130757"/>
          </a:xfrm>
          <a:prstGeom prst="line">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48" name="Gerade Verbindung 47"/>
          <p:cNvCxnSpPr/>
          <p:nvPr/>
        </p:nvCxnSpPr>
        <p:spPr>
          <a:xfrm>
            <a:off x="5662712" y="4840055"/>
            <a:ext cx="707823" cy="135114"/>
          </a:xfrm>
          <a:prstGeom prst="line">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50" name="Gerade Verbindung 49"/>
          <p:cNvCxnSpPr/>
          <p:nvPr/>
        </p:nvCxnSpPr>
        <p:spPr>
          <a:xfrm>
            <a:off x="6370535" y="4966453"/>
            <a:ext cx="689552" cy="76846"/>
          </a:xfrm>
          <a:prstGeom prst="line">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52" name="Gerade Verbindung 51"/>
          <p:cNvCxnSpPr/>
          <p:nvPr/>
        </p:nvCxnSpPr>
        <p:spPr>
          <a:xfrm>
            <a:off x="7059959" y="5043299"/>
            <a:ext cx="702072" cy="76847"/>
          </a:xfrm>
          <a:prstGeom prst="line">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sp>
        <p:nvSpPr>
          <p:cNvPr id="55" name="Textfeld 54"/>
          <p:cNvSpPr txBox="1"/>
          <p:nvPr/>
        </p:nvSpPr>
        <p:spPr>
          <a:xfrm>
            <a:off x="1835696" y="2573661"/>
            <a:ext cx="790502" cy="252668"/>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0,396</a:t>
            </a:r>
            <a:endParaRPr lang="de-DE" sz="1400" dirty="0">
              <a:latin typeface="Arial" panose="020B0604020202020204" pitchFamily="34" charset="0"/>
              <a:cs typeface="Arial" panose="020B0604020202020204" pitchFamily="34" charset="0"/>
            </a:endParaRPr>
          </a:p>
        </p:txBody>
      </p:sp>
      <p:sp>
        <p:nvSpPr>
          <p:cNvPr id="56" name="Textfeld 55"/>
          <p:cNvSpPr txBox="1"/>
          <p:nvPr/>
        </p:nvSpPr>
        <p:spPr>
          <a:xfrm>
            <a:off x="2456293" y="3163317"/>
            <a:ext cx="790502" cy="252668"/>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0,352</a:t>
            </a:r>
            <a:endParaRPr lang="de-DE" sz="1400" dirty="0">
              <a:latin typeface="Arial" panose="020B0604020202020204" pitchFamily="34" charset="0"/>
              <a:cs typeface="Arial" panose="020B0604020202020204" pitchFamily="34" charset="0"/>
            </a:endParaRPr>
          </a:p>
        </p:txBody>
      </p:sp>
      <p:sp>
        <p:nvSpPr>
          <p:cNvPr id="57" name="Textfeld 56"/>
          <p:cNvSpPr txBox="1"/>
          <p:nvPr/>
        </p:nvSpPr>
        <p:spPr>
          <a:xfrm>
            <a:off x="3145845" y="3785970"/>
            <a:ext cx="790502" cy="252668"/>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0,306</a:t>
            </a:r>
            <a:endParaRPr lang="de-DE" sz="1400" dirty="0">
              <a:latin typeface="Arial" panose="020B0604020202020204" pitchFamily="34" charset="0"/>
              <a:cs typeface="Arial" panose="020B0604020202020204" pitchFamily="34" charset="0"/>
            </a:endParaRPr>
          </a:p>
        </p:txBody>
      </p:sp>
      <p:sp>
        <p:nvSpPr>
          <p:cNvPr id="58" name="Textfeld 57"/>
          <p:cNvSpPr txBox="1"/>
          <p:nvPr/>
        </p:nvSpPr>
        <p:spPr>
          <a:xfrm>
            <a:off x="3923804" y="4337189"/>
            <a:ext cx="790502" cy="252668"/>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0,254</a:t>
            </a:r>
          </a:p>
        </p:txBody>
      </p:sp>
      <p:sp>
        <p:nvSpPr>
          <p:cNvPr id="59" name="Textfeld 58"/>
          <p:cNvSpPr txBox="1"/>
          <p:nvPr/>
        </p:nvSpPr>
        <p:spPr>
          <a:xfrm>
            <a:off x="4662861" y="4832028"/>
            <a:ext cx="790502" cy="252668"/>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0,217</a:t>
            </a:r>
          </a:p>
        </p:txBody>
      </p:sp>
      <p:sp>
        <p:nvSpPr>
          <p:cNvPr id="60" name="Textfeld 59"/>
          <p:cNvSpPr txBox="1"/>
          <p:nvPr/>
        </p:nvSpPr>
        <p:spPr>
          <a:xfrm>
            <a:off x="5331123" y="4987326"/>
            <a:ext cx="790502" cy="252668"/>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0,205</a:t>
            </a:r>
          </a:p>
        </p:txBody>
      </p:sp>
      <p:sp>
        <p:nvSpPr>
          <p:cNvPr id="61" name="Textfeld 60"/>
          <p:cNvSpPr txBox="1"/>
          <p:nvPr/>
        </p:nvSpPr>
        <p:spPr>
          <a:xfrm>
            <a:off x="6045668" y="5108017"/>
            <a:ext cx="790502" cy="252668"/>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0,200</a:t>
            </a:r>
          </a:p>
        </p:txBody>
      </p:sp>
      <p:sp>
        <p:nvSpPr>
          <p:cNvPr id="62" name="Textfeld 61"/>
          <p:cNvSpPr txBox="1"/>
          <p:nvPr/>
        </p:nvSpPr>
        <p:spPr>
          <a:xfrm>
            <a:off x="6749789" y="5177846"/>
            <a:ext cx="790502" cy="252668"/>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0,192</a:t>
            </a:r>
          </a:p>
        </p:txBody>
      </p:sp>
      <p:sp>
        <p:nvSpPr>
          <p:cNvPr id="63" name="Textfeld 62"/>
          <p:cNvSpPr txBox="1"/>
          <p:nvPr/>
        </p:nvSpPr>
        <p:spPr>
          <a:xfrm>
            <a:off x="7453906" y="5264564"/>
            <a:ext cx="790502" cy="252668"/>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0,190</a:t>
            </a:r>
          </a:p>
        </p:txBody>
      </p:sp>
      <p:cxnSp>
        <p:nvCxnSpPr>
          <p:cNvPr id="73" name="Gerade Verbindung 72"/>
          <p:cNvCxnSpPr/>
          <p:nvPr/>
        </p:nvCxnSpPr>
        <p:spPr>
          <a:xfrm>
            <a:off x="2249427" y="1864784"/>
            <a:ext cx="551642" cy="575490"/>
          </a:xfrm>
          <a:prstGeom prst="line">
            <a:avLst/>
          </a:prstGeom>
          <a:ln w="3175">
            <a:prstDash val="dash"/>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75" name="Gerade Verbindung 74"/>
          <p:cNvCxnSpPr/>
          <p:nvPr/>
        </p:nvCxnSpPr>
        <p:spPr>
          <a:xfrm>
            <a:off x="2801069" y="2429604"/>
            <a:ext cx="620597" cy="646069"/>
          </a:xfrm>
          <a:prstGeom prst="line">
            <a:avLst/>
          </a:prstGeom>
          <a:ln w="3175">
            <a:prstDash val="dash"/>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77" name="Gerade Verbindung 76"/>
          <p:cNvCxnSpPr/>
          <p:nvPr/>
        </p:nvCxnSpPr>
        <p:spPr>
          <a:xfrm>
            <a:off x="3421666" y="3092523"/>
            <a:ext cx="827463" cy="754946"/>
          </a:xfrm>
          <a:prstGeom prst="line">
            <a:avLst/>
          </a:prstGeom>
          <a:ln w="3175">
            <a:prstDash val="dash"/>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79" name="Gerade Verbindung 78"/>
          <p:cNvCxnSpPr/>
          <p:nvPr/>
        </p:nvCxnSpPr>
        <p:spPr>
          <a:xfrm>
            <a:off x="4249129" y="3847469"/>
            <a:ext cx="754456" cy="581617"/>
          </a:xfrm>
          <a:prstGeom prst="line">
            <a:avLst/>
          </a:prstGeom>
          <a:ln w="3175">
            <a:prstDash val="dash"/>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81" name="Gerade Verbindung 80"/>
          <p:cNvCxnSpPr/>
          <p:nvPr/>
        </p:nvCxnSpPr>
        <p:spPr>
          <a:xfrm>
            <a:off x="5003585" y="4429086"/>
            <a:ext cx="659126" cy="162156"/>
          </a:xfrm>
          <a:prstGeom prst="line">
            <a:avLst/>
          </a:prstGeom>
          <a:ln w="3175">
            <a:prstDash val="dash"/>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86" name="Gerade Verbindung 85"/>
          <p:cNvCxnSpPr/>
          <p:nvPr/>
        </p:nvCxnSpPr>
        <p:spPr>
          <a:xfrm>
            <a:off x="5658144" y="4594514"/>
            <a:ext cx="716959" cy="164438"/>
          </a:xfrm>
          <a:prstGeom prst="line">
            <a:avLst/>
          </a:prstGeom>
          <a:ln w="3175">
            <a:prstDash val="dash"/>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91" name="Gerade Verbindung 90"/>
          <p:cNvCxnSpPr/>
          <p:nvPr/>
        </p:nvCxnSpPr>
        <p:spPr>
          <a:xfrm>
            <a:off x="6375103" y="4752498"/>
            <a:ext cx="684985" cy="82219"/>
          </a:xfrm>
          <a:prstGeom prst="line">
            <a:avLst/>
          </a:prstGeom>
          <a:ln w="3175">
            <a:prstDash val="dash"/>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93" name="Gerade Verbindung 92"/>
          <p:cNvCxnSpPr/>
          <p:nvPr/>
        </p:nvCxnSpPr>
        <p:spPr>
          <a:xfrm>
            <a:off x="7059959" y="4812761"/>
            <a:ext cx="684985" cy="82219"/>
          </a:xfrm>
          <a:prstGeom prst="line">
            <a:avLst/>
          </a:prstGeom>
          <a:ln w="3175">
            <a:prstDash val="dash"/>
            <a:headEnd type="oval" w="med" len="med"/>
            <a:tailEnd type="oval" w="med" len="med"/>
          </a:ln>
        </p:spPr>
        <p:style>
          <a:lnRef idx="1">
            <a:schemeClr val="dk1"/>
          </a:lnRef>
          <a:fillRef idx="0">
            <a:schemeClr val="dk1"/>
          </a:fillRef>
          <a:effectRef idx="0">
            <a:schemeClr val="dk1"/>
          </a:effectRef>
          <a:fontRef idx="minor">
            <a:schemeClr val="tx1"/>
          </a:fontRef>
        </p:style>
      </p:cxnSp>
      <p:sp>
        <p:nvSpPr>
          <p:cNvPr id="97" name="Textfeld 96"/>
          <p:cNvSpPr txBox="1"/>
          <p:nvPr/>
        </p:nvSpPr>
        <p:spPr>
          <a:xfrm>
            <a:off x="2274046" y="1703070"/>
            <a:ext cx="766101" cy="324204"/>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0,443</a:t>
            </a:r>
          </a:p>
        </p:txBody>
      </p:sp>
      <p:sp>
        <p:nvSpPr>
          <p:cNvPr id="98" name="Textfeld 97"/>
          <p:cNvSpPr txBox="1"/>
          <p:nvPr/>
        </p:nvSpPr>
        <p:spPr>
          <a:xfrm>
            <a:off x="2797787" y="2240700"/>
            <a:ext cx="766101" cy="324204"/>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0,396</a:t>
            </a:r>
          </a:p>
        </p:txBody>
      </p:sp>
      <p:sp>
        <p:nvSpPr>
          <p:cNvPr id="99" name="Textfeld 98"/>
          <p:cNvSpPr txBox="1"/>
          <p:nvPr/>
        </p:nvSpPr>
        <p:spPr>
          <a:xfrm>
            <a:off x="3461364" y="2890551"/>
            <a:ext cx="766101" cy="324204"/>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0,342</a:t>
            </a:r>
          </a:p>
        </p:txBody>
      </p:sp>
      <p:sp>
        <p:nvSpPr>
          <p:cNvPr id="100" name="Textfeld 99"/>
          <p:cNvSpPr txBox="1"/>
          <p:nvPr/>
        </p:nvSpPr>
        <p:spPr>
          <a:xfrm>
            <a:off x="4271696" y="3604945"/>
            <a:ext cx="766101" cy="324204"/>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0,281</a:t>
            </a:r>
          </a:p>
        </p:txBody>
      </p:sp>
      <p:sp>
        <p:nvSpPr>
          <p:cNvPr id="101" name="Textfeld 100"/>
          <p:cNvSpPr txBox="1"/>
          <p:nvPr/>
        </p:nvSpPr>
        <p:spPr>
          <a:xfrm>
            <a:off x="4881031" y="4096304"/>
            <a:ext cx="766101" cy="324204"/>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0,238</a:t>
            </a:r>
          </a:p>
        </p:txBody>
      </p:sp>
      <p:sp>
        <p:nvSpPr>
          <p:cNvPr id="102" name="Textfeld 101"/>
          <p:cNvSpPr txBox="1"/>
          <p:nvPr/>
        </p:nvSpPr>
        <p:spPr>
          <a:xfrm>
            <a:off x="5408781" y="4259345"/>
            <a:ext cx="766101" cy="324204"/>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0,227</a:t>
            </a:r>
          </a:p>
        </p:txBody>
      </p:sp>
      <p:sp>
        <p:nvSpPr>
          <p:cNvPr id="103" name="Textfeld 102"/>
          <p:cNvSpPr txBox="1"/>
          <p:nvPr/>
        </p:nvSpPr>
        <p:spPr>
          <a:xfrm>
            <a:off x="6094714" y="4400786"/>
            <a:ext cx="766101" cy="324204"/>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0,220</a:t>
            </a:r>
          </a:p>
        </p:txBody>
      </p:sp>
      <p:sp>
        <p:nvSpPr>
          <p:cNvPr id="104" name="Textfeld 103"/>
          <p:cNvSpPr txBox="1"/>
          <p:nvPr/>
        </p:nvSpPr>
        <p:spPr>
          <a:xfrm>
            <a:off x="6749660" y="4491542"/>
            <a:ext cx="766101" cy="324204"/>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0,213</a:t>
            </a:r>
          </a:p>
        </p:txBody>
      </p:sp>
      <p:sp>
        <p:nvSpPr>
          <p:cNvPr id="105" name="Textfeld 104"/>
          <p:cNvSpPr txBox="1"/>
          <p:nvPr/>
        </p:nvSpPr>
        <p:spPr>
          <a:xfrm>
            <a:off x="7473819" y="4552855"/>
            <a:ext cx="766101" cy="324204"/>
          </a:xfrm>
          <a:prstGeom prst="rect">
            <a:avLst/>
          </a:prstGeom>
          <a:noFill/>
        </p:spPr>
        <p:txBody>
          <a:bodyPr wrap="square" rtlCol="0">
            <a:noAutofit/>
          </a:bodyPr>
          <a:lstStyle/>
          <a:p>
            <a:pPr algn="ctr"/>
            <a:r>
              <a:rPr lang="de-DE" sz="1400" dirty="0" smtClean="0">
                <a:latin typeface="Arial" panose="020B0604020202020204" pitchFamily="34" charset="0"/>
                <a:cs typeface="Arial" panose="020B0604020202020204" pitchFamily="34" charset="0"/>
              </a:rPr>
              <a:t>0,206</a:t>
            </a:r>
          </a:p>
        </p:txBody>
      </p:sp>
      <p:sp>
        <p:nvSpPr>
          <p:cNvPr id="53" name="Textfeld 75"/>
          <p:cNvSpPr txBox="1"/>
          <p:nvPr/>
        </p:nvSpPr>
        <p:spPr>
          <a:xfrm>
            <a:off x="6747259" y="1898304"/>
            <a:ext cx="1517015" cy="307385"/>
          </a:xfrm>
          <a:prstGeom prst="rect">
            <a:avLst/>
          </a:prstGeom>
          <a:noFill/>
        </p:spPr>
        <p:txBody>
          <a:bodyPr wrap="square" rtlCol="0">
            <a:noAutofit/>
          </a:bodyPr>
          <a:lstStyle/>
          <a:p>
            <a:r>
              <a:rPr lang="de-DE" sz="1400" dirty="0" smtClean="0">
                <a:latin typeface="Arial" panose="020B0604020202020204" pitchFamily="34" charset="0"/>
                <a:cs typeface="Arial" panose="020B0604020202020204" pitchFamily="34" charset="0"/>
              </a:rPr>
              <a:t>Umsatz</a:t>
            </a:r>
          </a:p>
        </p:txBody>
      </p:sp>
      <p:sp>
        <p:nvSpPr>
          <p:cNvPr id="54" name="Textfeld 75"/>
          <p:cNvSpPr txBox="1"/>
          <p:nvPr/>
        </p:nvSpPr>
        <p:spPr>
          <a:xfrm>
            <a:off x="6747259" y="2236378"/>
            <a:ext cx="1517015" cy="307385"/>
          </a:xfrm>
          <a:prstGeom prst="rect">
            <a:avLst/>
          </a:prstGeom>
          <a:noFill/>
        </p:spPr>
        <p:txBody>
          <a:bodyPr wrap="square" rtlCol="0">
            <a:noAutofit/>
          </a:bodyPr>
          <a:lstStyle/>
          <a:p>
            <a:r>
              <a:rPr lang="de-DE" sz="1400" dirty="0" smtClean="0">
                <a:latin typeface="Arial" panose="020B0604020202020204" pitchFamily="34" charset="0"/>
                <a:cs typeface="Arial" panose="020B0604020202020204" pitchFamily="34" charset="0"/>
              </a:rPr>
              <a:t>Gewinn</a:t>
            </a:r>
          </a:p>
        </p:txBody>
      </p:sp>
      <p:cxnSp>
        <p:nvCxnSpPr>
          <p:cNvPr id="65" name="Gerade Verbindung 74"/>
          <p:cNvCxnSpPr/>
          <p:nvPr/>
        </p:nvCxnSpPr>
        <p:spPr>
          <a:xfrm>
            <a:off x="6099651" y="2051997"/>
            <a:ext cx="523560" cy="0"/>
          </a:xfrm>
          <a:prstGeom prst="line">
            <a:avLst/>
          </a:prstGeom>
          <a:ln w="3175">
            <a:prstDash val="dash"/>
            <a:headEnd type="oval" w="med" len="med"/>
            <a:tailEnd type="oval" w="med" len="med"/>
          </a:ln>
        </p:spPr>
        <p:style>
          <a:lnRef idx="1">
            <a:schemeClr val="dk1"/>
          </a:lnRef>
          <a:fillRef idx="0">
            <a:schemeClr val="dk1"/>
          </a:fillRef>
          <a:effectRef idx="0">
            <a:schemeClr val="dk1"/>
          </a:effectRef>
          <a:fontRef idx="minor">
            <a:schemeClr val="tx1"/>
          </a:fontRef>
        </p:style>
      </p:cxnSp>
      <p:cxnSp>
        <p:nvCxnSpPr>
          <p:cNvPr id="66" name="Gerade Verbindung 74"/>
          <p:cNvCxnSpPr/>
          <p:nvPr/>
        </p:nvCxnSpPr>
        <p:spPr>
          <a:xfrm>
            <a:off x="6094714" y="2339490"/>
            <a:ext cx="523560" cy="0"/>
          </a:xfrm>
          <a:prstGeom prst="line">
            <a:avLst/>
          </a:prstGeom>
          <a:ln w="3175">
            <a:headEnd type="oval" w="med" len="med"/>
            <a:tailEnd type="oval" w="med" len="med"/>
          </a:ln>
        </p:spPr>
        <p:style>
          <a:lnRef idx="1">
            <a:schemeClr val="dk1"/>
          </a:lnRef>
          <a:fillRef idx="0">
            <a:schemeClr val="dk1"/>
          </a:fillRef>
          <a:effectRef idx="0">
            <a:schemeClr val="dk1"/>
          </a:effectRef>
          <a:fontRef idx="minor">
            <a:schemeClr val="tx1"/>
          </a:fontRef>
        </p:style>
      </p:cxnSp>
      <p:sp>
        <p:nvSpPr>
          <p:cNvPr id="67" name="Textfeld 75"/>
          <p:cNvSpPr txBox="1"/>
          <p:nvPr/>
        </p:nvSpPr>
        <p:spPr>
          <a:xfrm>
            <a:off x="172482" y="1700808"/>
            <a:ext cx="1663214" cy="627558"/>
          </a:xfrm>
          <a:prstGeom prst="rect">
            <a:avLst/>
          </a:prstGeom>
          <a:noFill/>
        </p:spPr>
        <p:txBody>
          <a:bodyPr wrap="square" rtlCol="0">
            <a:noAutofit/>
          </a:bodyPr>
          <a:lstStyle/>
          <a:p>
            <a:pPr algn="ctr"/>
            <a:r>
              <a:rPr lang="de-DE" sz="1400" b="1" dirty="0" smtClean="0">
                <a:latin typeface="Arial" panose="020B0604020202020204" pitchFamily="34" charset="0"/>
                <a:cs typeface="Arial" panose="020B0604020202020204" pitchFamily="34" charset="0"/>
              </a:rPr>
              <a:t>Effekt der Markt-orientierung auf Umsatz/Gewinn</a:t>
            </a:r>
          </a:p>
        </p:txBody>
      </p:sp>
      <p:sp>
        <p:nvSpPr>
          <p:cNvPr id="69" name="Textfeld 68"/>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Seit 1997 hat der Effekt einer Marktorientierung auf Umsatz und Gewinn kontinuierlich abgenommen – Marktorientierung wird zum Hygienefaktor</a:t>
            </a:r>
            <a:endParaRPr lang="de-DE" sz="1600" b="1" dirty="0">
              <a:solidFill>
                <a:srgbClr val="002060"/>
              </a:solidFill>
            </a:endParaRPr>
          </a:p>
        </p:txBody>
      </p:sp>
      <p:sp>
        <p:nvSpPr>
          <p:cNvPr id="70" name="Textfeld 69"/>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71" name="Textfeld 70"/>
          <p:cNvSpPr txBox="1"/>
          <p:nvPr/>
        </p:nvSpPr>
        <p:spPr>
          <a:xfrm>
            <a:off x="346710" y="6382247"/>
            <a:ext cx="1803699" cy="253916"/>
          </a:xfrm>
          <a:prstGeom prst="rect">
            <a:avLst/>
          </a:prstGeom>
          <a:noFill/>
        </p:spPr>
        <p:txBody>
          <a:bodyPr wrap="none" rtlCol="0">
            <a:spAutoFit/>
          </a:bodyPr>
          <a:lstStyle/>
          <a:p>
            <a:r>
              <a:rPr lang="de-DE" sz="1050" dirty="0" smtClean="0">
                <a:solidFill>
                  <a:schemeClr val="bg1">
                    <a:lumMod val="50000"/>
                  </a:schemeClr>
                </a:solidFill>
              </a:rPr>
              <a:t>Quelle: Kumar et al. (2011)</a:t>
            </a:r>
            <a:endParaRPr lang="de-DE" sz="1050" dirty="0">
              <a:solidFill>
                <a:schemeClr val="bg1">
                  <a:lumMod val="50000"/>
                </a:schemeClr>
              </a:solidFill>
            </a:endParaRPr>
          </a:p>
        </p:txBody>
      </p:sp>
      <p:sp>
        <p:nvSpPr>
          <p:cNvPr id="72"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11</a:t>
            </a:fld>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9531058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Objekt 32"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20564"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Rechteck 33"/>
          <p:cNvSpPr/>
          <p:nvPr/>
        </p:nvSpPr>
        <p:spPr bwMode="auto">
          <a:xfrm>
            <a:off x="6423660" y="1463040"/>
            <a:ext cx="2388870" cy="428625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1" name="Richtungspfeil 30"/>
          <p:cNvSpPr/>
          <p:nvPr/>
        </p:nvSpPr>
        <p:spPr bwMode="auto">
          <a:xfrm>
            <a:off x="320040" y="1474470"/>
            <a:ext cx="6126480" cy="4263390"/>
          </a:xfrm>
          <a:prstGeom prst="homePlate">
            <a:avLst>
              <a:gd name="adj" fmla="val 1135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Rechteck 5"/>
          <p:cNvSpPr>
            <a:spLocks noChangeArrowheads="1"/>
          </p:cNvSpPr>
          <p:nvPr/>
        </p:nvSpPr>
        <p:spPr bwMode="auto">
          <a:xfrm>
            <a:off x="2570798" y="1715453"/>
            <a:ext cx="1552575" cy="1554162"/>
          </a:xfrm>
          <a:prstGeom prst="rect">
            <a:avLst/>
          </a:prstGeom>
          <a:solidFill>
            <a:schemeClr val="bg1"/>
          </a:solidFill>
          <a:ln w="9525">
            <a:solidFill>
              <a:schemeClr val="tx1"/>
            </a:solidFill>
            <a:round/>
            <a:headEnd/>
            <a:tailEnd/>
          </a:ln>
        </p:spPr>
        <p:txBody>
          <a:bodyPr wrap="none" lIns="90000" tIns="46800" rIns="90000" bIns="46800">
            <a:spAutoFit/>
          </a:bodyPr>
          <a:lstStyle/>
          <a:p>
            <a:pPr eaLnBrk="0" hangingPunct="0">
              <a:spcBef>
                <a:spcPct val="20000"/>
              </a:spcBef>
            </a:pPr>
            <a:endParaRPr lang="en-GB">
              <a:solidFill>
                <a:srgbClr val="000000"/>
              </a:solidFill>
            </a:endParaRPr>
          </a:p>
        </p:txBody>
      </p:sp>
      <p:sp>
        <p:nvSpPr>
          <p:cNvPr id="7" name="Rechteck 6"/>
          <p:cNvSpPr>
            <a:spLocks noChangeArrowheads="1"/>
          </p:cNvSpPr>
          <p:nvPr/>
        </p:nvSpPr>
        <p:spPr bwMode="auto">
          <a:xfrm>
            <a:off x="4123373" y="1715453"/>
            <a:ext cx="1555750" cy="1554162"/>
          </a:xfrm>
          <a:prstGeom prst="rect">
            <a:avLst/>
          </a:prstGeom>
          <a:solidFill>
            <a:schemeClr val="accent2">
              <a:lumMod val="20000"/>
              <a:lumOff val="80000"/>
            </a:schemeClr>
          </a:solidFill>
          <a:ln w="9525">
            <a:solidFill>
              <a:schemeClr val="tx1"/>
            </a:solidFill>
            <a:round/>
            <a:headEnd/>
            <a:tailEnd/>
          </a:ln>
        </p:spPr>
        <p:txBody>
          <a:bodyPr wrap="none" lIns="90000" tIns="46800" rIns="90000" bIns="46800">
            <a:spAutoFit/>
          </a:bodyPr>
          <a:lstStyle/>
          <a:p>
            <a:pPr eaLnBrk="0" hangingPunct="0">
              <a:spcBef>
                <a:spcPct val="20000"/>
              </a:spcBef>
            </a:pPr>
            <a:endParaRPr lang="en-GB">
              <a:solidFill>
                <a:srgbClr val="000000"/>
              </a:solidFill>
            </a:endParaRPr>
          </a:p>
        </p:txBody>
      </p:sp>
      <p:sp>
        <p:nvSpPr>
          <p:cNvPr id="8" name="Rechteck 7"/>
          <p:cNvSpPr>
            <a:spLocks noChangeArrowheads="1"/>
          </p:cNvSpPr>
          <p:nvPr/>
        </p:nvSpPr>
        <p:spPr bwMode="auto">
          <a:xfrm>
            <a:off x="2570798" y="3269615"/>
            <a:ext cx="1552575" cy="1554163"/>
          </a:xfrm>
          <a:prstGeom prst="rect">
            <a:avLst/>
          </a:prstGeom>
          <a:solidFill>
            <a:schemeClr val="accent2">
              <a:lumMod val="20000"/>
              <a:lumOff val="80000"/>
            </a:schemeClr>
          </a:solidFill>
          <a:ln w="9525">
            <a:solidFill>
              <a:schemeClr val="tx1"/>
            </a:solidFill>
            <a:round/>
            <a:headEnd/>
            <a:tailEnd/>
          </a:ln>
        </p:spPr>
        <p:txBody>
          <a:bodyPr wrap="none" lIns="90000" tIns="46800" rIns="90000" bIns="46800">
            <a:spAutoFit/>
          </a:bodyPr>
          <a:lstStyle/>
          <a:p>
            <a:pPr eaLnBrk="0" hangingPunct="0">
              <a:spcBef>
                <a:spcPct val="20000"/>
              </a:spcBef>
            </a:pPr>
            <a:endParaRPr lang="en-GB">
              <a:solidFill>
                <a:srgbClr val="000000"/>
              </a:solidFill>
            </a:endParaRPr>
          </a:p>
        </p:txBody>
      </p:sp>
      <p:sp>
        <p:nvSpPr>
          <p:cNvPr id="9" name="Rechteck 8"/>
          <p:cNvSpPr>
            <a:spLocks noChangeArrowheads="1"/>
          </p:cNvSpPr>
          <p:nvPr/>
        </p:nvSpPr>
        <p:spPr bwMode="auto">
          <a:xfrm>
            <a:off x="4123373" y="3269615"/>
            <a:ext cx="1555750" cy="1554163"/>
          </a:xfrm>
          <a:prstGeom prst="rect">
            <a:avLst/>
          </a:prstGeom>
          <a:solidFill>
            <a:schemeClr val="bg1"/>
          </a:solidFill>
          <a:ln w="9525">
            <a:solidFill>
              <a:schemeClr val="tx1"/>
            </a:solidFill>
            <a:round/>
            <a:headEnd/>
            <a:tailEnd/>
          </a:ln>
        </p:spPr>
        <p:txBody>
          <a:bodyPr wrap="none" lIns="90000" tIns="46800" rIns="90000" bIns="46800">
            <a:spAutoFit/>
          </a:bodyPr>
          <a:lstStyle/>
          <a:p>
            <a:pPr eaLnBrk="0" hangingPunct="0">
              <a:spcBef>
                <a:spcPct val="20000"/>
              </a:spcBef>
            </a:pPr>
            <a:endParaRPr lang="en-GB">
              <a:solidFill>
                <a:srgbClr val="000000"/>
              </a:solidFill>
            </a:endParaRPr>
          </a:p>
        </p:txBody>
      </p:sp>
      <p:sp>
        <p:nvSpPr>
          <p:cNvPr id="10" name="Textfeld 9"/>
          <p:cNvSpPr txBox="1">
            <a:spLocks noChangeArrowheads="1"/>
          </p:cNvSpPr>
          <p:nvPr/>
        </p:nvSpPr>
        <p:spPr bwMode="auto">
          <a:xfrm>
            <a:off x="1567692" y="2260908"/>
            <a:ext cx="980804" cy="461665"/>
          </a:xfrm>
          <a:prstGeom prst="rect">
            <a:avLst/>
          </a:prstGeom>
          <a:noFill/>
          <a:ln w="9525">
            <a:noFill/>
            <a:miter lim="800000"/>
            <a:headEnd/>
            <a:tailEnd/>
          </a:ln>
        </p:spPr>
        <p:txBody>
          <a:bodyPr wrap="square" anchor="ctr">
            <a:spAutoFit/>
          </a:bodyPr>
          <a:lstStyle/>
          <a:p>
            <a:pPr algn="ctr" eaLnBrk="0" hangingPunct="0">
              <a:spcBef>
                <a:spcPct val="20000"/>
              </a:spcBef>
            </a:pPr>
            <a:r>
              <a:rPr lang="en-GB" sz="1200" dirty="0" err="1" smtClean="0">
                <a:solidFill>
                  <a:srgbClr val="000000"/>
                </a:solidFill>
              </a:rPr>
              <a:t>Unter-nehmerisch</a:t>
            </a:r>
            <a:endParaRPr lang="en-GB" sz="1200" dirty="0">
              <a:solidFill>
                <a:srgbClr val="000000"/>
              </a:solidFill>
            </a:endParaRPr>
          </a:p>
        </p:txBody>
      </p:sp>
      <p:sp>
        <p:nvSpPr>
          <p:cNvPr id="11" name="Textfeld 10"/>
          <p:cNvSpPr txBox="1">
            <a:spLocks noChangeArrowheads="1"/>
          </p:cNvSpPr>
          <p:nvPr/>
        </p:nvSpPr>
        <p:spPr bwMode="auto">
          <a:xfrm>
            <a:off x="1545390" y="3908197"/>
            <a:ext cx="1025408" cy="276999"/>
          </a:xfrm>
          <a:prstGeom prst="rect">
            <a:avLst/>
          </a:prstGeom>
          <a:noFill/>
          <a:ln w="9525">
            <a:noFill/>
            <a:miter lim="800000"/>
            <a:headEnd/>
            <a:tailEnd/>
          </a:ln>
        </p:spPr>
        <p:txBody>
          <a:bodyPr wrap="square" anchor="ctr">
            <a:spAutoFit/>
          </a:bodyPr>
          <a:lstStyle/>
          <a:p>
            <a:pPr algn="r" eaLnBrk="0" hangingPunct="0">
              <a:spcBef>
                <a:spcPct val="20000"/>
              </a:spcBef>
            </a:pPr>
            <a:r>
              <a:rPr lang="en-GB" sz="1200">
                <a:solidFill>
                  <a:srgbClr val="000000"/>
                </a:solidFill>
              </a:rPr>
              <a:t>Konservativ</a:t>
            </a:r>
          </a:p>
        </p:txBody>
      </p:sp>
      <p:sp>
        <p:nvSpPr>
          <p:cNvPr id="12" name="Textfeld 11"/>
          <p:cNvSpPr txBox="1">
            <a:spLocks noChangeArrowheads="1"/>
          </p:cNvSpPr>
          <p:nvPr/>
        </p:nvSpPr>
        <p:spPr bwMode="auto">
          <a:xfrm>
            <a:off x="-79327" y="2938422"/>
            <a:ext cx="1847733" cy="461665"/>
          </a:xfrm>
          <a:prstGeom prst="rect">
            <a:avLst/>
          </a:prstGeom>
          <a:noFill/>
          <a:ln w="9525">
            <a:noFill/>
            <a:miter lim="800000"/>
            <a:headEnd/>
            <a:tailEnd/>
          </a:ln>
        </p:spPr>
        <p:txBody>
          <a:bodyPr wrap="square" anchor="ctr">
            <a:spAutoFit/>
          </a:bodyPr>
          <a:lstStyle/>
          <a:p>
            <a:pPr algn="ctr" eaLnBrk="0" hangingPunct="0">
              <a:spcBef>
                <a:spcPct val="20000"/>
              </a:spcBef>
            </a:pPr>
            <a:r>
              <a:rPr lang="en-GB" sz="1200" b="1" dirty="0" err="1" smtClean="0">
                <a:solidFill>
                  <a:srgbClr val="000000"/>
                </a:solidFill>
              </a:rPr>
              <a:t>Strategische</a:t>
            </a:r>
            <a:r>
              <a:rPr lang="en-GB" sz="1200" b="1" dirty="0" smtClean="0">
                <a:solidFill>
                  <a:srgbClr val="000000"/>
                </a:solidFill>
              </a:rPr>
              <a:t> </a:t>
            </a:r>
            <a:r>
              <a:rPr lang="en-GB" sz="1200" b="1" dirty="0" err="1" smtClean="0">
                <a:solidFill>
                  <a:srgbClr val="000000"/>
                </a:solidFill>
              </a:rPr>
              <a:t>Ausrichtung</a:t>
            </a:r>
            <a:endParaRPr lang="en-GB" sz="1200" b="1" dirty="0">
              <a:solidFill>
                <a:srgbClr val="000000"/>
              </a:solidFill>
            </a:endParaRPr>
          </a:p>
        </p:txBody>
      </p:sp>
      <p:sp>
        <p:nvSpPr>
          <p:cNvPr id="13" name="Textfeld 12"/>
          <p:cNvSpPr txBox="1">
            <a:spLocks noChangeArrowheads="1"/>
          </p:cNvSpPr>
          <p:nvPr/>
        </p:nvSpPr>
        <p:spPr bwMode="auto">
          <a:xfrm>
            <a:off x="2570798" y="4890684"/>
            <a:ext cx="1552575" cy="276225"/>
          </a:xfrm>
          <a:prstGeom prst="rect">
            <a:avLst/>
          </a:prstGeom>
          <a:noFill/>
          <a:ln w="9525">
            <a:noFill/>
            <a:miter lim="800000"/>
            <a:headEnd/>
            <a:tailEnd/>
          </a:ln>
        </p:spPr>
        <p:txBody>
          <a:bodyPr anchor="ctr">
            <a:spAutoFit/>
          </a:bodyPr>
          <a:lstStyle/>
          <a:p>
            <a:pPr algn="ctr" eaLnBrk="0" hangingPunct="0">
              <a:spcBef>
                <a:spcPct val="20000"/>
              </a:spcBef>
            </a:pPr>
            <a:r>
              <a:rPr lang="en-GB" sz="1200" dirty="0" err="1">
                <a:solidFill>
                  <a:srgbClr val="000000"/>
                </a:solidFill>
              </a:rPr>
              <a:t>Mechanistisch</a:t>
            </a:r>
            <a:endParaRPr lang="en-GB" sz="1200" dirty="0">
              <a:solidFill>
                <a:srgbClr val="000000"/>
              </a:solidFill>
            </a:endParaRPr>
          </a:p>
        </p:txBody>
      </p:sp>
      <p:sp>
        <p:nvSpPr>
          <p:cNvPr id="14" name="Textfeld 13"/>
          <p:cNvSpPr txBox="1">
            <a:spLocks noChangeArrowheads="1"/>
          </p:cNvSpPr>
          <p:nvPr/>
        </p:nvSpPr>
        <p:spPr bwMode="auto">
          <a:xfrm>
            <a:off x="4123373" y="4890684"/>
            <a:ext cx="1555750" cy="276225"/>
          </a:xfrm>
          <a:prstGeom prst="rect">
            <a:avLst/>
          </a:prstGeom>
          <a:noFill/>
          <a:ln w="9525">
            <a:noFill/>
            <a:miter lim="800000"/>
            <a:headEnd/>
            <a:tailEnd/>
          </a:ln>
        </p:spPr>
        <p:txBody>
          <a:bodyPr anchor="ctr">
            <a:spAutoFit/>
          </a:bodyPr>
          <a:lstStyle/>
          <a:p>
            <a:pPr algn="ctr" eaLnBrk="0" hangingPunct="0">
              <a:spcBef>
                <a:spcPct val="20000"/>
              </a:spcBef>
            </a:pPr>
            <a:r>
              <a:rPr lang="en-GB" sz="1200">
                <a:solidFill>
                  <a:srgbClr val="000000"/>
                </a:solidFill>
              </a:rPr>
              <a:t>Organisch</a:t>
            </a:r>
          </a:p>
        </p:txBody>
      </p:sp>
      <p:sp>
        <p:nvSpPr>
          <p:cNvPr id="15" name="Textfeld 14"/>
          <p:cNvSpPr txBox="1">
            <a:spLocks noChangeArrowheads="1"/>
          </p:cNvSpPr>
          <p:nvPr/>
        </p:nvSpPr>
        <p:spPr bwMode="auto">
          <a:xfrm>
            <a:off x="2570798" y="2164606"/>
            <a:ext cx="1552575" cy="646331"/>
          </a:xfrm>
          <a:prstGeom prst="rect">
            <a:avLst/>
          </a:prstGeom>
          <a:noFill/>
          <a:ln w="9525">
            <a:noFill/>
            <a:miter lim="800000"/>
            <a:headEnd/>
            <a:tailEnd/>
          </a:ln>
        </p:spPr>
        <p:txBody>
          <a:bodyPr anchor="ctr">
            <a:spAutoFit/>
          </a:bodyPr>
          <a:lstStyle/>
          <a:p>
            <a:pPr algn="ctr" eaLnBrk="0" hangingPunct="0">
              <a:spcBef>
                <a:spcPct val="20000"/>
              </a:spcBef>
            </a:pPr>
            <a:r>
              <a:rPr lang="en-GB" sz="1200" dirty="0" smtClean="0">
                <a:solidFill>
                  <a:srgbClr val="000000"/>
                </a:solidFill>
              </a:rPr>
              <a:t>Pseudo-</a:t>
            </a:r>
            <a:r>
              <a:rPr lang="en-GB" sz="1200" dirty="0" err="1" smtClean="0">
                <a:solidFill>
                  <a:srgbClr val="000000"/>
                </a:solidFill>
              </a:rPr>
              <a:t>unternehmerische</a:t>
            </a:r>
            <a:r>
              <a:rPr lang="en-GB" sz="1200" dirty="0" smtClean="0">
                <a:solidFill>
                  <a:srgbClr val="000000"/>
                </a:solidFill>
              </a:rPr>
              <a:t> </a:t>
            </a:r>
            <a:r>
              <a:rPr lang="en-GB" sz="1200" dirty="0" err="1" smtClean="0">
                <a:solidFill>
                  <a:srgbClr val="000000"/>
                </a:solidFill>
              </a:rPr>
              <a:t>Unternehmen</a:t>
            </a:r>
            <a:endParaRPr lang="en-GB" sz="1200" dirty="0">
              <a:solidFill>
                <a:srgbClr val="000000"/>
              </a:solidFill>
            </a:endParaRPr>
          </a:p>
        </p:txBody>
      </p:sp>
      <p:sp>
        <p:nvSpPr>
          <p:cNvPr id="16" name="Textfeld 15"/>
          <p:cNvSpPr txBox="1">
            <a:spLocks noChangeArrowheads="1"/>
          </p:cNvSpPr>
          <p:nvPr/>
        </p:nvSpPr>
        <p:spPr bwMode="auto">
          <a:xfrm>
            <a:off x="4123373" y="2164606"/>
            <a:ext cx="1555750" cy="646331"/>
          </a:xfrm>
          <a:prstGeom prst="rect">
            <a:avLst/>
          </a:prstGeom>
          <a:noFill/>
          <a:ln w="9525">
            <a:noFill/>
            <a:miter lim="800000"/>
            <a:headEnd/>
            <a:tailEnd/>
          </a:ln>
        </p:spPr>
        <p:txBody>
          <a:bodyPr anchor="ctr">
            <a:spAutoFit/>
          </a:bodyPr>
          <a:lstStyle/>
          <a:p>
            <a:pPr algn="ctr" eaLnBrk="0" hangingPunct="0">
              <a:spcBef>
                <a:spcPct val="20000"/>
              </a:spcBef>
            </a:pPr>
            <a:r>
              <a:rPr lang="en-GB" sz="1200" dirty="0" err="1" smtClean="0">
                <a:solidFill>
                  <a:srgbClr val="000000"/>
                </a:solidFill>
              </a:rPr>
              <a:t>Effektive</a:t>
            </a:r>
            <a:r>
              <a:rPr lang="en-GB" sz="1200" dirty="0" smtClean="0">
                <a:solidFill>
                  <a:srgbClr val="000000"/>
                </a:solidFill>
              </a:rPr>
              <a:t> </a:t>
            </a:r>
            <a:r>
              <a:rPr lang="en-GB" sz="1200" dirty="0" err="1" smtClean="0">
                <a:solidFill>
                  <a:srgbClr val="000000"/>
                </a:solidFill>
              </a:rPr>
              <a:t>unternehmerische</a:t>
            </a:r>
            <a:r>
              <a:rPr lang="en-GB" sz="1200" dirty="0" smtClean="0">
                <a:solidFill>
                  <a:srgbClr val="000000"/>
                </a:solidFill>
              </a:rPr>
              <a:t> </a:t>
            </a:r>
            <a:r>
              <a:rPr lang="en-GB" sz="1200" dirty="0" err="1" smtClean="0">
                <a:solidFill>
                  <a:srgbClr val="000000"/>
                </a:solidFill>
              </a:rPr>
              <a:t>Unternehmen</a:t>
            </a:r>
            <a:endParaRPr lang="en-GB" sz="1200" dirty="0">
              <a:solidFill>
                <a:srgbClr val="000000"/>
              </a:solidFill>
            </a:endParaRPr>
          </a:p>
        </p:txBody>
      </p:sp>
      <p:sp>
        <p:nvSpPr>
          <p:cNvPr id="17" name="Textfeld 16"/>
          <p:cNvSpPr txBox="1">
            <a:spLocks noChangeArrowheads="1"/>
          </p:cNvSpPr>
          <p:nvPr/>
        </p:nvSpPr>
        <p:spPr bwMode="auto">
          <a:xfrm>
            <a:off x="2570798" y="3718769"/>
            <a:ext cx="1552575" cy="646331"/>
          </a:xfrm>
          <a:prstGeom prst="rect">
            <a:avLst/>
          </a:prstGeom>
          <a:noFill/>
          <a:ln w="9525">
            <a:noFill/>
            <a:miter lim="800000"/>
            <a:headEnd/>
            <a:tailEnd/>
          </a:ln>
        </p:spPr>
        <p:txBody>
          <a:bodyPr anchor="ctr">
            <a:spAutoFit/>
          </a:bodyPr>
          <a:lstStyle/>
          <a:p>
            <a:pPr algn="ctr" eaLnBrk="0" hangingPunct="0">
              <a:spcBef>
                <a:spcPct val="20000"/>
              </a:spcBef>
            </a:pPr>
            <a:r>
              <a:rPr lang="en-GB" sz="1200" dirty="0" err="1" smtClean="0">
                <a:solidFill>
                  <a:srgbClr val="000000"/>
                </a:solidFill>
              </a:rPr>
              <a:t>Effiziente</a:t>
            </a:r>
            <a:r>
              <a:rPr lang="en-GB" sz="1200" dirty="0" smtClean="0">
                <a:solidFill>
                  <a:srgbClr val="000000"/>
                </a:solidFill>
              </a:rPr>
              <a:t> </a:t>
            </a:r>
            <a:r>
              <a:rPr lang="en-GB" sz="1200" dirty="0" err="1" smtClean="0">
                <a:solidFill>
                  <a:srgbClr val="000000"/>
                </a:solidFill>
              </a:rPr>
              <a:t>bürokratische</a:t>
            </a:r>
            <a:r>
              <a:rPr lang="en-GB" sz="1200" dirty="0" smtClean="0">
                <a:solidFill>
                  <a:srgbClr val="000000"/>
                </a:solidFill>
              </a:rPr>
              <a:t> </a:t>
            </a:r>
            <a:r>
              <a:rPr lang="en-GB" sz="1200" dirty="0" err="1" smtClean="0">
                <a:solidFill>
                  <a:srgbClr val="000000"/>
                </a:solidFill>
              </a:rPr>
              <a:t>Unternehmen</a:t>
            </a:r>
            <a:endParaRPr lang="en-GB" sz="1200" dirty="0">
              <a:solidFill>
                <a:srgbClr val="000000"/>
              </a:solidFill>
            </a:endParaRPr>
          </a:p>
        </p:txBody>
      </p:sp>
      <p:sp>
        <p:nvSpPr>
          <p:cNvPr id="18" name="Textfeld 17"/>
          <p:cNvSpPr txBox="1">
            <a:spLocks noChangeArrowheads="1"/>
          </p:cNvSpPr>
          <p:nvPr/>
        </p:nvSpPr>
        <p:spPr bwMode="auto">
          <a:xfrm>
            <a:off x="4123373" y="3718769"/>
            <a:ext cx="1555750" cy="646331"/>
          </a:xfrm>
          <a:prstGeom prst="rect">
            <a:avLst/>
          </a:prstGeom>
          <a:noFill/>
          <a:ln w="9525">
            <a:noFill/>
            <a:miter lim="800000"/>
            <a:headEnd/>
            <a:tailEnd/>
          </a:ln>
        </p:spPr>
        <p:txBody>
          <a:bodyPr anchor="ctr">
            <a:spAutoFit/>
          </a:bodyPr>
          <a:lstStyle/>
          <a:p>
            <a:pPr algn="ctr" eaLnBrk="0" hangingPunct="0">
              <a:spcBef>
                <a:spcPct val="20000"/>
              </a:spcBef>
            </a:pPr>
            <a:r>
              <a:rPr lang="en-GB" sz="1200" dirty="0" err="1" smtClean="0">
                <a:solidFill>
                  <a:srgbClr val="000000"/>
                </a:solidFill>
              </a:rPr>
              <a:t>Unstrukturierte</a:t>
            </a:r>
            <a:r>
              <a:rPr lang="en-GB" sz="1200" dirty="0" smtClean="0">
                <a:solidFill>
                  <a:srgbClr val="000000"/>
                </a:solidFill>
              </a:rPr>
              <a:t> </a:t>
            </a:r>
            <a:r>
              <a:rPr lang="en-GB" sz="1200" dirty="0" err="1" smtClean="0">
                <a:solidFill>
                  <a:srgbClr val="000000"/>
                </a:solidFill>
              </a:rPr>
              <a:t>bürokratische</a:t>
            </a:r>
            <a:r>
              <a:rPr lang="en-GB" sz="1200" dirty="0" smtClean="0">
                <a:solidFill>
                  <a:srgbClr val="000000"/>
                </a:solidFill>
              </a:rPr>
              <a:t> </a:t>
            </a:r>
            <a:r>
              <a:rPr lang="en-GB" sz="1200" dirty="0" err="1" smtClean="0">
                <a:solidFill>
                  <a:srgbClr val="000000"/>
                </a:solidFill>
              </a:rPr>
              <a:t>Unternehmen</a:t>
            </a:r>
            <a:endParaRPr lang="en-GB" sz="1200" dirty="0">
              <a:solidFill>
                <a:srgbClr val="000000"/>
              </a:solidFill>
            </a:endParaRPr>
          </a:p>
        </p:txBody>
      </p:sp>
      <p:sp>
        <p:nvSpPr>
          <p:cNvPr id="19" name="Bogen 18"/>
          <p:cNvSpPr/>
          <p:nvPr/>
        </p:nvSpPr>
        <p:spPr bwMode="auto">
          <a:xfrm rot="6786033">
            <a:off x="3666173" y="2812415"/>
            <a:ext cx="914400" cy="914400"/>
          </a:xfrm>
          <a:prstGeom prst="arc">
            <a:avLst>
              <a:gd name="adj1" fmla="val 11899936"/>
              <a:gd name="adj2" fmla="val 0"/>
            </a:avLst>
          </a:prstGeom>
          <a:solidFill>
            <a:schemeClr val="bg1">
              <a:alpha val="0"/>
            </a:schemeClr>
          </a:solidFill>
          <a:ln w="9525" cap="flat" cmpd="sng" algn="ctr">
            <a:solidFill>
              <a:schemeClr val="tx1"/>
            </a:solidFill>
            <a:prstDash val="solid"/>
            <a:round/>
            <a:headEnd type="arrow" w="med" len="med"/>
            <a:tailEnd type="none" w="med" len="med"/>
          </a:ln>
          <a:effectLst/>
        </p:spPr>
        <p:txBody>
          <a:bodyPr wrap="none" lIns="90000" tIns="46800" rIns="90000" bIns="46800">
            <a:spAutoFit/>
          </a:bodyPr>
          <a:lstStyle/>
          <a:p>
            <a:pPr eaLnBrk="0" hangingPunct="0">
              <a:spcBef>
                <a:spcPct val="20000"/>
              </a:spcBef>
              <a:defRPr/>
            </a:pPr>
            <a:endParaRPr lang="en-GB">
              <a:solidFill>
                <a:srgbClr val="000000"/>
              </a:solidFill>
              <a:ea typeface="ＭＳ Ｐゴシック" charset="-128"/>
              <a:cs typeface="ＭＳ Ｐゴシック" charset="-128"/>
            </a:endParaRPr>
          </a:p>
        </p:txBody>
      </p:sp>
      <p:sp>
        <p:nvSpPr>
          <p:cNvPr id="20" name="Bogen 19"/>
          <p:cNvSpPr/>
          <p:nvPr/>
        </p:nvSpPr>
        <p:spPr bwMode="auto">
          <a:xfrm rot="17738252">
            <a:off x="3675698" y="2833053"/>
            <a:ext cx="914400" cy="914400"/>
          </a:xfrm>
          <a:prstGeom prst="arc">
            <a:avLst>
              <a:gd name="adj1" fmla="val 11899936"/>
              <a:gd name="adj2" fmla="val 0"/>
            </a:avLst>
          </a:prstGeom>
          <a:solidFill>
            <a:schemeClr val="bg1">
              <a:alpha val="0"/>
            </a:schemeClr>
          </a:solidFill>
          <a:ln w="9525" cap="flat" cmpd="sng" algn="ctr">
            <a:solidFill>
              <a:schemeClr val="tx1"/>
            </a:solidFill>
            <a:prstDash val="solid"/>
            <a:round/>
            <a:headEnd type="arrow" w="med" len="med"/>
            <a:tailEnd type="none" w="med" len="med"/>
          </a:ln>
          <a:effectLst/>
        </p:spPr>
        <p:txBody>
          <a:bodyPr wrap="none" lIns="90000" tIns="46800" rIns="90000" bIns="46800">
            <a:spAutoFit/>
          </a:bodyPr>
          <a:lstStyle/>
          <a:p>
            <a:pPr eaLnBrk="0" hangingPunct="0">
              <a:spcBef>
                <a:spcPct val="20000"/>
              </a:spcBef>
              <a:defRPr/>
            </a:pPr>
            <a:endParaRPr lang="en-GB">
              <a:solidFill>
                <a:srgbClr val="000000"/>
              </a:solidFill>
              <a:ea typeface="ＭＳ Ｐゴシック" charset="-128"/>
              <a:cs typeface="ＭＳ Ｐゴシック" charset="-128"/>
            </a:endParaRPr>
          </a:p>
        </p:txBody>
      </p:sp>
      <p:sp>
        <p:nvSpPr>
          <p:cNvPr id="21" name="Textfeld 21"/>
          <p:cNvSpPr txBox="1">
            <a:spLocks noChangeArrowheads="1"/>
          </p:cNvSpPr>
          <p:nvPr/>
        </p:nvSpPr>
        <p:spPr bwMode="auto">
          <a:xfrm>
            <a:off x="4123373" y="2991803"/>
            <a:ext cx="263525" cy="277812"/>
          </a:xfrm>
          <a:prstGeom prst="rect">
            <a:avLst/>
          </a:prstGeom>
          <a:noFill/>
          <a:ln w="9525">
            <a:noFill/>
            <a:miter lim="800000"/>
            <a:headEnd/>
            <a:tailEnd/>
          </a:ln>
        </p:spPr>
        <p:txBody>
          <a:bodyPr>
            <a:spAutoFit/>
          </a:bodyPr>
          <a:lstStyle/>
          <a:p>
            <a:pPr eaLnBrk="0" hangingPunct="0">
              <a:spcBef>
                <a:spcPct val="20000"/>
              </a:spcBef>
            </a:pPr>
            <a:r>
              <a:rPr lang="en-GB" sz="1200">
                <a:solidFill>
                  <a:srgbClr val="000000"/>
                </a:solidFill>
              </a:rPr>
              <a:t>1</a:t>
            </a:r>
          </a:p>
        </p:txBody>
      </p:sp>
      <p:sp>
        <p:nvSpPr>
          <p:cNvPr id="22" name="Textfeld 22"/>
          <p:cNvSpPr txBox="1">
            <a:spLocks noChangeArrowheads="1"/>
          </p:cNvSpPr>
          <p:nvPr/>
        </p:nvSpPr>
        <p:spPr bwMode="auto">
          <a:xfrm>
            <a:off x="3863023" y="2991803"/>
            <a:ext cx="260350" cy="277812"/>
          </a:xfrm>
          <a:prstGeom prst="rect">
            <a:avLst/>
          </a:prstGeom>
          <a:noFill/>
          <a:ln w="9525">
            <a:noFill/>
            <a:miter lim="800000"/>
            <a:headEnd/>
            <a:tailEnd/>
          </a:ln>
        </p:spPr>
        <p:txBody>
          <a:bodyPr>
            <a:spAutoFit/>
          </a:bodyPr>
          <a:lstStyle/>
          <a:p>
            <a:pPr eaLnBrk="0" hangingPunct="0">
              <a:spcBef>
                <a:spcPct val="20000"/>
              </a:spcBef>
            </a:pPr>
            <a:r>
              <a:rPr lang="en-GB" sz="1200">
                <a:solidFill>
                  <a:srgbClr val="000000"/>
                </a:solidFill>
              </a:rPr>
              <a:t>2</a:t>
            </a:r>
          </a:p>
        </p:txBody>
      </p:sp>
      <p:sp>
        <p:nvSpPr>
          <p:cNvPr id="23" name="Textfeld 23"/>
          <p:cNvSpPr txBox="1">
            <a:spLocks noChangeArrowheads="1"/>
          </p:cNvSpPr>
          <p:nvPr/>
        </p:nvSpPr>
        <p:spPr bwMode="auto">
          <a:xfrm>
            <a:off x="4123373" y="3269615"/>
            <a:ext cx="263525" cy="276225"/>
          </a:xfrm>
          <a:prstGeom prst="rect">
            <a:avLst/>
          </a:prstGeom>
          <a:noFill/>
          <a:ln w="9525">
            <a:noFill/>
            <a:miter lim="800000"/>
            <a:headEnd/>
            <a:tailEnd/>
          </a:ln>
        </p:spPr>
        <p:txBody>
          <a:bodyPr>
            <a:spAutoFit/>
          </a:bodyPr>
          <a:lstStyle/>
          <a:p>
            <a:pPr eaLnBrk="0" hangingPunct="0">
              <a:spcBef>
                <a:spcPct val="20000"/>
              </a:spcBef>
            </a:pPr>
            <a:r>
              <a:rPr lang="en-GB" sz="1200">
                <a:solidFill>
                  <a:srgbClr val="000000"/>
                </a:solidFill>
              </a:rPr>
              <a:t>4</a:t>
            </a:r>
          </a:p>
        </p:txBody>
      </p:sp>
      <p:sp>
        <p:nvSpPr>
          <p:cNvPr id="24" name="Textfeld 24"/>
          <p:cNvSpPr txBox="1">
            <a:spLocks noChangeArrowheads="1"/>
          </p:cNvSpPr>
          <p:nvPr/>
        </p:nvSpPr>
        <p:spPr bwMode="auto">
          <a:xfrm>
            <a:off x="3863023" y="3269615"/>
            <a:ext cx="260350" cy="276225"/>
          </a:xfrm>
          <a:prstGeom prst="rect">
            <a:avLst/>
          </a:prstGeom>
          <a:noFill/>
          <a:ln w="9525">
            <a:noFill/>
            <a:miter lim="800000"/>
            <a:headEnd/>
            <a:tailEnd/>
          </a:ln>
        </p:spPr>
        <p:txBody>
          <a:bodyPr>
            <a:spAutoFit/>
          </a:bodyPr>
          <a:lstStyle/>
          <a:p>
            <a:pPr eaLnBrk="0" hangingPunct="0">
              <a:spcBef>
                <a:spcPct val="20000"/>
              </a:spcBef>
            </a:pPr>
            <a:r>
              <a:rPr lang="en-GB" sz="1200">
                <a:solidFill>
                  <a:srgbClr val="000000"/>
                </a:solidFill>
              </a:rPr>
              <a:t>3</a:t>
            </a:r>
          </a:p>
        </p:txBody>
      </p:sp>
      <p:sp>
        <p:nvSpPr>
          <p:cNvPr id="25" name="Textfeld 11"/>
          <p:cNvSpPr txBox="1">
            <a:spLocks noChangeArrowheads="1"/>
          </p:cNvSpPr>
          <p:nvPr/>
        </p:nvSpPr>
        <p:spPr bwMode="auto">
          <a:xfrm>
            <a:off x="2872423" y="5287367"/>
            <a:ext cx="2482850" cy="276225"/>
          </a:xfrm>
          <a:prstGeom prst="rect">
            <a:avLst/>
          </a:prstGeom>
          <a:noFill/>
          <a:ln w="9525">
            <a:noFill/>
            <a:miter lim="800000"/>
            <a:headEnd/>
            <a:tailEnd/>
          </a:ln>
        </p:spPr>
        <p:txBody>
          <a:bodyPr anchor="ctr">
            <a:spAutoFit/>
          </a:bodyPr>
          <a:lstStyle/>
          <a:p>
            <a:pPr algn="ctr" eaLnBrk="0" hangingPunct="0">
              <a:spcBef>
                <a:spcPct val="20000"/>
              </a:spcBef>
            </a:pPr>
            <a:r>
              <a:rPr lang="en-GB" sz="1200" b="1" dirty="0" err="1">
                <a:solidFill>
                  <a:srgbClr val="000000"/>
                </a:solidFill>
              </a:rPr>
              <a:t>Organisationsstruktur</a:t>
            </a:r>
            <a:endParaRPr lang="en-GB" sz="1200" b="1" dirty="0">
              <a:solidFill>
                <a:srgbClr val="000000"/>
              </a:solidFill>
            </a:endParaRPr>
          </a:p>
        </p:txBody>
      </p:sp>
      <p:cxnSp>
        <p:nvCxnSpPr>
          <p:cNvPr id="27" name="Gerade Verbindung 26"/>
          <p:cNvCxnSpPr/>
          <p:nvPr/>
        </p:nvCxnSpPr>
        <p:spPr bwMode="auto">
          <a:xfrm flipH="1">
            <a:off x="1500805" y="1711155"/>
            <a:ext cx="11151" cy="311119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2" name="Gerade Verbindung 31"/>
          <p:cNvCxnSpPr/>
          <p:nvPr/>
        </p:nvCxnSpPr>
        <p:spPr bwMode="auto">
          <a:xfrm>
            <a:off x="2582452" y="5201477"/>
            <a:ext cx="3122341"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6" name="Textfeld 2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Erfolgreiche Unternehmen passen ihre Organisationsstrukturen über Zeit an – unternehmerische und effektive Organisationsformen je nach Ausrichtung</a:t>
            </a:r>
            <a:endParaRPr lang="de-DE" sz="1600" b="1" dirty="0">
              <a:solidFill>
                <a:srgbClr val="002060"/>
              </a:solidFill>
            </a:endParaRPr>
          </a:p>
        </p:txBody>
      </p:sp>
      <p:sp>
        <p:nvSpPr>
          <p:cNvPr id="29" name="Textfeld 28"/>
          <p:cNvSpPr txBox="1"/>
          <p:nvPr/>
        </p:nvSpPr>
        <p:spPr>
          <a:xfrm>
            <a:off x="346710" y="6382247"/>
            <a:ext cx="187102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Kuratko</a:t>
            </a:r>
            <a:r>
              <a:rPr lang="de-DE" sz="1050" dirty="0" smtClean="0">
                <a:solidFill>
                  <a:schemeClr val="bg1">
                    <a:lumMod val="50000"/>
                  </a:schemeClr>
                </a:solidFill>
              </a:rPr>
              <a:t> et al. (2011)</a:t>
            </a:r>
            <a:endParaRPr lang="de-DE" sz="1050" dirty="0">
              <a:solidFill>
                <a:srgbClr val="FF0000"/>
              </a:solidFill>
            </a:endParaRPr>
          </a:p>
        </p:txBody>
      </p:sp>
      <p:sp>
        <p:nvSpPr>
          <p:cNvPr id="30" name="Textfeld 29"/>
          <p:cNvSpPr txBox="1">
            <a:spLocks noChangeArrowheads="1"/>
          </p:cNvSpPr>
          <p:nvPr/>
        </p:nvSpPr>
        <p:spPr bwMode="auto">
          <a:xfrm>
            <a:off x="6607858" y="2063695"/>
            <a:ext cx="2147522" cy="2973122"/>
          </a:xfrm>
          <a:prstGeom prst="rect">
            <a:avLst/>
          </a:prstGeom>
          <a:noFill/>
          <a:ln w="9525">
            <a:noFill/>
            <a:miter lim="800000"/>
            <a:headEnd/>
            <a:tailEnd/>
          </a:ln>
        </p:spPr>
        <p:txBody>
          <a:bodyPr wrap="square" anchor="ctr">
            <a:spAutoFit/>
          </a:bodyPr>
          <a:lstStyle/>
          <a:p>
            <a:pPr marL="182563" indent="-182563" eaLnBrk="0" hangingPunct="0">
              <a:spcBef>
                <a:spcPct val="20000"/>
              </a:spcBef>
              <a:buFont typeface="Symbol" pitchFamily="18" charset="2"/>
              <a:buChar char="-"/>
            </a:pPr>
            <a:r>
              <a:rPr lang="en-GB" sz="1200" dirty="0" err="1" smtClean="0">
                <a:solidFill>
                  <a:srgbClr val="000000"/>
                </a:solidFill>
              </a:rPr>
              <a:t>Unternehmen</a:t>
            </a:r>
            <a:r>
              <a:rPr lang="en-GB" sz="1200" dirty="0" smtClean="0">
                <a:solidFill>
                  <a:srgbClr val="000000"/>
                </a:solidFill>
              </a:rPr>
              <a:t> </a:t>
            </a:r>
            <a:r>
              <a:rPr lang="en-GB" sz="1200" dirty="0" err="1" smtClean="0">
                <a:solidFill>
                  <a:srgbClr val="000000"/>
                </a:solidFill>
              </a:rPr>
              <a:t>sollten</a:t>
            </a:r>
            <a:r>
              <a:rPr lang="en-GB" sz="1200" dirty="0" smtClean="0">
                <a:solidFill>
                  <a:srgbClr val="000000"/>
                </a:solidFill>
              </a:rPr>
              <a:t> </a:t>
            </a:r>
            <a:r>
              <a:rPr lang="en-GB" sz="1200" dirty="0" err="1" smtClean="0">
                <a:solidFill>
                  <a:srgbClr val="000000"/>
                </a:solidFill>
              </a:rPr>
              <a:t>ihre</a:t>
            </a:r>
            <a:r>
              <a:rPr lang="en-GB" sz="1200" dirty="0" smtClean="0">
                <a:solidFill>
                  <a:srgbClr val="000000"/>
                </a:solidFill>
              </a:rPr>
              <a:t> </a:t>
            </a:r>
            <a:r>
              <a:rPr lang="en-GB" sz="1200" dirty="0" err="1" smtClean="0">
                <a:solidFill>
                  <a:srgbClr val="000000"/>
                </a:solidFill>
              </a:rPr>
              <a:t>Organisationsstruktur</a:t>
            </a:r>
            <a:r>
              <a:rPr lang="en-GB" sz="1200" dirty="0" smtClean="0">
                <a:solidFill>
                  <a:srgbClr val="000000"/>
                </a:solidFill>
              </a:rPr>
              <a:t> an die </a:t>
            </a:r>
            <a:r>
              <a:rPr lang="en-GB" sz="1200" dirty="0" err="1" smtClean="0">
                <a:solidFill>
                  <a:srgbClr val="000000"/>
                </a:solidFill>
              </a:rPr>
              <a:t>strategische</a:t>
            </a:r>
            <a:r>
              <a:rPr lang="en-GB" sz="1200" dirty="0" smtClean="0">
                <a:solidFill>
                  <a:srgbClr val="000000"/>
                </a:solidFill>
              </a:rPr>
              <a:t> </a:t>
            </a:r>
            <a:r>
              <a:rPr lang="en-GB" sz="1200" dirty="0" err="1" smtClean="0">
                <a:solidFill>
                  <a:srgbClr val="000000"/>
                </a:solidFill>
              </a:rPr>
              <a:t>Ausrichtung</a:t>
            </a:r>
            <a:r>
              <a:rPr lang="en-GB" sz="1200" dirty="0" smtClean="0">
                <a:solidFill>
                  <a:srgbClr val="000000"/>
                </a:solidFill>
              </a:rPr>
              <a:t> </a:t>
            </a:r>
            <a:r>
              <a:rPr lang="en-GB" sz="1200" dirty="0" err="1" smtClean="0">
                <a:solidFill>
                  <a:srgbClr val="000000"/>
                </a:solidFill>
              </a:rPr>
              <a:t>anpassen</a:t>
            </a:r>
            <a:endParaRPr lang="en-GB" sz="1200" dirty="0" smtClean="0">
              <a:solidFill>
                <a:srgbClr val="000000"/>
              </a:solidFill>
            </a:endParaRPr>
          </a:p>
          <a:p>
            <a:pPr marL="182563" indent="-182563" eaLnBrk="0" hangingPunct="0">
              <a:spcBef>
                <a:spcPct val="20000"/>
              </a:spcBef>
              <a:buFont typeface="Symbol" pitchFamily="18" charset="2"/>
              <a:buChar char="-"/>
            </a:pPr>
            <a:r>
              <a:rPr lang="en-GB" sz="1200" dirty="0" err="1" smtClean="0">
                <a:solidFill>
                  <a:srgbClr val="000000"/>
                </a:solidFill>
              </a:rPr>
              <a:t>Organische</a:t>
            </a:r>
            <a:r>
              <a:rPr lang="en-GB" sz="1200" dirty="0" smtClean="0">
                <a:solidFill>
                  <a:srgbClr val="000000"/>
                </a:solidFill>
              </a:rPr>
              <a:t> </a:t>
            </a:r>
            <a:r>
              <a:rPr lang="en-GB" sz="1200" dirty="0" err="1" smtClean="0">
                <a:solidFill>
                  <a:srgbClr val="000000"/>
                </a:solidFill>
              </a:rPr>
              <a:t>Strukturen</a:t>
            </a:r>
            <a:r>
              <a:rPr lang="en-GB" sz="1200" dirty="0" smtClean="0">
                <a:solidFill>
                  <a:srgbClr val="000000"/>
                </a:solidFill>
              </a:rPr>
              <a:t> </a:t>
            </a:r>
            <a:r>
              <a:rPr lang="en-GB" sz="1200" dirty="0" err="1" smtClean="0">
                <a:solidFill>
                  <a:srgbClr val="000000"/>
                </a:solidFill>
              </a:rPr>
              <a:t>passen</a:t>
            </a:r>
            <a:r>
              <a:rPr lang="en-GB" sz="1200" dirty="0" smtClean="0">
                <a:solidFill>
                  <a:srgbClr val="000000"/>
                </a:solidFill>
              </a:rPr>
              <a:t> </a:t>
            </a:r>
            <a:r>
              <a:rPr lang="en-GB" sz="1200" dirty="0" err="1" smtClean="0">
                <a:solidFill>
                  <a:srgbClr val="000000"/>
                </a:solidFill>
              </a:rPr>
              <a:t>zu</a:t>
            </a:r>
            <a:r>
              <a:rPr lang="en-GB" sz="1200" dirty="0" smtClean="0">
                <a:solidFill>
                  <a:srgbClr val="000000"/>
                </a:solidFill>
              </a:rPr>
              <a:t> </a:t>
            </a:r>
            <a:r>
              <a:rPr lang="en-GB" sz="1200" dirty="0" err="1" smtClean="0">
                <a:solidFill>
                  <a:srgbClr val="000000"/>
                </a:solidFill>
              </a:rPr>
              <a:t>unternehmerischer</a:t>
            </a:r>
            <a:r>
              <a:rPr lang="en-GB" sz="1200" dirty="0" smtClean="0">
                <a:solidFill>
                  <a:srgbClr val="000000"/>
                </a:solidFill>
              </a:rPr>
              <a:t> </a:t>
            </a:r>
            <a:r>
              <a:rPr lang="en-GB" sz="1200" dirty="0" err="1" smtClean="0">
                <a:solidFill>
                  <a:srgbClr val="000000"/>
                </a:solidFill>
              </a:rPr>
              <a:t>Ausrichtung</a:t>
            </a:r>
            <a:r>
              <a:rPr lang="en-GB" sz="1200" dirty="0" smtClean="0">
                <a:solidFill>
                  <a:srgbClr val="000000"/>
                </a:solidFill>
              </a:rPr>
              <a:t>, </a:t>
            </a:r>
            <a:r>
              <a:rPr lang="en-GB" sz="1200" dirty="0" err="1" smtClean="0">
                <a:solidFill>
                  <a:srgbClr val="000000"/>
                </a:solidFill>
              </a:rPr>
              <a:t>bürokratische</a:t>
            </a:r>
            <a:r>
              <a:rPr lang="en-GB" sz="1200" dirty="0" smtClean="0">
                <a:solidFill>
                  <a:srgbClr val="000000"/>
                </a:solidFill>
              </a:rPr>
              <a:t> </a:t>
            </a:r>
            <a:r>
              <a:rPr lang="en-GB" sz="1200" dirty="0" err="1" smtClean="0">
                <a:solidFill>
                  <a:srgbClr val="000000"/>
                </a:solidFill>
              </a:rPr>
              <a:t>zu</a:t>
            </a:r>
            <a:r>
              <a:rPr lang="en-GB" sz="1200" dirty="0" smtClean="0">
                <a:solidFill>
                  <a:srgbClr val="000000"/>
                </a:solidFill>
              </a:rPr>
              <a:t> </a:t>
            </a:r>
            <a:r>
              <a:rPr lang="en-GB" sz="1200" dirty="0" err="1" smtClean="0">
                <a:solidFill>
                  <a:srgbClr val="000000"/>
                </a:solidFill>
              </a:rPr>
              <a:t>konservativer</a:t>
            </a:r>
            <a:endParaRPr lang="en-GB" sz="1200" dirty="0" smtClean="0">
              <a:solidFill>
                <a:srgbClr val="000000"/>
              </a:solidFill>
            </a:endParaRPr>
          </a:p>
          <a:p>
            <a:pPr marL="182563" indent="-182563" eaLnBrk="0" hangingPunct="0">
              <a:spcBef>
                <a:spcPct val="20000"/>
              </a:spcBef>
              <a:buFont typeface="Symbol" pitchFamily="18" charset="2"/>
              <a:buChar char="-"/>
            </a:pPr>
            <a:r>
              <a:rPr lang="en-GB" sz="1200" dirty="0" err="1" smtClean="0">
                <a:solidFill>
                  <a:srgbClr val="000000"/>
                </a:solidFill>
              </a:rPr>
              <a:t>Konzept</a:t>
            </a:r>
            <a:r>
              <a:rPr lang="en-GB" sz="1200" dirty="0" smtClean="0">
                <a:solidFill>
                  <a:srgbClr val="000000"/>
                </a:solidFill>
              </a:rPr>
              <a:t> des </a:t>
            </a:r>
            <a:r>
              <a:rPr lang="en-GB" sz="1200" b="1" dirty="0" smtClean="0">
                <a:solidFill>
                  <a:srgbClr val="002060"/>
                </a:solidFill>
              </a:rPr>
              <a:t>Cycling</a:t>
            </a:r>
            <a:r>
              <a:rPr lang="en-GB" sz="1200" dirty="0" smtClean="0">
                <a:solidFill>
                  <a:srgbClr val="000000"/>
                </a:solidFill>
              </a:rPr>
              <a:t>: </a:t>
            </a:r>
            <a:r>
              <a:rPr lang="en-GB" sz="1200" dirty="0" err="1" smtClean="0">
                <a:solidFill>
                  <a:srgbClr val="000000"/>
                </a:solidFill>
              </a:rPr>
              <a:t>Erfolgreiche</a:t>
            </a:r>
            <a:r>
              <a:rPr lang="en-GB" sz="1200" dirty="0" smtClean="0">
                <a:solidFill>
                  <a:srgbClr val="000000"/>
                </a:solidFill>
              </a:rPr>
              <a:t> </a:t>
            </a:r>
            <a:r>
              <a:rPr lang="en-GB" sz="1200" dirty="0" err="1" smtClean="0">
                <a:solidFill>
                  <a:srgbClr val="000000"/>
                </a:solidFill>
              </a:rPr>
              <a:t>Unternehmen</a:t>
            </a:r>
            <a:r>
              <a:rPr lang="en-GB" sz="1200" dirty="0" smtClean="0">
                <a:solidFill>
                  <a:srgbClr val="000000"/>
                </a:solidFill>
              </a:rPr>
              <a:t> </a:t>
            </a:r>
            <a:r>
              <a:rPr lang="en-GB" sz="1200" dirty="0" err="1" smtClean="0">
                <a:solidFill>
                  <a:srgbClr val="000000"/>
                </a:solidFill>
              </a:rPr>
              <a:t>bewegen</a:t>
            </a:r>
            <a:r>
              <a:rPr lang="en-GB" sz="1200" dirty="0" smtClean="0">
                <a:solidFill>
                  <a:srgbClr val="000000"/>
                </a:solidFill>
              </a:rPr>
              <a:t> </a:t>
            </a:r>
            <a:r>
              <a:rPr lang="en-GB" sz="1200" dirty="0" err="1" smtClean="0">
                <a:solidFill>
                  <a:srgbClr val="000000"/>
                </a:solidFill>
              </a:rPr>
              <a:t>sich</a:t>
            </a:r>
            <a:r>
              <a:rPr lang="en-GB" sz="1200" dirty="0" smtClean="0">
                <a:solidFill>
                  <a:srgbClr val="000000"/>
                </a:solidFill>
              </a:rPr>
              <a:t> </a:t>
            </a:r>
            <a:r>
              <a:rPr lang="en-GB" sz="1200" dirty="0" err="1" smtClean="0">
                <a:solidFill>
                  <a:srgbClr val="000000"/>
                </a:solidFill>
              </a:rPr>
              <a:t>zwischen</a:t>
            </a:r>
            <a:r>
              <a:rPr lang="en-GB" sz="1200" dirty="0" smtClean="0">
                <a:solidFill>
                  <a:srgbClr val="000000"/>
                </a:solidFill>
              </a:rPr>
              <a:t> den </a:t>
            </a:r>
            <a:r>
              <a:rPr lang="en-GB" sz="1200" dirty="0" err="1" smtClean="0">
                <a:solidFill>
                  <a:srgbClr val="000000"/>
                </a:solidFill>
              </a:rPr>
              <a:t>Zellen</a:t>
            </a:r>
            <a:r>
              <a:rPr lang="en-GB" sz="1200" dirty="0" smtClean="0">
                <a:solidFill>
                  <a:srgbClr val="000000"/>
                </a:solidFill>
              </a:rPr>
              <a:t> 1 und 3</a:t>
            </a:r>
          </a:p>
          <a:p>
            <a:pPr eaLnBrk="0" hangingPunct="0">
              <a:spcBef>
                <a:spcPct val="20000"/>
              </a:spcBef>
            </a:pPr>
            <a:endParaRPr lang="en-GB" sz="1200" b="1" dirty="0">
              <a:solidFill>
                <a:srgbClr val="000000"/>
              </a:solidFill>
            </a:endParaRPr>
          </a:p>
        </p:txBody>
      </p:sp>
      <p:sp>
        <p:nvSpPr>
          <p:cNvPr id="3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110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6" name="Textfeld 35"/>
          <p:cNvSpPr txBox="1"/>
          <p:nvPr/>
        </p:nvSpPr>
        <p:spPr>
          <a:xfrm>
            <a:off x="217170" y="971550"/>
            <a:ext cx="2869696" cy="307777"/>
          </a:xfrm>
          <a:prstGeom prst="rect">
            <a:avLst/>
          </a:prstGeom>
          <a:noFill/>
        </p:spPr>
        <p:txBody>
          <a:bodyPr wrap="none" rtlCol="0">
            <a:spAutoFit/>
          </a:bodyPr>
          <a:lstStyle/>
          <a:p>
            <a:r>
              <a:rPr lang="de-DE" sz="1400" i="1" dirty="0" smtClean="0">
                <a:solidFill>
                  <a:schemeClr val="bg1">
                    <a:lumMod val="50000"/>
                  </a:schemeClr>
                </a:solidFill>
              </a:rPr>
              <a:t>3.2 Organisation - Differenzierung</a:t>
            </a:r>
            <a:endParaRPr lang="de-DE" sz="1400" i="1" dirty="0">
              <a:solidFill>
                <a:schemeClr val="bg1">
                  <a:lumMod val="50000"/>
                </a:schemeClr>
              </a:solidFill>
            </a:endParaRPr>
          </a:p>
        </p:txBody>
      </p:sp>
    </p:spTree>
    <p:extLst>
      <p:ext uri="{BB962C8B-B14F-4D97-AF65-F5344CB8AC3E}">
        <p14:creationId xmlns:p14="http://schemas.microsoft.com/office/powerpoint/2010/main" val="1556359238"/>
      </p:ext>
    </p:extLst>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 name="Objekt 102"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615797"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 name="Eingekerbter Richtungspfeil 107"/>
          <p:cNvSpPr/>
          <p:nvPr/>
        </p:nvSpPr>
        <p:spPr bwMode="auto">
          <a:xfrm>
            <a:off x="4415790" y="1706880"/>
            <a:ext cx="2727960" cy="4000500"/>
          </a:xfrm>
          <a:prstGeom prst="chevron">
            <a:avLst>
              <a:gd name="adj" fmla="val 1750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2" name="Richtungspfeil 101"/>
          <p:cNvSpPr/>
          <p:nvPr/>
        </p:nvSpPr>
        <p:spPr bwMode="auto">
          <a:xfrm>
            <a:off x="297180" y="1714500"/>
            <a:ext cx="2503170" cy="4000500"/>
          </a:xfrm>
          <a:prstGeom prst="homePlate">
            <a:avLst>
              <a:gd name="adj" fmla="val 1892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Gleichschenkliges Dreieck 6"/>
          <p:cNvSpPr/>
          <p:nvPr/>
        </p:nvSpPr>
        <p:spPr bwMode="auto">
          <a:xfrm>
            <a:off x="400050" y="2404110"/>
            <a:ext cx="2011680" cy="1920240"/>
          </a:xfrm>
          <a:prstGeom prst="triangl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12" name="Gerade Verbindung 11"/>
          <p:cNvCxnSpPr/>
          <p:nvPr/>
        </p:nvCxnSpPr>
        <p:spPr bwMode="auto">
          <a:xfrm>
            <a:off x="1154430" y="2941320"/>
            <a:ext cx="5029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5" name="Gerade Verbindung 14"/>
          <p:cNvCxnSpPr>
            <a:stCxn id="7" idx="1"/>
            <a:endCxn id="7" idx="5"/>
          </p:cNvCxnSpPr>
          <p:nvPr/>
        </p:nvCxnSpPr>
        <p:spPr bwMode="auto">
          <a:xfrm>
            <a:off x="902970" y="3364230"/>
            <a:ext cx="100584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9" name="Gerade Verbindung 18"/>
          <p:cNvCxnSpPr/>
          <p:nvPr/>
        </p:nvCxnSpPr>
        <p:spPr bwMode="auto">
          <a:xfrm>
            <a:off x="902970" y="336423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0" name="Gerade Verbindung 19"/>
          <p:cNvCxnSpPr/>
          <p:nvPr/>
        </p:nvCxnSpPr>
        <p:spPr bwMode="auto">
          <a:xfrm>
            <a:off x="1146810" y="336423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1" name="Gerade Verbindung 20"/>
          <p:cNvCxnSpPr/>
          <p:nvPr/>
        </p:nvCxnSpPr>
        <p:spPr bwMode="auto">
          <a:xfrm>
            <a:off x="1390650" y="336423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2" name="Gerade Verbindung 21"/>
          <p:cNvCxnSpPr/>
          <p:nvPr/>
        </p:nvCxnSpPr>
        <p:spPr bwMode="auto">
          <a:xfrm>
            <a:off x="1634490" y="336423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3" name="Gerade Verbindung 22"/>
          <p:cNvCxnSpPr/>
          <p:nvPr/>
        </p:nvCxnSpPr>
        <p:spPr bwMode="auto">
          <a:xfrm>
            <a:off x="1878330" y="336423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4" name="Ellipse 23"/>
          <p:cNvSpPr/>
          <p:nvPr/>
        </p:nvSpPr>
        <p:spPr bwMode="auto">
          <a:xfrm>
            <a:off x="982980" y="371856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5" name="Ellipse 24"/>
          <p:cNvSpPr/>
          <p:nvPr/>
        </p:nvSpPr>
        <p:spPr bwMode="auto">
          <a:xfrm>
            <a:off x="1203960" y="388239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6" name="Ellipse 25"/>
          <p:cNvSpPr/>
          <p:nvPr/>
        </p:nvSpPr>
        <p:spPr bwMode="auto">
          <a:xfrm>
            <a:off x="1169670" y="357378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7" name="Ellipse 26"/>
          <p:cNvSpPr/>
          <p:nvPr/>
        </p:nvSpPr>
        <p:spPr bwMode="auto">
          <a:xfrm>
            <a:off x="975360" y="396240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8" name="Ellipse 27"/>
          <p:cNvSpPr/>
          <p:nvPr/>
        </p:nvSpPr>
        <p:spPr bwMode="auto">
          <a:xfrm>
            <a:off x="746760" y="387096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9" name="Ellipse 28"/>
          <p:cNvSpPr/>
          <p:nvPr/>
        </p:nvSpPr>
        <p:spPr bwMode="auto">
          <a:xfrm>
            <a:off x="758190" y="409956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0" name="Ellipse 29"/>
          <p:cNvSpPr/>
          <p:nvPr/>
        </p:nvSpPr>
        <p:spPr bwMode="auto">
          <a:xfrm>
            <a:off x="1272540" y="411099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1" name="Ellipse 30"/>
          <p:cNvSpPr/>
          <p:nvPr/>
        </p:nvSpPr>
        <p:spPr bwMode="auto">
          <a:xfrm>
            <a:off x="1432560" y="387096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2" name="Ellipse 31"/>
          <p:cNvSpPr/>
          <p:nvPr/>
        </p:nvSpPr>
        <p:spPr bwMode="auto">
          <a:xfrm>
            <a:off x="1478280" y="367665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3" name="Ellipse 32"/>
          <p:cNvSpPr/>
          <p:nvPr/>
        </p:nvSpPr>
        <p:spPr bwMode="auto">
          <a:xfrm>
            <a:off x="1238250" y="371094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4" name="Ellipse 33"/>
          <p:cNvSpPr/>
          <p:nvPr/>
        </p:nvSpPr>
        <p:spPr bwMode="auto">
          <a:xfrm>
            <a:off x="986790" y="353949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Ellipse 34"/>
          <p:cNvSpPr/>
          <p:nvPr/>
        </p:nvSpPr>
        <p:spPr bwMode="auto">
          <a:xfrm>
            <a:off x="1466850" y="407670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6" name="Ellipse 35"/>
          <p:cNvSpPr/>
          <p:nvPr/>
        </p:nvSpPr>
        <p:spPr bwMode="auto">
          <a:xfrm>
            <a:off x="1489710" y="350520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7" name="Ellipse 36"/>
          <p:cNvSpPr/>
          <p:nvPr/>
        </p:nvSpPr>
        <p:spPr bwMode="auto">
          <a:xfrm>
            <a:off x="1693545" y="3823335"/>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8" name="Ellipse 37"/>
          <p:cNvSpPr/>
          <p:nvPr/>
        </p:nvSpPr>
        <p:spPr bwMode="auto">
          <a:xfrm>
            <a:off x="1718310" y="368808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9" name="Ellipse 38"/>
          <p:cNvSpPr/>
          <p:nvPr/>
        </p:nvSpPr>
        <p:spPr bwMode="auto">
          <a:xfrm>
            <a:off x="1741170" y="405384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0" name="Ellipse 39"/>
          <p:cNvSpPr/>
          <p:nvPr/>
        </p:nvSpPr>
        <p:spPr bwMode="auto">
          <a:xfrm>
            <a:off x="2025967" y="3918585"/>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1" name="Ellipse 40"/>
          <p:cNvSpPr/>
          <p:nvPr/>
        </p:nvSpPr>
        <p:spPr bwMode="auto">
          <a:xfrm>
            <a:off x="2015490" y="407670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2" name="Ellipse 41"/>
          <p:cNvSpPr/>
          <p:nvPr/>
        </p:nvSpPr>
        <p:spPr bwMode="auto">
          <a:xfrm>
            <a:off x="1912620" y="366522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4" name="Textfeld 43"/>
          <p:cNvSpPr txBox="1"/>
          <p:nvPr/>
        </p:nvSpPr>
        <p:spPr>
          <a:xfrm rot="16200000">
            <a:off x="285750" y="4610100"/>
            <a:ext cx="857927" cy="276999"/>
          </a:xfrm>
          <a:prstGeom prst="rect">
            <a:avLst/>
          </a:prstGeom>
          <a:noFill/>
        </p:spPr>
        <p:txBody>
          <a:bodyPr wrap="none" rtlCol="0">
            <a:spAutoFit/>
          </a:bodyPr>
          <a:lstStyle/>
          <a:p>
            <a:r>
              <a:rPr lang="de-DE" sz="1200" dirty="0" smtClean="0"/>
              <a:t>Marketing</a:t>
            </a:r>
            <a:endParaRPr lang="de-DE" sz="1200" dirty="0"/>
          </a:p>
        </p:txBody>
      </p:sp>
      <p:sp>
        <p:nvSpPr>
          <p:cNvPr id="45" name="Textfeld 44"/>
          <p:cNvSpPr txBox="1"/>
          <p:nvPr/>
        </p:nvSpPr>
        <p:spPr>
          <a:xfrm rot="16200000">
            <a:off x="674534" y="4537741"/>
            <a:ext cx="713209" cy="276999"/>
          </a:xfrm>
          <a:prstGeom prst="rect">
            <a:avLst/>
          </a:prstGeom>
          <a:noFill/>
        </p:spPr>
        <p:txBody>
          <a:bodyPr wrap="none" rtlCol="0">
            <a:spAutoFit/>
          </a:bodyPr>
          <a:lstStyle/>
          <a:p>
            <a:r>
              <a:rPr lang="de-DE" sz="1200" dirty="0" smtClean="0"/>
              <a:t>Vertrieb</a:t>
            </a:r>
            <a:endParaRPr lang="de-DE" sz="1200" dirty="0"/>
          </a:p>
        </p:txBody>
      </p:sp>
      <p:sp>
        <p:nvSpPr>
          <p:cNvPr id="46" name="Textfeld 45"/>
          <p:cNvSpPr txBox="1"/>
          <p:nvPr/>
        </p:nvSpPr>
        <p:spPr>
          <a:xfrm rot="16200000">
            <a:off x="1268893" y="4414534"/>
            <a:ext cx="466794" cy="276999"/>
          </a:xfrm>
          <a:prstGeom prst="rect">
            <a:avLst/>
          </a:prstGeom>
          <a:noFill/>
        </p:spPr>
        <p:txBody>
          <a:bodyPr wrap="none" rtlCol="0">
            <a:spAutoFit/>
          </a:bodyPr>
          <a:lstStyle/>
          <a:p>
            <a:r>
              <a:rPr lang="de-DE" sz="1200" dirty="0" err="1" smtClean="0"/>
              <a:t>FuE</a:t>
            </a:r>
            <a:endParaRPr lang="de-DE" sz="1200" dirty="0"/>
          </a:p>
        </p:txBody>
      </p:sp>
      <p:sp>
        <p:nvSpPr>
          <p:cNvPr id="47" name="Textfeld 46"/>
          <p:cNvSpPr txBox="1"/>
          <p:nvPr/>
        </p:nvSpPr>
        <p:spPr>
          <a:xfrm rot="16200000">
            <a:off x="1295400" y="4638954"/>
            <a:ext cx="915635" cy="276999"/>
          </a:xfrm>
          <a:prstGeom prst="rect">
            <a:avLst/>
          </a:prstGeom>
          <a:noFill/>
        </p:spPr>
        <p:txBody>
          <a:bodyPr wrap="none" rtlCol="0">
            <a:spAutoFit/>
          </a:bodyPr>
          <a:lstStyle/>
          <a:p>
            <a:r>
              <a:rPr lang="de-DE" sz="1200" dirty="0" smtClean="0"/>
              <a:t>Controlling</a:t>
            </a:r>
            <a:endParaRPr lang="de-DE" sz="1200" dirty="0"/>
          </a:p>
        </p:txBody>
      </p:sp>
      <p:sp>
        <p:nvSpPr>
          <p:cNvPr id="48" name="Textfeld 47"/>
          <p:cNvSpPr txBox="1"/>
          <p:nvPr/>
        </p:nvSpPr>
        <p:spPr>
          <a:xfrm rot="16200000">
            <a:off x="1695451" y="4529149"/>
            <a:ext cx="696024" cy="276999"/>
          </a:xfrm>
          <a:prstGeom prst="rect">
            <a:avLst/>
          </a:prstGeom>
          <a:noFill/>
        </p:spPr>
        <p:txBody>
          <a:bodyPr wrap="none" rtlCol="0">
            <a:spAutoFit/>
          </a:bodyPr>
          <a:lstStyle/>
          <a:p>
            <a:r>
              <a:rPr lang="de-DE" sz="1200" dirty="0" smtClean="0"/>
              <a:t>Service</a:t>
            </a:r>
            <a:endParaRPr lang="de-DE" sz="1200" dirty="0"/>
          </a:p>
        </p:txBody>
      </p:sp>
      <p:sp>
        <p:nvSpPr>
          <p:cNvPr id="49" name="Textfeld 48"/>
          <p:cNvSpPr txBox="1"/>
          <p:nvPr/>
        </p:nvSpPr>
        <p:spPr>
          <a:xfrm rot="16200000">
            <a:off x="1101091" y="4342399"/>
            <a:ext cx="322524" cy="276999"/>
          </a:xfrm>
          <a:prstGeom prst="rect">
            <a:avLst/>
          </a:prstGeom>
          <a:noFill/>
        </p:spPr>
        <p:txBody>
          <a:bodyPr wrap="none" rtlCol="0">
            <a:spAutoFit/>
          </a:bodyPr>
          <a:lstStyle/>
          <a:p>
            <a:r>
              <a:rPr lang="de-DE" sz="1200" dirty="0" smtClean="0"/>
              <a:t>IT</a:t>
            </a:r>
            <a:endParaRPr lang="de-DE" sz="1200" dirty="0"/>
          </a:p>
        </p:txBody>
      </p:sp>
      <p:grpSp>
        <p:nvGrpSpPr>
          <p:cNvPr id="110" name="Gruppieren 109"/>
          <p:cNvGrpSpPr/>
          <p:nvPr/>
        </p:nvGrpSpPr>
        <p:grpSpPr>
          <a:xfrm>
            <a:off x="4832668" y="2404110"/>
            <a:ext cx="2011680" cy="2831161"/>
            <a:chOff x="4992688" y="2346960"/>
            <a:chExt cx="2011680" cy="2831161"/>
          </a:xfrm>
        </p:grpSpPr>
        <p:sp>
          <p:nvSpPr>
            <p:cNvPr id="50" name="Gleichschenkliges Dreieck 49"/>
            <p:cNvSpPr/>
            <p:nvPr/>
          </p:nvSpPr>
          <p:spPr bwMode="auto">
            <a:xfrm>
              <a:off x="4992688" y="2346960"/>
              <a:ext cx="2011680" cy="1920240"/>
            </a:xfrm>
            <a:prstGeom prst="triangl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51" name="Gerade Verbindung 50"/>
            <p:cNvCxnSpPr/>
            <p:nvPr/>
          </p:nvCxnSpPr>
          <p:spPr bwMode="auto">
            <a:xfrm>
              <a:off x="5747068" y="2884170"/>
              <a:ext cx="5029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2" name="Gerade Verbindung 51"/>
            <p:cNvCxnSpPr>
              <a:stCxn id="50" idx="1"/>
              <a:endCxn id="50" idx="5"/>
            </p:cNvCxnSpPr>
            <p:nvPr/>
          </p:nvCxnSpPr>
          <p:spPr bwMode="auto">
            <a:xfrm>
              <a:off x="5495608" y="3307080"/>
              <a:ext cx="100584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3" name="Gerade Verbindung 52"/>
            <p:cNvCxnSpPr/>
            <p:nvPr/>
          </p:nvCxnSpPr>
          <p:spPr bwMode="auto">
            <a:xfrm>
              <a:off x="5495608" y="330708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4" name="Gerade Verbindung 53"/>
            <p:cNvCxnSpPr/>
            <p:nvPr/>
          </p:nvCxnSpPr>
          <p:spPr bwMode="auto">
            <a:xfrm>
              <a:off x="5739448" y="330708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5" name="Gerade Verbindung 54"/>
            <p:cNvCxnSpPr/>
            <p:nvPr/>
          </p:nvCxnSpPr>
          <p:spPr bwMode="auto">
            <a:xfrm>
              <a:off x="5983288" y="330708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6" name="Gerade Verbindung 55"/>
            <p:cNvCxnSpPr/>
            <p:nvPr/>
          </p:nvCxnSpPr>
          <p:spPr bwMode="auto">
            <a:xfrm>
              <a:off x="6227128" y="330708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7" name="Gerade Verbindung 56"/>
            <p:cNvCxnSpPr/>
            <p:nvPr/>
          </p:nvCxnSpPr>
          <p:spPr bwMode="auto">
            <a:xfrm>
              <a:off x="6470968" y="3307080"/>
              <a:ext cx="0" cy="124587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58" name="Ellipse 57"/>
            <p:cNvSpPr/>
            <p:nvPr/>
          </p:nvSpPr>
          <p:spPr bwMode="auto">
            <a:xfrm>
              <a:off x="5575618" y="366141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9" name="Ellipse 58"/>
            <p:cNvSpPr/>
            <p:nvPr/>
          </p:nvSpPr>
          <p:spPr bwMode="auto">
            <a:xfrm>
              <a:off x="5796598" y="382524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0" name="Ellipse 59"/>
            <p:cNvSpPr/>
            <p:nvPr/>
          </p:nvSpPr>
          <p:spPr bwMode="auto">
            <a:xfrm>
              <a:off x="5762308" y="351663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1" name="Ellipse 60"/>
            <p:cNvSpPr/>
            <p:nvPr/>
          </p:nvSpPr>
          <p:spPr bwMode="auto">
            <a:xfrm>
              <a:off x="5567998" y="390525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2" name="Ellipse 61"/>
            <p:cNvSpPr/>
            <p:nvPr/>
          </p:nvSpPr>
          <p:spPr bwMode="auto">
            <a:xfrm>
              <a:off x="5339398" y="381381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3" name="Ellipse 62"/>
            <p:cNvSpPr/>
            <p:nvPr/>
          </p:nvSpPr>
          <p:spPr bwMode="auto">
            <a:xfrm>
              <a:off x="5350828" y="404241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4" name="Ellipse 63"/>
            <p:cNvSpPr/>
            <p:nvPr/>
          </p:nvSpPr>
          <p:spPr bwMode="auto">
            <a:xfrm>
              <a:off x="5865178" y="405384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5" name="Ellipse 64"/>
            <p:cNvSpPr/>
            <p:nvPr/>
          </p:nvSpPr>
          <p:spPr bwMode="auto">
            <a:xfrm>
              <a:off x="6025198" y="381381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6" name="Ellipse 65"/>
            <p:cNvSpPr/>
            <p:nvPr/>
          </p:nvSpPr>
          <p:spPr bwMode="auto">
            <a:xfrm>
              <a:off x="6070918" y="361950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7" name="Ellipse 66"/>
            <p:cNvSpPr/>
            <p:nvPr/>
          </p:nvSpPr>
          <p:spPr bwMode="auto">
            <a:xfrm>
              <a:off x="5830888" y="365379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8" name="Ellipse 67"/>
            <p:cNvSpPr/>
            <p:nvPr/>
          </p:nvSpPr>
          <p:spPr bwMode="auto">
            <a:xfrm>
              <a:off x="5579428" y="348234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9" name="Ellipse 68"/>
            <p:cNvSpPr/>
            <p:nvPr/>
          </p:nvSpPr>
          <p:spPr bwMode="auto">
            <a:xfrm>
              <a:off x="6059488" y="401955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0" name="Ellipse 69"/>
            <p:cNvSpPr/>
            <p:nvPr/>
          </p:nvSpPr>
          <p:spPr bwMode="auto">
            <a:xfrm>
              <a:off x="6082348" y="344805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1" name="Ellipse 70"/>
            <p:cNvSpPr/>
            <p:nvPr/>
          </p:nvSpPr>
          <p:spPr bwMode="auto">
            <a:xfrm>
              <a:off x="6238558" y="375666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2" name="Ellipse 71"/>
            <p:cNvSpPr/>
            <p:nvPr/>
          </p:nvSpPr>
          <p:spPr bwMode="auto">
            <a:xfrm>
              <a:off x="6310948" y="363093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3" name="Ellipse 72"/>
            <p:cNvSpPr/>
            <p:nvPr/>
          </p:nvSpPr>
          <p:spPr bwMode="auto">
            <a:xfrm>
              <a:off x="6333808" y="399669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4" name="Ellipse 73"/>
            <p:cNvSpPr/>
            <p:nvPr/>
          </p:nvSpPr>
          <p:spPr bwMode="auto">
            <a:xfrm>
              <a:off x="6590030" y="3856673"/>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5" name="Ellipse 74"/>
            <p:cNvSpPr/>
            <p:nvPr/>
          </p:nvSpPr>
          <p:spPr bwMode="auto">
            <a:xfrm>
              <a:off x="6608128" y="401955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6" name="Ellipse 75"/>
            <p:cNvSpPr/>
            <p:nvPr/>
          </p:nvSpPr>
          <p:spPr bwMode="auto">
            <a:xfrm>
              <a:off x="6505258" y="3608070"/>
              <a:ext cx="91440" cy="80010"/>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7" name="Textfeld 76"/>
            <p:cNvSpPr txBox="1"/>
            <p:nvPr/>
          </p:nvSpPr>
          <p:spPr>
            <a:xfrm rot="16200000">
              <a:off x="4878388" y="4552950"/>
              <a:ext cx="857927" cy="276999"/>
            </a:xfrm>
            <a:prstGeom prst="rect">
              <a:avLst/>
            </a:prstGeom>
            <a:noFill/>
          </p:spPr>
          <p:txBody>
            <a:bodyPr wrap="none" rtlCol="0">
              <a:spAutoFit/>
            </a:bodyPr>
            <a:lstStyle/>
            <a:p>
              <a:r>
                <a:rPr lang="de-DE" sz="1200" dirty="0" smtClean="0"/>
                <a:t>Marketing</a:t>
              </a:r>
              <a:endParaRPr lang="de-DE" sz="1200" dirty="0"/>
            </a:p>
          </p:txBody>
        </p:sp>
        <p:sp>
          <p:nvSpPr>
            <p:cNvPr id="78" name="Textfeld 77"/>
            <p:cNvSpPr txBox="1"/>
            <p:nvPr/>
          </p:nvSpPr>
          <p:spPr>
            <a:xfrm rot="16200000">
              <a:off x="5267172" y="4480591"/>
              <a:ext cx="713209" cy="276999"/>
            </a:xfrm>
            <a:prstGeom prst="rect">
              <a:avLst/>
            </a:prstGeom>
            <a:noFill/>
          </p:spPr>
          <p:txBody>
            <a:bodyPr wrap="none" rtlCol="0">
              <a:spAutoFit/>
            </a:bodyPr>
            <a:lstStyle/>
            <a:p>
              <a:r>
                <a:rPr lang="de-DE" sz="1200" dirty="0" smtClean="0"/>
                <a:t>Vertrieb</a:t>
              </a:r>
              <a:endParaRPr lang="de-DE" sz="1200" dirty="0"/>
            </a:p>
          </p:txBody>
        </p:sp>
        <p:sp>
          <p:nvSpPr>
            <p:cNvPr id="79" name="Textfeld 78"/>
            <p:cNvSpPr txBox="1"/>
            <p:nvPr/>
          </p:nvSpPr>
          <p:spPr>
            <a:xfrm rot="16200000">
              <a:off x="5861531" y="4357384"/>
              <a:ext cx="466794" cy="276999"/>
            </a:xfrm>
            <a:prstGeom prst="rect">
              <a:avLst/>
            </a:prstGeom>
            <a:noFill/>
          </p:spPr>
          <p:txBody>
            <a:bodyPr wrap="none" rtlCol="0">
              <a:spAutoFit/>
            </a:bodyPr>
            <a:lstStyle/>
            <a:p>
              <a:r>
                <a:rPr lang="de-DE" sz="1200" dirty="0" err="1" smtClean="0"/>
                <a:t>FuE</a:t>
              </a:r>
              <a:endParaRPr lang="de-DE" sz="1200" dirty="0"/>
            </a:p>
          </p:txBody>
        </p:sp>
        <p:sp>
          <p:nvSpPr>
            <p:cNvPr id="80" name="Textfeld 79"/>
            <p:cNvSpPr txBox="1"/>
            <p:nvPr/>
          </p:nvSpPr>
          <p:spPr>
            <a:xfrm rot="16200000">
              <a:off x="5945188" y="4581804"/>
              <a:ext cx="915635" cy="276999"/>
            </a:xfrm>
            <a:prstGeom prst="rect">
              <a:avLst/>
            </a:prstGeom>
            <a:noFill/>
          </p:spPr>
          <p:txBody>
            <a:bodyPr wrap="none" rtlCol="0">
              <a:spAutoFit/>
            </a:bodyPr>
            <a:lstStyle/>
            <a:p>
              <a:r>
                <a:rPr lang="de-DE" sz="1200" dirty="0" smtClean="0"/>
                <a:t>Controlling</a:t>
              </a:r>
              <a:endParaRPr lang="de-DE" sz="1200" dirty="0"/>
            </a:p>
          </p:txBody>
        </p:sp>
        <p:sp>
          <p:nvSpPr>
            <p:cNvPr id="81" name="Textfeld 80"/>
            <p:cNvSpPr txBox="1"/>
            <p:nvPr/>
          </p:nvSpPr>
          <p:spPr>
            <a:xfrm rot="16200000">
              <a:off x="6288089" y="4471999"/>
              <a:ext cx="696024" cy="276999"/>
            </a:xfrm>
            <a:prstGeom prst="rect">
              <a:avLst/>
            </a:prstGeom>
            <a:noFill/>
          </p:spPr>
          <p:txBody>
            <a:bodyPr wrap="none" rtlCol="0">
              <a:spAutoFit/>
            </a:bodyPr>
            <a:lstStyle/>
            <a:p>
              <a:r>
                <a:rPr lang="de-DE" sz="1200" dirty="0" smtClean="0"/>
                <a:t>Service</a:t>
              </a:r>
              <a:endParaRPr lang="de-DE" sz="1200" dirty="0"/>
            </a:p>
          </p:txBody>
        </p:sp>
        <p:sp>
          <p:nvSpPr>
            <p:cNvPr id="82" name="Textfeld 81"/>
            <p:cNvSpPr txBox="1"/>
            <p:nvPr/>
          </p:nvSpPr>
          <p:spPr>
            <a:xfrm rot="16200000">
              <a:off x="5693729" y="4285249"/>
              <a:ext cx="322524" cy="276999"/>
            </a:xfrm>
            <a:prstGeom prst="rect">
              <a:avLst/>
            </a:prstGeom>
            <a:noFill/>
          </p:spPr>
          <p:txBody>
            <a:bodyPr wrap="none" rtlCol="0">
              <a:spAutoFit/>
            </a:bodyPr>
            <a:lstStyle/>
            <a:p>
              <a:r>
                <a:rPr lang="de-DE" sz="1200" dirty="0" smtClean="0"/>
                <a:t>IT</a:t>
              </a:r>
              <a:endParaRPr lang="de-DE" sz="1200" dirty="0"/>
            </a:p>
          </p:txBody>
        </p:sp>
        <p:cxnSp>
          <p:nvCxnSpPr>
            <p:cNvPr id="84" name="Gerade Verbindung mit Pfeil 83"/>
            <p:cNvCxnSpPr>
              <a:stCxn id="63" idx="6"/>
              <a:endCxn id="58" idx="4"/>
            </p:cNvCxnSpPr>
            <p:nvPr/>
          </p:nvCxnSpPr>
          <p:spPr bwMode="auto">
            <a:xfrm flipV="1">
              <a:off x="5442268" y="3741420"/>
              <a:ext cx="179070" cy="340995"/>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86" name="Gerade Verbindung mit Pfeil 85"/>
            <p:cNvCxnSpPr>
              <a:stCxn id="61" idx="6"/>
              <a:endCxn id="69" idx="7"/>
            </p:cNvCxnSpPr>
            <p:nvPr/>
          </p:nvCxnSpPr>
          <p:spPr bwMode="auto">
            <a:xfrm>
              <a:off x="5659438" y="3945255"/>
              <a:ext cx="478099" cy="86012"/>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88" name="Gerade Verbindung mit Pfeil 87"/>
            <p:cNvCxnSpPr>
              <a:stCxn id="63" idx="5"/>
              <a:endCxn id="75" idx="4"/>
            </p:cNvCxnSpPr>
            <p:nvPr/>
          </p:nvCxnSpPr>
          <p:spPr bwMode="auto">
            <a:xfrm flipV="1">
              <a:off x="5428877" y="4099560"/>
              <a:ext cx="1224971" cy="11143"/>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92" name="Gerade Verbindung mit Pfeil 91"/>
            <p:cNvCxnSpPr>
              <a:stCxn id="68" idx="7"/>
              <a:endCxn id="70" idx="2"/>
            </p:cNvCxnSpPr>
            <p:nvPr/>
          </p:nvCxnSpPr>
          <p:spPr bwMode="auto">
            <a:xfrm flipV="1">
              <a:off x="5657477" y="3488055"/>
              <a:ext cx="424871" cy="6002"/>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94" name="Gerade Verbindung mit Pfeil 93"/>
            <p:cNvCxnSpPr>
              <a:stCxn id="66" idx="3"/>
              <a:endCxn id="59" idx="7"/>
            </p:cNvCxnSpPr>
            <p:nvPr/>
          </p:nvCxnSpPr>
          <p:spPr bwMode="auto">
            <a:xfrm flipH="1">
              <a:off x="5874647" y="3687793"/>
              <a:ext cx="209662" cy="149164"/>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97" name="Gerade Verbindung mit Pfeil 96"/>
            <p:cNvCxnSpPr>
              <a:stCxn id="67" idx="6"/>
              <a:endCxn id="72" idx="1"/>
            </p:cNvCxnSpPr>
            <p:nvPr/>
          </p:nvCxnSpPr>
          <p:spPr bwMode="auto">
            <a:xfrm flipV="1">
              <a:off x="5922328" y="3642647"/>
              <a:ext cx="402011" cy="51148"/>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99" name="Gerade Verbindung mit Pfeil 98"/>
            <p:cNvCxnSpPr>
              <a:stCxn id="74" idx="3"/>
              <a:endCxn id="71" idx="6"/>
            </p:cNvCxnSpPr>
            <p:nvPr/>
          </p:nvCxnSpPr>
          <p:spPr bwMode="auto">
            <a:xfrm flipH="1" flipV="1">
              <a:off x="6329998" y="3796665"/>
              <a:ext cx="273423" cy="128301"/>
            </a:xfrm>
            <a:prstGeom prst="straightConnector1">
              <a:avLst/>
            </a:prstGeom>
            <a:solidFill>
              <a:schemeClr val="bg1"/>
            </a:solidFill>
            <a:ln w="9525" cap="flat" cmpd="sng" algn="ctr">
              <a:solidFill>
                <a:schemeClr val="tx1"/>
              </a:solidFill>
              <a:prstDash val="solid"/>
              <a:round/>
              <a:headEnd type="arrow"/>
              <a:tailEnd type="arrow"/>
            </a:ln>
            <a:effectLst/>
          </p:spPr>
        </p:cxnSp>
      </p:grpSp>
      <p:sp>
        <p:nvSpPr>
          <p:cNvPr id="105" name="Eingekerbter Richtungspfeil 104"/>
          <p:cNvSpPr/>
          <p:nvPr/>
        </p:nvSpPr>
        <p:spPr bwMode="auto">
          <a:xfrm>
            <a:off x="2388870" y="1714500"/>
            <a:ext cx="2434590" cy="4000500"/>
          </a:xfrm>
          <a:prstGeom prst="chevron">
            <a:avLst>
              <a:gd name="adj" fmla="val 1995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6" name="Textfeld 105"/>
          <p:cNvSpPr txBox="1"/>
          <p:nvPr/>
        </p:nvSpPr>
        <p:spPr>
          <a:xfrm>
            <a:off x="2699703" y="1889760"/>
            <a:ext cx="1906587" cy="1015663"/>
          </a:xfrm>
          <a:prstGeom prst="rect">
            <a:avLst/>
          </a:prstGeom>
          <a:noFill/>
        </p:spPr>
        <p:txBody>
          <a:bodyPr wrap="square" rtlCol="0">
            <a:spAutoFit/>
          </a:bodyPr>
          <a:lstStyle/>
          <a:p>
            <a:r>
              <a:rPr lang="de-DE" sz="1200" b="1" dirty="0" smtClean="0"/>
              <a:t>Förderung funktionsüber-greifender Zusammenarbeit durch …</a:t>
            </a:r>
            <a:endParaRPr lang="de-DE" sz="1200" b="1" dirty="0"/>
          </a:p>
        </p:txBody>
      </p:sp>
      <p:sp>
        <p:nvSpPr>
          <p:cNvPr id="107" name="Textfeld 106"/>
          <p:cNvSpPr txBox="1"/>
          <p:nvPr/>
        </p:nvSpPr>
        <p:spPr>
          <a:xfrm>
            <a:off x="2948776" y="3044190"/>
            <a:ext cx="1636872" cy="1200329"/>
          </a:xfrm>
          <a:prstGeom prst="rect">
            <a:avLst/>
          </a:prstGeom>
          <a:noFill/>
        </p:spPr>
        <p:txBody>
          <a:bodyPr wrap="square" rtlCol="0">
            <a:spAutoFit/>
          </a:bodyPr>
          <a:lstStyle/>
          <a:p>
            <a:pPr marL="342900" indent="-342900">
              <a:buAutoNum type="arabicParenR"/>
            </a:pPr>
            <a:r>
              <a:rPr lang="de-DE" sz="1200" dirty="0" smtClean="0"/>
              <a:t>Hierarchie</a:t>
            </a:r>
          </a:p>
          <a:p>
            <a:pPr marL="342900" indent="-342900">
              <a:buAutoNum type="arabicParenR"/>
            </a:pPr>
            <a:r>
              <a:rPr lang="de-DE" sz="1200" dirty="0" smtClean="0"/>
              <a:t>Routinen und Regeln</a:t>
            </a:r>
          </a:p>
          <a:p>
            <a:pPr marL="342900" indent="-342900">
              <a:buAutoNum type="arabicParenR"/>
            </a:pPr>
            <a:r>
              <a:rPr lang="de-DE" sz="1200" dirty="0" smtClean="0"/>
              <a:t>Selbstständige Zusammen-</a:t>
            </a:r>
            <a:r>
              <a:rPr lang="de-DE" sz="1200" dirty="0" err="1" smtClean="0"/>
              <a:t>arbeit</a:t>
            </a:r>
            <a:endParaRPr lang="de-DE" sz="1200" dirty="0"/>
          </a:p>
        </p:txBody>
      </p:sp>
      <p:sp>
        <p:nvSpPr>
          <p:cNvPr id="109" name="Textfeld 108"/>
          <p:cNvSpPr txBox="1"/>
          <p:nvPr/>
        </p:nvSpPr>
        <p:spPr>
          <a:xfrm>
            <a:off x="7086600" y="3131820"/>
            <a:ext cx="1840230" cy="1200329"/>
          </a:xfrm>
          <a:prstGeom prst="rect">
            <a:avLst/>
          </a:prstGeom>
          <a:solidFill>
            <a:schemeClr val="accent2">
              <a:lumMod val="20000"/>
              <a:lumOff val="80000"/>
            </a:schemeClr>
          </a:solidFill>
          <a:ln>
            <a:solidFill>
              <a:schemeClr val="tx1"/>
            </a:solidFill>
          </a:ln>
        </p:spPr>
        <p:txBody>
          <a:bodyPr wrap="square" rtlCol="0">
            <a:spAutoFit/>
          </a:bodyPr>
          <a:lstStyle/>
          <a:p>
            <a:pPr marL="263525" indent="-263525">
              <a:buFont typeface="Symbol" pitchFamily="18" charset="2"/>
              <a:buChar char="-"/>
            </a:pPr>
            <a:r>
              <a:rPr lang="de-DE" sz="1200" dirty="0" smtClean="0"/>
              <a:t>Erkennung von </a:t>
            </a:r>
            <a:r>
              <a:rPr lang="de-DE" sz="1200" b="1" dirty="0" smtClean="0"/>
              <a:t>Gelegenheiten durch Austausch</a:t>
            </a:r>
          </a:p>
          <a:p>
            <a:pPr marL="263525" indent="-263525">
              <a:buFont typeface="Symbol" pitchFamily="18" charset="2"/>
              <a:buChar char="-"/>
            </a:pPr>
            <a:r>
              <a:rPr lang="de-DE" sz="1200" dirty="0" smtClean="0"/>
              <a:t>Zielgerichtete </a:t>
            </a:r>
            <a:r>
              <a:rPr lang="de-DE" sz="1200" b="1" dirty="0" smtClean="0"/>
              <a:t>Implementierung von Gelegenheiten</a:t>
            </a:r>
            <a:endParaRPr lang="de-DE" sz="1200" b="1" dirty="0"/>
          </a:p>
        </p:txBody>
      </p:sp>
      <p:sp>
        <p:nvSpPr>
          <p:cNvPr id="112" name="Textfeld 111"/>
          <p:cNvSpPr txBox="1"/>
          <p:nvPr/>
        </p:nvSpPr>
        <p:spPr>
          <a:xfrm>
            <a:off x="400050" y="1889760"/>
            <a:ext cx="1236236" cy="276999"/>
          </a:xfrm>
          <a:prstGeom prst="rect">
            <a:avLst/>
          </a:prstGeom>
          <a:noFill/>
        </p:spPr>
        <p:txBody>
          <a:bodyPr wrap="none" rtlCol="0">
            <a:spAutoFit/>
          </a:bodyPr>
          <a:lstStyle/>
          <a:p>
            <a:r>
              <a:rPr lang="de-DE" sz="1200" b="1" dirty="0" smtClean="0"/>
              <a:t>Ausgangslage</a:t>
            </a:r>
            <a:endParaRPr lang="de-DE" sz="1200" b="1" dirty="0"/>
          </a:p>
        </p:txBody>
      </p:sp>
      <p:sp>
        <p:nvSpPr>
          <p:cNvPr id="113" name="Textfeld 112"/>
          <p:cNvSpPr txBox="1"/>
          <p:nvPr/>
        </p:nvSpPr>
        <p:spPr>
          <a:xfrm>
            <a:off x="4832668" y="1889760"/>
            <a:ext cx="1093569" cy="276999"/>
          </a:xfrm>
          <a:prstGeom prst="rect">
            <a:avLst/>
          </a:prstGeom>
          <a:noFill/>
        </p:spPr>
        <p:txBody>
          <a:bodyPr wrap="none" rtlCol="0">
            <a:spAutoFit/>
          </a:bodyPr>
          <a:lstStyle/>
          <a:p>
            <a:r>
              <a:rPr lang="de-DE" sz="1200" b="1" dirty="0" smtClean="0"/>
              <a:t>Zielsituation</a:t>
            </a:r>
            <a:endParaRPr lang="de-DE" sz="1200" b="1" dirty="0"/>
          </a:p>
        </p:txBody>
      </p:sp>
      <p:sp>
        <p:nvSpPr>
          <p:cNvPr id="114" name="Textfeld 11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Durch eine funktionsübergreifende Integration werden Gelegenheiten besser erkannt und zügiger im Markt implementiert</a:t>
            </a:r>
            <a:endParaRPr lang="de-DE" sz="1600" b="1" dirty="0">
              <a:solidFill>
                <a:srgbClr val="002060"/>
              </a:solidFill>
            </a:endParaRPr>
          </a:p>
        </p:txBody>
      </p:sp>
      <p:sp>
        <p:nvSpPr>
          <p:cNvPr id="8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111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90" name="Textfeld 89"/>
          <p:cNvSpPr txBox="1"/>
          <p:nvPr/>
        </p:nvSpPr>
        <p:spPr>
          <a:xfrm>
            <a:off x="217170" y="971550"/>
            <a:ext cx="2590774" cy="307777"/>
          </a:xfrm>
          <a:prstGeom prst="rect">
            <a:avLst/>
          </a:prstGeom>
          <a:noFill/>
        </p:spPr>
        <p:txBody>
          <a:bodyPr wrap="none" rtlCol="0">
            <a:spAutoFit/>
          </a:bodyPr>
          <a:lstStyle/>
          <a:p>
            <a:r>
              <a:rPr lang="de-DE" sz="1400" i="1" dirty="0" smtClean="0">
                <a:solidFill>
                  <a:schemeClr val="bg1">
                    <a:lumMod val="50000"/>
                  </a:schemeClr>
                </a:solidFill>
              </a:rPr>
              <a:t>3.2 Organisation – Integration</a:t>
            </a:r>
            <a:endParaRPr lang="de-DE" sz="1400" i="1" dirty="0">
              <a:solidFill>
                <a:schemeClr val="bg1">
                  <a:lumMod val="50000"/>
                </a:schemeClr>
              </a:solidFill>
            </a:endParaRPr>
          </a:p>
        </p:txBody>
      </p:sp>
      <p:sp>
        <p:nvSpPr>
          <p:cNvPr id="91" name="Textfeld 90"/>
          <p:cNvSpPr txBox="1"/>
          <p:nvPr/>
        </p:nvSpPr>
        <p:spPr>
          <a:xfrm>
            <a:off x="346710" y="6382247"/>
            <a:ext cx="1795684"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Brettel</a:t>
            </a:r>
            <a:r>
              <a:rPr lang="de-DE" sz="1050" dirty="0" smtClean="0">
                <a:solidFill>
                  <a:schemeClr val="bg1">
                    <a:lumMod val="50000"/>
                  </a:schemeClr>
                </a:solidFill>
              </a:rPr>
              <a:t> et al. (2011)</a:t>
            </a:r>
            <a:endParaRPr lang="de-DE" sz="1050" dirty="0">
              <a:solidFill>
                <a:srgbClr val="FF0000"/>
              </a:solidFill>
            </a:endParaRPr>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extLst>
              <p:ext uri="{D42A27DB-BD31-4B8C-83A1-F6EECF244321}">
                <p14:modId xmlns:p14="http://schemas.microsoft.com/office/powerpoint/2010/main" val="952224513"/>
              </p:ext>
            </p:ext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268757" name="think-cell Folie" r:id="rId7" imgW="360" imgH="360" progId="TCLayout.ActiveDocument.1">
                  <p:embed/>
                </p:oleObj>
              </mc:Choice>
              <mc:Fallback>
                <p:oleObj name="think-cell Folie" r:id="rId7" imgW="360" imgH="360" progId="TCLayout.ActiveDocument.1">
                  <p:embed/>
                  <p:pic>
                    <p:nvPicPr>
                      <p:cNvPr id="0" name="Picture 46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5" name="Rechteck 4"/>
          <p:cNvSpPr/>
          <p:nvPr/>
        </p:nvSpPr>
        <p:spPr>
          <a:xfrm>
            <a:off x="3573811" y="1640985"/>
            <a:ext cx="3610073" cy="1275122"/>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sz="1050">
              <a:solidFill>
                <a:srgbClr val="000000"/>
              </a:solidFill>
            </a:endParaRPr>
          </a:p>
        </p:txBody>
      </p:sp>
      <p:sp>
        <p:nvSpPr>
          <p:cNvPr id="41" name="Rechteck 4"/>
          <p:cNvSpPr/>
          <p:nvPr/>
        </p:nvSpPr>
        <p:spPr>
          <a:xfrm>
            <a:off x="7608264" y="1628035"/>
            <a:ext cx="655627" cy="2615773"/>
          </a:xfrm>
          <a:prstGeom prst="rect">
            <a:avLst/>
          </a:prstGeom>
          <a:solidFill>
            <a:schemeClr val="bg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050">
              <a:solidFill>
                <a:srgbClr val="000000"/>
              </a:solidFill>
            </a:endParaRPr>
          </a:p>
        </p:txBody>
      </p:sp>
      <p:sp>
        <p:nvSpPr>
          <p:cNvPr id="43" name="Rechteck 4"/>
          <p:cNvSpPr/>
          <p:nvPr/>
        </p:nvSpPr>
        <p:spPr>
          <a:xfrm>
            <a:off x="5482862" y="2913213"/>
            <a:ext cx="1694957" cy="1330595"/>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sz="1050">
              <a:solidFill>
                <a:srgbClr val="000000"/>
              </a:solidFill>
            </a:endParaRPr>
          </a:p>
        </p:txBody>
      </p:sp>
      <p:sp>
        <p:nvSpPr>
          <p:cNvPr id="48" name="Rectangle 47"/>
          <p:cNvSpPr>
            <a:spLocks noChangeArrowheads="1"/>
          </p:cNvSpPr>
          <p:nvPr/>
        </p:nvSpPr>
        <p:spPr bwMode="auto">
          <a:xfrm>
            <a:off x="3567748" y="4243809"/>
            <a:ext cx="1915118" cy="1282866"/>
          </a:xfrm>
          <a:prstGeom prst="rect">
            <a:avLst/>
          </a:prstGeom>
          <a:noFill/>
          <a:ln w="9525">
            <a:noFill/>
            <a:miter lim="800000"/>
            <a:headEnd/>
            <a:tailEnd/>
          </a:ln>
        </p:spPr>
        <p:txBody>
          <a:bodyPr wrap="none" anchor="ctr"/>
          <a:lstStyle/>
          <a:p>
            <a:endParaRPr lang="de-DE" sz="1400">
              <a:solidFill>
                <a:srgbClr val="000000"/>
              </a:solidFill>
            </a:endParaRPr>
          </a:p>
        </p:txBody>
      </p:sp>
      <p:sp>
        <p:nvSpPr>
          <p:cNvPr id="49" name="Rectangle 43"/>
          <p:cNvSpPr>
            <a:spLocks noChangeArrowheads="1"/>
          </p:cNvSpPr>
          <p:nvPr/>
        </p:nvSpPr>
        <p:spPr bwMode="auto">
          <a:xfrm>
            <a:off x="1786702" y="2916107"/>
            <a:ext cx="1793747" cy="2610569"/>
          </a:xfrm>
          <a:prstGeom prst="rect">
            <a:avLst/>
          </a:prstGeom>
          <a:noFill/>
          <a:ln w="9525">
            <a:noFill/>
            <a:miter lim="800000"/>
            <a:headEnd/>
            <a:tailEnd/>
          </a:ln>
        </p:spPr>
        <p:txBody>
          <a:bodyPr wrap="none" anchor="ctr"/>
          <a:lstStyle/>
          <a:p>
            <a:endParaRPr lang="de-DE" sz="1400">
              <a:solidFill>
                <a:srgbClr val="000000"/>
              </a:solidFill>
            </a:endParaRPr>
          </a:p>
        </p:txBody>
      </p:sp>
      <p:sp>
        <p:nvSpPr>
          <p:cNvPr id="50" name="Line 11"/>
          <p:cNvSpPr>
            <a:spLocks noChangeShapeType="1"/>
          </p:cNvSpPr>
          <p:nvPr/>
        </p:nvSpPr>
        <p:spPr bwMode="auto">
          <a:xfrm>
            <a:off x="1786702" y="1383030"/>
            <a:ext cx="0" cy="4143645"/>
          </a:xfrm>
          <a:prstGeom prst="line">
            <a:avLst/>
          </a:prstGeom>
          <a:noFill/>
          <a:ln w="9525">
            <a:solidFill>
              <a:schemeClr val="tx1"/>
            </a:solidFill>
            <a:round/>
            <a:headEnd/>
            <a:tailEnd/>
          </a:ln>
        </p:spPr>
        <p:txBody>
          <a:bodyPr/>
          <a:lstStyle/>
          <a:p>
            <a:endParaRPr lang="de-DE" sz="1400">
              <a:solidFill>
                <a:srgbClr val="000000"/>
              </a:solidFill>
            </a:endParaRPr>
          </a:p>
        </p:txBody>
      </p:sp>
      <p:sp>
        <p:nvSpPr>
          <p:cNvPr id="51" name="Line 12"/>
          <p:cNvSpPr>
            <a:spLocks noChangeShapeType="1"/>
          </p:cNvSpPr>
          <p:nvPr/>
        </p:nvSpPr>
        <p:spPr bwMode="auto">
          <a:xfrm>
            <a:off x="3567748" y="1383030"/>
            <a:ext cx="0" cy="4143645"/>
          </a:xfrm>
          <a:prstGeom prst="line">
            <a:avLst/>
          </a:prstGeom>
          <a:noFill/>
          <a:ln w="9525">
            <a:solidFill>
              <a:schemeClr val="tx1"/>
            </a:solidFill>
            <a:round/>
            <a:headEnd/>
            <a:tailEnd/>
          </a:ln>
        </p:spPr>
        <p:txBody>
          <a:bodyPr/>
          <a:lstStyle/>
          <a:p>
            <a:endParaRPr lang="de-DE" sz="1400">
              <a:solidFill>
                <a:srgbClr val="000000"/>
              </a:solidFill>
            </a:endParaRPr>
          </a:p>
        </p:txBody>
      </p:sp>
      <p:sp>
        <p:nvSpPr>
          <p:cNvPr id="52" name="Line 13"/>
          <p:cNvSpPr>
            <a:spLocks noChangeShapeType="1"/>
          </p:cNvSpPr>
          <p:nvPr/>
        </p:nvSpPr>
        <p:spPr bwMode="auto">
          <a:xfrm>
            <a:off x="5482864" y="1383030"/>
            <a:ext cx="0" cy="4143645"/>
          </a:xfrm>
          <a:prstGeom prst="line">
            <a:avLst/>
          </a:prstGeom>
          <a:noFill/>
          <a:ln w="9525">
            <a:solidFill>
              <a:schemeClr val="tx1"/>
            </a:solidFill>
            <a:round/>
            <a:headEnd/>
            <a:tailEnd/>
          </a:ln>
        </p:spPr>
        <p:txBody>
          <a:bodyPr/>
          <a:lstStyle/>
          <a:p>
            <a:endParaRPr lang="de-DE" sz="1400">
              <a:solidFill>
                <a:srgbClr val="000000"/>
              </a:solidFill>
            </a:endParaRPr>
          </a:p>
        </p:txBody>
      </p:sp>
      <p:sp>
        <p:nvSpPr>
          <p:cNvPr id="53" name="Rectangle 6"/>
          <p:cNvSpPr>
            <a:spLocks noChangeArrowheads="1"/>
          </p:cNvSpPr>
          <p:nvPr/>
        </p:nvSpPr>
        <p:spPr bwMode="auto">
          <a:xfrm>
            <a:off x="1864323" y="1426419"/>
            <a:ext cx="1604634" cy="153888"/>
          </a:xfrm>
          <a:prstGeom prst="rect">
            <a:avLst/>
          </a:prstGeom>
          <a:noFill/>
          <a:ln w="9525">
            <a:noFill/>
            <a:miter lim="800000"/>
            <a:headEnd/>
            <a:tailEnd/>
          </a:ln>
        </p:spPr>
        <p:txBody>
          <a:bodyPr lIns="0" tIns="0" rIns="0" bIns="0">
            <a:spAutoFit/>
          </a:bodyPr>
          <a:lstStyle/>
          <a:p>
            <a:pPr defTabSz="912813">
              <a:buClr>
                <a:srgbClr val="000000"/>
              </a:buClr>
            </a:pPr>
            <a:r>
              <a:rPr lang="en-US" sz="1000" b="1">
                <a:solidFill>
                  <a:srgbClr val="000000"/>
                </a:solidFill>
              </a:rPr>
              <a:t>Marketing</a:t>
            </a:r>
          </a:p>
        </p:txBody>
      </p:sp>
      <p:sp>
        <p:nvSpPr>
          <p:cNvPr id="54" name="Line 7"/>
          <p:cNvSpPr>
            <a:spLocks noChangeShapeType="1"/>
          </p:cNvSpPr>
          <p:nvPr/>
        </p:nvSpPr>
        <p:spPr bwMode="auto">
          <a:xfrm>
            <a:off x="1040131" y="1630347"/>
            <a:ext cx="6139101" cy="0"/>
          </a:xfrm>
          <a:prstGeom prst="line">
            <a:avLst/>
          </a:prstGeom>
          <a:noFill/>
          <a:ln w="9525">
            <a:solidFill>
              <a:schemeClr val="tx1"/>
            </a:solidFill>
            <a:round/>
            <a:headEnd/>
            <a:tailEnd/>
          </a:ln>
        </p:spPr>
        <p:txBody>
          <a:bodyPr/>
          <a:lstStyle/>
          <a:p>
            <a:endParaRPr lang="de-DE" sz="1400">
              <a:solidFill>
                <a:srgbClr val="000000"/>
              </a:solidFill>
            </a:endParaRPr>
          </a:p>
        </p:txBody>
      </p:sp>
      <p:sp>
        <p:nvSpPr>
          <p:cNvPr id="55" name="Line 8"/>
          <p:cNvSpPr>
            <a:spLocks noChangeShapeType="1"/>
          </p:cNvSpPr>
          <p:nvPr/>
        </p:nvSpPr>
        <p:spPr bwMode="auto">
          <a:xfrm>
            <a:off x="1040131" y="2916107"/>
            <a:ext cx="6139101" cy="0"/>
          </a:xfrm>
          <a:prstGeom prst="line">
            <a:avLst/>
          </a:prstGeom>
          <a:noFill/>
          <a:ln w="9525">
            <a:solidFill>
              <a:schemeClr val="tx1"/>
            </a:solidFill>
            <a:round/>
            <a:headEnd/>
            <a:tailEnd/>
          </a:ln>
        </p:spPr>
        <p:txBody>
          <a:bodyPr/>
          <a:lstStyle/>
          <a:p>
            <a:endParaRPr lang="de-DE" sz="1400">
              <a:solidFill>
                <a:srgbClr val="000000"/>
              </a:solidFill>
            </a:endParaRPr>
          </a:p>
        </p:txBody>
      </p:sp>
      <p:sp>
        <p:nvSpPr>
          <p:cNvPr id="56" name="Line 9"/>
          <p:cNvSpPr>
            <a:spLocks noChangeShapeType="1"/>
          </p:cNvSpPr>
          <p:nvPr/>
        </p:nvSpPr>
        <p:spPr bwMode="auto">
          <a:xfrm>
            <a:off x="1040131" y="4243809"/>
            <a:ext cx="6139101" cy="0"/>
          </a:xfrm>
          <a:prstGeom prst="line">
            <a:avLst/>
          </a:prstGeom>
          <a:noFill/>
          <a:ln w="9525">
            <a:solidFill>
              <a:schemeClr val="tx1"/>
            </a:solidFill>
            <a:round/>
            <a:headEnd/>
            <a:tailEnd/>
          </a:ln>
        </p:spPr>
        <p:txBody>
          <a:bodyPr/>
          <a:lstStyle/>
          <a:p>
            <a:endParaRPr lang="de-DE" sz="1400">
              <a:solidFill>
                <a:srgbClr val="000000"/>
              </a:solidFill>
            </a:endParaRPr>
          </a:p>
        </p:txBody>
      </p:sp>
      <p:sp>
        <p:nvSpPr>
          <p:cNvPr id="57" name="Rectangle 15"/>
          <p:cNvSpPr>
            <a:spLocks noChangeArrowheads="1"/>
          </p:cNvSpPr>
          <p:nvPr/>
        </p:nvSpPr>
        <p:spPr bwMode="auto">
          <a:xfrm>
            <a:off x="1467752" y="1442328"/>
            <a:ext cx="184731" cy="253916"/>
          </a:xfrm>
          <a:prstGeom prst="rect">
            <a:avLst/>
          </a:prstGeom>
          <a:noFill/>
          <a:ln w="9525">
            <a:noFill/>
            <a:miter lim="800000"/>
            <a:headEnd/>
            <a:tailEnd/>
          </a:ln>
        </p:spPr>
        <p:txBody>
          <a:bodyPr wrap="none">
            <a:spAutoFit/>
          </a:bodyPr>
          <a:lstStyle/>
          <a:p>
            <a:pPr>
              <a:buClr>
                <a:srgbClr val="000000"/>
              </a:buClr>
            </a:pPr>
            <a:endParaRPr lang="de-DE" sz="1000">
              <a:solidFill>
                <a:srgbClr val="000000"/>
              </a:solidFill>
            </a:endParaRPr>
          </a:p>
        </p:txBody>
      </p:sp>
      <p:sp>
        <p:nvSpPr>
          <p:cNvPr id="58" name="Rectangle 16"/>
          <p:cNvSpPr>
            <a:spLocks noChangeArrowheads="1"/>
          </p:cNvSpPr>
          <p:nvPr/>
        </p:nvSpPr>
        <p:spPr bwMode="auto">
          <a:xfrm>
            <a:off x="3611497" y="1426419"/>
            <a:ext cx="1880625" cy="153888"/>
          </a:xfrm>
          <a:prstGeom prst="rect">
            <a:avLst/>
          </a:prstGeom>
          <a:noFill/>
          <a:ln w="9525">
            <a:noFill/>
            <a:miter lim="800000"/>
            <a:headEnd/>
            <a:tailEnd/>
          </a:ln>
        </p:spPr>
        <p:txBody>
          <a:bodyPr wrap="square" lIns="0" tIns="0" rIns="0" bIns="0">
            <a:spAutoFit/>
          </a:bodyPr>
          <a:lstStyle/>
          <a:p>
            <a:pPr defTabSz="912813">
              <a:buClr>
                <a:srgbClr val="000000"/>
              </a:buClr>
            </a:pPr>
            <a:r>
              <a:rPr lang="en-US" sz="1000" b="1" dirty="0" smtClean="0">
                <a:solidFill>
                  <a:srgbClr val="000000"/>
                </a:solidFill>
              </a:rPr>
              <a:t>Forschung und </a:t>
            </a:r>
            <a:r>
              <a:rPr lang="en-US" sz="1000" b="1" dirty="0" err="1" smtClean="0">
                <a:solidFill>
                  <a:srgbClr val="000000"/>
                </a:solidFill>
              </a:rPr>
              <a:t>Entwicklung</a:t>
            </a:r>
            <a:endParaRPr lang="en-US" sz="1000" b="1" dirty="0">
              <a:solidFill>
                <a:srgbClr val="000000"/>
              </a:solidFill>
            </a:endParaRPr>
          </a:p>
        </p:txBody>
      </p:sp>
      <p:sp>
        <p:nvSpPr>
          <p:cNvPr id="59" name="Rectangle 17"/>
          <p:cNvSpPr>
            <a:spLocks noChangeArrowheads="1"/>
          </p:cNvSpPr>
          <p:nvPr/>
        </p:nvSpPr>
        <p:spPr bwMode="auto">
          <a:xfrm>
            <a:off x="5560486" y="1426419"/>
            <a:ext cx="1606045" cy="153888"/>
          </a:xfrm>
          <a:prstGeom prst="rect">
            <a:avLst/>
          </a:prstGeom>
          <a:noFill/>
          <a:ln w="9525">
            <a:noFill/>
            <a:miter lim="800000"/>
            <a:headEnd/>
            <a:tailEnd/>
          </a:ln>
        </p:spPr>
        <p:txBody>
          <a:bodyPr lIns="0" tIns="0" rIns="0" bIns="0">
            <a:spAutoFit/>
          </a:bodyPr>
          <a:lstStyle/>
          <a:p>
            <a:pPr defTabSz="912813">
              <a:buClr>
                <a:srgbClr val="000000"/>
              </a:buClr>
            </a:pPr>
            <a:r>
              <a:rPr lang="en-US" sz="1000" b="1" dirty="0" smtClean="0">
                <a:solidFill>
                  <a:srgbClr val="000000"/>
                </a:solidFill>
              </a:rPr>
              <a:t>Controlling</a:t>
            </a:r>
            <a:endParaRPr lang="en-US" sz="1000" b="1" dirty="0">
              <a:solidFill>
                <a:srgbClr val="000000"/>
              </a:solidFill>
            </a:endParaRPr>
          </a:p>
        </p:txBody>
      </p:sp>
      <p:sp>
        <p:nvSpPr>
          <p:cNvPr id="60" name="Rectangle 18"/>
          <p:cNvSpPr>
            <a:spLocks noChangeArrowheads="1"/>
          </p:cNvSpPr>
          <p:nvPr/>
        </p:nvSpPr>
        <p:spPr bwMode="auto">
          <a:xfrm>
            <a:off x="1040131" y="1676628"/>
            <a:ext cx="911692" cy="153888"/>
          </a:xfrm>
          <a:prstGeom prst="rect">
            <a:avLst/>
          </a:prstGeom>
          <a:noFill/>
          <a:ln w="9525">
            <a:noFill/>
            <a:miter lim="800000"/>
            <a:headEnd/>
            <a:tailEnd/>
          </a:ln>
        </p:spPr>
        <p:txBody>
          <a:bodyPr lIns="0" tIns="0" rIns="0" bIns="0">
            <a:spAutoFit/>
          </a:bodyPr>
          <a:lstStyle/>
          <a:p>
            <a:pPr defTabSz="912813">
              <a:buClr>
                <a:srgbClr val="000000"/>
              </a:buClr>
            </a:pPr>
            <a:r>
              <a:rPr lang="en-US" sz="1000" b="1" dirty="0">
                <a:solidFill>
                  <a:srgbClr val="000000"/>
                </a:solidFill>
              </a:rPr>
              <a:t>Marketing</a:t>
            </a:r>
          </a:p>
        </p:txBody>
      </p:sp>
      <p:sp>
        <p:nvSpPr>
          <p:cNvPr id="61" name="Rectangle 19"/>
          <p:cNvSpPr>
            <a:spLocks noChangeArrowheads="1"/>
          </p:cNvSpPr>
          <p:nvPr/>
        </p:nvSpPr>
        <p:spPr bwMode="auto">
          <a:xfrm>
            <a:off x="1040131" y="2945033"/>
            <a:ext cx="653348" cy="615553"/>
          </a:xfrm>
          <a:prstGeom prst="rect">
            <a:avLst/>
          </a:prstGeom>
          <a:noFill/>
          <a:ln w="9525">
            <a:noFill/>
            <a:miter lim="800000"/>
            <a:headEnd/>
            <a:tailEnd/>
          </a:ln>
        </p:spPr>
        <p:txBody>
          <a:bodyPr wrap="square" lIns="0" tIns="0" rIns="0" bIns="0">
            <a:spAutoFit/>
          </a:bodyPr>
          <a:lstStyle/>
          <a:p>
            <a:pPr defTabSz="912813">
              <a:buClr>
                <a:srgbClr val="000000"/>
              </a:buClr>
            </a:pPr>
            <a:r>
              <a:rPr lang="en-US" sz="1000" b="1" dirty="0" smtClean="0">
                <a:solidFill>
                  <a:srgbClr val="000000"/>
                </a:solidFill>
              </a:rPr>
              <a:t>For-</a:t>
            </a:r>
            <a:r>
              <a:rPr lang="en-US" sz="1000" b="1" dirty="0" err="1" smtClean="0">
                <a:solidFill>
                  <a:srgbClr val="000000"/>
                </a:solidFill>
              </a:rPr>
              <a:t>schung</a:t>
            </a:r>
            <a:r>
              <a:rPr lang="en-US" sz="1000" b="1" dirty="0" smtClean="0">
                <a:solidFill>
                  <a:srgbClr val="000000"/>
                </a:solidFill>
              </a:rPr>
              <a:t> und </a:t>
            </a:r>
            <a:r>
              <a:rPr lang="en-US" sz="1000" b="1" dirty="0" err="1" smtClean="0">
                <a:solidFill>
                  <a:srgbClr val="000000"/>
                </a:solidFill>
              </a:rPr>
              <a:t>Ent-wicklung</a:t>
            </a:r>
            <a:endParaRPr lang="en-US" sz="1000" b="1" dirty="0">
              <a:solidFill>
                <a:srgbClr val="000000"/>
              </a:solidFill>
            </a:endParaRPr>
          </a:p>
        </p:txBody>
      </p:sp>
      <p:sp>
        <p:nvSpPr>
          <p:cNvPr id="62" name="Rectangle 20"/>
          <p:cNvSpPr>
            <a:spLocks noChangeArrowheads="1"/>
          </p:cNvSpPr>
          <p:nvPr/>
        </p:nvSpPr>
        <p:spPr bwMode="auto">
          <a:xfrm>
            <a:off x="1040131" y="4288644"/>
            <a:ext cx="911692" cy="153888"/>
          </a:xfrm>
          <a:prstGeom prst="rect">
            <a:avLst/>
          </a:prstGeom>
          <a:noFill/>
          <a:ln w="9525">
            <a:noFill/>
            <a:miter lim="800000"/>
            <a:headEnd/>
            <a:tailEnd/>
          </a:ln>
        </p:spPr>
        <p:txBody>
          <a:bodyPr lIns="0" tIns="0" rIns="0" bIns="0">
            <a:spAutoFit/>
          </a:bodyPr>
          <a:lstStyle/>
          <a:p>
            <a:pPr defTabSz="912813">
              <a:buClr>
                <a:srgbClr val="000000"/>
              </a:buClr>
            </a:pPr>
            <a:r>
              <a:rPr lang="en-US" sz="1000" b="1" dirty="0" smtClean="0">
                <a:solidFill>
                  <a:srgbClr val="000000"/>
                </a:solidFill>
              </a:rPr>
              <a:t>Controlling</a:t>
            </a:r>
            <a:endParaRPr lang="en-US" sz="1000" b="1" dirty="0">
              <a:solidFill>
                <a:srgbClr val="000000"/>
              </a:solidFill>
            </a:endParaRPr>
          </a:p>
        </p:txBody>
      </p:sp>
      <p:sp>
        <p:nvSpPr>
          <p:cNvPr id="63" name="Line 25"/>
          <p:cNvSpPr>
            <a:spLocks noChangeShapeType="1"/>
          </p:cNvSpPr>
          <p:nvPr/>
        </p:nvSpPr>
        <p:spPr bwMode="auto">
          <a:xfrm flipV="1">
            <a:off x="5547783" y="4308892"/>
            <a:ext cx="1579231" cy="1151254"/>
          </a:xfrm>
          <a:prstGeom prst="line">
            <a:avLst/>
          </a:prstGeom>
          <a:noFill/>
          <a:ln w="9525">
            <a:solidFill>
              <a:schemeClr val="tx1"/>
            </a:solidFill>
            <a:prstDash val="dash"/>
            <a:round/>
            <a:headEnd/>
            <a:tailEnd/>
          </a:ln>
        </p:spPr>
        <p:txBody>
          <a:bodyPr/>
          <a:lstStyle/>
          <a:p>
            <a:endParaRPr lang="de-DE" sz="1400">
              <a:solidFill>
                <a:srgbClr val="000000"/>
              </a:solidFill>
            </a:endParaRPr>
          </a:p>
        </p:txBody>
      </p:sp>
      <p:sp>
        <p:nvSpPr>
          <p:cNvPr id="64" name="Line 26"/>
          <p:cNvSpPr>
            <a:spLocks noChangeShapeType="1"/>
          </p:cNvSpPr>
          <p:nvPr/>
        </p:nvSpPr>
        <p:spPr bwMode="auto">
          <a:xfrm flipH="1" flipV="1">
            <a:off x="5568953" y="4330587"/>
            <a:ext cx="1560884" cy="1129559"/>
          </a:xfrm>
          <a:prstGeom prst="line">
            <a:avLst/>
          </a:prstGeom>
          <a:noFill/>
          <a:ln w="9525">
            <a:solidFill>
              <a:schemeClr val="tx1"/>
            </a:solidFill>
            <a:prstDash val="dash"/>
            <a:round/>
            <a:headEnd/>
            <a:tailEnd/>
          </a:ln>
        </p:spPr>
        <p:txBody>
          <a:bodyPr/>
          <a:lstStyle/>
          <a:p>
            <a:endParaRPr lang="de-DE" sz="1400">
              <a:solidFill>
                <a:srgbClr val="000000"/>
              </a:solidFill>
            </a:endParaRPr>
          </a:p>
        </p:txBody>
      </p:sp>
      <p:sp>
        <p:nvSpPr>
          <p:cNvPr id="65" name="Freeform 28"/>
          <p:cNvSpPr>
            <a:spLocks/>
          </p:cNvSpPr>
          <p:nvPr>
            <p:custDataLst>
              <p:tags r:id="rId3"/>
            </p:custDataLst>
          </p:nvPr>
        </p:nvSpPr>
        <p:spPr bwMode="auto">
          <a:xfrm rot="5400000">
            <a:off x="3541578" y="3785149"/>
            <a:ext cx="186405" cy="3696163"/>
          </a:xfrm>
          <a:custGeom>
            <a:avLst/>
            <a:gdLst>
              <a:gd name="T0" fmla="*/ 0 w 115"/>
              <a:gd name="T1" fmla="*/ 0 h 1152"/>
              <a:gd name="T2" fmla="*/ 204580 w 115"/>
              <a:gd name="T3" fmla="*/ 0 h 1152"/>
              <a:gd name="T4" fmla="*/ 204580 w 115"/>
              <a:gd name="T5" fmla="*/ 1945614 h 1152"/>
              <a:gd name="T6" fmla="*/ 361950 w 115"/>
              <a:gd name="T7" fmla="*/ 2122488 h 1152"/>
              <a:gd name="T8" fmla="*/ 204580 w 115"/>
              <a:gd name="T9" fmla="*/ 2299361 h 1152"/>
              <a:gd name="T10" fmla="*/ 204580 w 115"/>
              <a:gd name="T11" fmla="*/ 4244975 h 1152"/>
              <a:gd name="T12" fmla="*/ 0 w 115"/>
              <a:gd name="T13" fmla="*/ 4244975 h 1152"/>
              <a:gd name="T14" fmla="*/ 0 60000 65536"/>
              <a:gd name="T15" fmla="*/ 0 60000 65536"/>
              <a:gd name="T16" fmla="*/ 0 60000 65536"/>
              <a:gd name="T17" fmla="*/ 0 60000 65536"/>
              <a:gd name="T18" fmla="*/ 0 60000 65536"/>
              <a:gd name="T19" fmla="*/ 0 60000 65536"/>
              <a:gd name="T20" fmla="*/ 0 60000 65536"/>
              <a:gd name="T21" fmla="*/ 0 w 115"/>
              <a:gd name="T22" fmla="*/ 0 h 1152"/>
              <a:gd name="T23" fmla="*/ 115 w 115"/>
              <a:gd name="T24" fmla="*/ 1152 h 11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1152">
                <a:moveTo>
                  <a:pt x="0" y="0"/>
                </a:moveTo>
                <a:lnTo>
                  <a:pt x="65" y="0"/>
                </a:lnTo>
                <a:lnTo>
                  <a:pt x="65" y="528"/>
                </a:lnTo>
                <a:lnTo>
                  <a:pt x="115" y="576"/>
                </a:lnTo>
                <a:lnTo>
                  <a:pt x="65" y="624"/>
                </a:lnTo>
                <a:lnTo>
                  <a:pt x="65" y="1152"/>
                </a:lnTo>
                <a:lnTo>
                  <a:pt x="0" y="1152"/>
                </a:lnTo>
              </a:path>
            </a:pathLst>
          </a:custGeom>
          <a:noFill/>
          <a:ln w="9525">
            <a:solidFill>
              <a:schemeClr val="tx1"/>
            </a:solidFill>
            <a:round/>
            <a:headEnd/>
            <a:tailEnd/>
          </a:ln>
        </p:spPr>
        <p:txBody>
          <a:bodyPr wrap="none" anchor="ctr"/>
          <a:lstStyle/>
          <a:p>
            <a:endParaRPr lang="de-DE" sz="1400">
              <a:solidFill>
                <a:srgbClr val="000000"/>
              </a:solidFill>
            </a:endParaRPr>
          </a:p>
        </p:txBody>
      </p:sp>
      <p:sp>
        <p:nvSpPr>
          <p:cNvPr id="66" name="Freeform 30"/>
          <p:cNvSpPr>
            <a:spLocks/>
          </p:cNvSpPr>
          <p:nvPr>
            <p:custDataLst>
              <p:tags r:id="rId4"/>
            </p:custDataLst>
          </p:nvPr>
        </p:nvSpPr>
        <p:spPr bwMode="auto">
          <a:xfrm>
            <a:off x="7211692" y="1631792"/>
            <a:ext cx="396572" cy="2612016"/>
          </a:xfrm>
          <a:custGeom>
            <a:avLst/>
            <a:gdLst>
              <a:gd name="T0" fmla="*/ 0 w 115"/>
              <a:gd name="T1" fmla="*/ 0 h 1152"/>
              <a:gd name="T2" fmla="*/ 252137 w 115"/>
              <a:gd name="T3" fmla="*/ 0 h 1152"/>
              <a:gd name="T4" fmla="*/ 252137 w 115"/>
              <a:gd name="T5" fmla="*/ 1321329 h 1152"/>
              <a:gd name="T6" fmla="*/ 446088 w 115"/>
              <a:gd name="T7" fmla="*/ 1441450 h 1152"/>
              <a:gd name="T8" fmla="*/ 252137 w 115"/>
              <a:gd name="T9" fmla="*/ 1561571 h 1152"/>
              <a:gd name="T10" fmla="*/ 252137 w 115"/>
              <a:gd name="T11" fmla="*/ 2882900 h 1152"/>
              <a:gd name="T12" fmla="*/ 0 w 115"/>
              <a:gd name="T13" fmla="*/ 2882900 h 1152"/>
              <a:gd name="T14" fmla="*/ 0 60000 65536"/>
              <a:gd name="T15" fmla="*/ 0 60000 65536"/>
              <a:gd name="T16" fmla="*/ 0 60000 65536"/>
              <a:gd name="T17" fmla="*/ 0 60000 65536"/>
              <a:gd name="T18" fmla="*/ 0 60000 65536"/>
              <a:gd name="T19" fmla="*/ 0 60000 65536"/>
              <a:gd name="T20" fmla="*/ 0 60000 65536"/>
              <a:gd name="T21" fmla="*/ 0 w 115"/>
              <a:gd name="T22" fmla="*/ 0 h 1152"/>
              <a:gd name="T23" fmla="*/ 115 w 115"/>
              <a:gd name="T24" fmla="*/ 1152 h 11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1152">
                <a:moveTo>
                  <a:pt x="0" y="0"/>
                </a:moveTo>
                <a:lnTo>
                  <a:pt x="65" y="0"/>
                </a:lnTo>
                <a:lnTo>
                  <a:pt x="65" y="528"/>
                </a:lnTo>
                <a:lnTo>
                  <a:pt x="115" y="576"/>
                </a:lnTo>
                <a:lnTo>
                  <a:pt x="65" y="624"/>
                </a:lnTo>
                <a:lnTo>
                  <a:pt x="65" y="1152"/>
                </a:lnTo>
                <a:lnTo>
                  <a:pt x="0" y="1152"/>
                </a:lnTo>
              </a:path>
            </a:pathLst>
          </a:custGeom>
          <a:noFill/>
          <a:ln w="9525">
            <a:solidFill>
              <a:schemeClr val="tx1"/>
            </a:solidFill>
            <a:round/>
            <a:headEnd/>
            <a:tailEnd/>
          </a:ln>
        </p:spPr>
        <p:txBody>
          <a:bodyPr wrap="none" anchor="ctr"/>
          <a:lstStyle/>
          <a:p>
            <a:endParaRPr lang="de-DE" sz="1400">
              <a:solidFill>
                <a:srgbClr val="000000"/>
              </a:solidFill>
            </a:endParaRPr>
          </a:p>
        </p:txBody>
      </p:sp>
      <p:sp>
        <p:nvSpPr>
          <p:cNvPr id="68" name="Rectangle 32"/>
          <p:cNvSpPr>
            <a:spLocks noChangeArrowheads="1"/>
          </p:cNvSpPr>
          <p:nvPr/>
        </p:nvSpPr>
        <p:spPr bwMode="auto">
          <a:xfrm rot="5400000">
            <a:off x="3358773" y="4171789"/>
            <a:ext cx="591536" cy="3735679"/>
          </a:xfrm>
          <a:prstGeom prst="rect">
            <a:avLst/>
          </a:prstGeom>
          <a:noFill/>
          <a:ln w="9525">
            <a:solidFill>
              <a:schemeClr val="tx1"/>
            </a:solidFill>
            <a:miter lim="800000"/>
            <a:headEnd/>
            <a:tailEnd/>
          </a:ln>
        </p:spPr>
        <p:txBody>
          <a:bodyPr wrap="none" anchor="ctr"/>
          <a:lstStyle/>
          <a:p>
            <a:endParaRPr lang="de-DE" sz="1400">
              <a:solidFill>
                <a:srgbClr val="000000"/>
              </a:solidFill>
            </a:endParaRPr>
          </a:p>
        </p:txBody>
      </p:sp>
      <p:sp>
        <p:nvSpPr>
          <p:cNvPr id="69" name="Rectangle 34"/>
          <p:cNvSpPr>
            <a:spLocks noChangeArrowheads="1"/>
          </p:cNvSpPr>
          <p:nvPr/>
        </p:nvSpPr>
        <p:spPr bwMode="auto">
          <a:xfrm>
            <a:off x="1837509" y="2933462"/>
            <a:ext cx="1628626" cy="1077218"/>
          </a:xfrm>
          <a:prstGeom prst="rect">
            <a:avLst/>
          </a:prstGeom>
          <a:noFill/>
          <a:ln w="9525">
            <a:noFill/>
            <a:miter lim="800000"/>
            <a:headEnd/>
            <a:tailEnd/>
          </a:ln>
        </p:spPr>
        <p:txBody>
          <a:bodyPr lIns="0" tIns="0" rIns="0" bIns="0">
            <a:spAutoFit/>
          </a:bodyPr>
          <a:lstStyle/>
          <a:p>
            <a:pPr marL="196850" lvl="1" indent="-195263" defTabSz="912813">
              <a:buClr>
                <a:srgbClr val="000000"/>
              </a:buClr>
              <a:buSzPct val="125000"/>
              <a:buFont typeface="Arial" charset="0"/>
              <a:buChar char="▪"/>
            </a:pPr>
            <a:r>
              <a:rPr lang="en-US" sz="1000" dirty="0" err="1" smtClean="0">
                <a:solidFill>
                  <a:srgbClr val="000000"/>
                </a:solidFill>
              </a:rPr>
              <a:t>Kundenpräferenzen</a:t>
            </a:r>
            <a:r>
              <a:rPr lang="en-US" sz="1000" dirty="0" smtClean="0">
                <a:solidFill>
                  <a:srgbClr val="000000"/>
                </a:solidFill>
              </a:rPr>
              <a:t> </a:t>
            </a:r>
            <a:r>
              <a:rPr lang="en-US" sz="1000" dirty="0">
                <a:solidFill>
                  <a:srgbClr val="000000"/>
                </a:solidFill>
              </a:rPr>
              <a:t>u</a:t>
            </a:r>
            <a:r>
              <a:rPr lang="en-US" sz="1000" dirty="0" smtClean="0">
                <a:solidFill>
                  <a:srgbClr val="000000"/>
                </a:solidFill>
              </a:rPr>
              <a:t>nd </a:t>
            </a:r>
            <a:r>
              <a:rPr lang="en-US" sz="1000" dirty="0" err="1" smtClean="0">
                <a:solidFill>
                  <a:srgbClr val="000000"/>
                </a:solidFill>
              </a:rPr>
              <a:t>Bedürfnisse</a:t>
            </a:r>
            <a:r>
              <a:rPr lang="en-US" sz="1000" dirty="0" smtClean="0">
                <a:solidFill>
                  <a:srgbClr val="000000"/>
                </a:solidFill>
              </a:rPr>
              <a:t> </a:t>
            </a:r>
            <a:r>
              <a:rPr lang="en-US" sz="1000" dirty="0" err="1" smtClean="0">
                <a:solidFill>
                  <a:srgbClr val="000000"/>
                </a:solidFill>
              </a:rPr>
              <a:t>hinsichtlich</a:t>
            </a:r>
            <a:r>
              <a:rPr lang="en-US" sz="1000" dirty="0" smtClean="0">
                <a:solidFill>
                  <a:srgbClr val="000000"/>
                </a:solidFill>
              </a:rPr>
              <a:t> des </a:t>
            </a:r>
            <a:r>
              <a:rPr lang="en-US" sz="1000" dirty="0" err="1" smtClean="0">
                <a:solidFill>
                  <a:srgbClr val="000000"/>
                </a:solidFill>
              </a:rPr>
              <a:t>Produkts</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err="1" smtClean="0">
                <a:solidFill>
                  <a:srgbClr val="000000"/>
                </a:solidFill>
              </a:rPr>
              <a:t>Potenzielle</a:t>
            </a:r>
            <a:r>
              <a:rPr lang="en-US" sz="1000" dirty="0" smtClean="0">
                <a:solidFill>
                  <a:srgbClr val="000000"/>
                </a:solidFill>
              </a:rPr>
              <a:t> </a:t>
            </a:r>
            <a:r>
              <a:rPr lang="en-US" sz="1000" dirty="0" err="1" smtClean="0">
                <a:solidFill>
                  <a:srgbClr val="000000"/>
                </a:solidFill>
              </a:rPr>
              <a:t>Reaktion</a:t>
            </a:r>
            <a:r>
              <a:rPr lang="en-US" sz="1000" dirty="0" smtClean="0">
                <a:solidFill>
                  <a:srgbClr val="000000"/>
                </a:solidFill>
              </a:rPr>
              <a:t> des </a:t>
            </a:r>
            <a:r>
              <a:rPr lang="en-US" sz="1000" dirty="0" err="1" smtClean="0">
                <a:solidFill>
                  <a:srgbClr val="000000"/>
                </a:solidFill>
              </a:rPr>
              <a:t>Kunden</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err="1" smtClean="0">
                <a:solidFill>
                  <a:srgbClr val="000000"/>
                </a:solidFill>
              </a:rPr>
              <a:t>Potenzielle</a:t>
            </a:r>
            <a:r>
              <a:rPr lang="en-US" sz="1000" dirty="0" smtClean="0">
                <a:solidFill>
                  <a:srgbClr val="000000"/>
                </a:solidFill>
              </a:rPr>
              <a:t> </a:t>
            </a:r>
            <a:r>
              <a:rPr lang="en-US" sz="1000" dirty="0" err="1" smtClean="0">
                <a:solidFill>
                  <a:srgbClr val="000000"/>
                </a:solidFill>
              </a:rPr>
              <a:t>Reaktion</a:t>
            </a:r>
            <a:r>
              <a:rPr lang="en-US" sz="1000" dirty="0" smtClean="0">
                <a:solidFill>
                  <a:srgbClr val="000000"/>
                </a:solidFill>
              </a:rPr>
              <a:t> von </a:t>
            </a:r>
            <a:r>
              <a:rPr lang="en-US" sz="1000" dirty="0" err="1" smtClean="0">
                <a:solidFill>
                  <a:srgbClr val="000000"/>
                </a:solidFill>
              </a:rPr>
              <a:t>Wettbewerbern</a:t>
            </a:r>
            <a:endParaRPr lang="en-US" sz="1000" dirty="0">
              <a:solidFill>
                <a:srgbClr val="000000"/>
              </a:solidFill>
            </a:endParaRPr>
          </a:p>
        </p:txBody>
      </p:sp>
      <p:sp>
        <p:nvSpPr>
          <p:cNvPr id="70" name="Rectangle 35"/>
          <p:cNvSpPr>
            <a:spLocks noChangeArrowheads="1"/>
          </p:cNvSpPr>
          <p:nvPr/>
        </p:nvSpPr>
        <p:spPr bwMode="auto">
          <a:xfrm>
            <a:off x="1850210" y="4334926"/>
            <a:ext cx="1628626" cy="1077218"/>
          </a:xfrm>
          <a:prstGeom prst="rect">
            <a:avLst/>
          </a:prstGeom>
          <a:noFill/>
          <a:ln w="9525">
            <a:noFill/>
            <a:miter lim="800000"/>
            <a:headEnd/>
            <a:tailEnd/>
          </a:ln>
        </p:spPr>
        <p:txBody>
          <a:bodyPr lIns="0" tIns="0" rIns="0" bIns="0">
            <a:spAutoFit/>
          </a:bodyPr>
          <a:lstStyle/>
          <a:p>
            <a:pPr marL="196850" lvl="1" indent="-195263" defTabSz="912813">
              <a:buClr>
                <a:srgbClr val="000000"/>
              </a:buClr>
              <a:buSzPct val="125000"/>
              <a:buFont typeface="Arial" charset="0"/>
              <a:buChar char="▪"/>
            </a:pPr>
            <a:r>
              <a:rPr lang="en-US" sz="1000" dirty="0" err="1" smtClean="0">
                <a:solidFill>
                  <a:srgbClr val="000000"/>
                </a:solidFill>
              </a:rPr>
              <a:t>Projektpläne</a:t>
            </a:r>
            <a:r>
              <a:rPr lang="en-US" sz="1000" dirty="0" smtClean="0">
                <a:solidFill>
                  <a:srgbClr val="000000"/>
                </a:solidFill>
              </a:rPr>
              <a:t> </a:t>
            </a:r>
            <a:r>
              <a:rPr lang="en-US" sz="1000" dirty="0">
                <a:solidFill>
                  <a:srgbClr val="000000"/>
                </a:solidFill>
              </a:rPr>
              <a:t>u</a:t>
            </a:r>
            <a:r>
              <a:rPr lang="en-US" sz="1000" dirty="0" smtClean="0">
                <a:solidFill>
                  <a:srgbClr val="000000"/>
                </a:solidFill>
              </a:rPr>
              <a:t>nd </a:t>
            </a:r>
            <a:r>
              <a:rPr lang="en-US" sz="1000" dirty="0" err="1" smtClean="0">
                <a:solidFill>
                  <a:srgbClr val="000000"/>
                </a:solidFill>
              </a:rPr>
              <a:t>Meilensteine</a:t>
            </a:r>
            <a:r>
              <a:rPr lang="en-US" sz="1000" dirty="0" smtClean="0">
                <a:solidFill>
                  <a:srgbClr val="000000"/>
                </a:solidFill>
              </a:rPr>
              <a:t> </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err="1" smtClean="0">
                <a:solidFill>
                  <a:srgbClr val="000000"/>
                </a:solidFill>
              </a:rPr>
              <a:t>Einschätzung</a:t>
            </a:r>
            <a:r>
              <a:rPr lang="en-US" sz="1000" dirty="0" smtClean="0">
                <a:solidFill>
                  <a:srgbClr val="000000"/>
                </a:solidFill>
              </a:rPr>
              <a:t> des </a:t>
            </a:r>
            <a:r>
              <a:rPr lang="en-US" sz="1000" dirty="0" err="1" smtClean="0">
                <a:solidFill>
                  <a:srgbClr val="000000"/>
                </a:solidFill>
              </a:rPr>
              <a:t>Marktpotenzials</a:t>
            </a:r>
            <a:r>
              <a:rPr lang="en-US" sz="1000" dirty="0" smtClean="0">
                <a:solidFill>
                  <a:srgbClr val="000000"/>
                </a:solidFill>
              </a:rPr>
              <a:t> von </a:t>
            </a:r>
            <a:r>
              <a:rPr lang="en-US" sz="1000" dirty="0" err="1" smtClean="0">
                <a:solidFill>
                  <a:srgbClr val="000000"/>
                </a:solidFill>
              </a:rPr>
              <a:t>potenziellen</a:t>
            </a:r>
            <a:r>
              <a:rPr lang="en-US" sz="1000" dirty="0" smtClean="0">
                <a:solidFill>
                  <a:srgbClr val="000000"/>
                </a:solidFill>
              </a:rPr>
              <a:t> </a:t>
            </a:r>
            <a:r>
              <a:rPr lang="en-US" sz="1000" dirty="0" err="1" smtClean="0">
                <a:solidFill>
                  <a:srgbClr val="000000"/>
                </a:solidFill>
              </a:rPr>
              <a:t>neuen</a:t>
            </a:r>
            <a:r>
              <a:rPr lang="en-US" sz="1000" dirty="0" smtClean="0">
                <a:solidFill>
                  <a:srgbClr val="000000"/>
                </a:solidFill>
              </a:rPr>
              <a:t> </a:t>
            </a:r>
            <a:r>
              <a:rPr lang="en-US" sz="1000" dirty="0" err="1" smtClean="0">
                <a:solidFill>
                  <a:srgbClr val="000000"/>
                </a:solidFill>
              </a:rPr>
              <a:t>Produkten</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err="1" smtClean="0">
                <a:solidFill>
                  <a:srgbClr val="000000"/>
                </a:solidFill>
              </a:rPr>
              <a:t>Notwendige</a:t>
            </a:r>
            <a:r>
              <a:rPr lang="en-US" sz="1000" dirty="0" smtClean="0">
                <a:solidFill>
                  <a:srgbClr val="000000"/>
                </a:solidFill>
              </a:rPr>
              <a:t> </a:t>
            </a:r>
            <a:r>
              <a:rPr lang="en-US" sz="1000" dirty="0" err="1" smtClean="0">
                <a:solidFill>
                  <a:srgbClr val="000000"/>
                </a:solidFill>
              </a:rPr>
              <a:t>Ausgaben</a:t>
            </a:r>
            <a:endParaRPr lang="en-US" sz="1000" dirty="0">
              <a:solidFill>
                <a:srgbClr val="000000"/>
              </a:solidFill>
            </a:endParaRPr>
          </a:p>
        </p:txBody>
      </p:sp>
      <p:sp>
        <p:nvSpPr>
          <p:cNvPr id="71" name="Rectangle 36"/>
          <p:cNvSpPr>
            <a:spLocks noChangeArrowheads="1"/>
          </p:cNvSpPr>
          <p:nvPr/>
        </p:nvSpPr>
        <p:spPr bwMode="auto">
          <a:xfrm>
            <a:off x="3611497" y="4308892"/>
            <a:ext cx="1794893" cy="1084228"/>
          </a:xfrm>
          <a:prstGeom prst="rect">
            <a:avLst/>
          </a:prstGeom>
          <a:noFill/>
          <a:ln w="9525">
            <a:noFill/>
            <a:miter lim="800000"/>
            <a:headEnd/>
            <a:tailEnd/>
          </a:ln>
        </p:spPr>
        <p:txBody>
          <a:bodyPr lIns="0" tIns="0" rIns="0" bIns="0"/>
          <a:lstStyle/>
          <a:p>
            <a:pPr marL="196850" lvl="1" indent="-195263" defTabSz="912813">
              <a:buClr>
                <a:srgbClr val="000000"/>
              </a:buClr>
              <a:buSzPct val="125000"/>
              <a:buFont typeface="Arial" charset="0"/>
              <a:buChar char="▪"/>
            </a:pPr>
            <a:r>
              <a:rPr lang="en-US" sz="1000" dirty="0">
                <a:solidFill>
                  <a:srgbClr val="000000"/>
                </a:solidFill>
              </a:rPr>
              <a:t>Quantitative </a:t>
            </a:r>
            <a:r>
              <a:rPr lang="en-US" sz="1000" dirty="0" err="1" smtClean="0">
                <a:solidFill>
                  <a:srgbClr val="000000"/>
                </a:solidFill>
              </a:rPr>
              <a:t>Geschäfts</a:t>
            </a:r>
            <a:r>
              <a:rPr lang="en-US" sz="1000" dirty="0" smtClean="0">
                <a:solidFill>
                  <a:srgbClr val="000000"/>
                </a:solidFill>
              </a:rPr>
              <a:t>- und </a:t>
            </a:r>
            <a:r>
              <a:rPr lang="en-US" sz="1000" dirty="0" err="1" smtClean="0">
                <a:solidFill>
                  <a:srgbClr val="000000"/>
                </a:solidFill>
              </a:rPr>
              <a:t>Profitabilitätsbewertungen</a:t>
            </a:r>
            <a:r>
              <a:rPr lang="en-US" sz="1000" dirty="0" smtClean="0">
                <a:solidFill>
                  <a:srgbClr val="000000"/>
                </a:solidFill>
              </a:rPr>
              <a:t> </a:t>
            </a:r>
            <a:r>
              <a:rPr lang="en-US" sz="1000" dirty="0" err="1" smtClean="0">
                <a:solidFill>
                  <a:srgbClr val="000000"/>
                </a:solidFill>
              </a:rPr>
              <a:t>neuer</a:t>
            </a:r>
            <a:r>
              <a:rPr lang="en-US" sz="1000" dirty="0" smtClean="0">
                <a:solidFill>
                  <a:srgbClr val="000000"/>
                </a:solidFill>
              </a:rPr>
              <a:t> </a:t>
            </a:r>
            <a:r>
              <a:rPr lang="en-US" sz="1000" dirty="0" err="1" smtClean="0">
                <a:solidFill>
                  <a:srgbClr val="000000"/>
                </a:solidFill>
              </a:rPr>
              <a:t>Produktideen</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err="1" smtClean="0">
                <a:solidFill>
                  <a:srgbClr val="000000"/>
                </a:solidFill>
              </a:rPr>
              <a:t>Finanzierungs</a:t>
            </a:r>
            <a:r>
              <a:rPr lang="en-US" sz="1000" dirty="0" smtClean="0">
                <a:solidFill>
                  <a:srgbClr val="000000"/>
                </a:solidFill>
              </a:rPr>
              <a:t>- </a:t>
            </a:r>
            <a:r>
              <a:rPr lang="en-US" sz="1000" dirty="0">
                <a:solidFill>
                  <a:srgbClr val="000000"/>
                </a:solidFill>
              </a:rPr>
              <a:t>u</a:t>
            </a:r>
            <a:r>
              <a:rPr lang="en-US" sz="1000" dirty="0" smtClean="0">
                <a:solidFill>
                  <a:srgbClr val="000000"/>
                </a:solidFill>
              </a:rPr>
              <a:t>nd </a:t>
            </a:r>
            <a:r>
              <a:rPr lang="en-US" sz="1000" dirty="0" err="1" smtClean="0">
                <a:solidFill>
                  <a:srgbClr val="000000"/>
                </a:solidFill>
              </a:rPr>
              <a:t>Budgetentscheidungen</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err="1" smtClean="0">
                <a:solidFill>
                  <a:srgbClr val="000000"/>
                </a:solidFill>
              </a:rPr>
              <a:t>Projektpläne</a:t>
            </a:r>
            <a:r>
              <a:rPr lang="en-US" sz="1000" dirty="0" smtClean="0">
                <a:solidFill>
                  <a:srgbClr val="000000"/>
                </a:solidFill>
              </a:rPr>
              <a:t> und </a:t>
            </a:r>
            <a:r>
              <a:rPr lang="en-US" sz="1000" dirty="0" err="1" smtClean="0">
                <a:solidFill>
                  <a:srgbClr val="000000"/>
                </a:solidFill>
              </a:rPr>
              <a:t>Meilensteine</a:t>
            </a:r>
            <a:endParaRPr lang="en-US" sz="1000" dirty="0">
              <a:solidFill>
                <a:srgbClr val="000000"/>
              </a:solidFill>
            </a:endParaRPr>
          </a:p>
        </p:txBody>
      </p:sp>
      <p:sp>
        <p:nvSpPr>
          <p:cNvPr id="72" name="Rectangle 37"/>
          <p:cNvSpPr>
            <a:spLocks noChangeArrowheads="1"/>
          </p:cNvSpPr>
          <p:nvPr/>
        </p:nvSpPr>
        <p:spPr bwMode="auto">
          <a:xfrm>
            <a:off x="5526614" y="1650595"/>
            <a:ext cx="1697146" cy="923330"/>
          </a:xfrm>
          <a:prstGeom prst="rect">
            <a:avLst/>
          </a:prstGeom>
          <a:noFill/>
          <a:ln w="9525">
            <a:noFill/>
            <a:miter lim="800000"/>
            <a:headEnd/>
            <a:tailEnd/>
          </a:ln>
        </p:spPr>
        <p:txBody>
          <a:bodyPr wrap="square" lIns="0" tIns="0" rIns="0" bIns="0">
            <a:spAutoFit/>
          </a:bodyPr>
          <a:lstStyle/>
          <a:p>
            <a:pPr marL="196850" lvl="1" indent="-195263" defTabSz="912813">
              <a:buClr>
                <a:srgbClr val="000000"/>
              </a:buClr>
              <a:buSzPct val="125000"/>
              <a:buFont typeface="Arial" charset="0"/>
              <a:buChar char="▪"/>
            </a:pPr>
            <a:r>
              <a:rPr lang="en-US" sz="1000" dirty="0" smtClean="0">
                <a:solidFill>
                  <a:srgbClr val="000000"/>
                </a:solidFill>
              </a:rPr>
              <a:t>Plan der </a:t>
            </a:r>
            <a:r>
              <a:rPr lang="en-US" sz="1000" dirty="0" err="1" smtClean="0">
                <a:solidFill>
                  <a:srgbClr val="000000"/>
                </a:solidFill>
              </a:rPr>
              <a:t>Markteinführung</a:t>
            </a:r>
            <a:r>
              <a:rPr lang="en-US" sz="1000" dirty="0" smtClean="0">
                <a:solidFill>
                  <a:srgbClr val="000000"/>
                </a:solidFill>
              </a:rPr>
              <a:t> </a:t>
            </a:r>
            <a:r>
              <a:rPr lang="en-US" sz="1000" dirty="0" err="1" smtClean="0">
                <a:solidFill>
                  <a:srgbClr val="000000"/>
                </a:solidFill>
              </a:rPr>
              <a:t>inklusive</a:t>
            </a:r>
            <a:r>
              <a:rPr lang="en-US" sz="1000" dirty="0" smtClean="0">
                <a:solidFill>
                  <a:srgbClr val="000000"/>
                </a:solidFill>
              </a:rPr>
              <a:t> </a:t>
            </a:r>
            <a:r>
              <a:rPr lang="en-US" sz="1000" dirty="0" err="1" smtClean="0">
                <a:solidFill>
                  <a:srgbClr val="000000"/>
                </a:solidFill>
              </a:rPr>
              <a:t>Zeitplänen</a:t>
            </a:r>
            <a:r>
              <a:rPr lang="en-US" sz="1000" dirty="0">
                <a:solidFill>
                  <a:srgbClr val="000000"/>
                </a:solidFill>
              </a:rPr>
              <a:t> </a:t>
            </a:r>
            <a:r>
              <a:rPr lang="en-US" sz="1000" dirty="0" smtClean="0">
                <a:solidFill>
                  <a:srgbClr val="000000"/>
                </a:solidFill>
              </a:rPr>
              <a:t>und </a:t>
            </a:r>
            <a:r>
              <a:rPr lang="en-US" sz="1000" dirty="0" err="1" smtClean="0">
                <a:solidFill>
                  <a:srgbClr val="000000"/>
                </a:solidFill>
              </a:rPr>
              <a:t>Markteinführungsstrategie</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err="1" smtClean="0">
                <a:solidFill>
                  <a:srgbClr val="000000"/>
                </a:solidFill>
              </a:rPr>
              <a:t>Verkaufsprognosen</a:t>
            </a:r>
            <a:r>
              <a:rPr lang="en-US" sz="1000" dirty="0" smtClean="0">
                <a:solidFill>
                  <a:srgbClr val="000000"/>
                </a:solidFill>
              </a:rPr>
              <a:t> und </a:t>
            </a:r>
            <a:r>
              <a:rPr lang="en-US" sz="1000" dirty="0" err="1" smtClean="0">
                <a:solidFill>
                  <a:srgbClr val="000000"/>
                </a:solidFill>
              </a:rPr>
              <a:t>Pläne</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err="1" smtClean="0">
                <a:solidFill>
                  <a:srgbClr val="000000"/>
                </a:solidFill>
              </a:rPr>
              <a:t>Budgetentscheidungen</a:t>
            </a:r>
            <a:endParaRPr lang="en-US" sz="1000" dirty="0">
              <a:solidFill>
                <a:srgbClr val="000000"/>
              </a:solidFill>
            </a:endParaRPr>
          </a:p>
        </p:txBody>
      </p:sp>
      <p:sp>
        <p:nvSpPr>
          <p:cNvPr id="73" name="Rectangle 38"/>
          <p:cNvSpPr>
            <a:spLocks noChangeArrowheads="1"/>
          </p:cNvSpPr>
          <p:nvPr/>
        </p:nvSpPr>
        <p:spPr bwMode="auto">
          <a:xfrm>
            <a:off x="5526615" y="2958049"/>
            <a:ext cx="1600399" cy="153888"/>
          </a:xfrm>
          <a:prstGeom prst="rect">
            <a:avLst/>
          </a:prstGeom>
          <a:noFill/>
          <a:ln w="9525">
            <a:noFill/>
            <a:miter lim="800000"/>
            <a:headEnd/>
            <a:tailEnd/>
          </a:ln>
        </p:spPr>
        <p:txBody>
          <a:bodyPr lIns="0" tIns="0" rIns="0" bIns="0">
            <a:spAutoFit/>
          </a:bodyPr>
          <a:lstStyle/>
          <a:p>
            <a:pPr marL="1588" lvl="1" defTabSz="912813">
              <a:buClr>
                <a:srgbClr val="000000"/>
              </a:buClr>
              <a:buSzPct val="125000"/>
            </a:pPr>
            <a:r>
              <a:rPr lang="en-US" sz="1000" i="1" dirty="0" err="1" smtClean="0">
                <a:solidFill>
                  <a:srgbClr val="000000"/>
                </a:solidFill>
              </a:rPr>
              <a:t>Weniger</a:t>
            </a:r>
            <a:r>
              <a:rPr lang="en-US" sz="1000" i="1" dirty="0" smtClean="0">
                <a:solidFill>
                  <a:srgbClr val="000000"/>
                </a:solidFill>
              </a:rPr>
              <a:t> relevant</a:t>
            </a:r>
            <a:endParaRPr lang="en-US" sz="1000" i="1" dirty="0">
              <a:solidFill>
                <a:srgbClr val="000000"/>
              </a:solidFill>
            </a:endParaRPr>
          </a:p>
        </p:txBody>
      </p:sp>
      <p:sp>
        <p:nvSpPr>
          <p:cNvPr id="74" name="Rectangle 39"/>
          <p:cNvSpPr>
            <a:spLocks noChangeArrowheads="1"/>
          </p:cNvSpPr>
          <p:nvPr/>
        </p:nvSpPr>
        <p:spPr bwMode="auto">
          <a:xfrm>
            <a:off x="3618554" y="1650595"/>
            <a:ext cx="1856416" cy="1077218"/>
          </a:xfrm>
          <a:prstGeom prst="rect">
            <a:avLst/>
          </a:prstGeom>
          <a:noFill/>
          <a:ln w="9525">
            <a:noFill/>
            <a:miter lim="800000"/>
            <a:headEnd/>
            <a:tailEnd/>
          </a:ln>
        </p:spPr>
        <p:txBody>
          <a:bodyPr wrap="square" lIns="0" tIns="0" rIns="0" bIns="0">
            <a:spAutoFit/>
          </a:bodyPr>
          <a:lstStyle/>
          <a:p>
            <a:pPr marL="196850" lvl="1" indent="-195263" defTabSz="912813">
              <a:buClr>
                <a:srgbClr val="000000"/>
              </a:buClr>
              <a:buSzPct val="125000"/>
              <a:buFont typeface="Arial" charset="0"/>
              <a:buChar char="▪"/>
            </a:pPr>
            <a:r>
              <a:rPr lang="en-US" sz="1000" dirty="0" err="1" smtClean="0">
                <a:solidFill>
                  <a:srgbClr val="000000"/>
                </a:solidFill>
              </a:rPr>
              <a:t>Besonderheiten</a:t>
            </a:r>
            <a:r>
              <a:rPr lang="en-US" sz="1000" dirty="0" smtClean="0">
                <a:solidFill>
                  <a:srgbClr val="000000"/>
                </a:solidFill>
              </a:rPr>
              <a:t> und </a:t>
            </a:r>
            <a:r>
              <a:rPr lang="en-US" sz="1000" dirty="0" err="1" smtClean="0">
                <a:solidFill>
                  <a:srgbClr val="000000"/>
                </a:solidFill>
              </a:rPr>
              <a:t>technologische</a:t>
            </a:r>
            <a:r>
              <a:rPr lang="en-US" sz="1000" dirty="0" smtClean="0">
                <a:solidFill>
                  <a:srgbClr val="000000"/>
                </a:solidFill>
              </a:rPr>
              <a:t> </a:t>
            </a:r>
            <a:r>
              <a:rPr lang="en-US" sz="1000" dirty="0" err="1" smtClean="0">
                <a:solidFill>
                  <a:srgbClr val="000000"/>
                </a:solidFill>
              </a:rPr>
              <a:t>Eigenschaften</a:t>
            </a:r>
            <a:r>
              <a:rPr lang="en-US" sz="1000" dirty="0" smtClean="0">
                <a:solidFill>
                  <a:srgbClr val="000000"/>
                </a:solidFill>
              </a:rPr>
              <a:t> des </a:t>
            </a:r>
            <a:r>
              <a:rPr lang="en-US" sz="1000" dirty="0" err="1" smtClean="0">
                <a:solidFill>
                  <a:srgbClr val="000000"/>
                </a:solidFill>
              </a:rPr>
              <a:t>Produkts</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err="1" smtClean="0">
                <a:solidFill>
                  <a:srgbClr val="000000"/>
                </a:solidFill>
              </a:rPr>
              <a:t>Ergebnisse</a:t>
            </a:r>
            <a:r>
              <a:rPr lang="en-US" sz="1000" dirty="0" smtClean="0">
                <a:solidFill>
                  <a:srgbClr val="000000"/>
                </a:solidFill>
              </a:rPr>
              <a:t> </a:t>
            </a:r>
            <a:r>
              <a:rPr lang="en-US" sz="1000" dirty="0" err="1" smtClean="0">
                <a:solidFill>
                  <a:srgbClr val="000000"/>
                </a:solidFill>
              </a:rPr>
              <a:t>aus</a:t>
            </a:r>
            <a:r>
              <a:rPr lang="en-US" sz="1000" dirty="0" smtClean="0">
                <a:solidFill>
                  <a:srgbClr val="000000"/>
                </a:solidFill>
              </a:rPr>
              <a:t> </a:t>
            </a:r>
            <a:r>
              <a:rPr lang="en-US" sz="1000" dirty="0" err="1" smtClean="0">
                <a:solidFill>
                  <a:srgbClr val="000000"/>
                </a:solidFill>
              </a:rPr>
              <a:t>Produkttests</a:t>
            </a:r>
            <a:r>
              <a:rPr lang="en-US" sz="1000" dirty="0" smtClean="0">
                <a:solidFill>
                  <a:srgbClr val="000000"/>
                </a:solidFill>
              </a:rPr>
              <a:t> </a:t>
            </a:r>
            <a:r>
              <a:rPr lang="en-US" sz="1000" dirty="0">
                <a:solidFill>
                  <a:srgbClr val="000000"/>
                </a:solidFill>
              </a:rPr>
              <a:t>u</a:t>
            </a:r>
            <a:r>
              <a:rPr lang="en-US" sz="1000" dirty="0" smtClean="0">
                <a:solidFill>
                  <a:srgbClr val="000000"/>
                </a:solidFill>
              </a:rPr>
              <a:t>nd </a:t>
            </a:r>
            <a:r>
              <a:rPr lang="en-US" sz="1000" dirty="0" err="1" smtClean="0">
                <a:solidFill>
                  <a:srgbClr val="000000"/>
                </a:solidFill>
              </a:rPr>
              <a:t>Kundenversuchen</a:t>
            </a:r>
            <a:endParaRPr lang="en-US" sz="1000" dirty="0">
              <a:solidFill>
                <a:srgbClr val="000000"/>
              </a:solidFill>
            </a:endParaRPr>
          </a:p>
          <a:p>
            <a:pPr marL="196850" lvl="1" indent="-195263" defTabSz="912813">
              <a:buClr>
                <a:srgbClr val="000000"/>
              </a:buClr>
              <a:buSzPct val="125000"/>
              <a:buFont typeface="Arial" charset="0"/>
              <a:buChar char="▪"/>
            </a:pPr>
            <a:r>
              <a:rPr lang="en-US" sz="1000" dirty="0">
                <a:solidFill>
                  <a:srgbClr val="000000"/>
                </a:solidFill>
              </a:rPr>
              <a:t>Marketing and </a:t>
            </a:r>
            <a:r>
              <a:rPr lang="en-US" sz="1000" dirty="0" err="1" smtClean="0">
                <a:solidFill>
                  <a:srgbClr val="000000"/>
                </a:solidFill>
              </a:rPr>
              <a:t>Markteinführungsstrategie</a:t>
            </a:r>
            <a:endParaRPr lang="en-US" sz="1000" dirty="0">
              <a:solidFill>
                <a:srgbClr val="000000"/>
              </a:solidFill>
            </a:endParaRPr>
          </a:p>
        </p:txBody>
      </p:sp>
      <p:sp>
        <p:nvSpPr>
          <p:cNvPr id="75" name="Rectangle 41"/>
          <p:cNvSpPr>
            <a:spLocks noChangeArrowheads="1"/>
          </p:cNvSpPr>
          <p:nvPr/>
        </p:nvSpPr>
        <p:spPr bwMode="auto">
          <a:xfrm>
            <a:off x="1864323" y="5808942"/>
            <a:ext cx="3443542" cy="461665"/>
          </a:xfrm>
          <a:prstGeom prst="rect">
            <a:avLst/>
          </a:prstGeom>
          <a:noFill/>
          <a:ln w="9525">
            <a:noFill/>
            <a:miter lim="800000"/>
            <a:headEnd/>
            <a:tailEnd/>
          </a:ln>
        </p:spPr>
        <p:txBody>
          <a:bodyPr lIns="0" tIns="0" rIns="0" bIns="0">
            <a:spAutoFit/>
          </a:bodyPr>
          <a:lstStyle/>
          <a:p>
            <a:pPr defTabSz="912813">
              <a:buClr>
                <a:srgbClr val="000000"/>
              </a:buClr>
            </a:pPr>
            <a:r>
              <a:rPr lang="en-US" sz="1000" b="1" dirty="0" err="1" smtClean="0">
                <a:solidFill>
                  <a:srgbClr val="000000"/>
                </a:solidFill>
              </a:rPr>
              <a:t>Frühe</a:t>
            </a:r>
            <a:r>
              <a:rPr lang="en-US" sz="1000" b="1" dirty="0" smtClean="0">
                <a:solidFill>
                  <a:srgbClr val="000000"/>
                </a:solidFill>
              </a:rPr>
              <a:t> </a:t>
            </a:r>
            <a:r>
              <a:rPr lang="en-US" sz="1000" b="1" dirty="0" err="1" smtClean="0">
                <a:solidFill>
                  <a:srgbClr val="000000"/>
                </a:solidFill>
              </a:rPr>
              <a:t>Entwicklungsphase</a:t>
            </a:r>
            <a:r>
              <a:rPr lang="en-US" sz="1000" b="1" dirty="0" smtClean="0">
                <a:solidFill>
                  <a:srgbClr val="000000"/>
                </a:solidFill>
              </a:rPr>
              <a:t>:</a:t>
            </a:r>
            <a:r>
              <a:rPr lang="en-US" sz="1000" dirty="0" smtClean="0">
                <a:solidFill>
                  <a:srgbClr val="000000"/>
                </a:solidFill>
              </a:rPr>
              <a:t> </a:t>
            </a:r>
            <a:endParaRPr lang="en-US" sz="1000" dirty="0">
              <a:solidFill>
                <a:srgbClr val="000000"/>
              </a:solidFill>
            </a:endParaRPr>
          </a:p>
          <a:p>
            <a:pPr defTabSz="912813">
              <a:buClr>
                <a:srgbClr val="000000"/>
              </a:buClr>
            </a:pPr>
            <a:r>
              <a:rPr lang="en-US" sz="1000" dirty="0" err="1" smtClean="0">
                <a:solidFill>
                  <a:srgbClr val="000000"/>
                </a:solidFill>
              </a:rPr>
              <a:t>Generierung</a:t>
            </a:r>
            <a:r>
              <a:rPr lang="en-US" sz="1000" dirty="0" smtClean="0">
                <a:solidFill>
                  <a:srgbClr val="000000"/>
                </a:solidFill>
              </a:rPr>
              <a:t> von </a:t>
            </a:r>
            <a:r>
              <a:rPr lang="en-US" sz="1000" dirty="0" err="1" smtClean="0">
                <a:solidFill>
                  <a:srgbClr val="000000"/>
                </a:solidFill>
              </a:rPr>
              <a:t>Ideen</a:t>
            </a:r>
            <a:r>
              <a:rPr lang="en-US" sz="1000" dirty="0" smtClean="0">
                <a:solidFill>
                  <a:srgbClr val="000000"/>
                </a:solidFill>
              </a:rPr>
              <a:t>, </a:t>
            </a:r>
            <a:r>
              <a:rPr lang="en-US" sz="1000" dirty="0" err="1" smtClean="0">
                <a:solidFill>
                  <a:srgbClr val="000000"/>
                </a:solidFill>
              </a:rPr>
              <a:t>Konzepten</a:t>
            </a:r>
            <a:r>
              <a:rPr lang="en-US" sz="1000" dirty="0" smtClean="0">
                <a:solidFill>
                  <a:srgbClr val="000000"/>
                </a:solidFill>
              </a:rPr>
              <a:t>, </a:t>
            </a:r>
            <a:r>
              <a:rPr lang="en-US" sz="1000" dirty="0" err="1" smtClean="0">
                <a:solidFill>
                  <a:srgbClr val="000000"/>
                </a:solidFill>
              </a:rPr>
              <a:t>Entwicklung</a:t>
            </a:r>
            <a:r>
              <a:rPr lang="en-US" sz="1000" dirty="0" smtClean="0">
                <a:solidFill>
                  <a:srgbClr val="000000"/>
                </a:solidFill>
              </a:rPr>
              <a:t>, </a:t>
            </a:r>
            <a:r>
              <a:rPr lang="en-US" sz="1000" dirty="0" err="1" smtClean="0">
                <a:solidFill>
                  <a:srgbClr val="000000"/>
                </a:solidFill>
              </a:rPr>
              <a:t>betriebswirtschaftliche</a:t>
            </a:r>
            <a:r>
              <a:rPr lang="en-US" sz="1000" dirty="0" smtClean="0">
                <a:solidFill>
                  <a:srgbClr val="000000"/>
                </a:solidFill>
              </a:rPr>
              <a:t> </a:t>
            </a:r>
            <a:r>
              <a:rPr lang="en-US" sz="1000" dirty="0" err="1" smtClean="0">
                <a:solidFill>
                  <a:srgbClr val="000000"/>
                </a:solidFill>
              </a:rPr>
              <a:t>Auswertung</a:t>
            </a:r>
            <a:endParaRPr lang="en-US" sz="1000" dirty="0">
              <a:solidFill>
                <a:srgbClr val="000000"/>
              </a:solidFill>
            </a:endParaRPr>
          </a:p>
        </p:txBody>
      </p:sp>
      <p:sp>
        <p:nvSpPr>
          <p:cNvPr id="76" name="Rectangle 42"/>
          <p:cNvSpPr>
            <a:spLocks noChangeArrowheads="1"/>
          </p:cNvSpPr>
          <p:nvPr/>
        </p:nvSpPr>
        <p:spPr bwMode="auto">
          <a:xfrm rot="16200000">
            <a:off x="6683410" y="2619089"/>
            <a:ext cx="2493313" cy="615553"/>
          </a:xfrm>
          <a:prstGeom prst="rect">
            <a:avLst/>
          </a:prstGeom>
          <a:solidFill>
            <a:schemeClr val="accent2">
              <a:lumMod val="20000"/>
              <a:lumOff val="80000"/>
            </a:schemeClr>
          </a:solidFill>
          <a:ln w="9525">
            <a:noFill/>
            <a:miter lim="800000"/>
            <a:headEnd/>
            <a:tailEnd/>
          </a:ln>
        </p:spPr>
        <p:txBody>
          <a:bodyPr wrap="square" lIns="0" tIns="0" rIns="0" bIns="0">
            <a:spAutoFit/>
          </a:bodyPr>
          <a:lstStyle/>
          <a:p>
            <a:pPr defTabSz="912813">
              <a:buClr>
                <a:srgbClr val="000000"/>
              </a:buClr>
            </a:pPr>
            <a:r>
              <a:rPr lang="en-US" sz="1000" b="1" dirty="0" err="1" smtClean="0">
                <a:solidFill>
                  <a:srgbClr val="000000"/>
                </a:solidFill>
              </a:rPr>
              <a:t>Späte</a:t>
            </a:r>
            <a:r>
              <a:rPr lang="en-US" sz="1000" b="1" dirty="0" smtClean="0">
                <a:solidFill>
                  <a:srgbClr val="000000"/>
                </a:solidFill>
              </a:rPr>
              <a:t> </a:t>
            </a:r>
            <a:r>
              <a:rPr lang="en-US" sz="1000" b="1" dirty="0" err="1" smtClean="0">
                <a:solidFill>
                  <a:srgbClr val="000000"/>
                </a:solidFill>
              </a:rPr>
              <a:t>Entwicklungsphase</a:t>
            </a:r>
            <a:r>
              <a:rPr lang="en-US" sz="1000" b="1" dirty="0" smtClean="0">
                <a:solidFill>
                  <a:srgbClr val="000000"/>
                </a:solidFill>
              </a:rPr>
              <a:t>:</a:t>
            </a:r>
            <a:r>
              <a:rPr lang="en-US" sz="1000" dirty="0" smtClean="0">
                <a:solidFill>
                  <a:srgbClr val="000000"/>
                </a:solidFill>
              </a:rPr>
              <a:t> </a:t>
            </a:r>
            <a:endParaRPr lang="en-US" sz="1000" dirty="0">
              <a:solidFill>
                <a:srgbClr val="000000"/>
              </a:solidFill>
            </a:endParaRPr>
          </a:p>
          <a:p>
            <a:pPr defTabSz="912813">
              <a:buClr>
                <a:srgbClr val="000000"/>
              </a:buClr>
            </a:pPr>
            <a:r>
              <a:rPr lang="en-US" sz="1000" dirty="0" err="1" smtClean="0">
                <a:solidFill>
                  <a:srgbClr val="000000"/>
                </a:solidFill>
              </a:rPr>
              <a:t>Entwicklung</a:t>
            </a:r>
            <a:r>
              <a:rPr lang="en-US" sz="1000" dirty="0" smtClean="0">
                <a:solidFill>
                  <a:srgbClr val="000000"/>
                </a:solidFill>
              </a:rPr>
              <a:t> </a:t>
            </a:r>
            <a:r>
              <a:rPr lang="en-US" sz="1000" dirty="0" err="1" smtClean="0">
                <a:solidFill>
                  <a:srgbClr val="000000"/>
                </a:solidFill>
              </a:rPr>
              <a:t>eines</a:t>
            </a:r>
            <a:r>
              <a:rPr lang="en-US" sz="1000" dirty="0" smtClean="0">
                <a:solidFill>
                  <a:srgbClr val="000000"/>
                </a:solidFill>
              </a:rPr>
              <a:t> </a:t>
            </a:r>
            <a:r>
              <a:rPr lang="en-US" sz="1000" dirty="0" err="1" smtClean="0">
                <a:solidFill>
                  <a:srgbClr val="000000"/>
                </a:solidFill>
              </a:rPr>
              <a:t>Prototypen</a:t>
            </a:r>
            <a:r>
              <a:rPr lang="en-US" sz="1000" dirty="0" smtClean="0">
                <a:solidFill>
                  <a:srgbClr val="000000"/>
                </a:solidFill>
              </a:rPr>
              <a:t>, </a:t>
            </a:r>
            <a:r>
              <a:rPr lang="en-US" sz="1000" dirty="0" err="1" smtClean="0">
                <a:solidFill>
                  <a:srgbClr val="000000"/>
                </a:solidFill>
              </a:rPr>
              <a:t>Prozessdesign</a:t>
            </a:r>
            <a:r>
              <a:rPr lang="en-US" sz="1000" dirty="0" smtClean="0">
                <a:solidFill>
                  <a:srgbClr val="000000"/>
                </a:solidFill>
              </a:rPr>
              <a:t>, </a:t>
            </a:r>
            <a:r>
              <a:rPr lang="en-US" sz="1000" dirty="0" err="1" smtClean="0">
                <a:solidFill>
                  <a:srgbClr val="000000"/>
                </a:solidFill>
              </a:rPr>
              <a:t>Produktion</a:t>
            </a:r>
            <a:r>
              <a:rPr lang="en-US" sz="1000" dirty="0" smtClean="0">
                <a:solidFill>
                  <a:srgbClr val="000000"/>
                </a:solidFill>
              </a:rPr>
              <a:t> des </a:t>
            </a:r>
            <a:r>
              <a:rPr lang="en-US" sz="1000" dirty="0" err="1" smtClean="0">
                <a:solidFill>
                  <a:srgbClr val="000000"/>
                </a:solidFill>
              </a:rPr>
              <a:t>Produkts</a:t>
            </a:r>
            <a:r>
              <a:rPr lang="en-US" sz="1000" dirty="0" smtClean="0">
                <a:solidFill>
                  <a:srgbClr val="000000"/>
                </a:solidFill>
              </a:rPr>
              <a:t>, </a:t>
            </a:r>
            <a:r>
              <a:rPr lang="en-US" sz="1000" dirty="0" err="1" smtClean="0">
                <a:solidFill>
                  <a:srgbClr val="000000"/>
                </a:solidFill>
              </a:rPr>
              <a:t>Markteinführung</a:t>
            </a:r>
            <a:endParaRPr lang="en-US" sz="1000" dirty="0">
              <a:solidFill>
                <a:srgbClr val="000000"/>
              </a:solidFill>
            </a:endParaRPr>
          </a:p>
        </p:txBody>
      </p:sp>
      <p:sp>
        <p:nvSpPr>
          <p:cNvPr id="77" name="Line 52"/>
          <p:cNvSpPr>
            <a:spLocks noChangeShapeType="1"/>
          </p:cNvSpPr>
          <p:nvPr/>
        </p:nvSpPr>
        <p:spPr bwMode="auto">
          <a:xfrm>
            <a:off x="7177820" y="1630347"/>
            <a:ext cx="0" cy="3896329"/>
          </a:xfrm>
          <a:prstGeom prst="line">
            <a:avLst/>
          </a:prstGeom>
          <a:noFill/>
          <a:ln w="9525">
            <a:solidFill>
              <a:schemeClr val="tx1"/>
            </a:solidFill>
            <a:round/>
            <a:headEnd/>
            <a:tailEnd/>
          </a:ln>
        </p:spPr>
        <p:txBody>
          <a:bodyPr/>
          <a:lstStyle/>
          <a:p>
            <a:endParaRPr lang="de-DE" sz="1400">
              <a:solidFill>
                <a:srgbClr val="000000"/>
              </a:solidFill>
            </a:endParaRPr>
          </a:p>
        </p:txBody>
      </p:sp>
      <p:sp>
        <p:nvSpPr>
          <p:cNvPr id="78" name="Line 53"/>
          <p:cNvSpPr>
            <a:spLocks noChangeShapeType="1"/>
          </p:cNvSpPr>
          <p:nvPr/>
        </p:nvSpPr>
        <p:spPr bwMode="auto">
          <a:xfrm>
            <a:off x="1786702" y="5526675"/>
            <a:ext cx="5392530" cy="0"/>
          </a:xfrm>
          <a:prstGeom prst="line">
            <a:avLst/>
          </a:prstGeom>
          <a:noFill/>
          <a:ln w="9525">
            <a:solidFill>
              <a:schemeClr val="tx1"/>
            </a:solidFill>
            <a:round/>
            <a:headEnd/>
            <a:tailEnd/>
          </a:ln>
        </p:spPr>
        <p:txBody>
          <a:bodyPr/>
          <a:lstStyle/>
          <a:p>
            <a:endParaRPr lang="de-DE" sz="1400">
              <a:solidFill>
                <a:srgbClr val="000000"/>
              </a:solidFill>
            </a:endParaRPr>
          </a:p>
        </p:txBody>
      </p:sp>
      <p:sp>
        <p:nvSpPr>
          <p:cNvPr id="79" name="Line 54"/>
          <p:cNvSpPr>
            <a:spLocks noChangeShapeType="1"/>
          </p:cNvSpPr>
          <p:nvPr/>
        </p:nvSpPr>
        <p:spPr bwMode="auto">
          <a:xfrm flipV="1">
            <a:off x="3643957" y="2958049"/>
            <a:ext cx="1685078" cy="1227907"/>
          </a:xfrm>
          <a:prstGeom prst="line">
            <a:avLst/>
          </a:prstGeom>
          <a:noFill/>
          <a:ln w="9525">
            <a:solidFill>
              <a:schemeClr val="tx1"/>
            </a:solidFill>
            <a:prstDash val="dash"/>
            <a:round/>
            <a:headEnd/>
            <a:tailEnd/>
          </a:ln>
        </p:spPr>
        <p:txBody>
          <a:bodyPr/>
          <a:lstStyle/>
          <a:p>
            <a:endParaRPr lang="de-DE" sz="1400">
              <a:solidFill>
                <a:srgbClr val="000000"/>
              </a:solidFill>
            </a:endParaRPr>
          </a:p>
        </p:txBody>
      </p:sp>
      <p:sp>
        <p:nvSpPr>
          <p:cNvPr id="80" name="Line 55"/>
          <p:cNvSpPr>
            <a:spLocks noChangeShapeType="1"/>
          </p:cNvSpPr>
          <p:nvPr/>
        </p:nvSpPr>
        <p:spPr bwMode="auto">
          <a:xfrm flipH="1" flipV="1">
            <a:off x="3643957" y="2930570"/>
            <a:ext cx="1700602" cy="1230800"/>
          </a:xfrm>
          <a:prstGeom prst="line">
            <a:avLst/>
          </a:prstGeom>
          <a:noFill/>
          <a:ln w="9525">
            <a:solidFill>
              <a:schemeClr val="tx1"/>
            </a:solidFill>
            <a:prstDash val="dash"/>
            <a:round/>
            <a:headEnd/>
            <a:tailEnd/>
          </a:ln>
        </p:spPr>
        <p:txBody>
          <a:bodyPr/>
          <a:lstStyle/>
          <a:p>
            <a:endParaRPr lang="de-DE" sz="1400">
              <a:solidFill>
                <a:srgbClr val="000000"/>
              </a:solidFill>
            </a:endParaRPr>
          </a:p>
        </p:txBody>
      </p:sp>
      <p:sp>
        <p:nvSpPr>
          <p:cNvPr id="81" name="Line 56"/>
          <p:cNvSpPr>
            <a:spLocks noChangeShapeType="1"/>
          </p:cNvSpPr>
          <p:nvPr/>
        </p:nvSpPr>
        <p:spPr bwMode="auto">
          <a:xfrm flipV="1">
            <a:off x="1886903" y="1631793"/>
            <a:ext cx="1579231" cy="1151254"/>
          </a:xfrm>
          <a:prstGeom prst="line">
            <a:avLst/>
          </a:prstGeom>
          <a:noFill/>
          <a:ln w="9525">
            <a:solidFill>
              <a:schemeClr val="tx1"/>
            </a:solidFill>
            <a:prstDash val="dash"/>
            <a:round/>
            <a:headEnd/>
            <a:tailEnd/>
          </a:ln>
        </p:spPr>
        <p:txBody>
          <a:bodyPr/>
          <a:lstStyle/>
          <a:p>
            <a:endParaRPr lang="de-DE" sz="1400">
              <a:solidFill>
                <a:srgbClr val="000000"/>
              </a:solidFill>
            </a:endParaRPr>
          </a:p>
        </p:txBody>
      </p:sp>
      <p:sp>
        <p:nvSpPr>
          <p:cNvPr id="82" name="Line 57"/>
          <p:cNvSpPr>
            <a:spLocks noChangeShapeType="1"/>
          </p:cNvSpPr>
          <p:nvPr/>
        </p:nvSpPr>
        <p:spPr bwMode="auto">
          <a:xfrm flipH="1" flipV="1">
            <a:off x="1908073" y="1666505"/>
            <a:ext cx="1560884" cy="1129559"/>
          </a:xfrm>
          <a:prstGeom prst="line">
            <a:avLst/>
          </a:prstGeom>
          <a:noFill/>
          <a:ln w="9525">
            <a:solidFill>
              <a:schemeClr val="tx1"/>
            </a:solidFill>
            <a:prstDash val="dash"/>
            <a:round/>
            <a:headEnd/>
            <a:tailEnd/>
          </a:ln>
        </p:spPr>
        <p:txBody>
          <a:bodyPr/>
          <a:lstStyle/>
          <a:p>
            <a:endParaRPr lang="de-DE" sz="1400">
              <a:solidFill>
                <a:srgbClr val="000000"/>
              </a:solidFill>
            </a:endParaRPr>
          </a:p>
        </p:txBody>
      </p:sp>
      <p:sp>
        <p:nvSpPr>
          <p:cNvPr id="44" name="Textfeld 4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Typischer Informationsaustausch zwischen Marketing, Forschung und Entwicklung und Controlling in verschiedenen Produktentwicklungsphasen</a:t>
            </a:r>
            <a:endParaRPr lang="de-DE" sz="1600" b="1" dirty="0">
              <a:solidFill>
                <a:srgbClr val="002060"/>
              </a:solidFill>
            </a:endParaRPr>
          </a:p>
        </p:txBody>
      </p:sp>
      <p:sp>
        <p:nvSpPr>
          <p:cNvPr id="46" name="Textfeld 45"/>
          <p:cNvSpPr txBox="1"/>
          <p:nvPr/>
        </p:nvSpPr>
        <p:spPr>
          <a:xfrm>
            <a:off x="346710" y="6382247"/>
            <a:ext cx="2416046" cy="253916"/>
          </a:xfrm>
          <a:prstGeom prst="rect">
            <a:avLst/>
          </a:prstGeom>
          <a:noFill/>
        </p:spPr>
        <p:txBody>
          <a:bodyPr wrap="none" rtlCol="0">
            <a:spAutoFit/>
          </a:bodyPr>
          <a:lstStyle/>
          <a:p>
            <a:r>
              <a:rPr lang="de-DE" sz="1050" dirty="0" smtClean="0">
                <a:solidFill>
                  <a:schemeClr val="bg1">
                    <a:lumMod val="50000"/>
                  </a:schemeClr>
                </a:solidFill>
              </a:rPr>
              <a:t>Quelle: Hempelmann/Engelen (2014)</a:t>
            </a:r>
            <a:endParaRPr lang="de-DE" sz="1050" dirty="0">
              <a:solidFill>
                <a:srgbClr val="FF0000"/>
              </a:solidFill>
            </a:endParaRPr>
          </a:p>
        </p:txBody>
      </p:sp>
      <p:sp>
        <p:nvSpPr>
          <p:cNvPr id="4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112</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67" name="Textfeld 66"/>
          <p:cNvSpPr txBox="1"/>
          <p:nvPr/>
        </p:nvSpPr>
        <p:spPr>
          <a:xfrm>
            <a:off x="217170" y="971550"/>
            <a:ext cx="2590774" cy="307777"/>
          </a:xfrm>
          <a:prstGeom prst="rect">
            <a:avLst/>
          </a:prstGeom>
          <a:noFill/>
        </p:spPr>
        <p:txBody>
          <a:bodyPr wrap="none" rtlCol="0">
            <a:spAutoFit/>
          </a:bodyPr>
          <a:lstStyle/>
          <a:p>
            <a:r>
              <a:rPr lang="de-DE" sz="1400" i="1" dirty="0" smtClean="0">
                <a:solidFill>
                  <a:schemeClr val="bg1">
                    <a:lumMod val="50000"/>
                  </a:schemeClr>
                </a:solidFill>
              </a:rPr>
              <a:t>3.2 </a:t>
            </a:r>
            <a:r>
              <a:rPr lang="de-DE" sz="1400" i="1" smtClean="0">
                <a:solidFill>
                  <a:schemeClr val="bg1">
                    <a:lumMod val="50000"/>
                  </a:schemeClr>
                </a:solidFill>
              </a:rPr>
              <a:t>Organisation – Integration</a:t>
            </a:r>
            <a:endParaRPr lang="de-DE" sz="1400" i="1" dirty="0">
              <a:solidFill>
                <a:schemeClr val="bg1">
                  <a:lumMod val="50000"/>
                </a:schemeClr>
              </a:solidFill>
            </a:endParaRPr>
          </a:p>
        </p:txBody>
      </p:sp>
    </p:spTree>
    <p:extLst>
      <p:ext uri="{BB962C8B-B14F-4D97-AF65-F5344CB8AC3E}">
        <p14:creationId xmlns:p14="http://schemas.microsoft.com/office/powerpoint/2010/main" val="3138511139"/>
      </p:ext>
    </p:extLst>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kt 2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25077"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Rechteck 26"/>
          <p:cNvSpPr/>
          <p:nvPr/>
        </p:nvSpPr>
        <p:spPr bwMode="auto">
          <a:xfrm>
            <a:off x="1703549" y="2738056"/>
            <a:ext cx="1482090" cy="300228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5" name="Rechteck 24"/>
          <p:cNvSpPr/>
          <p:nvPr/>
        </p:nvSpPr>
        <p:spPr bwMode="auto">
          <a:xfrm>
            <a:off x="1711169" y="1339786"/>
            <a:ext cx="1482090" cy="120015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Textfeld 5"/>
          <p:cNvSpPr txBox="1"/>
          <p:nvPr/>
        </p:nvSpPr>
        <p:spPr>
          <a:xfrm>
            <a:off x="1688729" y="1400119"/>
            <a:ext cx="1789929" cy="427082"/>
          </a:xfrm>
          <a:prstGeom prst="rect">
            <a:avLst/>
          </a:prstGeom>
          <a:noFill/>
        </p:spPr>
        <p:txBody>
          <a:bodyPr wrap="square" rtlCol="0">
            <a:spAutoFit/>
          </a:bodyPr>
          <a:lstStyle/>
          <a:p>
            <a:r>
              <a:rPr lang="de-DE" sz="1100" b="1" dirty="0" smtClean="0">
                <a:solidFill>
                  <a:srgbClr val="000000"/>
                </a:solidFill>
                <a:cs typeface="Arial" panose="020B0604020202020204" pitchFamily="34" charset="0"/>
              </a:rPr>
              <a:t>Faktoren beim Entscheider</a:t>
            </a:r>
            <a:endParaRPr lang="de-DE" sz="1100" b="1" dirty="0">
              <a:solidFill>
                <a:srgbClr val="000000"/>
              </a:solidFill>
              <a:cs typeface="Arial" panose="020B0604020202020204" pitchFamily="34" charset="0"/>
            </a:endParaRPr>
          </a:p>
        </p:txBody>
      </p:sp>
      <p:sp>
        <p:nvSpPr>
          <p:cNvPr id="7" name="Textfeld 6"/>
          <p:cNvSpPr txBox="1"/>
          <p:nvPr/>
        </p:nvSpPr>
        <p:spPr>
          <a:xfrm>
            <a:off x="1698673" y="2741095"/>
            <a:ext cx="1789929" cy="427082"/>
          </a:xfrm>
          <a:prstGeom prst="rect">
            <a:avLst/>
          </a:prstGeom>
          <a:noFill/>
        </p:spPr>
        <p:txBody>
          <a:bodyPr wrap="square" rtlCol="0">
            <a:spAutoFit/>
          </a:bodyPr>
          <a:lstStyle/>
          <a:p>
            <a:r>
              <a:rPr lang="de-DE" sz="1100" b="1" dirty="0" smtClean="0">
                <a:solidFill>
                  <a:srgbClr val="000000"/>
                </a:solidFill>
                <a:cs typeface="Arial" panose="020B0604020202020204" pitchFamily="34" charset="0"/>
              </a:rPr>
              <a:t>Situationsbezogene Faktoren</a:t>
            </a:r>
            <a:endParaRPr lang="de-DE" sz="1100" b="1" dirty="0">
              <a:solidFill>
                <a:srgbClr val="000000"/>
              </a:solidFill>
              <a:cs typeface="Arial" panose="020B0604020202020204" pitchFamily="34" charset="0"/>
            </a:endParaRPr>
          </a:p>
        </p:txBody>
      </p:sp>
      <p:cxnSp>
        <p:nvCxnSpPr>
          <p:cNvPr id="9" name="Gerade Verbindung mit Pfeil 8"/>
          <p:cNvCxnSpPr/>
          <p:nvPr/>
        </p:nvCxnSpPr>
        <p:spPr>
          <a:xfrm>
            <a:off x="3451231" y="1390295"/>
            <a:ext cx="2983217" cy="0"/>
          </a:xfrm>
          <a:prstGeom prst="straightConnector1">
            <a:avLst/>
          </a:prstGeom>
          <a:ln w="12700">
            <a:headEnd type="arrow"/>
            <a:tailEnd type="arrow"/>
          </a:ln>
        </p:spPr>
        <p:style>
          <a:lnRef idx="1">
            <a:schemeClr val="dk1"/>
          </a:lnRef>
          <a:fillRef idx="0">
            <a:schemeClr val="dk1"/>
          </a:fillRef>
          <a:effectRef idx="0">
            <a:schemeClr val="dk1"/>
          </a:effectRef>
          <a:fontRef idx="minor">
            <a:schemeClr val="tx1"/>
          </a:fontRef>
        </p:style>
      </p:cxnSp>
      <p:cxnSp>
        <p:nvCxnSpPr>
          <p:cNvPr id="10" name="Gerade Verbindung mit Pfeil 9"/>
          <p:cNvCxnSpPr/>
          <p:nvPr/>
        </p:nvCxnSpPr>
        <p:spPr>
          <a:xfrm>
            <a:off x="3451231" y="2714935"/>
            <a:ext cx="2983217" cy="0"/>
          </a:xfrm>
          <a:prstGeom prst="straightConnector1">
            <a:avLst/>
          </a:prstGeom>
          <a:ln w="12700">
            <a:headEnd type="arrow"/>
            <a:tailEnd type="arrow"/>
          </a:ln>
        </p:spPr>
        <p:style>
          <a:lnRef idx="1">
            <a:schemeClr val="dk1"/>
          </a:lnRef>
          <a:fillRef idx="0">
            <a:schemeClr val="dk1"/>
          </a:fillRef>
          <a:effectRef idx="0">
            <a:schemeClr val="dk1"/>
          </a:effectRef>
          <a:fontRef idx="minor">
            <a:schemeClr val="tx1"/>
          </a:fontRef>
        </p:style>
      </p:cxnSp>
      <p:sp>
        <p:nvSpPr>
          <p:cNvPr id="11" name="Textfeld 10"/>
          <p:cNvSpPr txBox="1"/>
          <p:nvPr/>
        </p:nvSpPr>
        <p:spPr>
          <a:xfrm>
            <a:off x="3212575" y="1134046"/>
            <a:ext cx="656307" cy="256249"/>
          </a:xfrm>
          <a:prstGeom prst="rect">
            <a:avLst/>
          </a:prstGeom>
          <a:noFill/>
        </p:spPr>
        <p:txBody>
          <a:bodyPr wrap="square" rtlCol="0">
            <a:spAutoFit/>
          </a:bodyPr>
          <a:lstStyle/>
          <a:p>
            <a:pPr algn="ctr"/>
            <a:r>
              <a:rPr lang="de-DE" sz="1100" dirty="0" smtClean="0">
                <a:solidFill>
                  <a:srgbClr val="000000"/>
                </a:solidFill>
                <a:cs typeface="Arial" panose="020B0604020202020204" pitchFamily="34" charset="0"/>
              </a:rPr>
              <a:t>wenig</a:t>
            </a:r>
            <a:endParaRPr lang="de-DE" sz="1100" dirty="0">
              <a:solidFill>
                <a:srgbClr val="000000"/>
              </a:solidFill>
              <a:cs typeface="Arial" panose="020B0604020202020204" pitchFamily="34" charset="0"/>
            </a:endParaRPr>
          </a:p>
        </p:txBody>
      </p:sp>
      <p:sp>
        <p:nvSpPr>
          <p:cNvPr id="12" name="Textfeld 11"/>
          <p:cNvSpPr txBox="1"/>
          <p:nvPr/>
        </p:nvSpPr>
        <p:spPr>
          <a:xfrm>
            <a:off x="6096350" y="1134046"/>
            <a:ext cx="656307" cy="256249"/>
          </a:xfrm>
          <a:prstGeom prst="rect">
            <a:avLst/>
          </a:prstGeom>
          <a:noFill/>
        </p:spPr>
        <p:txBody>
          <a:bodyPr wrap="square" rtlCol="0">
            <a:spAutoFit/>
          </a:bodyPr>
          <a:lstStyle/>
          <a:p>
            <a:pPr algn="ctr"/>
            <a:r>
              <a:rPr lang="de-DE" sz="1100" dirty="0" smtClean="0">
                <a:solidFill>
                  <a:srgbClr val="000000"/>
                </a:solidFill>
                <a:cs typeface="Arial" panose="020B0604020202020204" pitchFamily="34" charset="0"/>
              </a:rPr>
              <a:t>viel</a:t>
            </a:r>
            <a:endParaRPr lang="de-DE" sz="1100" dirty="0">
              <a:solidFill>
                <a:srgbClr val="000000"/>
              </a:solidFill>
              <a:cs typeface="Arial" panose="020B0604020202020204" pitchFamily="34" charset="0"/>
            </a:endParaRPr>
          </a:p>
        </p:txBody>
      </p:sp>
      <p:sp>
        <p:nvSpPr>
          <p:cNvPr id="13" name="Textfeld 12"/>
          <p:cNvSpPr txBox="1"/>
          <p:nvPr/>
        </p:nvSpPr>
        <p:spPr>
          <a:xfrm>
            <a:off x="3212575" y="2458686"/>
            <a:ext cx="656307" cy="256249"/>
          </a:xfrm>
          <a:prstGeom prst="rect">
            <a:avLst/>
          </a:prstGeom>
          <a:noFill/>
        </p:spPr>
        <p:txBody>
          <a:bodyPr wrap="square" rtlCol="0">
            <a:spAutoFit/>
          </a:bodyPr>
          <a:lstStyle/>
          <a:p>
            <a:pPr algn="ctr"/>
            <a:r>
              <a:rPr lang="de-DE" sz="1100" dirty="0" smtClean="0">
                <a:solidFill>
                  <a:srgbClr val="000000"/>
                </a:solidFill>
                <a:cs typeface="Arial" panose="020B0604020202020204" pitchFamily="34" charset="0"/>
              </a:rPr>
              <a:t>wenig</a:t>
            </a:r>
            <a:endParaRPr lang="de-DE" sz="1100" dirty="0">
              <a:solidFill>
                <a:srgbClr val="000000"/>
              </a:solidFill>
              <a:cs typeface="Arial" panose="020B0604020202020204" pitchFamily="34" charset="0"/>
            </a:endParaRPr>
          </a:p>
        </p:txBody>
      </p:sp>
      <p:sp>
        <p:nvSpPr>
          <p:cNvPr id="14" name="Textfeld 13"/>
          <p:cNvSpPr txBox="1"/>
          <p:nvPr/>
        </p:nvSpPr>
        <p:spPr>
          <a:xfrm>
            <a:off x="6096350" y="2458685"/>
            <a:ext cx="656307" cy="256249"/>
          </a:xfrm>
          <a:prstGeom prst="rect">
            <a:avLst/>
          </a:prstGeom>
          <a:noFill/>
        </p:spPr>
        <p:txBody>
          <a:bodyPr wrap="square" rtlCol="0">
            <a:spAutoFit/>
          </a:bodyPr>
          <a:lstStyle/>
          <a:p>
            <a:pPr algn="ctr"/>
            <a:r>
              <a:rPr lang="de-DE" sz="1100" dirty="0" smtClean="0">
                <a:solidFill>
                  <a:srgbClr val="000000"/>
                </a:solidFill>
                <a:cs typeface="Arial" panose="020B0604020202020204" pitchFamily="34" charset="0"/>
              </a:rPr>
              <a:t>viel</a:t>
            </a:r>
            <a:endParaRPr lang="de-DE" sz="1100" dirty="0">
              <a:solidFill>
                <a:srgbClr val="000000"/>
              </a:solidFill>
              <a:cs typeface="Arial" panose="020B0604020202020204" pitchFamily="34" charset="0"/>
            </a:endParaRPr>
          </a:p>
        </p:txBody>
      </p:sp>
      <p:sp>
        <p:nvSpPr>
          <p:cNvPr id="15" name="Textfeld 14"/>
          <p:cNvSpPr txBox="1"/>
          <p:nvPr/>
        </p:nvSpPr>
        <p:spPr>
          <a:xfrm>
            <a:off x="3560746" y="1390295"/>
            <a:ext cx="2893720" cy="1423606"/>
          </a:xfrm>
          <a:prstGeom prst="rect">
            <a:avLst/>
          </a:prstGeom>
          <a:noFill/>
        </p:spPr>
        <p:txBody>
          <a:bodyPr wrap="square" rtlCol="0">
            <a:spAutoFit/>
          </a:bodyPr>
          <a:lstStyle/>
          <a:p>
            <a:pPr marL="171450" indent="-171450">
              <a:buFont typeface="Arial" panose="020B0604020202020204" pitchFamily="34" charset="0"/>
              <a:buChar char="•"/>
            </a:pPr>
            <a:r>
              <a:rPr lang="de-DE" sz="1100" dirty="0" smtClean="0">
                <a:solidFill>
                  <a:srgbClr val="000000"/>
                </a:solidFill>
                <a:cs typeface="Arial" panose="020B0604020202020204" pitchFamily="34" charset="0"/>
              </a:rPr>
              <a:t>Wie tolerant ist die vertrauende Partei gegenüber Risiko?</a:t>
            </a:r>
          </a:p>
          <a:p>
            <a:pPr marL="171450" indent="-171450">
              <a:spcBef>
                <a:spcPts val="600"/>
              </a:spcBef>
              <a:buFont typeface="Arial" panose="020B0604020202020204" pitchFamily="34" charset="0"/>
              <a:buChar char="•"/>
            </a:pPr>
            <a:r>
              <a:rPr lang="de-DE" sz="1100" dirty="0" smtClean="0">
                <a:solidFill>
                  <a:srgbClr val="000000"/>
                </a:solidFill>
                <a:cs typeface="Arial" panose="020B0604020202020204" pitchFamily="34" charset="0"/>
              </a:rPr>
              <a:t>Wie stark ist die vertrauende Partei angepasst?</a:t>
            </a:r>
          </a:p>
          <a:p>
            <a:pPr marL="171450" indent="-171450">
              <a:spcBef>
                <a:spcPts val="600"/>
              </a:spcBef>
              <a:buFont typeface="Arial" panose="020B0604020202020204" pitchFamily="34" charset="0"/>
              <a:buChar char="•"/>
            </a:pPr>
            <a:r>
              <a:rPr lang="de-DE" sz="1100" dirty="0" smtClean="0">
                <a:solidFill>
                  <a:srgbClr val="000000"/>
                </a:solidFill>
                <a:cs typeface="Arial" panose="020B0604020202020204" pitchFamily="34" charset="0"/>
              </a:rPr>
              <a:t>Wie viel relative Macht hat </a:t>
            </a:r>
          </a:p>
          <a:p>
            <a:r>
              <a:rPr lang="de-DE" sz="1100" dirty="0" smtClean="0">
                <a:solidFill>
                  <a:srgbClr val="000000"/>
                </a:solidFill>
                <a:cs typeface="Arial" panose="020B0604020202020204" pitchFamily="34" charset="0"/>
              </a:rPr>
              <a:t>    die Partei inne?</a:t>
            </a:r>
          </a:p>
          <a:p>
            <a:pPr algn="ctr"/>
            <a:endParaRPr lang="de-DE" sz="1100" dirty="0">
              <a:solidFill>
                <a:srgbClr val="000000"/>
              </a:solidFill>
              <a:cs typeface="Arial" panose="020B0604020202020204" pitchFamily="34" charset="0"/>
            </a:endParaRPr>
          </a:p>
        </p:txBody>
      </p:sp>
      <p:sp>
        <p:nvSpPr>
          <p:cNvPr id="16" name="Textfeld 15"/>
          <p:cNvSpPr txBox="1"/>
          <p:nvPr/>
        </p:nvSpPr>
        <p:spPr>
          <a:xfrm>
            <a:off x="3545828" y="2741105"/>
            <a:ext cx="2893720" cy="2963928"/>
          </a:xfrm>
          <a:prstGeom prst="rect">
            <a:avLst/>
          </a:prstGeom>
          <a:noFill/>
        </p:spPr>
        <p:txBody>
          <a:bodyPr wrap="square" rtlCol="0">
            <a:spAutoFit/>
          </a:bodyPr>
          <a:lstStyle/>
          <a:p>
            <a:pPr marL="171450" indent="-171450">
              <a:buFont typeface="Arial" panose="020B0604020202020204" pitchFamily="34" charset="0"/>
              <a:buChar char="•"/>
            </a:pPr>
            <a:r>
              <a:rPr lang="de-DE" sz="1100" dirty="0" smtClean="0">
                <a:solidFill>
                  <a:srgbClr val="000000"/>
                </a:solidFill>
                <a:cs typeface="Arial" panose="020B0604020202020204" pitchFamily="34" charset="0"/>
              </a:rPr>
              <a:t>Wie sicher fühlen sich die beteiligten Parteien?</a:t>
            </a:r>
          </a:p>
          <a:p>
            <a:pPr marL="171450" indent="-171450">
              <a:spcBef>
                <a:spcPts val="600"/>
              </a:spcBef>
              <a:buFont typeface="Arial" panose="020B0604020202020204" pitchFamily="34" charset="0"/>
              <a:buChar char="•"/>
            </a:pPr>
            <a:r>
              <a:rPr lang="de-DE" sz="1100" dirty="0" smtClean="0">
                <a:solidFill>
                  <a:srgbClr val="000000"/>
                </a:solidFill>
                <a:cs typeface="Arial" panose="020B0604020202020204" pitchFamily="34" charset="0"/>
              </a:rPr>
              <a:t>Wie viele Gemeinsamkeiten bestehen zwischen den beteiligten Parteien?</a:t>
            </a:r>
          </a:p>
          <a:p>
            <a:pPr marL="171450" indent="-171450">
              <a:spcBef>
                <a:spcPts val="600"/>
              </a:spcBef>
              <a:buFont typeface="Arial" panose="020B0604020202020204" pitchFamily="34" charset="0"/>
              <a:buChar char="•"/>
            </a:pPr>
            <a:r>
              <a:rPr lang="de-DE" sz="1100" dirty="0" smtClean="0">
                <a:solidFill>
                  <a:srgbClr val="000000"/>
                </a:solidFill>
                <a:cs typeface="Arial" panose="020B0604020202020204" pitchFamily="34" charset="0"/>
              </a:rPr>
              <a:t>Wie gut sind die Interessen der beteiligten Parteien aufeinander abgestimmt?</a:t>
            </a:r>
          </a:p>
          <a:p>
            <a:pPr marL="171450" indent="-171450">
              <a:spcBef>
                <a:spcPts val="600"/>
              </a:spcBef>
              <a:buFont typeface="Arial" panose="020B0604020202020204" pitchFamily="34" charset="0"/>
              <a:buChar char="•"/>
            </a:pPr>
            <a:r>
              <a:rPr lang="de-DE" sz="1100" dirty="0" smtClean="0">
                <a:solidFill>
                  <a:srgbClr val="000000"/>
                </a:solidFill>
                <a:cs typeface="Arial" panose="020B0604020202020204" pitchFamily="34" charset="0"/>
              </a:rPr>
              <a:t>Zeigt die Partei, der vertraut werden soll, wohlwollendes Interesse?</a:t>
            </a:r>
          </a:p>
          <a:p>
            <a:pPr marL="171450" indent="-171450">
              <a:spcBef>
                <a:spcPts val="600"/>
              </a:spcBef>
              <a:buFont typeface="Arial" panose="020B0604020202020204" pitchFamily="34" charset="0"/>
              <a:buChar char="•"/>
            </a:pPr>
            <a:r>
              <a:rPr lang="de-DE" sz="1100" dirty="0" smtClean="0">
                <a:solidFill>
                  <a:srgbClr val="000000"/>
                </a:solidFill>
                <a:cs typeface="Arial" panose="020B0604020202020204" pitchFamily="34" charset="0"/>
              </a:rPr>
              <a:t>Ist die Partei, der vertraut werden soll, kompetent?</a:t>
            </a:r>
          </a:p>
          <a:p>
            <a:pPr marL="171450" indent="-171450">
              <a:spcBef>
                <a:spcPts val="600"/>
              </a:spcBef>
              <a:buFont typeface="Arial" panose="020B0604020202020204" pitchFamily="34" charset="0"/>
              <a:buChar char="•"/>
            </a:pPr>
            <a:r>
              <a:rPr lang="de-DE" sz="1100" dirty="0" smtClean="0">
                <a:solidFill>
                  <a:srgbClr val="000000"/>
                </a:solidFill>
                <a:cs typeface="Arial" panose="020B0604020202020204" pitchFamily="34" charset="0"/>
              </a:rPr>
              <a:t>Hat die Partei, der vertraut werden soll, Berechenbarkeit und Integrität gezeigt?</a:t>
            </a:r>
          </a:p>
          <a:p>
            <a:pPr marL="171450" indent="-171450">
              <a:spcBef>
                <a:spcPts val="600"/>
              </a:spcBef>
              <a:buFont typeface="Arial" panose="020B0604020202020204" pitchFamily="34" charset="0"/>
              <a:buChar char="•"/>
            </a:pPr>
            <a:r>
              <a:rPr lang="de-DE" sz="1100" dirty="0" smtClean="0">
                <a:solidFill>
                  <a:srgbClr val="000000"/>
                </a:solidFill>
                <a:cs typeface="Arial" panose="020B0604020202020204" pitchFamily="34" charset="0"/>
              </a:rPr>
              <a:t>Führen die beteiligten Parteien eine gute Kommunikation?</a:t>
            </a:r>
          </a:p>
          <a:p>
            <a:endParaRPr lang="de-DE" sz="1100" dirty="0">
              <a:solidFill>
                <a:srgbClr val="000000"/>
              </a:solidFill>
              <a:cs typeface="Arial" panose="020B0604020202020204" pitchFamily="34" charset="0"/>
            </a:endParaRPr>
          </a:p>
        </p:txBody>
      </p:sp>
      <p:sp>
        <p:nvSpPr>
          <p:cNvPr id="17" name="Textfeld 16"/>
          <p:cNvSpPr txBox="1"/>
          <p:nvPr/>
        </p:nvSpPr>
        <p:spPr>
          <a:xfrm>
            <a:off x="5822888" y="5858801"/>
            <a:ext cx="1203231" cy="256249"/>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de-DE" sz="1100" b="1" dirty="0" smtClean="0">
                <a:solidFill>
                  <a:srgbClr val="000000"/>
                </a:solidFill>
                <a:cs typeface="Arial" panose="020B0604020202020204" pitchFamily="34" charset="0"/>
              </a:rPr>
              <a:t>Vertrauen</a:t>
            </a:r>
            <a:endParaRPr lang="de-DE" sz="1100" b="1" dirty="0">
              <a:solidFill>
                <a:srgbClr val="000000"/>
              </a:solidFill>
              <a:cs typeface="Arial" panose="020B0604020202020204" pitchFamily="34" charset="0"/>
            </a:endParaRPr>
          </a:p>
        </p:txBody>
      </p:sp>
      <p:sp>
        <p:nvSpPr>
          <p:cNvPr id="18" name="Textfeld 17"/>
          <p:cNvSpPr txBox="1"/>
          <p:nvPr/>
        </p:nvSpPr>
        <p:spPr>
          <a:xfrm>
            <a:off x="2869502" y="5858801"/>
            <a:ext cx="1203231" cy="256249"/>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de-DE" sz="1100" b="1" dirty="0" smtClean="0">
                <a:solidFill>
                  <a:srgbClr val="000000"/>
                </a:solidFill>
                <a:cs typeface="Arial" panose="020B0604020202020204" pitchFamily="34" charset="0"/>
              </a:rPr>
              <a:t>Misstrauen</a:t>
            </a:r>
            <a:endParaRPr lang="de-DE" sz="1100" b="1" dirty="0">
              <a:solidFill>
                <a:srgbClr val="000000"/>
              </a:solidFill>
              <a:cs typeface="Arial" panose="020B0604020202020204" pitchFamily="34" charset="0"/>
            </a:endParaRPr>
          </a:p>
        </p:txBody>
      </p:sp>
      <p:cxnSp>
        <p:nvCxnSpPr>
          <p:cNvPr id="19" name="Gerade Verbindung 18"/>
          <p:cNvCxnSpPr/>
          <p:nvPr/>
        </p:nvCxnSpPr>
        <p:spPr>
          <a:xfrm>
            <a:off x="3471117" y="2836191"/>
            <a:ext cx="0" cy="3022609"/>
          </a:xfrm>
          <a:prstGeom prst="line">
            <a:avLst/>
          </a:prstGeom>
          <a:ln w="12700">
            <a:prstDash val="lgDash"/>
          </a:ln>
        </p:spPr>
        <p:style>
          <a:lnRef idx="1">
            <a:schemeClr val="dk1"/>
          </a:lnRef>
          <a:fillRef idx="0">
            <a:schemeClr val="dk1"/>
          </a:fillRef>
          <a:effectRef idx="0">
            <a:schemeClr val="dk1"/>
          </a:effectRef>
          <a:fontRef idx="minor">
            <a:schemeClr val="tx1"/>
          </a:fontRef>
        </p:style>
      </p:cxnSp>
      <p:cxnSp>
        <p:nvCxnSpPr>
          <p:cNvPr id="20" name="Gerade Verbindung 19"/>
          <p:cNvCxnSpPr/>
          <p:nvPr/>
        </p:nvCxnSpPr>
        <p:spPr>
          <a:xfrm flipV="1">
            <a:off x="3471117" y="1468973"/>
            <a:ext cx="0" cy="999098"/>
          </a:xfrm>
          <a:prstGeom prst="line">
            <a:avLst/>
          </a:prstGeom>
          <a:ln>
            <a:prstDash val="lgDash"/>
          </a:ln>
        </p:spPr>
        <p:style>
          <a:lnRef idx="1">
            <a:schemeClr val="dk1"/>
          </a:lnRef>
          <a:fillRef idx="0">
            <a:schemeClr val="dk1"/>
          </a:fillRef>
          <a:effectRef idx="0">
            <a:schemeClr val="dk1"/>
          </a:effectRef>
          <a:fontRef idx="minor">
            <a:schemeClr val="tx1"/>
          </a:fontRef>
        </p:style>
      </p:cxnSp>
      <p:cxnSp>
        <p:nvCxnSpPr>
          <p:cNvPr id="21" name="Gerade Verbindung 20"/>
          <p:cNvCxnSpPr/>
          <p:nvPr/>
        </p:nvCxnSpPr>
        <p:spPr>
          <a:xfrm flipV="1">
            <a:off x="6424503" y="1486218"/>
            <a:ext cx="0" cy="999098"/>
          </a:xfrm>
          <a:prstGeom prst="line">
            <a:avLst/>
          </a:prstGeom>
          <a:ln>
            <a:prstDash val="lgDash"/>
          </a:ln>
        </p:spPr>
        <p:style>
          <a:lnRef idx="1">
            <a:schemeClr val="dk1"/>
          </a:lnRef>
          <a:fillRef idx="0">
            <a:schemeClr val="dk1"/>
          </a:fillRef>
          <a:effectRef idx="0">
            <a:schemeClr val="dk1"/>
          </a:effectRef>
          <a:fontRef idx="minor">
            <a:schemeClr val="tx1"/>
          </a:fontRef>
        </p:style>
      </p:cxnSp>
      <p:cxnSp>
        <p:nvCxnSpPr>
          <p:cNvPr id="22" name="Gerade Verbindung 21"/>
          <p:cNvCxnSpPr/>
          <p:nvPr/>
        </p:nvCxnSpPr>
        <p:spPr>
          <a:xfrm>
            <a:off x="6424503" y="2836191"/>
            <a:ext cx="0" cy="3022609"/>
          </a:xfrm>
          <a:prstGeom prst="line">
            <a:avLst/>
          </a:prstGeom>
          <a:ln w="12700">
            <a:prstDash val="lgDash"/>
          </a:ln>
        </p:spPr>
        <p:style>
          <a:lnRef idx="1">
            <a:schemeClr val="dk1"/>
          </a:lnRef>
          <a:fillRef idx="0">
            <a:schemeClr val="dk1"/>
          </a:fillRef>
          <a:effectRef idx="0">
            <a:schemeClr val="dk1"/>
          </a:effectRef>
          <a:fontRef idx="minor">
            <a:schemeClr val="tx1"/>
          </a:fontRef>
        </p:style>
      </p:cxnSp>
      <p:sp>
        <p:nvSpPr>
          <p:cNvPr id="23" name="Textfeld 22"/>
          <p:cNvSpPr txBox="1"/>
          <p:nvPr/>
        </p:nvSpPr>
        <p:spPr>
          <a:xfrm>
            <a:off x="346710" y="6382247"/>
            <a:ext cx="1468672" cy="253916"/>
          </a:xfrm>
          <a:prstGeom prst="rect">
            <a:avLst/>
          </a:prstGeom>
          <a:noFill/>
        </p:spPr>
        <p:txBody>
          <a:bodyPr wrap="none" rtlCol="0">
            <a:spAutoFit/>
          </a:bodyPr>
          <a:lstStyle/>
          <a:p>
            <a:r>
              <a:rPr lang="de-DE" sz="1050" dirty="0" smtClean="0">
                <a:solidFill>
                  <a:schemeClr val="bg1">
                    <a:lumMod val="50000"/>
                  </a:schemeClr>
                </a:solidFill>
              </a:rPr>
              <a:t>Quelle: Hurley (2006)</a:t>
            </a:r>
            <a:endParaRPr lang="de-DE" sz="1050" dirty="0">
              <a:solidFill>
                <a:srgbClr val="FF0000"/>
              </a:solidFill>
            </a:endParaRPr>
          </a:p>
        </p:txBody>
      </p:sp>
      <p:sp>
        <p:nvSpPr>
          <p:cNvPr id="28" name="Textfeld 2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Vertrauen zwischen Individuen und Gruppen im Unternehmen kann beeinflusst werden</a:t>
            </a:r>
            <a:endParaRPr lang="de-DE" sz="1600" b="1" dirty="0">
              <a:solidFill>
                <a:srgbClr val="002060"/>
              </a:solidFill>
            </a:endParaRPr>
          </a:p>
        </p:txBody>
      </p:sp>
      <p:sp>
        <p:nvSpPr>
          <p:cNvPr id="2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113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0" name="Textfeld 29"/>
          <p:cNvSpPr txBox="1"/>
          <p:nvPr/>
        </p:nvSpPr>
        <p:spPr>
          <a:xfrm>
            <a:off x="217170" y="971550"/>
            <a:ext cx="2590774" cy="307777"/>
          </a:xfrm>
          <a:prstGeom prst="rect">
            <a:avLst/>
          </a:prstGeom>
          <a:noFill/>
        </p:spPr>
        <p:txBody>
          <a:bodyPr wrap="none" rtlCol="0">
            <a:spAutoFit/>
          </a:bodyPr>
          <a:lstStyle/>
          <a:p>
            <a:r>
              <a:rPr lang="de-DE" sz="1400" i="1" dirty="0" smtClean="0">
                <a:solidFill>
                  <a:schemeClr val="bg1">
                    <a:lumMod val="50000"/>
                  </a:schemeClr>
                </a:solidFill>
              </a:rPr>
              <a:t>3.2 </a:t>
            </a:r>
            <a:r>
              <a:rPr lang="de-DE" sz="1400" i="1" smtClean="0">
                <a:solidFill>
                  <a:schemeClr val="bg1">
                    <a:lumMod val="50000"/>
                  </a:schemeClr>
                </a:solidFill>
              </a:rPr>
              <a:t>Organisation – Integration</a:t>
            </a:r>
            <a:endParaRPr lang="de-DE" sz="1400" i="1" dirty="0">
              <a:solidFill>
                <a:schemeClr val="bg1">
                  <a:lumMod val="50000"/>
                </a:schemeClr>
              </a:solidFill>
            </a:endParaRPr>
          </a:p>
        </p:txBody>
      </p:sp>
    </p:spTree>
    <p:extLst>
      <p:ext uri="{BB962C8B-B14F-4D97-AF65-F5344CB8AC3E}">
        <p14:creationId xmlns:p14="http://schemas.microsoft.com/office/powerpoint/2010/main" val="191276643"/>
      </p:ext>
    </p:extLst>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217170" y="388620"/>
            <a:ext cx="8515349" cy="584775"/>
          </a:xfrm>
          <a:prstGeom prst="rect">
            <a:avLst/>
          </a:prstGeom>
          <a:noFill/>
        </p:spPr>
        <p:txBody>
          <a:bodyPr wrap="square" rtlCol="0">
            <a:spAutoFit/>
          </a:bodyPr>
          <a:lstStyle/>
          <a:p>
            <a:r>
              <a:rPr lang="de-DE" sz="1600" b="1" dirty="0">
                <a:solidFill>
                  <a:srgbClr val="002060"/>
                </a:solidFill>
              </a:rPr>
              <a:t>Wie kann ich Vertrauen bei anderen in meine unternehmerische Idee und mich schaffen? </a:t>
            </a:r>
            <a:r>
              <a:rPr lang="de-DE" sz="1600" b="1" dirty="0" smtClean="0">
                <a:solidFill>
                  <a:srgbClr val="002060"/>
                </a:solidFill>
              </a:rPr>
              <a:t>(1/2)</a:t>
            </a:r>
            <a:endParaRPr lang="de-DE" sz="1600" b="1" dirty="0">
              <a:solidFill>
                <a:srgbClr val="002060"/>
              </a:solidFill>
            </a:endParaRPr>
          </a:p>
        </p:txBody>
      </p:sp>
      <p:sp>
        <p:nvSpPr>
          <p:cNvPr id="8" name="Textfeld 7"/>
          <p:cNvSpPr txBox="1"/>
          <p:nvPr/>
        </p:nvSpPr>
        <p:spPr>
          <a:xfrm>
            <a:off x="373855" y="1380906"/>
            <a:ext cx="1797846" cy="461665"/>
          </a:xfrm>
          <a:prstGeom prst="rect">
            <a:avLst/>
          </a:prstGeom>
          <a:noFill/>
        </p:spPr>
        <p:txBody>
          <a:bodyPr wrap="square" lIns="0" rtlCol="0">
            <a:spAutoFit/>
          </a:bodyPr>
          <a:lstStyle/>
          <a:p>
            <a:r>
              <a:rPr lang="de-DE" sz="1200" b="1" dirty="0">
                <a:latin typeface="Arial" panose="020B0604020202020204" pitchFamily="34" charset="0"/>
                <a:cs typeface="Arial" panose="020B0604020202020204" pitchFamily="34" charset="0"/>
              </a:rPr>
              <a:t>Bei niedriger Ausprägung von … </a:t>
            </a:r>
          </a:p>
        </p:txBody>
      </p:sp>
      <p:sp>
        <p:nvSpPr>
          <p:cNvPr id="9" name="Textfeld 8"/>
          <p:cNvSpPr txBox="1"/>
          <p:nvPr/>
        </p:nvSpPr>
        <p:spPr>
          <a:xfrm>
            <a:off x="2405633" y="1369476"/>
            <a:ext cx="6372605" cy="461665"/>
          </a:xfrm>
          <a:prstGeom prst="rect">
            <a:avLst/>
          </a:prstGeom>
          <a:noFill/>
        </p:spPr>
        <p:txBody>
          <a:bodyPr wrap="square" lIns="0" rtlCol="0">
            <a:spAutoFit/>
          </a:bodyPr>
          <a:lstStyle/>
          <a:p>
            <a:r>
              <a:rPr lang="de-DE" sz="1200" b="1" dirty="0">
                <a:latin typeface="Arial" panose="020B0604020202020204" pitchFamily="34" charset="0"/>
                <a:cs typeface="Arial" panose="020B0604020202020204" pitchFamily="34" charset="0"/>
              </a:rPr>
              <a:t>Ansatzpunkte zur Förderung von Vertrauen von anderen Parteien </a:t>
            </a:r>
            <a:endParaRPr lang="de-DE" sz="1200" b="1" dirty="0" smtClean="0">
              <a:latin typeface="Arial" panose="020B0604020202020204" pitchFamily="34" charset="0"/>
              <a:cs typeface="Arial" panose="020B0604020202020204" pitchFamily="34" charset="0"/>
            </a:endParaRPr>
          </a:p>
          <a:p>
            <a:r>
              <a:rPr lang="de-DE" sz="1200" b="1" dirty="0" smtClean="0">
                <a:latin typeface="Arial" panose="020B0604020202020204" pitchFamily="34" charset="0"/>
                <a:cs typeface="Arial" panose="020B0604020202020204" pitchFamily="34" charset="0"/>
              </a:rPr>
              <a:t>im </a:t>
            </a:r>
            <a:r>
              <a:rPr lang="de-DE" sz="1200" b="1" dirty="0">
                <a:latin typeface="Arial" panose="020B0604020202020204" pitchFamily="34" charset="0"/>
                <a:cs typeface="Arial" panose="020B0604020202020204" pitchFamily="34" charset="0"/>
              </a:rPr>
              <a:t>Unternehmen in eigene unternehmerische Ideen</a:t>
            </a:r>
          </a:p>
        </p:txBody>
      </p:sp>
      <p:sp>
        <p:nvSpPr>
          <p:cNvPr id="10" name="Rechteck 9"/>
          <p:cNvSpPr/>
          <p:nvPr/>
        </p:nvSpPr>
        <p:spPr>
          <a:xfrm>
            <a:off x="373855" y="1938752"/>
            <a:ext cx="1944216" cy="657050"/>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a:latin typeface="Arial" panose="020B0604020202020204" pitchFamily="34" charset="0"/>
                <a:cs typeface="Arial" panose="020B0604020202020204" pitchFamily="34" charset="0"/>
              </a:rPr>
              <a:t>Risikobereitschaft der potenziell vertrauenden Partei</a:t>
            </a:r>
          </a:p>
        </p:txBody>
      </p:sp>
      <p:sp>
        <p:nvSpPr>
          <p:cNvPr id="11" name="Rechteck 10"/>
          <p:cNvSpPr/>
          <p:nvPr/>
        </p:nvSpPr>
        <p:spPr>
          <a:xfrm>
            <a:off x="373855" y="2695379"/>
            <a:ext cx="1944216" cy="641396"/>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a:latin typeface="Arial" panose="020B0604020202020204" pitchFamily="34" charset="0"/>
                <a:cs typeface="Arial" panose="020B0604020202020204" pitchFamily="34" charset="0"/>
              </a:rPr>
              <a:t>Anpassungsfähigkeit der </a:t>
            </a:r>
            <a:r>
              <a:rPr lang="de-DE" sz="1200" b="1" dirty="0" smtClean="0">
                <a:latin typeface="Arial" panose="020B0604020202020204" pitchFamily="34" charset="0"/>
                <a:cs typeface="Arial" panose="020B0604020202020204" pitchFamily="34" charset="0"/>
              </a:rPr>
              <a:t>potenziell </a:t>
            </a:r>
            <a:r>
              <a:rPr lang="de-DE" sz="1200" b="1" dirty="0">
                <a:latin typeface="Arial" panose="020B0604020202020204" pitchFamily="34" charset="0"/>
                <a:cs typeface="Arial" panose="020B0604020202020204" pitchFamily="34" charset="0"/>
              </a:rPr>
              <a:t>vertrauenden Partei</a:t>
            </a:r>
          </a:p>
        </p:txBody>
      </p:sp>
      <p:sp>
        <p:nvSpPr>
          <p:cNvPr id="12" name="Rechteck 11"/>
          <p:cNvSpPr/>
          <p:nvPr/>
        </p:nvSpPr>
        <p:spPr>
          <a:xfrm>
            <a:off x="373855" y="3443459"/>
            <a:ext cx="1944216" cy="647938"/>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a:latin typeface="Arial" panose="020B0604020202020204" pitchFamily="34" charset="0"/>
                <a:cs typeface="Arial" panose="020B0604020202020204" pitchFamily="34" charset="0"/>
              </a:rPr>
              <a:t>Relative Macht der potenziell vertrauenden Partei</a:t>
            </a:r>
          </a:p>
        </p:txBody>
      </p:sp>
      <p:sp>
        <p:nvSpPr>
          <p:cNvPr id="13" name="Rechteck 12"/>
          <p:cNvSpPr/>
          <p:nvPr/>
        </p:nvSpPr>
        <p:spPr>
          <a:xfrm>
            <a:off x="373856" y="4228673"/>
            <a:ext cx="1944216" cy="504000"/>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a:latin typeface="Arial" panose="020B0604020202020204" pitchFamily="34" charset="0"/>
                <a:cs typeface="Arial" panose="020B0604020202020204" pitchFamily="34" charset="0"/>
              </a:rPr>
              <a:t>Sicherheit in der konkreten Situation</a:t>
            </a:r>
          </a:p>
        </p:txBody>
      </p:sp>
      <p:sp>
        <p:nvSpPr>
          <p:cNvPr id="14" name="Textfeld 13"/>
          <p:cNvSpPr txBox="1">
            <a:spLocks/>
          </p:cNvSpPr>
          <p:nvPr/>
        </p:nvSpPr>
        <p:spPr>
          <a:xfrm>
            <a:off x="2405634" y="1938751"/>
            <a:ext cx="6538426"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Verbringe </a:t>
            </a:r>
            <a:r>
              <a:rPr lang="de-DE" sz="1200" dirty="0">
                <a:latin typeface="Arial" panose="020B0604020202020204" pitchFamily="34" charset="0"/>
                <a:cs typeface="Arial" panose="020B0604020202020204" pitchFamily="34" charset="0"/>
              </a:rPr>
              <a:t>viel Zeit damit, deine unternehmerischen Initiativen genau zu erklären</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Erkenne </a:t>
            </a:r>
            <a:r>
              <a:rPr lang="de-DE" sz="1200" dirty="0">
                <a:latin typeface="Arial" panose="020B0604020202020204" pitchFamily="34" charset="0"/>
                <a:cs typeface="Arial" panose="020B0604020202020204" pitchFamily="34" charset="0"/>
              </a:rPr>
              <a:t>die Leistungen anderer an, auch wenn eine unternehmerische Initiative scheitert</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Mache </a:t>
            </a:r>
            <a:r>
              <a:rPr lang="de-DE" sz="1200" dirty="0">
                <a:latin typeface="Arial" panose="020B0604020202020204" pitchFamily="34" charset="0"/>
                <a:cs typeface="Arial" panose="020B0604020202020204" pitchFamily="34" charset="0"/>
              </a:rPr>
              <a:t>den „</a:t>
            </a:r>
            <a:r>
              <a:rPr lang="de-DE" sz="1200" dirty="0" err="1">
                <a:latin typeface="Arial" panose="020B0604020202020204" pitchFamily="34" charset="0"/>
                <a:cs typeface="Arial" panose="020B0604020202020204" pitchFamily="34" charset="0"/>
              </a:rPr>
              <a:t>Worst</a:t>
            </a:r>
            <a:r>
              <a:rPr lang="de-DE" sz="1200" dirty="0">
                <a:latin typeface="Arial" panose="020B0604020202020204" pitchFamily="34" charset="0"/>
                <a:cs typeface="Arial" panose="020B0604020202020204" pitchFamily="34" charset="0"/>
              </a:rPr>
              <a:t> Case“ einer unternehmerischen Initiative </a:t>
            </a:r>
          </a:p>
        </p:txBody>
      </p:sp>
      <p:sp>
        <p:nvSpPr>
          <p:cNvPr id="17" name="Textfeld 16"/>
          <p:cNvSpPr txBox="1">
            <a:spLocks/>
          </p:cNvSpPr>
          <p:nvPr/>
        </p:nvSpPr>
        <p:spPr>
          <a:xfrm>
            <a:off x="2405632" y="2695379"/>
            <a:ext cx="6372605" cy="461665"/>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Habe </a:t>
            </a:r>
            <a:r>
              <a:rPr lang="de-DE" sz="1200" dirty="0">
                <a:latin typeface="Arial" panose="020B0604020202020204" pitchFamily="34" charset="0"/>
                <a:cs typeface="Arial" panose="020B0604020202020204" pitchFamily="34" charset="0"/>
              </a:rPr>
              <a:t>Geduld, da einige Individuen einfach mehr Zeit benötigen, sich an eine unternehmerische Initiative zu gewöhnen</a:t>
            </a:r>
          </a:p>
        </p:txBody>
      </p:sp>
      <p:sp>
        <p:nvSpPr>
          <p:cNvPr id="18" name="Textfeld 17"/>
          <p:cNvSpPr txBox="1">
            <a:spLocks/>
          </p:cNvSpPr>
          <p:nvPr/>
        </p:nvSpPr>
        <p:spPr>
          <a:xfrm>
            <a:off x="2405633" y="3488074"/>
            <a:ext cx="6372605"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Biete </a:t>
            </a:r>
            <a:r>
              <a:rPr lang="de-DE" sz="1200" dirty="0">
                <a:latin typeface="Arial" panose="020B0604020202020204" pitchFamily="34" charset="0"/>
                <a:cs typeface="Arial" panose="020B0604020202020204" pitchFamily="34" charset="0"/>
              </a:rPr>
              <a:t>verschiedene Optionen an, eine unternehmerische Initiative zu verfolgen</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Mache </a:t>
            </a:r>
            <a:r>
              <a:rPr lang="de-DE" sz="1200" dirty="0">
                <a:latin typeface="Arial" panose="020B0604020202020204" pitchFamily="34" charset="0"/>
                <a:cs typeface="Arial" panose="020B0604020202020204" pitchFamily="34" charset="0"/>
              </a:rPr>
              <a:t>deutlich, dass unternehmerische Initiativen im Sinne des ganzen Unternehmens verfolgt werden und nicht nur im Sinne einzelner Individuen wie Top-Manager</a:t>
            </a:r>
          </a:p>
        </p:txBody>
      </p:sp>
      <p:sp>
        <p:nvSpPr>
          <p:cNvPr id="19" name="Textfeld 18"/>
          <p:cNvSpPr txBox="1">
            <a:spLocks/>
          </p:cNvSpPr>
          <p:nvPr/>
        </p:nvSpPr>
        <p:spPr>
          <a:xfrm>
            <a:off x="2405633" y="4282119"/>
            <a:ext cx="6372605" cy="276999"/>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Finde </a:t>
            </a:r>
            <a:r>
              <a:rPr lang="de-DE" sz="1200" dirty="0">
                <a:latin typeface="Arial" panose="020B0604020202020204" pitchFamily="34" charset="0"/>
                <a:cs typeface="Arial" panose="020B0604020202020204" pitchFamily="34" charset="0"/>
              </a:rPr>
              <a:t>Wege, um Risiken in unternehmerischen Initiativen zu reduzieren</a:t>
            </a:r>
            <a:endParaRPr lang="de-DE" sz="1200" dirty="0" smtClean="0">
              <a:latin typeface="Arial" panose="020B0604020202020204" pitchFamily="34" charset="0"/>
              <a:cs typeface="Arial" panose="020B0604020202020204" pitchFamily="34" charset="0"/>
            </a:endParaRPr>
          </a:p>
        </p:txBody>
      </p:sp>
      <p:sp>
        <p:nvSpPr>
          <p:cNvPr id="21" name="Rechteck 20"/>
          <p:cNvSpPr/>
          <p:nvPr/>
        </p:nvSpPr>
        <p:spPr>
          <a:xfrm>
            <a:off x="389775" y="4851475"/>
            <a:ext cx="1944216" cy="647938"/>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a:latin typeface="Arial" panose="020B0604020202020204" pitchFamily="34" charset="0"/>
                <a:cs typeface="Arial" panose="020B0604020202020204" pitchFamily="34" charset="0"/>
              </a:rPr>
              <a:t>Gemeinsamkeiten zwischen den beteiligten Parteien</a:t>
            </a:r>
          </a:p>
        </p:txBody>
      </p:sp>
      <p:sp>
        <p:nvSpPr>
          <p:cNvPr id="22" name="Rechteck 21"/>
          <p:cNvSpPr/>
          <p:nvPr/>
        </p:nvSpPr>
        <p:spPr>
          <a:xfrm>
            <a:off x="389776" y="5636689"/>
            <a:ext cx="1944216" cy="767305"/>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a:latin typeface="Arial" panose="020B0604020202020204" pitchFamily="34" charset="0"/>
                <a:cs typeface="Arial" panose="020B0604020202020204" pitchFamily="34" charset="0"/>
              </a:rPr>
              <a:t>Interessengleichheit zwischen den beteiligten Parteien</a:t>
            </a:r>
          </a:p>
        </p:txBody>
      </p:sp>
      <p:sp>
        <p:nvSpPr>
          <p:cNvPr id="23" name="Textfeld 22"/>
          <p:cNvSpPr txBox="1">
            <a:spLocks/>
          </p:cNvSpPr>
          <p:nvPr/>
        </p:nvSpPr>
        <p:spPr>
          <a:xfrm>
            <a:off x="2421553" y="4896090"/>
            <a:ext cx="6356685"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Kommuniziere </a:t>
            </a:r>
            <a:r>
              <a:rPr lang="de-DE" sz="1200" dirty="0">
                <a:latin typeface="Arial" panose="020B0604020202020204" pitchFamily="34" charset="0"/>
                <a:cs typeface="Arial" panose="020B0604020202020204" pitchFamily="34" charset="0"/>
              </a:rPr>
              <a:t>in der Wir-Form, nicht in der Ich-Form bei der Vorstellung unternehmerischer Initiativen</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Hebe </a:t>
            </a:r>
            <a:r>
              <a:rPr lang="de-DE" sz="1200" dirty="0">
                <a:latin typeface="Arial" panose="020B0604020202020204" pitchFamily="34" charset="0"/>
                <a:cs typeface="Arial" panose="020B0604020202020204" pitchFamily="34" charset="0"/>
              </a:rPr>
              <a:t>hervor, was du mit anderen Individuen </a:t>
            </a:r>
            <a:r>
              <a:rPr lang="de-DE" sz="1200" dirty="0" smtClean="0">
                <a:latin typeface="Arial" panose="020B0604020202020204" pitchFamily="34" charset="0"/>
                <a:cs typeface="Arial" panose="020B0604020202020204" pitchFamily="34" charset="0"/>
              </a:rPr>
              <a:t>im </a:t>
            </a:r>
            <a:r>
              <a:rPr lang="de-DE" sz="1200" dirty="0">
                <a:latin typeface="Arial" panose="020B0604020202020204" pitchFamily="34" charset="0"/>
                <a:cs typeface="Arial" panose="020B0604020202020204" pitchFamily="34" charset="0"/>
              </a:rPr>
              <a:t>Unternehmen gemeinsam hast</a:t>
            </a:r>
          </a:p>
        </p:txBody>
      </p:sp>
      <p:sp>
        <p:nvSpPr>
          <p:cNvPr id="24" name="Textfeld 23"/>
          <p:cNvSpPr txBox="1">
            <a:spLocks/>
          </p:cNvSpPr>
          <p:nvPr/>
        </p:nvSpPr>
        <p:spPr>
          <a:xfrm>
            <a:off x="2421554" y="5580951"/>
            <a:ext cx="5269174"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Konzentriere </a:t>
            </a:r>
            <a:r>
              <a:rPr lang="de-DE" sz="1200" dirty="0">
                <a:latin typeface="Arial" panose="020B0604020202020204" pitchFamily="34" charset="0"/>
                <a:cs typeface="Arial" panose="020B0604020202020204" pitchFamily="34" charset="0"/>
              </a:rPr>
              <a:t>dich auf die übergreifende Vision des Unternehmens bei der Vorstellung von unternehmerischen Initiativen</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Unterstütze </a:t>
            </a:r>
            <a:r>
              <a:rPr lang="de-DE" sz="1200" dirty="0">
                <a:latin typeface="Arial" panose="020B0604020202020204" pitchFamily="34" charset="0"/>
                <a:cs typeface="Arial" panose="020B0604020202020204" pitchFamily="34" charset="0"/>
              </a:rPr>
              <a:t>eine Unternehmenskultur, die auf gemeinsamen Werten basiert</a:t>
            </a:r>
          </a:p>
        </p:txBody>
      </p:sp>
      <p:cxnSp>
        <p:nvCxnSpPr>
          <p:cNvPr id="25" name="Gerade Verbindung 24"/>
          <p:cNvCxnSpPr/>
          <p:nvPr/>
        </p:nvCxnSpPr>
        <p:spPr bwMode="auto">
          <a:xfrm>
            <a:off x="373855" y="1360170"/>
            <a:ext cx="842391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6" name="Gerade Verbindung 25"/>
          <p:cNvCxnSpPr/>
          <p:nvPr/>
        </p:nvCxnSpPr>
        <p:spPr bwMode="auto">
          <a:xfrm>
            <a:off x="373855" y="1855470"/>
            <a:ext cx="842391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114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7" name="Textfeld 26"/>
          <p:cNvSpPr txBox="1"/>
          <p:nvPr/>
        </p:nvSpPr>
        <p:spPr>
          <a:xfrm>
            <a:off x="217170" y="971550"/>
            <a:ext cx="2590774" cy="307777"/>
          </a:xfrm>
          <a:prstGeom prst="rect">
            <a:avLst/>
          </a:prstGeom>
          <a:noFill/>
        </p:spPr>
        <p:txBody>
          <a:bodyPr wrap="none" rtlCol="0">
            <a:spAutoFit/>
          </a:bodyPr>
          <a:lstStyle/>
          <a:p>
            <a:r>
              <a:rPr lang="de-DE" sz="1400" i="1" dirty="0" smtClean="0">
                <a:solidFill>
                  <a:schemeClr val="bg1">
                    <a:lumMod val="50000"/>
                  </a:schemeClr>
                </a:solidFill>
              </a:rPr>
              <a:t>3.2 </a:t>
            </a:r>
            <a:r>
              <a:rPr lang="de-DE" sz="1400" i="1" smtClean="0">
                <a:solidFill>
                  <a:schemeClr val="bg1">
                    <a:lumMod val="50000"/>
                  </a:schemeClr>
                </a:solidFill>
              </a:rPr>
              <a:t>Organisation – Integration</a:t>
            </a:r>
            <a:endParaRPr lang="de-DE" sz="1400" i="1" dirty="0">
              <a:solidFill>
                <a:schemeClr val="bg1">
                  <a:lumMod val="50000"/>
                </a:schemeClr>
              </a:solidFill>
            </a:endParaRPr>
          </a:p>
        </p:txBody>
      </p:sp>
      <p:sp>
        <p:nvSpPr>
          <p:cNvPr id="28" name="Textfeld 27"/>
          <p:cNvSpPr txBox="1"/>
          <p:nvPr/>
        </p:nvSpPr>
        <p:spPr>
          <a:xfrm>
            <a:off x="346710" y="6382247"/>
            <a:ext cx="1468672" cy="253916"/>
          </a:xfrm>
          <a:prstGeom prst="rect">
            <a:avLst/>
          </a:prstGeom>
          <a:noFill/>
        </p:spPr>
        <p:txBody>
          <a:bodyPr wrap="none" rtlCol="0">
            <a:spAutoFit/>
          </a:bodyPr>
          <a:lstStyle/>
          <a:p>
            <a:r>
              <a:rPr lang="de-DE" sz="1050" dirty="0" smtClean="0">
                <a:solidFill>
                  <a:schemeClr val="bg1">
                    <a:lumMod val="50000"/>
                  </a:schemeClr>
                </a:solidFill>
              </a:rPr>
              <a:t>Quelle: Hurley (2006)</a:t>
            </a:r>
            <a:endParaRPr lang="de-DE" sz="1050" dirty="0">
              <a:solidFill>
                <a:srgbClr val="FF0000"/>
              </a:solidFill>
            </a:endParaRPr>
          </a:p>
        </p:txBody>
      </p:sp>
    </p:spTree>
    <p:extLst>
      <p:ext uri="{BB962C8B-B14F-4D97-AF65-F5344CB8AC3E}">
        <p14:creationId xmlns:p14="http://schemas.microsoft.com/office/powerpoint/2010/main" val="372679662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217170" y="388620"/>
            <a:ext cx="8515349" cy="584775"/>
          </a:xfrm>
          <a:prstGeom prst="rect">
            <a:avLst/>
          </a:prstGeom>
          <a:noFill/>
        </p:spPr>
        <p:txBody>
          <a:bodyPr wrap="square" rtlCol="0">
            <a:spAutoFit/>
          </a:bodyPr>
          <a:lstStyle/>
          <a:p>
            <a:r>
              <a:rPr lang="de-DE" sz="1600" b="1" dirty="0">
                <a:solidFill>
                  <a:srgbClr val="002060"/>
                </a:solidFill>
              </a:rPr>
              <a:t>Wie kann ich Vertrauen bei anderen in meine unternehmerische Idee und mich schaffen? </a:t>
            </a:r>
            <a:r>
              <a:rPr lang="de-DE" sz="1600" b="1" dirty="0" smtClean="0">
                <a:solidFill>
                  <a:srgbClr val="002060"/>
                </a:solidFill>
              </a:rPr>
              <a:t>(2/2)</a:t>
            </a:r>
            <a:endParaRPr lang="de-DE" sz="1600" b="1" dirty="0">
              <a:solidFill>
                <a:srgbClr val="002060"/>
              </a:solidFill>
            </a:endParaRPr>
          </a:p>
        </p:txBody>
      </p:sp>
      <p:sp>
        <p:nvSpPr>
          <p:cNvPr id="10" name="Rechteck 9"/>
          <p:cNvSpPr/>
          <p:nvPr/>
        </p:nvSpPr>
        <p:spPr>
          <a:xfrm>
            <a:off x="339565" y="1938751"/>
            <a:ext cx="1944216" cy="1116000"/>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latin typeface="Arial" panose="020B0604020202020204" pitchFamily="34" charset="0"/>
                <a:cs typeface="Arial" panose="020B0604020202020204" pitchFamily="34" charset="0"/>
              </a:rPr>
              <a:t>Wohlwollendem Interesse </a:t>
            </a:r>
            <a:r>
              <a:rPr lang="de-DE" sz="1200" b="1" dirty="0">
                <a:latin typeface="Arial" panose="020B0604020202020204" pitchFamily="34" charset="0"/>
                <a:cs typeface="Arial" panose="020B0604020202020204" pitchFamily="34" charset="0"/>
              </a:rPr>
              <a:t>der potenziell zu vertrauenden Partei</a:t>
            </a:r>
          </a:p>
        </p:txBody>
      </p:sp>
      <p:sp>
        <p:nvSpPr>
          <p:cNvPr id="11" name="Rechteck 10"/>
          <p:cNvSpPr/>
          <p:nvPr/>
        </p:nvSpPr>
        <p:spPr>
          <a:xfrm>
            <a:off x="339565" y="3159411"/>
            <a:ext cx="1944216" cy="1116000"/>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a:latin typeface="Arial" panose="020B0604020202020204" pitchFamily="34" charset="0"/>
                <a:cs typeface="Arial" panose="020B0604020202020204" pitchFamily="34" charset="0"/>
              </a:rPr>
              <a:t>Fähigkeiten der potenziell zu vertrauenden Partei</a:t>
            </a:r>
          </a:p>
        </p:txBody>
      </p:sp>
      <p:sp>
        <p:nvSpPr>
          <p:cNvPr id="12" name="Rechteck 11"/>
          <p:cNvSpPr/>
          <p:nvPr/>
        </p:nvSpPr>
        <p:spPr>
          <a:xfrm>
            <a:off x="339565" y="4398819"/>
            <a:ext cx="1944216" cy="828000"/>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a:latin typeface="Arial" panose="020B0604020202020204" pitchFamily="34" charset="0"/>
                <a:cs typeface="Arial" panose="020B0604020202020204" pitchFamily="34" charset="0"/>
              </a:rPr>
              <a:t>Vorhersehbarkeit des Verhaltens der potenziell zu vertrauenden Partei</a:t>
            </a:r>
          </a:p>
        </p:txBody>
      </p:sp>
      <p:sp>
        <p:nvSpPr>
          <p:cNvPr id="13" name="Rechteck 12"/>
          <p:cNvSpPr/>
          <p:nvPr/>
        </p:nvSpPr>
        <p:spPr>
          <a:xfrm>
            <a:off x="339565" y="5372887"/>
            <a:ext cx="1944216" cy="792000"/>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a:latin typeface="Arial" panose="020B0604020202020204" pitchFamily="34" charset="0"/>
                <a:cs typeface="Arial" panose="020B0604020202020204" pitchFamily="34" charset="0"/>
              </a:rPr>
              <a:t>Kommunikation zwischen den beteiligten Parteien</a:t>
            </a:r>
          </a:p>
        </p:txBody>
      </p:sp>
      <p:sp>
        <p:nvSpPr>
          <p:cNvPr id="14" name="Textfeld 13"/>
          <p:cNvSpPr txBox="1">
            <a:spLocks/>
          </p:cNvSpPr>
          <p:nvPr/>
        </p:nvSpPr>
        <p:spPr>
          <a:xfrm>
            <a:off x="2405633" y="1938751"/>
            <a:ext cx="6538426" cy="1200329"/>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Ergreife </a:t>
            </a:r>
            <a:r>
              <a:rPr lang="de-DE" sz="1200" dirty="0">
                <a:latin typeface="Arial" panose="020B0604020202020204" pitchFamily="34" charset="0"/>
                <a:cs typeface="Arial" panose="020B0604020202020204" pitchFamily="34" charset="0"/>
              </a:rPr>
              <a:t>Maßnahmen, die ernsthaftes Interesse am (auch privaten) Wohlergehen anderer Individuen im Unternehmen zeigen</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Verfolge </a:t>
            </a:r>
            <a:r>
              <a:rPr lang="de-DE" sz="1200" dirty="0">
                <a:latin typeface="Arial" panose="020B0604020202020204" pitchFamily="34" charset="0"/>
                <a:cs typeface="Arial" panose="020B0604020202020204" pitchFamily="34" charset="0"/>
              </a:rPr>
              <a:t>faire Prozesse (beispielsweise bei der Verteilung von Lob bei erfolgreichen unternehmerischen Initiativen)</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Stelle </a:t>
            </a:r>
            <a:r>
              <a:rPr lang="de-DE" sz="1200" dirty="0">
                <a:latin typeface="Arial" panose="020B0604020202020204" pitchFamily="34" charset="0"/>
                <a:cs typeface="Arial" panose="020B0604020202020204" pitchFamily="34" charset="0"/>
              </a:rPr>
              <a:t>ab und an dein eigenes Interesse hinten an, um für andere da zu sein (beispielsweise </a:t>
            </a:r>
            <a:r>
              <a:rPr lang="de-DE" sz="1200" dirty="0" smtClean="0">
                <a:latin typeface="Arial" panose="020B0604020202020204" pitchFamily="34" charset="0"/>
                <a:cs typeface="Arial" panose="020B0604020202020204" pitchFamily="34" charset="0"/>
              </a:rPr>
              <a:t>,wenn </a:t>
            </a:r>
            <a:r>
              <a:rPr lang="de-DE" sz="1200" dirty="0">
                <a:latin typeface="Arial" panose="020B0604020202020204" pitchFamily="34" charset="0"/>
                <a:cs typeface="Arial" panose="020B0604020202020204" pitchFamily="34" charset="0"/>
              </a:rPr>
              <a:t>andere eine unternehmerische Initiative verfolgen wollen)</a:t>
            </a:r>
          </a:p>
        </p:txBody>
      </p:sp>
      <p:sp>
        <p:nvSpPr>
          <p:cNvPr id="17" name="Textfeld 16"/>
          <p:cNvSpPr txBox="1">
            <a:spLocks/>
          </p:cNvSpPr>
          <p:nvPr/>
        </p:nvSpPr>
        <p:spPr>
          <a:xfrm>
            <a:off x="2405633" y="3159411"/>
            <a:ext cx="6372605" cy="1200329"/>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Stelle </a:t>
            </a:r>
            <a:r>
              <a:rPr lang="de-DE" sz="1200" dirty="0">
                <a:latin typeface="Arial" panose="020B0604020202020204" pitchFamily="34" charset="0"/>
                <a:cs typeface="Arial" panose="020B0604020202020204" pitchFamily="34" charset="0"/>
              </a:rPr>
              <a:t>deine Fähigkeiten und Erfahrungen heraus, die bei der Verfolgung der unternehmerischen Initiative hilfreich sind</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Stelle </a:t>
            </a:r>
            <a:r>
              <a:rPr lang="de-DE" sz="1200" dirty="0">
                <a:latin typeface="Arial" panose="020B0604020202020204" pitchFamily="34" charset="0"/>
                <a:cs typeface="Arial" panose="020B0604020202020204" pitchFamily="34" charset="0"/>
              </a:rPr>
              <a:t>deine Erfolgsgeschichten bei der Verfolgung unternehmerischer Initiativen in der Vergangenheit heraus</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Erkenne </a:t>
            </a:r>
            <a:r>
              <a:rPr lang="de-DE" sz="1200" dirty="0">
                <a:latin typeface="Arial" panose="020B0604020202020204" pitchFamily="34" charset="0"/>
                <a:cs typeface="Arial" panose="020B0604020202020204" pitchFamily="34" charset="0"/>
              </a:rPr>
              <a:t>an, wenn dir bestimmte Fähigkeiten fehlen und delegiere diese Aufgaben an fähigere Mitarbeiter</a:t>
            </a:r>
          </a:p>
        </p:txBody>
      </p:sp>
      <p:sp>
        <p:nvSpPr>
          <p:cNvPr id="18" name="Textfeld 17"/>
          <p:cNvSpPr txBox="1">
            <a:spLocks/>
          </p:cNvSpPr>
          <p:nvPr/>
        </p:nvSpPr>
        <p:spPr>
          <a:xfrm>
            <a:off x="2405633" y="4443434"/>
            <a:ext cx="6372605"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Verspreche </a:t>
            </a:r>
            <a:r>
              <a:rPr lang="de-DE" sz="1200" dirty="0">
                <a:latin typeface="Arial" panose="020B0604020202020204" pitchFamily="34" charset="0"/>
                <a:cs typeface="Arial" panose="020B0604020202020204" pitchFamily="34" charset="0"/>
              </a:rPr>
              <a:t>weniger </a:t>
            </a:r>
            <a:r>
              <a:rPr lang="de-DE" sz="1200" dirty="0" smtClean="0">
                <a:latin typeface="Arial" panose="020B0604020202020204" pitchFamily="34" charset="0"/>
                <a:cs typeface="Arial" panose="020B0604020202020204" pitchFamily="34" charset="0"/>
              </a:rPr>
              <a:t>,als </a:t>
            </a:r>
            <a:r>
              <a:rPr lang="de-DE" sz="1200" dirty="0">
                <a:latin typeface="Arial" panose="020B0604020202020204" pitchFamily="34" charset="0"/>
                <a:cs typeface="Arial" panose="020B0604020202020204" pitchFamily="34" charset="0"/>
              </a:rPr>
              <a:t>mit der unternehmerischen Initiative zu erwarten ist, und liefere </a:t>
            </a:r>
            <a:r>
              <a:rPr lang="de-DE" sz="1200" dirty="0" smtClean="0">
                <a:latin typeface="Arial" panose="020B0604020202020204" pitchFamily="34" charset="0"/>
                <a:cs typeface="Arial" panose="020B0604020202020204" pitchFamily="34" charset="0"/>
              </a:rPr>
              <a:t>mehr, </a:t>
            </a:r>
            <a:r>
              <a:rPr lang="de-DE" sz="1200" dirty="0">
                <a:latin typeface="Arial" panose="020B0604020202020204" pitchFamily="34" charset="0"/>
                <a:cs typeface="Arial" panose="020B0604020202020204" pitchFamily="34" charset="0"/>
              </a:rPr>
              <a:t>als zu erwarten war</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Wenn </a:t>
            </a:r>
            <a:r>
              <a:rPr lang="de-DE" sz="1200" dirty="0">
                <a:latin typeface="Arial" panose="020B0604020202020204" pitchFamily="34" charset="0"/>
                <a:cs typeface="Arial" panose="020B0604020202020204" pitchFamily="34" charset="0"/>
              </a:rPr>
              <a:t>klar wird, dass die unternehmerische Initiative nicht zum Erfolg führt, erkläre offen und ehrlich die Gründe</a:t>
            </a:r>
          </a:p>
        </p:txBody>
      </p:sp>
      <p:sp>
        <p:nvSpPr>
          <p:cNvPr id="19" name="Textfeld 18"/>
          <p:cNvSpPr txBox="1">
            <a:spLocks/>
          </p:cNvSpPr>
          <p:nvPr/>
        </p:nvSpPr>
        <p:spPr>
          <a:xfrm>
            <a:off x="2405633" y="5399037"/>
            <a:ext cx="6372605"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Erhöhe </a:t>
            </a:r>
            <a:r>
              <a:rPr lang="de-DE" sz="1200" dirty="0">
                <a:latin typeface="Arial" panose="020B0604020202020204" pitchFamily="34" charset="0"/>
                <a:cs typeface="Arial" panose="020B0604020202020204" pitchFamily="34" charset="0"/>
              </a:rPr>
              <a:t>die Kommunikation mit anderen Unternehmensmitgliedern, beispielsweise über Fortschritte bei der unternehmerischen Initiative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Baue </a:t>
            </a:r>
            <a:r>
              <a:rPr lang="de-DE" sz="1200" dirty="0">
                <a:latin typeface="Arial" panose="020B0604020202020204" pitchFamily="34" charset="0"/>
                <a:cs typeface="Arial" panose="020B0604020202020204" pitchFamily="34" charset="0"/>
              </a:rPr>
              <a:t>Beziehungen im Unternehmen über die konkrete Aufgabe hinaus auf (wie gemeinsames Abendessen)</a:t>
            </a:r>
          </a:p>
        </p:txBody>
      </p:sp>
      <p:sp>
        <p:nvSpPr>
          <p:cNvPr id="20" name="Textfeld 19"/>
          <p:cNvSpPr txBox="1"/>
          <p:nvPr/>
        </p:nvSpPr>
        <p:spPr>
          <a:xfrm>
            <a:off x="373855" y="1380906"/>
            <a:ext cx="1797846" cy="461665"/>
          </a:xfrm>
          <a:prstGeom prst="rect">
            <a:avLst/>
          </a:prstGeom>
          <a:noFill/>
        </p:spPr>
        <p:txBody>
          <a:bodyPr wrap="square" lIns="0" rtlCol="0">
            <a:spAutoFit/>
          </a:bodyPr>
          <a:lstStyle/>
          <a:p>
            <a:r>
              <a:rPr lang="de-DE" sz="1200" b="1" dirty="0">
                <a:latin typeface="Arial" panose="020B0604020202020204" pitchFamily="34" charset="0"/>
                <a:cs typeface="Arial" panose="020B0604020202020204" pitchFamily="34" charset="0"/>
              </a:rPr>
              <a:t>Bei niedriger Ausprägung von … </a:t>
            </a:r>
          </a:p>
        </p:txBody>
      </p:sp>
      <p:sp>
        <p:nvSpPr>
          <p:cNvPr id="21" name="Textfeld 20"/>
          <p:cNvSpPr txBox="1"/>
          <p:nvPr/>
        </p:nvSpPr>
        <p:spPr>
          <a:xfrm>
            <a:off x="2405633" y="1369476"/>
            <a:ext cx="6372605" cy="461665"/>
          </a:xfrm>
          <a:prstGeom prst="rect">
            <a:avLst/>
          </a:prstGeom>
          <a:noFill/>
        </p:spPr>
        <p:txBody>
          <a:bodyPr wrap="square" lIns="0" rtlCol="0">
            <a:spAutoFit/>
          </a:bodyPr>
          <a:lstStyle/>
          <a:p>
            <a:r>
              <a:rPr lang="de-DE" sz="1200" b="1" dirty="0">
                <a:latin typeface="Arial" panose="020B0604020202020204" pitchFamily="34" charset="0"/>
                <a:cs typeface="Arial" panose="020B0604020202020204" pitchFamily="34" charset="0"/>
              </a:rPr>
              <a:t>Ansatzpunkte zur Förderung von Vertrauen von anderen Parteien </a:t>
            </a:r>
            <a:endParaRPr lang="de-DE" sz="1200" b="1" dirty="0" smtClean="0">
              <a:latin typeface="Arial" panose="020B0604020202020204" pitchFamily="34" charset="0"/>
              <a:cs typeface="Arial" panose="020B0604020202020204" pitchFamily="34" charset="0"/>
            </a:endParaRPr>
          </a:p>
          <a:p>
            <a:r>
              <a:rPr lang="de-DE" sz="1200" b="1" dirty="0" smtClean="0">
                <a:latin typeface="Arial" panose="020B0604020202020204" pitchFamily="34" charset="0"/>
                <a:cs typeface="Arial" panose="020B0604020202020204" pitchFamily="34" charset="0"/>
              </a:rPr>
              <a:t>im </a:t>
            </a:r>
            <a:r>
              <a:rPr lang="de-DE" sz="1200" b="1" dirty="0">
                <a:latin typeface="Arial" panose="020B0604020202020204" pitchFamily="34" charset="0"/>
                <a:cs typeface="Arial" panose="020B0604020202020204" pitchFamily="34" charset="0"/>
              </a:rPr>
              <a:t>Unternehmen in eigene unternehmerische Ideen</a:t>
            </a:r>
          </a:p>
        </p:txBody>
      </p:sp>
      <p:cxnSp>
        <p:nvCxnSpPr>
          <p:cNvPr id="22" name="Gerade Verbindung 21"/>
          <p:cNvCxnSpPr/>
          <p:nvPr/>
        </p:nvCxnSpPr>
        <p:spPr bwMode="auto">
          <a:xfrm>
            <a:off x="373855" y="1360170"/>
            <a:ext cx="842391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3" name="Gerade Verbindung 22"/>
          <p:cNvCxnSpPr/>
          <p:nvPr/>
        </p:nvCxnSpPr>
        <p:spPr bwMode="auto">
          <a:xfrm>
            <a:off x="373855" y="1855470"/>
            <a:ext cx="842391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115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4" name="Textfeld 23"/>
          <p:cNvSpPr txBox="1"/>
          <p:nvPr/>
        </p:nvSpPr>
        <p:spPr>
          <a:xfrm>
            <a:off x="217170" y="971550"/>
            <a:ext cx="2590774" cy="307777"/>
          </a:xfrm>
          <a:prstGeom prst="rect">
            <a:avLst/>
          </a:prstGeom>
          <a:noFill/>
        </p:spPr>
        <p:txBody>
          <a:bodyPr wrap="none" rtlCol="0">
            <a:spAutoFit/>
          </a:bodyPr>
          <a:lstStyle/>
          <a:p>
            <a:r>
              <a:rPr lang="de-DE" sz="1400" i="1" dirty="0" smtClean="0">
                <a:solidFill>
                  <a:schemeClr val="bg1">
                    <a:lumMod val="50000"/>
                  </a:schemeClr>
                </a:solidFill>
              </a:rPr>
              <a:t>3.2 Organisation – Integration</a:t>
            </a:r>
            <a:endParaRPr lang="de-DE" sz="1400" i="1" dirty="0">
              <a:solidFill>
                <a:schemeClr val="bg1">
                  <a:lumMod val="50000"/>
                </a:schemeClr>
              </a:solidFill>
            </a:endParaRPr>
          </a:p>
        </p:txBody>
      </p:sp>
      <p:sp>
        <p:nvSpPr>
          <p:cNvPr id="25" name="Textfeld 24"/>
          <p:cNvSpPr txBox="1"/>
          <p:nvPr/>
        </p:nvSpPr>
        <p:spPr>
          <a:xfrm>
            <a:off x="346710" y="6382247"/>
            <a:ext cx="1468672" cy="253916"/>
          </a:xfrm>
          <a:prstGeom prst="rect">
            <a:avLst/>
          </a:prstGeom>
          <a:noFill/>
        </p:spPr>
        <p:txBody>
          <a:bodyPr wrap="none" rtlCol="0">
            <a:spAutoFit/>
          </a:bodyPr>
          <a:lstStyle/>
          <a:p>
            <a:r>
              <a:rPr lang="de-DE" sz="1050" dirty="0" smtClean="0">
                <a:solidFill>
                  <a:schemeClr val="bg1">
                    <a:lumMod val="50000"/>
                  </a:schemeClr>
                </a:solidFill>
              </a:rPr>
              <a:t>Quelle: Hurley (2006)</a:t>
            </a:r>
            <a:endParaRPr lang="de-DE" sz="1050" dirty="0">
              <a:solidFill>
                <a:srgbClr val="FF0000"/>
              </a:solidFill>
            </a:endParaRPr>
          </a:p>
        </p:txBody>
      </p:sp>
    </p:spTree>
    <p:extLst>
      <p:ext uri="{BB962C8B-B14F-4D97-AF65-F5344CB8AC3E}">
        <p14:creationId xmlns:p14="http://schemas.microsoft.com/office/powerpoint/2010/main" val="9359545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641774" y="2191354"/>
            <a:ext cx="1745395"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Kodifizierung</a:t>
            </a:r>
            <a:endParaRPr lang="de-DE" sz="1200" b="1" dirty="0">
              <a:latin typeface="Arial" panose="020B0604020202020204" pitchFamily="34" charset="0"/>
              <a:cs typeface="Arial" panose="020B0604020202020204" pitchFamily="34" charset="0"/>
            </a:endParaRPr>
          </a:p>
        </p:txBody>
      </p:sp>
      <p:sp>
        <p:nvSpPr>
          <p:cNvPr id="4" name="Textfeld 3"/>
          <p:cNvSpPr txBox="1"/>
          <p:nvPr/>
        </p:nvSpPr>
        <p:spPr>
          <a:xfrm>
            <a:off x="2646528" y="2558038"/>
            <a:ext cx="2537131" cy="1015663"/>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„People-</a:t>
            </a:r>
            <a:r>
              <a:rPr lang="de-DE" sz="1200" dirty="0" err="1" smtClean="0">
                <a:latin typeface="Arial" panose="020B0604020202020204" pitchFamily="34" charset="0"/>
                <a:cs typeface="Arial" panose="020B0604020202020204" pitchFamily="34" charset="0"/>
              </a:rPr>
              <a:t>to</a:t>
            </a:r>
            <a:r>
              <a:rPr lang="de-DE" sz="1200" dirty="0" smtClean="0">
                <a:latin typeface="Arial" panose="020B0604020202020204" pitchFamily="34" charset="0"/>
                <a:cs typeface="Arial" panose="020B0604020202020204" pitchFamily="34" charset="0"/>
              </a:rPr>
              <a:t>-</a:t>
            </a:r>
            <a:r>
              <a:rPr lang="de-DE" sz="1200" dirty="0" err="1" smtClean="0">
                <a:latin typeface="Arial" panose="020B0604020202020204" pitchFamily="34" charset="0"/>
                <a:cs typeface="Arial" panose="020B0604020202020204" pitchFamily="34" charset="0"/>
              </a:rPr>
              <a:t>documents</a:t>
            </a:r>
            <a:r>
              <a:rPr lang="de-DE" sz="1200" dirty="0" smtClean="0">
                <a:latin typeface="Arial" panose="020B0604020202020204" pitchFamily="34" charset="0"/>
                <a:cs typeface="Arial" panose="020B0604020202020204" pitchFamily="34" charset="0"/>
              </a:rPr>
              <a:t>“: Entwicklung eines elektronischen Dokumenten-Austauschsystems mit Vorgaben zur Kodifizierung des Wissens</a:t>
            </a:r>
          </a:p>
        </p:txBody>
      </p:sp>
      <p:sp>
        <p:nvSpPr>
          <p:cNvPr id="5" name="Textfeld 4"/>
          <p:cNvSpPr txBox="1"/>
          <p:nvPr/>
        </p:nvSpPr>
        <p:spPr>
          <a:xfrm>
            <a:off x="5407955" y="2187637"/>
            <a:ext cx="2674662"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Personalisierung</a:t>
            </a:r>
            <a:endParaRPr lang="de-DE" sz="1200" b="1" dirty="0">
              <a:latin typeface="Arial" panose="020B0604020202020204" pitchFamily="34" charset="0"/>
              <a:cs typeface="Arial" panose="020B0604020202020204" pitchFamily="34" charset="0"/>
            </a:endParaRPr>
          </a:p>
        </p:txBody>
      </p:sp>
      <p:sp>
        <p:nvSpPr>
          <p:cNvPr id="6" name="Textfeld 5"/>
          <p:cNvSpPr txBox="1"/>
          <p:nvPr/>
        </p:nvSpPr>
        <p:spPr>
          <a:xfrm>
            <a:off x="951665" y="2576177"/>
            <a:ext cx="1584000" cy="1116000"/>
          </a:xfrm>
          <a:prstGeom prst="rect">
            <a:avLst/>
          </a:prstGeom>
          <a:solidFill>
            <a:schemeClr val="accent2">
              <a:lumMod val="20000"/>
              <a:lumOff val="80000"/>
            </a:schemeClr>
          </a:solidFill>
        </p:spPr>
        <p:txBody>
          <a:bodyPr wrap="none" rtlCol="0">
            <a:noAutofit/>
          </a:bodyPr>
          <a:lstStyle/>
          <a:p>
            <a:r>
              <a:rPr lang="de-DE" sz="1200" b="1" dirty="0" smtClean="0"/>
              <a:t>Strategie</a:t>
            </a:r>
            <a:endParaRPr lang="de-DE" sz="1200" b="1" dirty="0"/>
          </a:p>
        </p:txBody>
      </p:sp>
      <p:sp>
        <p:nvSpPr>
          <p:cNvPr id="7" name="Textfeld 6"/>
          <p:cNvSpPr txBox="1"/>
          <p:nvPr/>
        </p:nvSpPr>
        <p:spPr>
          <a:xfrm>
            <a:off x="955326" y="3776116"/>
            <a:ext cx="1584000" cy="648000"/>
          </a:xfrm>
          <a:prstGeom prst="rect">
            <a:avLst/>
          </a:prstGeom>
          <a:solidFill>
            <a:schemeClr val="accent2">
              <a:lumMod val="20000"/>
              <a:lumOff val="80000"/>
            </a:schemeClr>
          </a:solidFill>
        </p:spPr>
        <p:txBody>
          <a:bodyPr wrap="none" rtlCol="0">
            <a:noAutofit/>
          </a:bodyPr>
          <a:lstStyle/>
          <a:p>
            <a:r>
              <a:rPr lang="de-DE" sz="1200" b="1" dirty="0" smtClean="0"/>
              <a:t>IT</a:t>
            </a:r>
            <a:endParaRPr lang="de-DE" sz="1200" b="1" dirty="0"/>
          </a:p>
        </p:txBody>
      </p:sp>
      <p:sp>
        <p:nvSpPr>
          <p:cNvPr id="8" name="Textfeld 7"/>
          <p:cNvSpPr txBox="1"/>
          <p:nvPr/>
        </p:nvSpPr>
        <p:spPr>
          <a:xfrm>
            <a:off x="955326" y="4516417"/>
            <a:ext cx="1584000" cy="504000"/>
          </a:xfrm>
          <a:prstGeom prst="rect">
            <a:avLst/>
          </a:prstGeom>
          <a:solidFill>
            <a:schemeClr val="accent2">
              <a:lumMod val="20000"/>
              <a:lumOff val="80000"/>
            </a:schemeClr>
          </a:solidFill>
        </p:spPr>
        <p:txBody>
          <a:bodyPr wrap="none" rtlCol="0">
            <a:noAutofit/>
          </a:bodyPr>
          <a:lstStyle/>
          <a:p>
            <a:r>
              <a:rPr lang="de-DE" sz="1200" b="1" dirty="0" smtClean="0"/>
              <a:t>Anwendbarkeit</a:t>
            </a:r>
            <a:endParaRPr lang="de-DE" sz="1200" b="1" dirty="0"/>
          </a:p>
        </p:txBody>
      </p:sp>
      <p:sp>
        <p:nvSpPr>
          <p:cNvPr id="9" name="Textfeld 8"/>
          <p:cNvSpPr txBox="1"/>
          <p:nvPr/>
        </p:nvSpPr>
        <p:spPr>
          <a:xfrm>
            <a:off x="5403201" y="2563918"/>
            <a:ext cx="2537131" cy="1200329"/>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„People-</a:t>
            </a:r>
            <a:r>
              <a:rPr lang="de-DE" sz="1200" dirty="0" err="1" smtClean="0">
                <a:latin typeface="Arial" panose="020B0604020202020204" pitchFamily="34" charset="0"/>
                <a:cs typeface="Arial" panose="020B0604020202020204" pitchFamily="34" charset="0"/>
              </a:rPr>
              <a:t>to</a:t>
            </a:r>
            <a:r>
              <a:rPr lang="de-DE" sz="1200" dirty="0" smtClean="0">
                <a:latin typeface="Arial" panose="020B0604020202020204" pitchFamily="34" charset="0"/>
                <a:cs typeface="Arial" panose="020B0604020202020204" pitchFamily="34" charset="0"/>
              </a:rPr>
              <a:t>-</a:t>
            </a:r>
            <a:r>
              <a:rPr lang="de-DE" sz="1200" dirty="0" err="1" smtClean="0">
                <a:latin typeface="Arial" panose="020B0604020202020204" pitchFamily="34" charset="0"/>
                <a:cs typeface="Arial" panose="020B0604020202020204" pitchFamily="34" charset="0"/>
              </a:rPr>
              <a:t>people</a:t>
            </a:r>
            <a:r>
              <a:rPr lang="de-DE" sz="1200" dirty="0" smtClean="0">
                <a:latin typeface="Arial" panose="020B0604020202020204" pitchFamily="34" charset="0"/>
                <a:cs typeface="Arial" panose="020B0604020202020204" pitchFamily="34" charset="0"/>
              </a:rPr>
              <a:t>“: Entwicklung von Verbindungen und Netzwerken zwischen Organisationsmitgliedern, so dass diese persönlich Wissen austauschen</a:t>
            </a:r>
          </a:p>
        </p:txBody>
      </p:sp>
      <p:sp>
        <p:nvSpPr>
          <p:cNvPr id="10" name="Textfeld 9"/>
          <p:cNvSpPr txBox="1"/>
          <p:nvPr/>
        </p:nvSpPr>
        <p:spPr>
          <a:xfrm>
            <a:off x="2621326" y="3762469"/>
            <a:ext cx="2537131" cy="646331"/>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Große Investitionen zur Abspeicherung, Kategorisierung und Verteilung von Wissen</a:t>
            </a:r>
          </a:p>
        </p:txBody>
      </p:sp>
      <p:sp>
        <p:nvSpPr>
          <p:cNvPr id="11" name="Textfeld 10"/>
          <p:cNvSpPr txBox="1"/>
          <p:nvPr/>
        </p:nvSpPr>
        <p:spPr>
          <a:xfrm>
            <a:off x="5407955" y="3762469"/>
            <a:ext cx="2537131" cy="646331"/>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Moderate Investitionen zur Erleichterung von Aufnahme von persönlichem Austausch</a:t>
            </a:r>
          </a:p>
        </p:txBody>
      </p:sp>
      <p:sp>
        <p:nvSpPr>
          <p:cNvPr id="12" name="Textfeld 11"/>
          <p:cNvSpPr txBox="1"/>
          <p:nvPr/>
        </p:nvSpPr>
        <p:spPr>
          <a:xfrm>
            <a:off x="2618864" y="4526190"/>
            <a:ext cx="2537131" cy="461665"/>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Dominanz immer wiederkehrender ähnlicher Aufgaben</a:t>
            </a:r>
          </a:p>
        </p:txBody>
      </p:sp>
      <p:sp>
        <p:nvSpPr>
          <p:cNvPr id="13" name="Textfeld 12"/>
          <p:cNvSpPr txBox="1"/>
          <p:nvPr/>
        </p:nvSpPr>
        <p:spPr>
          <a:xfrm>
            <a:off x="5403113" y="4524239"/>
            <a:ext cx="2537131" cy="461665"/>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Dominanz immer neuer komplexer Aufgaben</a:t>
            </a:r>
          </a:p>
        </p:txBody>
      </p:sp>
      <p:cxnSp>
        <p:nvCxnSpPr>
          <p:cNvPr id="14" name="Gerade Verbindung 13"/>
          <p:cNvCxnSpPr/>
          <p:nvPr/>
        </p:nvCxnSpPr>
        <p:spPr bwMode="auto">
          <a:xfrm>
            <a:off x="951666" y="2518198"/>
            <a:ext cx="6993420" cy="0"/>
          </a:xfrm>
          <a:prstGeom prst="line">
            <a:avLst/>
          </a:prstGeom>
          <a:solidFill>
            <a:schemeClr val="bg1"/>
          </a:solidFill>
          <a:ln w="12700" cap="flat" cmpd="sng" algn="ctr">
            <a:solidFill>
              <a:schemeClr val="tx1"/>
            </a:solidFill>
            <a:prstDash val="solid"/>
            <a:round/>
            <a:headEnd type="none" w="med" len="med"/>
            <a:tailEnd type="none" w="med" len="med"/>
          </a:ln>
          <a:effectLst/>
        </p:spPr>
      </p:cxnSp>
      <p:cxnSp>
        <p:nvCxnSpPr>
          <p:cNvPr id="15" name="Gerade Verbindung 14"/>
          <p:cNvCxnSpPr/>
          <p:nvPr/>
        </p:nvCxnSpPr>
        <p:spPr bwMode="auto">
          <a:xfrm>
            <a:off x="951666" y="2150386"/>
            <a:ext cx="6993420" cy="0"/>
          </a:xfrm>
          <a:prstGeom prst="line">
            <a:avLst/>
          </a:prstGeom>
          <a:solidFill>
            <a:schemeClr val="bg1"/>
          </a:solidFill>
          <a:ln w="12700" cap="flat" cmpd="sng" algn="ctr">
            <a:solidFill>
              <a:schemeClr val="tx1"/>
            </a:solidFill>
            <a:prstDash val="solid"/>
            <a:round/>
            <a:headEnd type="none" w="med" len="med"/>
            <a:tailEnd type="none" w="med" len="med"/>
          </a:ln>
          <a:effectLst/>
        </p:spPr>
      </p:cxnSp>
      <p:cxnSp>
        <p:nvCxnSpPr>
          <p:cNvPr id="16" name="Gerade Verbindung 15"/>
          <p:cNvCxnSpPr/>
          <p:nvPr/>
        </p:nvCxnSpPr>
        <p:spPr bwMode="auto">
          <a:xfrm>
            <a:off x="951666" y="5117276"/>
            <a:ext cx="6993420" cy="0"/>
          </a:xfrm>
          <a:prstGeom prst="line">
            <a:avLst/>
          </a:prstGeom>
          <a:solidFill>
            <a:schemeClr val="bg1"/>
          </a:solidFill>
          <a:ln w="12700" cap="flat" cmpd="sng" algn="ctr">
            <a:solidFill>
              <a:schemeClr val="tx1"/>
            </a:solidFill>
            <a:prstDash val="solid"/>
            <a:round/>
            <a:headEnd type="none" w="med" len="med"/>
            <a:tailEnd type="none" w="med" len="med"/>
          </a:ln>
          <a:effectLst/>
        </p:spPr>
      </p:cxnSp>
      <p:sp>
        <p:nvSpPr>
          <p:cNvPr id="19" name="Textfeld 18"/>
          <p:cNvSpPr txBox="1"/>
          <p:nvPr/>
        </p:nvSpPr>
        <p:spPr>
          <a:xfrm>
            <a:off x="346710" y="6371909"/>
            <a:ext cx="1872629" cy="253916"/>
          </a:xfrm>
          <a:prstGeom prst="rect">
            <a:avLst/>
          </a:prstGeom>
          <a:noFill/>
        </p:spPr>
        <p:txBody>
          <a:bodyPr wrap="none" rtlCol="0">
            <a:spAutoFit/>
          </a:bodyPr>
          <a:lstStyle/>
          <a:p>
            <a:r>
              <a:rPr lang="de-DE" sz="1050" dirty="0" smtClean="0">
                <a:solidFill>
                  <a:schemeClr val="bg1">
                    <a:lumMod val="50000"/>
                  </a:schemeClr>
                </a:solidFill>
              </a:rPr>
              <a:t>Quelle: Hansen et al. (1999)</a:t>
            </a:r>
            <a:endParaRPr lang="de-DE" sz="1050" dirty="0">
              <a:solidFill>
                <a:schemeClr val="bg1">
                  <a:lumMod val="50000"/>
                </a:schemeClr>
              </a:solidFill>
            </a:endParaRPr>
          </a:p>
        </p:txBody>
      </p:sp>
      <p:sp>
        <p:nvSpPr>
          <p:cNvPr id="20" name="Textfeld 19"/>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Im Wissensmanagement können zwei verschiedene Strategien verfolgt werden – abhängig von der Dominanz komplexer oder wiederkehrender Aufgaben</a:t>
            </a:r>
            <a:endParaRPr lang="de-DE" sz="1600" b="1" dirty="0">
              <a:solidFill>
                <a:srgbClr val="002060"/>
              </a:solidFill>
            </a:endParaRPr>
          </a:p>
        </p:txBody>
      </p:sp>
      <p:sp>
        <p:nvSpPr>
          <p:cNvPr id="22"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116</a:t>
            </a:fld>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
        <p:nvSpPr>
          <p:cNvPr id="23" name="Textfeld 22"/>
          <p:cNvSpPr txBox="1"/>
          <p:nvPr/>
        </p:nvSpPr>
        <p:spPr>
          <a:xfrm>
            <a:off x="217170" y="971550"/>
            <a:ext cx="2590774" cy="307777"/>
          </a:xfrm>
          <a:prstGeom prst="rect">
            <a:avLst/>
          </a:prstGeom>
          <a:noFill/>
        </p:spPr>
        <p:txBody>
          <a:bodyPr wrap="none" rtlCol="0">
            <a:spAutoFit/>
          </a:bodyPr>
          <a:lstStyle/>
          <a:p>
            <a:r>
              <a:rPr lang="de-DE" sz="1400" i="1" dirty="0" smtClean="0">
                <a:solidFill>
                  <a:schemeClr val="bg1">
                    <a:lumMod val="50000"/>
                  </a:schemeClr>
                </a:solidFill>
              </a:rPr>
              <a:t>3.2 </a:t>
            </a:r>
            <a:r>
              <a:rPr lang="de-DE" sz="1400" i="1" smtClean="0">
                <a:solidFill>
                  <a:schemeClr val="bg1">
                    <a:lumMod val="50000"/>
                  </a:schemeClr>
                </a:solidFill>
              </a:rPr>
              <a:t>Organisation – Integration</a:t>
            </a:r>
            <a:endParaRPr lang="de-DE" sz="1400" i="1" dirty="0">
              <a:solidFill>
                <a:schemeClr val="bg1">
                  <a:lumMod val="50000"/>
                </a:schemeClr>
              </a:solidFill>
            </a:endParaRPr>
          </a:p>
        </p:txBody>
      </p:sp>
    </p:spTree>
    <p:extLst>
      <p:ext uri="{BB962C8B-B14F-4D97-AF65-F5344CB8AC3E}">
        <p14:creationId xmlns:p14="http://schemas.microsoft.com/office/powerpoint/2010/main" val="398706517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2405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hteck 4"/>
          <p:cNvSpPr/>
          <p:nvPr/>
        </p:nvSpPr>
        <p:spPr>
          <a:xfrm>
            <a:off x="1211580" y="2194559"/>
            <a:ext cx="6858000" cy="2677656"/>
          </a:xfrm>
          <a:prstGeom prst="rect">
            <a:avLst/>
          </a:prstGeom>
        </p:spPr>
        <p:txBody>
          <a:bodyPr wrap="square">
            <a:spAutoFit/>
          </a:bodyPr>
          <a:lstStyle/>
          <a:p>
            <a:r>
              <a:rPr lang="de-DE" sz="1400" dirty="0" smtClean="0"/>
              <a:t>Hannemann (2011) berichtet über einen Entwickler bei 3M, das als eines der </a:t>
            </a:r>
            <a:r>
              <a:rPr lang="de-DE" sz="1400" dirty="0" err="1" smtClean="0"/>
              <a:t>unternehmerischsten</a:t>
            </a:r>
            <a:r>
              <a:rPr lang="de-DE" sz="1400" dirty="0" smtClean="0"/>
              <a:t> und innovativsten Unternehmen gilt. Wenn ein Entwickler seine neuen Ideen im eigenen Haus mitteilt, muss er kein opportunistisches Verhalten von Kollegen erwarten. Es gibt Datenbanken, denen er entnehmen kann, welche seiner Kollegen gerade an ähnlichen Fragestellungen arbeiten oder gearbeitet haben. </a:t>
            </a:r>
          </a:p>
          <a:p>
            <a:endParaRPr lang="de-DE" sz="1400" dirty="0" smtClean="0"/>
          </a:p>
          <a:p>
            <a:r>
              <a:rPr lang="de-DE" sz="1400" dirty="0" smtClean="0"/>
              <a:t>3M hat sogar eine eigene Abteilung, die ihm hilft zu recherchieren, welche Kollegen relevante Ansprechpartner sein können. Ein Kollegen-Gremium tauscht sich zudem regelmäßig zu Ideen aus. Hannemann (2011) stellt heraus, dass die Größe von 3M – mit etwa 80.000 Mitarbeitern weltweit – ein Vorzug ist, da man zumeist kompetente Partner findet, mit denen man die Idee intern vorantreiben, entwickeln und ggfs. umsetzen kann. </a:t>
            </a:r>
            <a:endParaRPr lang="de-DE" sz="1400" dirty="0"/>
          </a:p>
        </p:txBody>
      </p:sp>
      <p:sp>
        <p:nvSpPr>
          <p:cNvPr id="7" name="Textfeld 6"/>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Wie finde ich Kollegen, die mir helfen können? Wissensmanagement bei 3M</a:t>
            </a:r>
            <a:endParaRPr lang="de-DE" sz="1600" b="1" dirty="0">
              <a:solidFill>
                <a:srgbClr val="002060"/>
              </a:solidFill>
            </a:endParaRPr>
          </a:p>
        </p:txBody>
      </p:sp>
      <p:cxnSp>
        <p:nvCxnSpPr>
          <p:cNvPr id="12" name="Gerade Verbindung 11"/>
          <p:cNvCxnSpPr/>
          <p:nvPr/>
        </p:nvCxnSpPr>
        <p:spPr bwMode="auto">
          <a:xfrm>
            <a:off x="1297622" y="2125980"/>
            <a:ext cx="656082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6" name="Picture 2"/>
          <p:cNvPicPr>
            <a:picLocks noChangeAspect="1" noChangeArrowheads="1"/>
          </p:cNvPicPr>
          <p:nvPr/>
        </p:nvPicPr>
        <p:blipFill>
          <a:blip r:embed="rId6" cstate="print"/>
          <a:srcRect/>
          <a:stretch>
            <a:fillRect/>
          </a:stretch>
        </p:blipFill>
        <p:spPr bwMode="auto">
          <a:xfrm>
            <a:off x="7460932" y="1977390"/>
            <a:ext cx="460058" cy="262890"/>
          </a:xfrm>
          <a:prstGeom prst="rect">
            <a:avLst/>
          </a:prstGeom>
          <a:noFill/>
          <a:ln w="9525">
            <a:noFill/>
            <a:miter lim="800000"/>
            <a:headEnd/>
            <a:tailEnd/>
          </a:ln>
        </p:spPr>
      </p:pic>
      <p:cxnSp>
        <p:nvCxnSpPr>
          <p:cNvPr id="14" name="Gerade Verbindung 13"/>
          <p:cNvCxnSpPr/>
          <p:nvPr/>
        </p:nvCxnSpPr>
        <p:spPr bwMode="auto">
          <a:xfrm>
            <a:off x="1297622" y="4918710"/>
            <a:ext cx="65608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117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1" name="Textfeld 10"/>
          <p:cNvSpPr txBox="1"/>
          <p:nvPr/>
        </p:nvSpPr>
        <p:spPr>
          <a:xfrm>
            <a:off x="217170" y="971550"/>
            <a:ext cx="2590774" cy="307777"/>
          </a:xfrm>
          <a:prstGeom prst="rect">
            <a:avLst/>
          </a:prstGeom>
          <a:noFill/>
        </p:spPr>
        <p:txBody>
          <a:bodyPr wrap="none" rtlCol="0">
            <a:spAutoFit/>
          </a:bodyPr>
          <a:lstStyle/>
          <a:p>
            <a:r>
              <a:rPr lang="de-DE" sz="1400" i="1" dirty="0" smtClean="0">
                <a:solidFill>
                  <a:schemeClr val="bg1">
                    <a:lumMod val="50000"/>
                  </a:schemeClr>
                </a:solidFill>
              </a:rPr>
              <a:t>3.2 </a:t>
            </a:r>
            <a:r>
              <a:rPr lang="de-DE" sz="1400" i="1" smtClean="0">
                <a:solidFill>
                  <a:schemeClr val="bg1">
                    <a:lumMod val="50000"/>
                  </a:schemeClr>
                </a:solidFill>
              </a:rPr>
              <a:t>Organisation – Integration</a:t>
            </a:r>
            <a:endParaRPr lang="de-DE" sz="1400" i="1" dirty="0">
              <a:solidFill>
                <a:schemeClr val="bg1">
                  <a:lumMod val="50000"/>
                </a:schemeClr>
              </a:solidFill>
            </a:endParaRPr>
          </a:p>
        </p:txBody>
      </p:sp>
      <p:sp>
        <p:nvSpPr>
          <p:cNvPr id="15" name="Textfeld 14"/>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6" name="Gerade Verbindung 15"/>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7" name="Gerade Verbindung 16"/>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8" name="Textfeld 17"/>
          <p:cNvSpPr txBox="1"/>
          <p:nvPr/>
        </p:nvSpPr>
        <p:spPr>
          <a:xfrm>
            <a:off x="346710" y="6371909"/>
            <a:ext cx="1814920" cy="253916"/>
          </a:xfrm>
          <a:prstGeom prst="rect">
            <a:avLst/>
          </a:prstGeom>
          <a:noFill/>
        </p:spPr>
        <p:txBody>
          <a:bodyPr wrap="none" rtlCol="0">
            <a:spAutoFit/>
          </a:bodyPr>
          <a:lstStyle/>
          <a:p>
            <a:r>
              <a:rPr lang="de-DE" sz="1050" dirty="0" smtClean="0">
                <a:solidFill>
                  <a:schemeClr val="bg1">
                    <a:lumMod val="50000"/>
                  </a:schemeClr>
                </a:solidFill>
              </a:rPr>
              <a:t>Quelle: Hannemann (2011)</a:t>
            </a:r>
            <a:endParaRPr lang="de-DE" sz="1050" dirty="0">
              <a:solidFill>
                <a:schemeClr val="bg1">
                  <a:lumMod val="50000"/>
                </a:schemeClr>
              </a:solidFill>
            </a:endParaRPr>
          </a:p>
        </p:txBody>
      </p:sp>
    </p:spTree>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Objekt 2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2158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 name="Rechteck 30"/>
          <p:cNvSpPr/>
          <p:nvPr/>
        </p:nvSpPr>
        <p:spPr bwMode="auto">
          <a:xfrm>
            <a:off x="2194560" y="1520190"/>
            <a:ext cx="6583680" cy="43434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9" name="Richtungspfeil 28"/>
          <p:cNvSpPr/>
          <p:nvPr/>
        </p:nvSpPr>
        <p:spPr bwMode="auto">
          <a:xfrm>
            <a:off x="285750" y="2457450"/>
            <a:ext cx="2114550" cy="2354580"/>
          </a:xfrm>
          <a:prstGeom prst="homePlate">
            <a:avLst>
              <a:gd name="adj" fmla="val 16839"/>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24" name="Gruppieren 23"/>
          <p:cNvGrpSpPr/>
          <p:nvPr/>
        </p:nvGrpSpPr>
        <p:grpSpPr>
          <a:xfrm>
            <a:off x="2388870" y="1851660"/>
            <a:ext cx="6492240" cy="3478130"/>
            <a:chOff x="1153317" y="1702512"/>
            <a:chExt cx="7142339" cy="3684428"/>
          </a:xfrm>
        </p:grpSpPr>
        <p:cxnSp>
          <p:nvCxnSpPr>
            <p:cNvPr id="5" name="Gerade Verbindung 6"/>
            <p:cNvCxnSpPr>
              <a:cxnSpLocks noChangeShapeType="1"/>
            </p:cNvCxnSpPr>
            <p:nvPr/>
          </p:nvCxnSpPr>
          <p:spPr bwMode="auto">
            <a:xfrm>
              <a:off x="1339642" y="5386938"/>
              <a:ext cx="453650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 name="Gerade Verbindung 5"/>
            <p:cNvCxnSpPr>
              <a:cxnSpLocks noChangeShapeType="1"/>
            </p:cNvCxnSpPr>
            <p:nvPr/>
          </p:nvCxnSpPr>
          <p:spPr bwMode="auto">
            <a:xfrm flipV="1">
              <a:off x="1339663" y="1714531"/>
              <a:ext cx="2254485" cy="367240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 name="Gerade Verbindung 7"/>
            <p:cNvCxnSpPr>
              <a:cxnSpLocks noChangeShapeType="1"/>
            </p:cNvCxnSpPr>
            <p:nvPr/>
          </p:nvCxnSpPr>
          <p:spPr bwMode="auto">
            <a:xfrm flipH="1" flipV="1">
              <a:off x="3601904" y="1714531"/>
              <a:ext cx="2274242" cy="367240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 name="Gerade Verbindung 14"/>
            <p:cNvCxnSpPr>
              <a:cxnSpLocks noChangeShapeType="1"/>
            </p:cNvCxnSpPr>
            <p:nvPr/>
          </p:nvCxnSpPr>
          <p:spPr bwMode="auto">
            <a:xfrm>
              <a:off x="1915708" y="4450834"/>
              <a:ext cx="3384376" cy="11112"/>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 name="Textfeld 10"/>
            <p:cNvSpPr txBox="1">
              <a:spLocks noChangeArrowheads="1"/>
            </p:cNvSpPr>
            <p:nvPr/>
          </p:nvSpPr>
          <p:spPr bwMode="auto">
            <a:xfrm>
              <a:off x="2860353" y="2404583"/>
              <a:ext cx="1556414" cy="107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algn="ctr" eaLnBrk="0" fontAlgn="base" hangingPunct="0">
                <a:spcBef>
                  <a:spcPct val="20000"/>
                </a:spcBef>
                <a:spcAft>
                  <a:spcPct val="0"/>
                </a:spcAft>
              </a:pPr>
              <a:r>
                <a:rPr lang="de-DE" altLang="de-DE" sz="1200" b="1" dirty="0" smtClean="0">
                  <a:solidFill>
                    <a:srgbClr val="000000"/>
                  </a:solidFill>
                  <a:latin typeface="Arial" panose="020B0604020202020204" pitchFamily="34" charset="0"/>
                  <a:cs typeface="Arial" panose="020B0604020202020204" pitchFamily="34" charset="0"/>
                </a:rPr>
                <a:t>Verhalten </a:t>
              </a:r>
              <a:br>
                <a:rPr lang="de-DE" altLang="de-DE" sz="1200" b="1" dirty="0" smtClean="0">
                  <a:solidFill>
                    <a:srgbClr val="000000"/>
                  </a:solidFill>
                  <a:latin typeface="Arial" panose="020B0604020202020204" pitchFamily="34" charset="0"/>
                  <a:cs typeface="Arial" panose="020B0604020202020204" pitchFamily="34" charset="0"/>
                </a:rPr>
              </a:br>
              <a:r>
                <a:rPr lang="de-DE" altLang="de-DE" sz="1200" b="1" dirty="0" smtClean="0">
                  <a:solidFill>
                    <a:srgbClr val="000000"/>
                  </a:solidFill>
                  <a:latin typeface="Arial" panose="020B0604020202020204" pitchFamily="34" charset="0"/>
                  <a:cs typeface="Arial" panose="020B0604020202020204" pitchFamily="34" charset="0"/>
                </a:rPr>
                <a:t>und Artefakte</a:t>
              </a:r>
              <a:endParaRPr lang="de-DE" altLang="de-DE" sz="1200" b="1" dirty="0">
                <a:solidFill>
                  <a:srgbClr val="000000"/>
                </a:solidFill>
                <a:latin typeface="Arial" panose="020B0604020202020204" pitchFamily="34" charset="0"/>
                <a:cs typeface="Arial" panose="020B0604020202020204" pitchFamily="34" charset="0"/>
              </a:endParaRPr>
            </a:p>
            <a:p>
              <a:pPr algn="ctr" eaLnBrk="0" fontAlgn="base" hangingPunct="0">
                <a:spcAft>
                  <a:spcPct val="0"/>
                </a:spcAft>
              </a:pPr>
              <a:r>
                <a:rPr lang="de-DE" altLang="de-DE" sz="1200" dirty="0">
                  <a:solidFill>
                    <a:srgbClr val="000000"/>
                  </a:solidFill>
                  <a:latin typeface="Arial" panose="020B0604020202020204" pitchFamily="34" charset="0"/>
                  <a:cs typeface="Arial" panose="020B0604020202020204" pitchFamily="34" charset="0"/>
                </a:rPr>
                <a:t>Sprache, </a:t>
              </a:r>
              <a:r>
                <a:rPr lang="de-DE" altLang="de-DE" sz="1200" dirty="0" smtClean="0">
                  <a:solidFill>
                    <a:srgbClr val="000000"/>
                  </a:solidFill>
                  <a:latin typeface="Arial" panose="020B0604020202020204" pitchFamily="34" charset="0"/>
                  <a:cs typeface="Arial" panose="020B0604020202020204" pitchFamily="34" charset="0"/>
                </a:rPr>
                <a:t>Rituale,</a:t>
              </a:r>
              <a:endParaRPr lang="de-DE" altLang="de-DE" sz="1200" dirty="0">
                <a:solidFill>
                  <a:srgbClr val="000000"/>
                </a:solidFill>
                <a:latin typeface="Arial" panose="020B0604020202020204" pitchFamily="34" charset="0"/>
                <a:cs typeface="Arial" panose="020B0604020202020204" pitchFamily="34" charset="0"/>
              </a:endParaRPr>
            </a:p>
            <a:p>
              <a:pPr algn="ctr" eaLnBrk="0" fontAlgn="base" hangingPunct="0">
                <a:spcAft>
                  <a:spcPct val="0"/>
                </a:spcAft>
              </a:pPr>
              <a:r>
                <a:rPr lang="de-DE" altLang="de-DE" sz="1200" dirty="0">
                  <a:solidFill>
                    <a:srgbClr val="000000"/>
                  </a:solidFill>
                  <a:latin typeface="Arial" panose="020B0604020202020204" pitchFamily="34" charset="0"/>
                  <a:cs typeface="Arial" panose="020B0604020202020204" pitchFamily="34" charset="0"/>
                </a:rPr>
                <a:t>Kleidung, </a:t>
              </a:r>
              <a:r>
                <a:rPr lang="de-DE" altLang="de-DE" sz="1200" dirty="0" smtClean="0">
                  <a:solidFill>
                    <a:srgbClr val="000000"/>
                  </a:solidFill>
                  <a:latin typeface="Arial" panose="020B0604020202020204" pitchFamily="34" charset="0"/>
                  <a:cs typeface="Arial" panose="020B0604020202020204" pitchFamily="34" charset="0"/>
                </a:rPr>
                <a:t>Architektur</a:t>
              </a:r>
              <a:endParaRPr lang="de-DE" altLang="de-DE" sz="1200" dirty="0">
                <a:solidFill>
                  <a:srgbClr val="000000"/>
                </a:solidFill>
                <a:latin typeface="Arial" panose="020B0604020202020204" pitchFamily="34" charset="0"/>
                <a:cs typeface="Arial" panose="020B0604020202020204" pitchFamily="34" charset="0"/>
              </a:endParaRPr>
            </a:p>
          </p:txBody>
        </p:sp>
        <p:sp>
          <p:nvSpPr>
            <p:cNvPr id="10" name="Textfeld 13"/>
            <p:cNvSpPr txBox="1">
              <a:spLocks noChangeArrowheads="1"/>
            </p:cNvSpPr>
            <p:nvPr/>
          </p:nvSpPr>
          <p:spPr bwMode="auto">
            <a:xfrm>
              <a:off x="2643773" y="3533198"/>
              <a:ext cx="193045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algn="ctr" eaLnBrk="0" fontAlgn="base" hangingPunct="0">
                <a:spcBef>
                  <a:spcPct val="20000"/>
                </a:spcBef>
                <a:spcAft>
                  <a:spcPct val="0"/>
                </a:spcAft>
              </a:pPr>
              <a:r>
                <a:rPr lang="de-DE" altLang="de-DE" sz="1200" b="1" dirty="0" smtClean="0">
                  <a:solidFill>
                    <a:srgbClr val="000000"/>
                  </a:solidFill>
                  <a:latin typeface="Arial" panose="020B0604020202020204" pitchFamily="34" charset="0"/>
                  <a:cs typeface="Arial" panose="020B0604020202020204" pitchFamily="34" charset="0"/>
                </a:rPr>
                <a:t>Werte und Normen</a:t>
              </a:r>
              <a:endParaRPr lang="de-DE" altLang="de-DE" sz="1200" b="1" dirty="0">
                <a:solidFill>
                  <a:srgbClr val="000000"/>
                </a:solidFill>
                <a:latin typeface="Arial" panose="020B0604020202020204" pitchFamily="34" charset="0"/>
                <a:cs typeface="Arial" panose="020B0604020202020204" pitchFamily="34" charset="0"/>
              </a:endParaRPr>
            </a:p>
            <a:p>
              <a:pPr algn="ctr" eaLnBrk="0" fontAlgn="base" hangingPunct="0">
                <a:spcAft>
                  <a:spcPct val="0"/>
                </a:spcAft>
              </a:pPr>
              <a:r>
                <a:rPr lang="de-DE" altLang="de-DE" sz="1200" dirty="0" smtClean="0">
                  <a:solidFill>
                    <a:srgbClr val="000000"/>
                  </a:solidFill>
                  <a:latin typeface="Arial" panose="020B0604020202020204" pitchFamily="34" charset="0"/>
                  <a:cs typeface="Arial" panose="020B0604020202020204" pitchFamily="34" charset="0"/>
                </a:rPr>
                <a:t>Maximen, Verhaltensrichtlinien</a:t>
              </a:r>
              <a:r>
                <a:rPr lang="de-DE" altLang="de-DE" sz="1200" dirty="0">
                  <a:solidFill>
                    <a:srgbClr val="000000"/>
                  </a:solidFill>
                  <a:latin typeface="Arial" panose="020B0604020202020204" pitchFamily="34" charset="0"/>
                  <a:cs typeface="Arial" panose="020B0604020202020204" pitchFamily="34" charset="0"/>
                </a:rPr>
                <a:t>, Verbote </a:t>
              </a:r>
            </a:p>
          </p:txBody>
        </p:sp>
        <p:sp>
          <p:nvSpPr>
            <p:cNvPr id="11" name="Textfeld 16"/>
            <p:cNvSpPr txBox="1">
              <a:spLocks noChangeArrowheads="1"/>
            </p:cNvSpPr>
            <p:nvPr/>
          </p:nvSpPr>
          <p:spPr bwMode="auto">
            <a:xfrm>
              <a:off x="1755801" y="4455993"/>
              <a:ext cx="3702760" cy="880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algn="ctr" eaLnBrk="0" fontAlgn="base" hangingPunct="0">
                <a:spcBef>
                  <a:spcPct val="20000"/>
                </a:spcBef>
                <a:spcAft>
                  <a:spcPct val="0"/>
                </a:spcAft>
              </a:pPr>
              <a:r>
                <a:rPr lang="de-DE" altLang="de-DE" sz="1200" b="1" dirty="0">
                  <a:solidFill>
                    <a:srgbClr val="000000"/>
                  </a:solidFill>
                  <a:latin typeface="Arial" panose="020B0604020202020204" pitchFamily="34" charset="0"/>
                  <a:cs typeface="Arial" panose="020B0604020202020204" pitchFamily="34" charset="0"/>
                </a:rPr>
                <a:t>Basisannahmen</a:t>
              </a:r>
            </a:p>
            <a:p>
              <a:pPr algn="ctr" eaLnBrk="0" fontAlgn="base" hangingPunct="0">
                <a:spcAft>
                  <a:spcPct val="0"/>
                </a:spcAft>
              </a:pPr>
              <a:r>
                <a:rPr lang="de-DE" altLang="de-DE" sz="1200" dirty="0">
                  <a:solidFill>
                    <a:srgbClr val="000000"/>
                  </a:solidFill>
                  <a:latin typeface="Arial" panose="020B0604020202020204" pitchFamily="34" charset="0"/>
                  <a:cs typeface="Arial" panose="020B0604020202020204" pitchFamily="34" charset="0"/>
                </a:rPr>
                <a:t>Umweltbezug, Wahrheit, Wesen des Menschen, Wesen menschlicher Handlungen, Wesen menschlicher Beziehungen</a:t>
              </a:r>
            </a:p>
          </p:txBody>
        </p:sp>
        <p:cxnSp>
          <p:nvCxnSpPr>
            <p:cNvPr id="12" name="Gerade Verbindung 11"/>
            <p:cNvCxnSpPr/>
            <p:nvPr/>
          </p:nvCxnSpPr>
          <p:spPr bwMode="auto">
            <a:xfrm>
              <a:off x="2523452" y="3450273"/>
              <a:ext cx="21600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3" name="Gerade Verbindung 12"/>
            <p:cNvCxnSpPr>
              <a:cxnSpLocks noChangeShapeType="1"/>
            </p:cNvCxnSpPr>
            <p:nvPr/>
          </p:nvCxnSpPr>
          <p:spPr bwMode="auto">
            <a:xfrm flipV="1">
              <a:off x="4683452" y="3154690"/>
              <a:ext cx="288000" cy="29542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 name="Gerade Verbindung 15"/>
            <p:cNvCxnSpPr>
              <a:cxnSpLocks noChangeShapeType="1"/>
            </p:cNvCxnSpPr>
            <p:nvPr/>
          </p:nvCxnSpPr>
          <p:spPr bwMode="auto">
            <a:xfrm flipV="1">
              <a:off x="5302288" y="3948694"/>
              <a:ext cx="396000" cy="50214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 name="Gerade Verbindung 9"/>
            <p:cNvCxnSpPr>
              <a:cxnSpLocks noChangeShapeType="1"/>
            </p:cNvCxnSpPr>
            <p:nvPr/>
          </p:nvCxnSpPr>
          <p:spPr bwMode="auto">
            <a:xfrm flipH="1" flipV="1">
              <a:off x="3607900" y="1702512"/>
              <a:ext cx="2844315" cy="303635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 name="Gerade Verbindung 8"/>
            <p:cNvCxnSpPr>
              <a:cxnSpLocks noChangeShapeType="1"/>
            </p:cNvCxnSpPr>
            <p:nvPr/>
          </p:nvCxnSpPr>
          <p:spPr bwMode="auto">
            <a:xfrm flipV="1">
              <a:off x="5876146" y="4738866"/>
              <a:ext cx="576064" cy="648074"/>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 name="Gerade Verbindung 21"/>
            <p:cNvCxnSpPr>
              <a:cxnSpLocks noChangeShapeType="1"/>
            </p:cNvCxnSpPr>
            <p:nvPr/>
          </p:nvCxnSpPr>
          <p:spPr bwMode="auto">
            <a:xfrm rot="10800000" flipV="1">
              <a:off x="1153317" y="3730754"/>
              <a:ext cx="1122485" cy="0"/>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8" name="Gerade Verbindung 4"/>
            <p:cNvCxnSpPr>
              <a:cxnSpLocks noChangeShapeType="1"/>
            </p:cNvCxnSpPr>
            <p:nvPr/>
          </p:nvCxnSpPr>
          <p:spPr bwMode="auto">
            <a:xfrm flipH="1" flipV="1">
              <a:off x="5588114" y="3730866"/>
              <a:ext cx="2332388" cy="1"/>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sp>
          <p:nvSpPr>
            <p:cNvPr id="19" name="Textfeld 17"/>
            <p:cNvSpPr txBox="1">
              <a:spLocks noChangeArrowheads="1"/>
            </p:cNvSpPr>
            <p:nvPr/>
          </p:nvSpPr>
          <p:spPr bwMode="auto">
            <a:xfrm>
              <a:off x="6452211" y="2198262"/>
              <a:ext cx="146829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eaLnBrk="0" fontAlgn="base" hangingPunct="0">
                <a:spcBef>
                  <a:spcPct val="20000"/>
                </a:spcBef>
                <a:spcAft>
                  <a:spcPct val="0"/>
                </a:spcAft>
              </a:pPr>
              <a:r>
                <a:rPr lang="de-DE" altLang="de-DE" sz="1200" dirty="0">
                  <a:solidFill>
                    <a:srgbClr val="000000"/>
                  </a:solidFill>
                  <a:latin typeface="Arial" panose="020B0604020202020204" pitchFamily="34" charset="0"/>
                  <a:cs typeface="Arial" panose="020B0604020202020204" pitchFamily="34" charset="0"/>
                </a:rPr>
                <a:t>Sichtbar, aber </a:t>
              </a:r>
              <a:r>
                <a:rPr lang="de-DE" altLang="de-DE" sz="1200" dirty="0" smtClean="0">
                  <a:solidFill>
                    <a:srgbClr val="000000"/>
                  </a:solidFill>
                  <a:latin typeface="Arial" panose="020B0604020202020204" pitchFamily="34" charset="0"/>
                  <a:cs typeface="Arial" panose="020B0604020202020204" pitchFamily="34" charset="0"/>
                </a:rPr>
                <a:t>interpretations-bedürftig</a:t>
              </a:r>
              <a:endParaRPr lang="de-DE" altLang="de-DE" sz="1200" dirty="0">
                <a:solidFill>
                  <a:srgbClr val="000000"/>
                </a:solidFill>
                <a:latin typeface="Arial" panose="020B0604020202020204" pitchFamily="34" charset="0"/>
                <a:cs typeface="Arial" panose="020B0604020202020204" pitchFamily="34" charset="0"/>
              </a:endParaRPr>
            </a:p>
          </p:txBody>
        </p:sp>
        <p:sp>
          <p:nvSpPr>
            <p:cNvPr id="20" name="Textfeld 18"/>
            <p:cNvSpPr txBox="1">
              <a:spLocks noChangeArrowheads="1"/>
            </p:cNvSpPr>
            <p:nvPr/>
          </p:nvSpPr>
          <p:spPr bwMode="auto">
            <a:xfrm>
              <a:off x="6452211" y="3358592"/>
              <a:ext cx="1629678" cy="293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eaLnBrk="0" fontAlgn="base" hangingPunct="0">
                <a:spcBef>
                  <a:spcPct val="20000"/>
                </a:spcBef>
                <a:spcAft>
                  <a:spcPct val="0"/>
                </a:spcAft>
              </a:pPr>
              <a:r>
                <a:rPr lang="de-DE" altLang="de-DE" sz="1200" dirty="0">
                  <a:solidFill>
                    <a:srgbClr val="000000"/>
                  </a:solidFill>
                  <a:latin typeface="Arial" panose="020B0604020202020204" pitchFamily="34" charset="0"/>
                  <a:cs typeface="Arial" panose="020B0604020202020204" pitchFamily="34" charset="0"/>
                </a:rPr>
                <a:t>Teilweise sichtbar</a:t>
              </a:r>
            </a:p>
          </p:txBody>
        </p:sp>
        <p:sp>
          <p:nvSpPr>
            <p:cNvPr id="21" name="Textfeld 19"/>
            <p:cNvSpPr txBox="1">
              <a:spLocks noChangeArrowheads="1"/>
            </p:cNvSpPr>
            <p:nvPr/>
          </p:nvSpPr>
          <p:spPr bwMode="auto">
            <a:xfrm>
              <a:off x="6452211" y="3798559"/>
              <a:ext cx="1843445" cy="293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eaLnBrk="0" fontAlgn="base" hangingPunct="0">
                <a:spcBef>
                  <a:spcPct val="20000"/>
                </a:spcBef>
                <a:spcAft>
                  <a:spcPct val="0"/>
                </a:spcAft>
              </a:pPr>
              <a:r>
                <a:rPr lang="de-DE" altLang="de-DE" sz="1200" dirty="0">
                  <a:solidFill>
                    <a:srgbClr val="000000"/>
                  </a:solidFill>
                  <a:latin typeface="Arial" panose="020B0604020202020204" pitchFamily="34" charset="0"/>
                  <a:cs typeface="Arial" panose="020B0604020202020204" pitchFamily="34" charset="0"/>
                </a:rPr>
                <a:t>Teilweise unbewusst</a:t>
              </a:r>
            </a:p>
          </p:txBody>
        </p:sp>
        <p:sp>
          <p:nvSpPr>
            <p:cNvPr id="22" name="Textfeld 20"/>
            <p:cNvSpPr txBox="1">
              <a:spLocks noChangeArrowheads="1"/>
            </p:cNvSpPr>
            <p:nvPr/>
          </p:nvSpPr>
          <p:spPr bwMode="auto">
            <a:xfrm>
              <a:off x="6452211" y="4376216"/>
              <a:ext cx="14551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pPr eaLnBrk="0" fontAlgn="base" hangingPunct="0">
                <a:spcAft>
                  <a:spcPct val="0"/>
                </a:spcAft>
              </a:pPr>
              <a:r>
                <a:rPr lang="de-DE" altLang="de-DE" sz="1200" dirty="0">
                  <a:solidFill>
                    <a:srgbClr val="000000"/>
                  </a:solidFill>
                  <a:latin typeface="Arial" panose="020B0604020202020204" pitchFamily="34" charset="0"/>
                  <a:cs typeface="Arial" panose="020B0604020202020204" pitchFamily="34" charset="0"/>
                </a:rPr>
                <a:t>Unsichtbar, </a:t>
              </a:r>
              <a:endParaRPr lang="de-DE" altLang="de-DE" sz="1200" dirty="0" smtClean="0">
                <a:solidFill>
                  <a:srgbClr val="000000"/>
                </a:solidFill>
                <a:latin typeface="Arial" panose="020B0604020202020204" pitchFamily="34" charset="0"/>
                <a:cs typeface="Arial" panose="020B0604020202020204" pitchFamily="34" charset="0"/>
              </a:endParaRPr>
            </a:p>
            <a:p>
              <a:pPr eaLnBrk="0" fontAlgn="base" hangingPunct="0">
                <a:spcAft>
                  <a:spcPct val="0"/>
                </a:spcAft>
              </a:pPr>
              <a:r>
                <a:rPr lang="de-DE" altLang="de-DE" sz="1200" dirty="0" smtClean="0">
                  <a:solidFill>
                    <a:srgbClr val="000000"/>
                  </a:solidFill>
                  <a:latin typeface="Arial" panose="020B0604020202020204" pitchFamily="34" charset="0"/>
                  <a:cs typeface="Arial" panose="020B0604020202020204" pitchFamily="34" charset="0"/>
                </a:rPr>
                <a:t>meist </a:t>
              </a:r>
              <a:r>
                <a:rPr lang="de-DE" altLang="de-DE" sz="1200" dirty="0">
                  <a:solidFill>
                    <a:srgbClr val="000000"/>
                  </a:solidFill>
                  <a:latin typeface="Arial" panose="020B0604020202020204" pitchFamily="34" charset="0"/>
                  <a:cs typeface="Arial" panose="020B0604020202020204" pitchFamily="34" charset="0"/>
                </a:rPr>
                <a:t>unbewusst</a:t>
              </a:r>
            </a:p>
          </p:txBody>
        </p:sp>
      </p:grpSp>
      <p:sp>
        <p:nvSpPr>
          <p:cNvPr id="23" name="Textfeld 2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Unternehmenskulturen lassen sich nach Sichtbarkeit in verschiedene Ebenen unterteilen</a:t>
            </a:r>
            <a:endParaRPr lang="de-DE" sz="1600" b="1" dirty="0">
              <a:solidFill>
                <a:srgbClr val="002060"/>
              </a:solidFill>
            </a:endParaRPr>
          </a:p>
        </p:txBody>
      </p:sp>
      <p:sp>
        <p:nvSpPr>
          <p:cNvPr id="26" name="Textfeld 25"/>
          <p:cNvSpPr txBox="1"/>
          <p:nvPr/>
        </p:nvSpPr>
        <p:spPr>
          <a:xfrm>
            <a:off x="346710" y="6382247"/>
            <a:ext cx="1491114" cy="253916"/>
          </a:xfrm>
          <a:prstGeom prst="rect">
            <a:avLst/>
          </a:prstGeom>
          <a:noFill/>
        </p:spPr>
        <p:txBody>
          <a:bodyPr wrap="none" rtlCol="0">
            <a:spAutoFit/>
          </a:bodyPr>
          <a:lstStyle/>
          <a:p>
            <a:r>
              <a:rPr lang="de-DE" sz="1050" dirty="0" smtClean="0">
                <a:solidFill>
                  <a:schemeClr val="bg1">
                    <a:lumMod val="50000"/>
                  </a:schemeClr>
                </a:solidFill>
              </a:rPr>
              <a:t>Quelle: Schein (1983)</a:t>
            </a:r>
            <a:endParaRPr lang="de-DE" sz="1050" dirty="0">
              <a:solidFill>
                <a:srgbClr val="FF0000"/>
              </a:solidFill>
            </a:endParaRPr>
          </a:p>
        </p:txBody>
      </p:sp>
      <p:sp>
        <p:nvSpPr>
          <p:cNvPr id="27" name="Textfeld 26"/>
          <p:cNvSpPr txBox="1"/>
          <p:nvPr/>
        </p:nvSpPr>
        <p:spPr>
          <a:xfrm>
            <a:off x="278130" y="2983230"/>
            <a:ext cx="2057400" cy="1569660"/>
          </a:xfrm>
          <a:prstGeom prst="rect">
            <a:avLst/>
          </a:prstGeom>
          <a:noFill/>
        </p:spPr>
        <p:txBody>
          <a:bodyPr wrap="square" rtlCol="0">
            <a:spAutoFit/>
          </a:bodyPr>
          <a:lstStyle/>
          <a:p>
            <a:pPr marL="182563" indent="-182563">
              <a:buFont typeface="Symbol" pitchFamily="18" charset="2"/>
              <a:buChar char="-"/>
            </a:pPr>
            <a:r>
              <a:rPr lang="de-DE" sz="1200" dirty="0" smtClean="0"/>
              <a:t>… sind „informelle Organisationsstrukturen“</a:t>
            </a:r>
          </a:p>
          <a:p>
            <a:pPr marL="182563" indent="-182563">
              <a:buFont typeface="Symbol" pitchFamily="18" charset="2"/>
              <a:buChar char="-"/>
            </a:pPr>
            <a:r>
              <a:rPr lang="de-DE" sz="1200" dirty="0" smtClean="0"/>
              <a:t>… steuern das Verhalten von Mitarbeitern insbesondere in unsicheren Situationen</a:t>
            </a:r>
          </a:p>
          <a:p>
            <a:pPr marL="182563" indent="-182563">
              <a:buFont typeface="Symbol" pitchFamily="18" charset="2"/>
              <a:buChar char="-"/>
            </a:pPr>
            <a:r>
              <a:rPr lang="de-DE" sz="1200" dirty="0" smtClean="0"/>
              <a:t>… äußern sich auf verschiedenen Ebenen</a:t>
            </a:r>
            <a:endParaRPr lang="de-DE" sz="1200" dirty="0"/>
          </a:p>
        </p:txBody>
      </p:sp>
      <p:sp>
        <p:nvSpPr>
          <p:cNvPr id="28" name="Textfeld 27"/>
          <p:cNvSpPr txBox="1"/>
          <p:nvPr/>
        </p:nvSpPr>
        <p:spPr>
          <a:xfrm>
            <a:off x="278130" y="2701290"/>
            <a:ext cx="2057400" cy="276999"/>
          </a:xfrm>
          <a:prstGeom prst="rect">
            <a:avLst/>
          </a:prstGeom>
          <a:noFill/>
        </p:spPr>
        <p:txBody>
          <a:bodyPr wrap="square" rtlCol="0">
            <a:spAutoFit/>
          </a:bodyPr>
          <a:lstStyle/>
          <a:p>
            <a:pPr marL="182563" indent="-182563"/>
            <a:r>
              <a:rPr lang="de-DE" sz="1200" b="1" dirty="0" smtClean="0"/>
              <a:t>Unternehmenskulturen</a:t>
            </a:r>
            <a:endParaRPr lang="de-DE" sz="1200" b="1" dirty="0"/>
          </a:p>
        </p:txBody>
      </p:sp>
      <p:sp>
        <p:nvSpPr>
          <p:cNvPr id="3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118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3" name="Textfeld 32"/>
          <p:cNvSpPr txBox="1"/>
          <p:nvPr/>
        </p:nvSpPr>
        <p:spPr>
          <a:xfrm>
            <a:off x="217170" y="971550"/>
            <a:ext cx="3506088" cy="307777"/>
          </a:xfrm>
          <a:prstGeom prst="rect">
            <a:avLst/>
          </a:prstGeom>
          <a:noFill/>
        </p:spPr>
        <p:txBody>
          <a:bodyPr wrap="none" rtlCol="0">
            <a:spAutoFit/>
          </a:bodyPr>
          <a:lstStyle/>
          <a:p>
            <a:r>
              <a:rPr lang="de-DE" sz="1400" i="1" dirty="0" smtClean="0">
                <a:solidFill>
                  <a:schemeClr val="bg1">
                    <a:lumMod val="50000"/>
                  </a:schemeClr>
                </a:solidFill>
              </a:rPr>
              <a:t>3.2 Organisation – Unternehmenskulturen</a:t>
            </a:r>
            <a:endParaRPr lang="de-DE" sz="1400" i="1" dirty="0">
              <a:solidFill>
                <a:schemeClr val="bg1">
                  <a:lumMod val="50000"/>
                </a:schemeClr>
              </a:solidFill>
            </a:endParaRPr>
          </a:p>
        </p:txBody>
      </p:sp>
    </p:spTree>
    <p:extLst>
      <p:ext uri="{BB962C8B-B14F-4D97-AF65-F5344CB8AC3E}">
        <p14:creationId xmlns:p14="http://schemas.microsoft.com/office/powerpoint/2010/main" val="30507336"/>
      </p:ext>
    </p:extLst>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Objekt 4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913780"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Rechteck 33"/>
          <p:cNvSpPr/>
          <p:nvPr/>
        </p:nvSpPr>
        <p:spPr bwMode="auto">
          <a:xfrm>
            <a:off x="3211830" y="1485900"/>
            <a:ext cx="1965960" cy="3611880"/>
          </a:xfrm>
          <a:prstGeom prst="rect">
            <a:avLst/>
          </a:prstGeom>
          <a:solidFill>
            <a:schemeClr val="bg1"/>
          </a:solidFill>
          <a:ln w="28575" cap="flat" cmpd="sng" algn="ctr">
            <a:solidFill>
              <a:schemeClr val="accent2">
                <a:lumMod val="20000"/>
                <a:lumOff val="80000"/>
              </a:schemeClr>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8" name="Rechteck 37"/>
          <p:cNvSpPr/>
          <p:nvPr/>
        </p:nvSpPr>
        <p:spPr bwMode="auto">
          <a:xfrm>
            <a:off x="3223260" y="5257800"/>
            <a:ext cx="1954530" cy="548640"/>
          </a:xfrm>
          <a:prstGeom prst="rect">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1" name="Textfeld 40"/>
          <p:cNvSpPr txBox="1"/>
          <p:nvPr/>
        </p:nvSpPr>
        <p:spPr>
          <a:xfrm>
            <a:off x="3289618" y="5294727"/>
            <a:ext cx="1876742" cy="461665"/>
          </a:xfrm>
          <a:prstGeom prst="rect">
            <a:avLst/>
          </a:prstGeom>
          <a:noFill/>
        </p:spPr>
        <p:txBody>
          <a:bodyPr wrap="square" rtlCol="0">
            <a:spAutoFit/>
          </a:bodyPr>
          <a:lstStyle/>
          <a:p>
            <a:r>
              <a:rPr lang="de-DE" sz="1200" dirty="0" smtClean="0"/>
              <a:t>Flexible Kultur fördert Unternehmertum</a:t>
            </a:r>
          </a:p>
        </p:txBody>
      </p:sp>
      <p:sp>
        <p:nvSpPr>
          <p:cNvPr id="6" name="Textfeld 5"/>
          <p:cNvSpPr txBox="1"/>
          <p:nvPr/>
        </p:nvSpPr>
        <p:spPr>
          <a:xfrm>
            <a:off x="265162" y="2134000"/>
            <a:ext cx="1260000" cy="746360"/>
          </a:xfrm>
          <a:prstGeom prst="rect">
            <a:avLst/>
          </a:prstGeom>
          <a:solidFill>
            <a:schemeClr val="accent2">
              <a:lumMod val="20000"/>
              <a:lumOff val="80000"/>
            </a:schemeClr>
          </a:solidFill>
        </p:spPr>
        <p:txBody>
          <a:bodyPr wrap="square" rtlCol="0">
            <a:noAutofit/>
          </a:bodyPr>
          <a:lstStyle/>
          <a:p>
            <a:r>
              <a:rPr lang="de-DE" sz="1200" b="1" dirty="0" smtClean="0">
                <a:latin typeface="Arial" pitchFamily="34" charset="0"/>
                <a:cs typeface="Arial" pitchFamily="34" charset="0"/>
              </a:rPr>
              <a:t>Dominante Werte</a:t>
            </a:r>
            <a:endParaRPr lang="de-DE" sz="1200" b="1" dirty="0">
              <a:latin typeface="Arial" pitchFamily="34" charset="0"/>
              <a:cs typeface="Arial" pitchFamily="34" charset="0"/>
            </a:endParaRPr>
          </a:p>
        </p:txBody>
      </p:sp>
      <p:sp>
        <p:nvSpPr>
          <p:cNvPr id="7" name="Textfeld 6"/>
          <p:cNvSpPr txBox="1"/>
          <p:nvPr/>
        </p:nvSpPr>
        <p:spPr>
          <a:xfrm>
            <a:off x="3473016" y="1737266"/>
            <a:ext cx="1512168" cy="276999"/>
          </a:xfrm>
          <a:prstGeom prst="rect">
            <a:avLst/>
          </a:prstGeom>
          <a:noFill/>
        </p:spPr>
        <p:txBody>
          <a:bodyPr wrap="square" rtlCol="0">
            <a:spAutoFit/>
          </a:bodyPr>
          <a:lstStyle/>
          <a:p>
            <a:r>
              <a:rPr lang="de-DE" sz="1200" b="1" dirty="0" smtClean="0">
                <a:latin typeface="Arial" pitchFamily="34" charset="0"/>
                <a:cs typeface="Arial" pitchFamily="34" charset="0"/>
              </a:rPr>
              <a:t>Flexible Kultur</a:t>
            </a:r>
            <a:endParaRPr lang="de-DE" sz="1200" b="1" dirty="0">
              <a:latin typeface="Arial" pitchFamily="34" charset="0"/>
              <a:cs typeface="Arial" pitchFamily="34" charset="0"/>
            </a:endParaRPr>
          </a:p>
        </p:txBody>
      </p:sp>
      <p:sp>
        <p:nvSpPr>
          <p:cNvPr id="8" name="Textfeld 7"/>
          <p:cNvSpPr txBox="1"/>
          <p:nvPr/>
        </p:nvSpPr>
        <p:spPr>
          <a:xfrm>
            <a:off x="5250914" y="1737266"/>
            <a:ext cx="1440160" cy="276999"/>
          </a:xfrm>
          <a:prstGeom prst="rect">
            <a:avLst/>
          </a:prstGeom>
          <a:noFill/>
        </p:spPr>
        <p:txBody>
          <a:bodyPr wrap="square" rtlCol="0">
            <a:spAutoFit/>
          </a:bodyPr>
          <a:lstStyle/>
          <a:p>
            <a:r>
              <a:rPr lang="de-DE" sz="1200" b="1" dirty="0" smtClean="0">
                <a:latin typeface="Arial" pitchFamily="34" charset="0"/>
                <a:cs typeface="Arial" pitchFamily="34" charset="0"/>
              </a:rPr>
              <a:t>Hierarchie-Kultur</a:t>
            </a:r>
            <a:endParaRPr lang="de-DE" sz="1200" b="1" dirty="0">
              <a:latin typeface="Arial" pitchFamily="34" charset="0"/>
              <a:cs typeface="Arial" pitchFamily="34" charset="0"/>
            </a:endParaRPr>
          </a:p>
        </p:txBody>
      </p:sp>
      <p:sp>
        <p:nvSpPr>
          <p:cNvPr id="9" name="Textfeld 8"/>
          <p:cNvSpPr txBox="1"/>
          <p:nvPr/>
        </p:nvSpPr>
        <p:spPr>
          <a:xfrm>
            <a:off x="7184926" y="1737266"/>
            <a:ext cx="1224136" cy="276999"/>
          </a:xfrm>
          <a:prstGeom prst="rect">
            <a:avLst/>
          </a:prstGeom>
          <a:noFill/>
        </p:spPr>
        <p:txBody>
          <a:bodyPr wrap="square" rtlCol="0">
            <a:spAutoFit/>
          </a:bodyPr>
          <a:lstStyle/>
          <a:p>
            <a:r>
              <a:rPr lang="de-DE" sz="1200" b="1" dirty="0" smtClean="0">
                <a:latin typeface="Arial" pitchFamily="34" charset="0"/>
                <a:cs typeface="Arial" pitchFamily="34" charset="0"/>
              </a:rPr>
              <a:t>Markt-Kultur</a:t>
            </a:r>
            <a:endParaRPr lang="de-DE" sz="1200" b="1" dirty="0">
              <a:latin typeface="Arial" pitchFamily="34" charset="0"/>
              <a:cs typeface="Arial" pitchFamily="34" charset="0"/>
            </a:endParaRPr>
          </a:p>
        </p:txBody>
      </p:sp>
      <p:sp>
        <p:nvSpPr>
          <p:cNvPr id="10" name="Textfeld 9"/>
          <p:cNvSpPr txBox="1"/>
          <p:nvPr/>
        </p:nvSpPr>
        <p:spPr>
          <a:xfrm>
            <a:off x="265162" y="2910085"/>
            <a:ext cx="1260000" cy="612000"/>
          </a:xfrm>
          <a:prstGeom prst="rect">
            <a:avLst/>
          </a:prstGeom>
          <a:solidFill>
            <a:schemeClr val="accent2">
              <a:lumMod val="20000"/>
              <a:lumOff val="80000"/>
            </a:schemeClr>
          </a:solidFill>
        </p:spPr>
        <p:txBody>
          <a:bodyPr wrap="square" rtlCol="0">
            <a:spAutoFit/>
          </a:bodyPr>
          <a:lstStyle/>
          <a:p>
            <a:r>
              <a:rPr lang="de-DE" sz="1200" b="1" dirty="0" smtClean="0">
                <a:latin typeface="Arial" pitchFamily="34" charset="0"/>
                <a:cs typeface="Arial" pitchFamily="34" charset="0"/>
              </a:rPr>
              <a:t>Management-Rollen</a:t>
            </a:r>
            <a:endParaRPr lang="de-DE" sz="1200" b="1" dirty="0">
              <a:latin typeface="Arial" pitchFamily="34" charset="0"/>
              <a:cs typeface="Arial" pitchFamily="34" charset="0"/>
            </a:endParaRPr>
          </a:p>
        </p:txBody>
      </p:sp>
      <p:sp>
        <p:nvSpPr>
          <p:cNvPr id="11" name="Textfeld 10"/>
          <p:cNvSpPr txBox="1"/>
          <p:nvPr/>
        </p:nvSpPr>
        <p:spPr>
          <a:xfrm>
            <a:off x="265162" y="3560034"/>
            <a:ext cx="1260000" cy="576000"/>
          </a:xfrm>
          <a:prstGeom prst="rect">
            <a:avLst/>
          </a:prstGeom>
          <a:solidFill>
            <a:schemeClr val="accent2">
              <a:lumMod val="20000"/>
              <a:lumOff val="80000"/>
            </a:schemeClr>
          </a:solidFill>
        </p:spPr>
        <p:txBody>
          <a:bodyPr wrap="square" rtlCol="0">
            <a:spAutoFit/>
          </a:bodyPr>
          <a:lstStyle/>
          <a:p>
            <a:r>
              <a:rPr lang="de-DE" sz="1200" b="1" dirty="0" smtClean="0">
                <a:latin typeface="Arial" pitchFamily="34" charset="0"/>
                <a:cs typeface="Arial" pitchFamily="34" charset="0"/>
              </a:rPr>
              <a:t>Verbundenheit durch …</a:t>
            </a:r>
            <a:endParaRPr lang="de-DE" sz="1200" b="1" dirty="0">
              <a:latin typeface="Arial" pitchFamily="34" charset="0"/>
              <a:cs typeface="Arial" pitchFamily="34" charset="0"/>
            </a:endParaRPr>
          </a:p>
        </p:txBody>
      </p:sp>
      <p:sp>
        <p:nvSpPr>
          <p:cNvPr id="12" name="Textfeld 11"/>
          <p:cNvSpPr txBox="1"/>
          <p:nvPr/>
        </p:nvSpPr>
        <p:spPr>
          <a:xfrm>
            <a:off x="265162" y="4188675"/>
            <a:ext cx="1260000" cy="648000"/>
          </a:xfrm>
          <a:prstGeom prst="rect">
            <a:avLst/>
          </a:prstGeom>
          <a:solidFill>
            <a:schemeClr val="accent2">
              <a:lumMod val="20000"/>
              <a:lumOff val="80000"/>
            </a:schemeClr>
          </a:solidFill>
        </p:spPr>
        <p:txBody>
          <a:bodyPr wrap="square" rtlCol="0">
            <a:spAutoFit/>
          </a:bodyPr>
          <a:lstStyle/>
          <a:p>
            <a:r>
              <a:rPr lang="de-DE" sz="1200" b="1" dirty="0" smtClean="0">
                <a:latin typeface="Arial" pitchFamily="34" charset="0"/>
                <a:cs typeface="Arial" pitchFamily="34" charset="0"/>
              </a:rPr>
              <a:t>Strategischer Schwerpunkt</a:t>
            </a:r>
            <a:endParaRPr lang="de-DE" sz="1200" b="1" dirty="0">
              <a:latin typeface="Arial" pitchFamily="34" charset="0"/>
              <a:cs typeface="Arial" pitchFamily="34" charset="0"/>
            </a:endParaRPr>
          </a:p>
        </p:txBody>
      </p:sp>
      <p:sp>
        <p:nvSpPr>
          <p:cNvPr id="13" name="Textfeld 12"/>
          <p:cNvSpPr txBox="1"/>
          <p:nvPr/>
        </p:nvSpPr>
        <p:spPr>
          <a:xfrm>
            <a:off x="1639363" y="1737266"/>
            <a:ext cx="1584176" cy="276999"/>
          </a:xfrm>
          <a:prstGeom prst="rect">
            <a:avLst/>
          </a:prstGeom>
          <a:noFill/>
        </p:spPr>
        <p:txBody>
          <a:bodyPr wrap="square" rtlCol="0">
            <a:spAutoFit/>
          </a:bodyPr>
          <a:lstStyle/>
          <a:p>
            <a:r>
              <a:rPr lang="de-DE" sz="1200" b="1" dirty="0" smtClean="0">
                <a:latin typeface="Arial" pitchFamily="34" charset="0"/>
                <a:cs typeface="Arial" pitchFamily="34" charset="0"/>
              </a:rPr>
              <a:t>Konsens-Kultur</a:t>
            </a:r>
            <a:endParaRPr lang="de-DE" sz="1200" b="1" dirty="0">
              <a:latin typeface="Arial" pitchFamily="34" charset="0"/>
              <a:cs typeface="Arial" pitchFamily="34" charset="0"/>
            </a:endParaRPr>
          </a:p>
        </p:txBody>
      </p:sp>
      <p:sp>
        <p:nvSpPr>
          <p:cNvPr id="14" name="Textfeld 13"/>
          <p:cNvSpPr txBox="1"/>
          <p:nvPr/>
        </p:nvSpPr>
        <p:spPr>
          <a:xfrm>
            <a:off x="1639363" y="2134002"/>
            <a:ext cx="1584176" cy="830997"/>
          </a:xfrm>
          <a:prstGeom prst="rect">
            <a:avLst/>
          </a:prstGeom>
          <a:noFill/>
        </p:spPr>
        <p:txBody>
          <a:bodyPr wrap="square" rtlCol="0">
            <a:spAutoFit/>
          </a:bodyPr>
          <a:lstStyle/>
          <a:p>
            <a:r>
              <a:rPr lang="de-DE" sz="1200" dirty="0" smtClean="0">
                <a:latin typeface="Arial" pitchFamily="34" charset="0"/>
                <a:cs typeface="Arial" pitchFamily="34" charset="0"/>
              </a:rPr>
              <a:t>Zusammengehörig-</a:t>
            </a:r>
            <a:r>
              <a:rPr lang="de-DE" sz="1200" dirty="0" err="1" smtClean="0">
                <a:latin typeface="Arial" pitchFamily="34" charset="0"/>
                <a:cs typeface="Arial" pitchFamily="34" charset="0"/>
              </a:rPr>
              <a:t>keit</a:t>
            </a:r>
            <a:r>
              <a:rPr lang="de-DE" sz="1200" dirty="0" smtClean="0">
                <a:latin typeface="Arial" pitchFamily="34" charset="0"/>
                <a:cs typeface="Arial" pitchFamily="34" charset="0"/>
              </a:rPr>
              <a:t>, Beteiligung, Familienbewusst-sein</a:t>
            </a:r>
            <a:endParaRPr lang="de-DE" sz="1200" dirty="0">
              <a:latin typeface="Arial" pitchFamily="34" charset="0"/>
              <a:cs typeface="Arial" pitchFamily="34" charset="0"/>
            </a:endParaRPr>
          </a:p>
        </p:txBody>
      </p:sp>
      <p:sp>
        <p:nvSpPr>
          <p:cNvPr id="15" name="Textfeld 14"/>
          <p:cNvSpPr txBox="1"/>
          <p:nvPr/>
        </p:nvSpPr>
        <p:spPr>
          <a:xfrm>
            <a:off x="1639363" y="2910086"/>
            <a:ext cx="1440160" cy="276999"/>
          </a:xfrm>
          <a:prstGeom prst="rect">
            <a:avLst/>
          </a:prstGeom>
          <a:noFill/>
        </p:spPr>
        <p:txBody>
          <a:bodyPr wrap="square" rtlCol="0">
            <a:spAutoFit/>
          </a:bodyPr>
          <a:lstStyle/>
          <a:p>
            <a:r>
              <a:rPr lang="de-DE" sz="1200" dirty="0" smtClean="0">
                <a:latin typeface="Arial" pitchFamily="34" charset="0"/>
                <a:cs typeface="Arial" pitchFamily="34" charset="0"/>
              </a:rPr>
              <a:t>Mentor, Vermittler</a:t>
            </a:r>
            <a:endParaRPr lang="de-DE" sz="1200" dirty="0">
              <a:latin typeface="Arial" pitchFamily="34" charset="0"/>
              <a:cs typeface="Arial" pitchFamily="34" charset="0"/>
            </a:endParaRPr>
          </a:p>
        </p:txBody>
      </p:sp>
      <p:sp>
        <p:nvSpPr>
          <p:cNvPr id="16" name="Textfeld 15"/>
          <p:cNvSpPr txBox="1"/>
          <p:nvPr/>
        </p:nvSpPr>
        <p:spPr>
          <a:xfrm>
            <a:off x="1639363" y="3560036"/>
            <a:ext cx="1609591" cy="461665"/>
          </a:xfrm>
          <a:prstGeom prst="rect">
            <a:avLst/>
          </a:prstGeom>
          <a:noFill/>
        </p:spPr>
        <p:txBody>
          <a:bodyPr wrap="square" rtlCol="0">
            <a:spAutoFit/>
          </a:bodyPr>
          <a:lstStyle/>
          <a:p>
            <a:r>
              <a:rPr lang="de-DE" sz="1200" dirty="0" smtClean="0">
                <a:latin typeface="Arial" pitchFamily="34" charset="0"/>
                <a:cs typeface="Arial" pitchFamily="34" charset="0"/>
              </a:rPr>
              <a:t>Loyalität, Tradition, Zusammenarbeit</a:t>
            </a:r>
            <a:endParaRPr lang="de-DE" sz="1200" dirty="0">
              <a:latin typeface="Arial" pitchFamily="34" charset="0"/>
              <a:cs typeface="Arial" pitchFamily="34" charset="0"/>
            </a:endParaRPr>
          </a:p>
        </p:txBody>
      </p:sp>
      <p:sp>
        <p:nvSpPr>
          <p:cNvPr id="17" name="Textfeld 16"/>
          <p:cNvSpPr txBox="1"/>
          <p:nvPr/>
        </p:nvSpPr>
        <p:spPr>
          <a:xfrm>
            <a:off x="1639363" y="4188676"/>
            <a:ext cx="1609591" cy="646331"/>
          </a:xfrm>
          <a:prstGeom prst="rect">
            <a:avLst/>
          </a:prstGeom>
          <a:noFill/>
        </p:spPr>
        <p:txBody>
          <a:bodyPr wrap="square" rtlCol="0">
            <a:spAutoFit/>
          </a:bodyPr>
          <a:lstStyle/>
          <a:p>
            <a:r>
              <a:rPr lang="de-DE" sz="1200" dirty="0" smtClean="0">
                <a:latin typeface="Arial" pitchFamily="34" charset="0"/>
                <a:cs typeface="Arial" pitchFamily="34" charset="0"/>
              </a:rPr>
              <a:t>Entwicklung von personellen Ressourcen, Moral</a:t>
            </a:r>
            <a:endParaRPr lang="de-DE" sz="1200" dirty="0">
              <a:latin typeface="Arial" pitchFamily="34" charset="0"/>
              <a:cs typeface="Arial" pitchFamily="34" charset="0"/>
            </a:endParaRPr>
          </a:p>
        </p:txBody>
      </p:sp>
      <p:sp>
        <p:nvSpPr>
          <p:cNvPr id="18" name="Textfeld 17"/>
          <p:cNvSpPr txBox="1"/>
          <p:nvPr/>
        </p:nvSpPr>
        <p:spPr>
          <a:xfrm>
            <a:off x="3473016" y="2134002"/>
            <a:ext cx="1440160" cy="830997"/>
          </a:xfrm>
          <a:prstGeom prst="rect">
            <a:avLst/>
          </a:prstGeom>
          <a:noFill/>
        </p:spPr>
        <p:txBody>
          <a:bodyPr wrap="square" rtlCol="0">
            <a:spAutoFit/>
          </a:bodyPr>
          <a:lstStyle/>
          <a:p>
            <a:r>
              <a:rPr lang="de-DE" sz="1200" dirty="0" err="1" smtClean="0">
                <a:latin typeface="Arial" pitchFamily="34" charset="0"/>
                <a:cs typeface="Arial" pitchFamily="34" charset="0"/>
              </a:rPr>
              <a:t>Entrepreneurship</a:t>
            </a:r>
            <a:r>
              <a:rPr lang="de-DE" sz="1200" dirty="0" smtClean="0">
                <a:latin typeface="Arial" pitchFamily="34" charset="0"/>
                <a:cs typeface="Arial" pitchFamily="34" charset="0"/>
              </a:rPr>
              <a:t>, Kreativität, Anpassungs-</a:t>
            </a:r>
            <a:r>
              <a:rPr lang="de-DE" sz="1200" dirty="0" err="1" smtClean="0">
                <a:latin typeface="Arial" pitchFamily="34" charset="0"/>
                <a:cs typeface="Arial" pitchFamily="34" charset="0"/>
              </a:rPr>
              <a:t>fähigkeit</a:t>
            </a:r>
            <a:endParaRPr lang="de-DE" sz="1200" dirty="0">
              <a:latin typeface="Arial" pitchFamily="34" charset="0"/>
              <a:cs typeface="Arial" pitchFamily="34" charset="0"/>
            </a:endParaRPr>
          </a:p>
        </p:txBody>
      </p:sp>
      <p:sp>
        <p:nvSpPr>
          <p:cNvPr id="19" name="Textfeld 18"/>
          <p:cNvSpPr txBox="1"/>
          <p:nvPr/>
        </p:nvSpPr>
        <p:spPr>
          <a:xfrm>
            <a:off x="3473016" y="2910086"/>
            <a:ext cx="1440160" cy="646331"/>
          </a:xfrm>
          <a:prstGeom prst="rect">
            <a:avLst/>
          </a:prstGeom>
          <a:noFill/>
        </p:spPr>
        <p:txBody>
          <a:bodyPr wrap="square" rtlCol="0">
            <a:spAutoFit/>
          </a:bodyPr>
          <a:lstStyle/>
          <a:p>
            <a:r>
              <a:rPr lang="de-DE" sz="1200" dirty="0" err="1" smtClean="0">
                <a:latin typeface="Arial" pitchFamily="34" charset="0"/>
                <a:cs typeface="Arial" pitchFamily="34" charset="0"/>
              </a:rPr>
              <a:t>Entrepreneur</a:t>
            </a:r>
            <a:r>
              <a:rPr lang="de-DE" sz="1200" dirty="0" smtClean="0">
                <a:latin typeface="Arial" pitchFamily="34" charset="0"/>
                <a:cs typeface="Arial" pitchFamily="34" charset="0"/>
              </a:rPr>
              <a:t>, Innovator, Risikoträger</a:t>
            </a:r>
            <a:endParaRPr lang="de-DE" sz="1200" dirty="0">
              <a:latin typeface="Arial" pitchFamily="34" charset="0"/>
              <a:cs typeface="Arial" pitchFamily="34" charset="0"/>
            </a:endParaRPr>
          </a:p>
        </p:txBody>
      </p:sp>
      <p:sp>
        <p:nvSpPr>
          <p:cNvPr id="20" name="Textfeld 19"/>
          <p:cNvSpPr txBox="1"/>
          <p:nvPr/>
        </p:nvSpPr>
        <p:spPr>
          <a:xfrm>
            <a:off x="3473016" y="3560036"/>
            <a:ext cx="1609591" cy="461665"/>
          </a:xfrm>
          <a:prstGeom prst="rect">
            <a:avLst/>
          </a:prstGeom>
          <a:noFill/>
        </p:spPr>
        <p:txBody>
          <a:bodyPr wrap="square" rtlCol="0">
            <a:spAutoFit/>
          </a:bodyPr>
          <a:lstStyle/>
          <a:p>
            <a:r>
              <a:rPr lang="de-DE" sz="1200" dirty="0" err="1" smtClean="0">
                <a:latin typeface="Arial" pitchFamily="34" charset="0"/>
                <a:cs typeface="Arial" pitchFamily="34" charset="0"/>
              </a:rPr>
              <a:t>Entrepreneurship</a:t>
            </a:r>
            <a:r>
              <a:rPr lang="de-DE" sz="1200" dirty="0" smtClean="0">
                <a:latin typeface="Arial" pitchFamily="34" charset="0"/>
                <a:cs typeface="Arial" pitchFamily="34" charset="0"/>
              </a:rPr>
              <a:t>, Flexibilität, Risiko</a:t>
            </a:r>
            <a:endParaRPr lang="de-DE" sz="1200" dirty="0">
              <a:latin typeface="Arial" pitchFamily="34" charset="0"/>
              <a:cs typeface="Arial" pitchFamily="34" charset="0"/>
            </a:endParaRPr>
          </a:p>
        </p:txBody>
      </p:sp>
      <p:sp>
        <p:nvSpPr>
          <p:cNvPr id="21" name="Textfeld 20"/>
          <p:cNvSpPr txBox="1"/>
          <p:nvPr/>
        </p:nvSpPr>
        <p:spPr>
          <a:xfrm>
            <a:off x="3473016" y="4188676"/>
            <a:ext cx="1609591" cy="646331"/>
          </a:xfrm>
          <a:prstGeom prst="rect">
            <a:avLst/>
          </a:prstGeom>
          <a:noFill/>
        </p:spPr>
        <p:txBody>
          <a:bodyPr wrap="square" rtlCol="0">
            <a:spAutoFit/>
          </a:bodyPr>
          <a:lstStyle/>
          <a:p>
            <a:r>
              <a:rPr lang="de-DE" sz="1200" dirty="0" smtClean="0">
                <a:latin typeface="Arial" pitchFamily="34" charset="0"/>
                <a:cs typeface="Arial" pitchFamily="34" charset="0"/>
              </a:rPr>
              <a:t>Innovationen, Wachstum, Aufbau neuer Ressourcen</a:t>
            </a:r>
            <a:endParaRPr lang="de-DE" sz="1200" dirty="0">
              <a:latin typeface="Arial" pitchFamily="34" charset="0"/>
              <a:cs typeface="Arial" pitchFamily="34" charset="0"/>
            </a:endParaRPr>
          </a:p>
        </p:txBody>
      </p:sp>
      <p:sp>
        <p:nvSpPr>
          <p:cNvPr id="22" name="Textfeld 21"/>
          <p:cNvSpPr txBox="1"/>
          <p:nvPr/>
        </p:nvSpPr>
        <p:spPr>
          <a:xfrm>
            <a:off x="5250914" y="2134002"/>
            <a:ext cx="1440160" cy="646331"/>
          </a:xfrm>
          <a:prstGeom prst="rect">
            <a:avLst/>
          </a:prstGeom>
          <a:noFill/>
        </p:spPr>
        <p:txBody>
          <a:bodyPr wrap="square" rtlCol="0">
            <a:spAutoFit/>
          </a:bodyPr>
          <a:lstStyle/>
          <a:p>
            <a:r>
              <a:rPr lang="de-DE" sz="1200" dirty="0" smtClean="0">
                <a:latin typeface="Arial" pitchFamily="34" charset="0"/>
                <a:cs typeface="Arial" pitchFamily="34" charset="0"/>
              </a:rPr>
              <a:t>Ordnung, Regeln und Regulationen, Einheitlichkeit</a:t>
            </a:r>
            <a:endParaRPr lang="de-DE" sz="1200" dirty="0">
              <a:latin typeface="Arial" pitchFamily="34" charset="0"/>
              <a:cs typeface="Arial" pitchFamily="34" charset="0"/>
            </a:endParaRPr>
          </a:p>
        </p:txBody>
      </p:sp>
      <p:sp>
        <p:nvSpPr>
          <p:cNvPr id="23" name="Textfeld 22"/>
          <p:cNvSpPr txBox="1"/>
          <p:nvPr/>
        </p:nvSpPr>
        <p:spPr>
          <a:xfrm>
            <a:off x="5250914" y="2910086"/>
            <a:ext cx="1440160" cy="461665"/>
          </a:xfrm>
          <a:prstGeom prst="rect">
            <a:avLst/>
          </a:prstGeom>
          <a:noFill/>
        </p:spPr>
        <p:txBody>
          <a:bodyPr wrap="square" rtlCol="0">
            <a:spAutoFit/>
          </a:bodyPr>
          <a:lstStyle/>
          <a:p>
            <a:r>
              <a:rPr lang="de-DE" sz="1200" dirty="0" smtClean="0">
                <a:latin typeface="Arial" pitchFamily="34" charset="0"/>
                <a:cs typeface="Arial" pitchFamily="34" charset="0"/>
              </a:rPr>
              <a:t>Koordinator, Administrator</a:t>
            </a:r>
            <a:endParaRPr lang="de-DE" sz="1200" dirty="0">
              <a:latin typeface="Arial" pitchFamily="34" charset="0"/>
              <a:cs typeface="Arial" pitchFamily="34" charset="0"/>
            </a:endParaRPr>
          </a:p>
        </p:txBody>
      </p:sp>
      <p:sp>
        <p:nvSpPr>
          <p:cNvPr id="24" name="Textfeld 23"/>
          <p:cNvSpPr txBox="1"/>
          <p:nvPr/>
        </p:nvSpPr>
        <p:spPr>
          <a:xfrm>
            <a:off x="5250914" y="3560036"/>
            <a:ext cx="1609591" cy="276999"/>
          </a:xfrm>
          <a:prstGeom prst="rect">
            <a:avLst/>
          </a:prstGeom>
          <a:noFill/>
        </p:spPr>
        <p:txBody>
          <a:bodyPr wrap="square" rtlCol="0">
            <a:spAutoFit/>
          </a:bodyPr>
          <a:lstStyle/>
          <a:p>
            <a:r>
              <a:rPr lang="de-DE" sz="1200" dirty="0" smtClean="0">
                <a:latin typeface="Arial" pitchFamily="34" charset="0"/>
                <a:cs typeface="Arial" pitchFamily="34" charset="0"/>
              </a:rPr>
              <a:t>Regeln, Taktieren</a:t>
            </a:r>
            <a:endParaRPr lang="de-DE" sz="1200" dirty="0">
              <a:latin typeface="Arial" pitchFamily="34" charset="0"/>
              <a:cs typeface="Arial" pitchFamily="34" charset="0"/>
            </a:endParaRPr>
          </a:p>
        </p:txBody>
      </p:sp>
      <p:sp>
        <p:nvSpPr>
          <p:cNvPr id="25" name="Textfeld 24"/>
          <p:cNvSpPr txBox="1"/>
          <p:nvPr/>
        </p:nvSpPr>
        <p:spPr>
          <a:xfrm>
            <a:off x="5250914" y="4188676"/>
            <a:ext cx="1728193" cy="646331"/>
          </a:xfrm>
          <a:prstGeom prst="rect">
            <a:avLst/>
          </a:prstGeom>
          <a:noFill/>
        </p:spPr>
        <p:txBody>
          <a:bodyPr wrap="square" rtlCol="0">
            <a:spAutoFit/>
          </a:bodyPr>
          <a:lstStyle/>
          <a:p>
            <a:r>
              <a:rPr lang="de-DE" sz="1200" dirty="0" smtClean="0">
                <a:latin typeface="Arial" pitchFamily="34" charset="0"/>
                <a:cs typeface="Arial" pitchFamily="34" charset="0"/>
              </a:rPr>
              <a:t>Stabilität, Vorhersehbarkeit, reibungslose Abläufe</a:t>
            </a:r>
            <a:endParaRPr lang="de-DE" sz="1200" dirty="0">
              <a:latin typeface="Arial" pitchFamily="34" charset="0"/>
              <a:cs typeface="Arial" pitchFamily="34" charset="0"/>
            </a:endParaRPr>
          </a:p>
        </p:txBody>
      </p:sp>
      <p:sp>
        <p:nvSpPr>
          <p:cNvPr id="26" name="Textfeld 25"/>
          <p:cNvSpPr txBox="1"/>
          <p:nvPr/>
        </p:nvSpPr>
        <p:spPr>
          <a:xfrm>
            <a:off x="7184926" y="2134002"/>
            <a:ext cx="1440160" cy="461665"/>
          </a:xfrm>
          <a:prstGeom prst="rect">
            <a:avLst/>
          </a:prstGeom>
          <a:noFill/>
        </p:spPr>
        <p:txBody>
          <a:bodyPr wrap="square" rtlCol="0">
            <a:spAutoFit/>
          </a:bodyPr>
          <a:lstStyle/>
          <a:p>
            <a:r>
              <a:rPr lang="de-DE" sz="1200" dirty="0" smtClean="0">
                <a:latin typeface="Arial" pitchFamily="34" charset="0"/>
                <a:cs typeface="Arial" pitchFamily="34" charset="0"/>
              </a:rPr>
              <a:t>Wettbewerb, Zielerreichung</a:t>
            </a:r>
            <a:endParaRPr lang="de-DE" sz="1200" dirty="0">
              <a:latin typeface="Arial" pitchFamily="34" charset="0"/>
              <a:cs typeface="Arial" pitchFamily="34" charset="0"/>
            </a:endParaRPr>
          </a:p>
        </p:txBody>
      </p:sp>
      <p:sp>
        <p:nvSpPr>
          <p:cNvPr id="27" name="Textfeld 26"/>
          <p:cNvSpPr txBox="1"/>
          <p:nvPr/>
        </p:nvSpPr>
        <p:spPr>
          <a:xfrm>
            <a:off x="7184926" y="2910086"/>
            <a:ext cx="1440160" cy="276999"/>
          </a:xfrm>
          <a:prstGeom prst="rect">
            <a:avLst/>
          </a:prstGeom>
          <a:noFill/>
        </p:spPr>
        <p:txBody>
          <a:bodyPr wrap="square" rtlCol="0">
            <a:spAutoFit/>
          </a:bodyPr>
          <a:lstStyle/>
          <a:p>
            <a:r>
              <a:rPr lang="de-DE" sz="1200" dirty="0" err="1" smtClean="0">
                <a:latin typeface="Arial" pitchFamily="34" charset="0"/>
                <a:cs typeface="Arial" pitchFamily="34" charset="0"/>
              </a:rPr>
              <a:t>Forderer</a:t>
            </a:r>
            <a:endParaRPr lang="de-DE" sz="1200" dirty="0">
              <a:latin typeface="Arial" pitchFamily="34" charset="0"/>
              <a:cs typeface="Arial" pitchFamily="34" charset="0"/>
            </a:endParaRPr>
          </a:p>
        </p:txBody>
      </p:sp>
      <p:sp>
        <p:nvSpPr>
          <p:cNvPr id="28" name="Textfeld 27"/>
          <p:cNvSpPr txBox="1"/>
          <p:nvPr/>
        </p:nvSpPr>
        <p:spPr>
          <a:xfrm>
            <a:off x="7184926" y="3560036"/>
            <a:ext cx="1728193" cy="646331"/>
          </a:xfrm>
          <a:prstGeom prst="rect">
            <a:avLst/>
          </a:prstGeom>
          <a:noFill/>
        </p:spPr>
        <p:txBody>
          <a:bodyPr wrap="square" rtlCol="0">
            <a:spAutoFit/>
          </a:bodyPr>
          <a:lstStyle/>
          <a:p>
            <a:r>
              <a:rPr lang="de-DE" sz="1200" dirty="0" smtClean="0">
                <a:latin typeface="Arial" pitchFamily="34" charset="0"/>
                <a:cs typeface="Arial" pitchFamily="34" charset="0"/>
              </a:rPr>
              <a:t>Zielorientierung, Bestehen im Wettbewerb</a:t>
            </a:r>
            <a:endParaRPr lang="de-DE" sz="1200" dirty="0">
              <a:latin typeface="Arial" pitchFamily="34" charset="0"/>
              <a:cs typeface="Arial" pitchFamily="34" charset="0"/>
            </a:endParaRPr>
          </a:p>
        </p:txBody>
      </p:sp>
      <p:sp>
        <p:nvSpPr>
          <p:cNvPr id="29" name="Textfeld 28"/>
          <p:cNvSpPr txBox="1"/>
          <p:nvPr/>
        </p:nvSpPr>
        <p:spPr>
          <a:xfrm>
            <a:off x="7184926" y="4188676"/>
            <a:ext cx="1547665" cy="646331"/>
          </a:xfrm>
          <a:prstGeom prst="rect">
            <a:avLst/>
          </a:prstGeom>
          <a:noFill/>
        </p:spPr>
        <p:txBody>
          <a:bodyPr wrap="square" rtlCol="0">
            <a:spAutoFit/>
          </a:bodyPr>
          <a:lstStyle/>
          <a:p>
            <a:r>
              <a:rPr lang="de-DE" sz="1200" dirty="0" smtClean="0">
                <a:latin typeface="Arial" pitchFamily="34" charset="0"/>
                <a:cs typeface="Arial" pitchFamily="34" charset="0"/>
              </a:rPr>
              <a:t>Wettbewerbs-</a:t>
            </a:r>
            <a:r>
              <a:rPr lang="de-DE" sz="1200" dirty="0" err="1" smtClean="0">
                <a:latin typeface="Arial" pitchFamily="34" charset="0"/>
                <a:cs typeface="Arial" pitchFamily="34" charset="0"/>
              </a:rPr>
              <a:t>vorteile</a:t>
            </a:r>
            <a:r>
              <a:rPr lang="de-DE" sz="1200" dirty="0" smtClean="0">
                <a:latin typeface="Arial" pitchFamily="34" charset="0"/>
                <a:cs typeface="Arial" pitchFamily="34" charset="0"/>
              </a:rPr>
              <a:t>, Marktüberlegenheit</a:t>
            </a:r>
            <a:endParaRPr lang="de-DE" sz="1200" dirty="0">
              <a:latin typeface="Arial" pitchFamily="34" charset="0"/>
              <a:cs typeface="Arial" pitchFamily="34" charset="0"/>
            </a:endParaRPr>
          </a:p>
        </p:txBody>
      </p:sp>
      <p:cxnSp>
        <p:nvCxnSpPr>
          <p:cNvPr id="30" name="Gerade Verbindung 29"/>
          <p:cNvCxnSpPr/>
          <p:nvPr/>
        </p:nvCxnSpPr>
        <p:spPr>
          <a:xfrm>
            <a:off x="308670" y="2061994"/>
            <a:ext cx="8388424" cy="0"/>
          </a:xfrm>
          <a:prstGeom prst="line">
            <a:avLst/>
          </a:prstGeom>
          <a:ln w="3175">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31" name="Gerade Verbindung 30"/>
          <p:cNvCxnSpPr/>
          <p:nvPr/>
        </p:nvCxnSpPr>
        <p:spPr>
          <a:xfrm>
            <a:off x="308670" y="1647146"/>
            <a:ext cx="8388424" cy="0"/>
          </a:xfrm>
          <a:prstGeom prst="line">
            <a:avLst/>
          </a:prstGeom>
          <a:ln w="3175">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32" name="Gerade Verbindung 31"/>
          <p:cNvCxnSpPr/>
          <p:nvPr/>
        </p:nvCxnSpPr>
        <p:spPr>
          <a:xfrm>
            <a:off x="308670" y="4980764"/>
            <a:ext cx="8388424" cy="0"/>
          </a:xfrm>
          <a:prstGeom prst="line">
            <a:avLst/>
          </a:prstGeom>
          <a:ln w="3175">
            <a:solidFill>
              <a:schemeClr val="tx1"/>
            </a:solidFill>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sp>
        <p:nvSpPr>
          <p:cNvPr id="35" name="Textfeld 34"/>
          <p:cNvSpPr txBox="1"/>
          <p:nvPr/>
        </p:nvSpPr>
        <p:spPr>
          <a:xfrm>
            <a:off x="217170" y="388620"/>
            <a:ext cx="8515349" cy="584775"/>
          </a:xfrm>
          <a:prstGeom prst="rect">
            <a:avLst/>
          </a:prstGeom>
          <a:noFill/>
        </p:spPr>
        <p:txBody>
          <a:bodyPr wrap="square" rtlCol="0">
            <a:spAutoFit/>
          </a:bodyPr>
          <a:lstStyle/>
          <a:p>
            <a:r>
              <a:rPr lang="de-DE" sz="1600" b="1" dirty="0" err="1" smtClean="0">
                <a:solidFill>
                  <a:srgbClr val="002060"/>
                </a:solidFill>
              </a:rPr>
              <a:t>Deshpandé</a:t>
            </a:r>
            <a:r>
              <a:rPr lang="de-DE" sz="1600" b="1" dirty="0" smtClean="0">
                <a:solidFill>
                  <a:srgbClr val="002060"/>
                </a:solidFill>
              </a:rPr>
              <a:t> und Farley unterscheiden zwischen vier Typen von Unternehmenskulturen</a:t>
            </a:r>
            <a:endParaRPr lang="de-DE" sz="1600" b="1" dirty="0">
              <a:solidFill>
                <a:srgbClr val="002060"/>
              </a:solidFill>
            </a:endParaRPr>
          </a:p>
        </p:txBody>
      </p:sp>
      <p:sp>
        <p:nvSpPr>
          <p:cNvPr id="37" name="Textfeld 36"/>
          <p:cNvSpPr txBox="1"/>
          <p:nvPr/>
        </p:nvSpPr>
        <p:spPr>
          <a:xfrm>
            <a:off x="346710" y="6371909"/>
            <a:ext cx="2182008"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Deshpandé</a:t>
            </a:r>
            <a:r>
              <a:rPr lang="de-DE" sz="1050" dirty="0" smtClean="0">
                <a:solidFill>
                  <a:schemeClr val="bg1">
                    <a:lumMod val="50000"/>
                  </a:schemeClr>
                </a:solidFill>
              </a:rPr>
              <a:t>/Farley (2004)</a:t>
            </a:r>
            <a:endParaRPr lang="de-DE" sz="1050" dirty="0">
              <a:solidFill>
                <a:schemeClr val="bg1">
                  <a:lumMod val="50000"/>
                </a:schemeClr>
              </a:solidFill>
            </a:endParaRPr>
          </a:p>
        </p:txBody>
      </p:sp>
      <p:sp>
        <p:nvSpPr>
          <p:cNvPr id="44" name="Ellipse 43"/>
          <p:cNvSpPr/>
          <p:nvPr/>
        </p:nvSpPr>
        <p:spPr bwMode="auto">
          <a:xfrm>
            <a:off x="4171950" y="5040630"/>
            <a:ext cx="119063" cy="90488"/>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45" name="Gerade Verbindung 44"/>
          <p:cNvCxnSpPr/>
          <p:nvPr/>
        </p:nvCxnSpPr>
        <p:spPr bwMode="auto">
          <a:xfrm flipV="1">
            <a:off x="4227864" y="5097780"/>
            <a:ext cx="1236" cy="174088"/>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119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40" name="Textfeld 39"/>
          <p:cNvSpPr txBox="1"/>
          <p:nvPr/>
        </p:nvSpPr>
        <p:spPr>
          <a:xfrm>
            <a:off x="217170" y="971550"/>
            <a:ext cx="3506088" cy="307777"/>
          </a:xfrm>
          <a:prstGeom prst="rect">
            <a:avLst/>
          </a:prstGeom>
          <a:noFill/>
        </p:spPr>
        <p:txBody>
          <a:bodyPr wrap="none" rtlCol="0">
            <a:spAutoFit/>
          </a:bodyPr>
          <a:lstStyle/>
          <a:p>
            <a:r>
              <a:rPr lang="de-DE" sz="1400" i="1" dirty="0" smtClean="0">
                <a:solidFill>
                  <a:schemeClr val="bg1">
                    <a:lumMod val="50000"/>
                  </a:schemeClr>
                </a:solidFill>
              </a:rPr>
              <a:t>3.2 Organisation </a:t>
            </a:r>
            <a:r>
              <a:rPr lang="de-DE" sz="1400" i="1" smtClean="0">
                <a:solidFill>
                  <a:schemeClr val="bg1">
                    <a:lumMod val="50000"/>
                  </a:schemeClr>
                </a:solidFill>
              </a:rPr>
              <a:t>– Unternehmenskulturen</a:t>
            </a:r>
            <a:endParaRPr lang="de-DE" sz="1400" i="1" dirty="0">
              <a:solidFill>
                <a:schemeClr val="bg1">
                  <a:lumMod val="50000"/>
                </a:schemeClr>
              </a:solidFill>
            </a:endParaRPr>
          </a:p>
        </p:txBody>
      </p:sp>
    </p:spTree>
    <p:extLst>
      <p:ext uri="{BB962C8B-B14F-4D97-AF65-F5344CB8AC3E}">
        <p14:creationId xmlns:p14="http://schemas.microsoft.com/office/powerpoint/2010/main" val="289061552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kt 4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28606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Richtungspfeil 39"/>
          <p:cNvSpPr/>
          <p:nvPr/>
        </p:nvSpPr>
        <p:spPr bwMode="auto">
          <a:xfrm>
            <a:off x="467544" y="5013176"/>
            <a:ext cx="1801813" cy="468000"/>
          </a:xfrm>
          <a:prstGeom prst="homePlate">
            <a:avLst>
              <a:gd name="adj" fmla="val 23908"/>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lIns="90000" tIns="46800" rIns="90000" bIns="46800">
            <a:spAutoFit/>
          </a:bodyPr>
          <a:lstStyle/>
          <a:p>
            <a:pPr eaLnBrk="0" hangingPunct="0">
              <a:spcBef>
                <a:spcPct val="20000"/>
              </a:spcBef>
              <a:defRPr/>
            </a:pPr>
            <a:endParaRPr lang="en-GB">
              <a:latin typeface="Arial" pitchFamily="34" charset="0"/>
              <a:ea typeface="ＭＳ Ｐゴシック" charset="-128"/>
              <a:cs typeface="Arial" pitchFamily="34" charset="0"/>
            </a:endParaRPr>
          </a:p>
        </p:txBody>
      </p:sp>
      <p:sp>
        <p:nvSpPr>
          <p:cNvPr id="6" name="Richtungspfeil 5"/>
          <p:cNvSpPr/>
          <p:nvPr/>
        </p:nvSpPr>
        <p:spPr bwMode="auto">
          <a:xfrm>
            <a:off x="464024" y="1417148"/>
            <a:ext cx="1801813" cy="648000"/>
          </a:xfrm>
          <a:prstGeom prst="homePlate">
            <a:avLst>
              <a:gd name="adj" fmla="val 23908"/>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lIns="90000" tIns="46800" rIns="90000" bIns="46800">
            <a:spAutoFit/>
          </a:bodyPr>
          <a:lstStyle/>
          <a:p>
            <a:pPr eaLnBrk="0" hangingPunct="0">
              <a:spcBef>
                <a:spcPct val="20000"/>
              </a:spcBef>
              <a:defRPr/>
            </a:pPr>
            <a:endParaRPr lang="en-GB">
              <a:latin typeface="Arial" pitchFamily="34" charset="0"/>
              <a:ea typeface="ＭＳ Ｐゴシック" charset="-128"/>
              <a:cs typeface="Arial" pitchFamily="34" charset="0"/>
            </a:endParaRPr>
          </a:p>
        </p:txBody>
      </p:sp>
      <p:sp>
        <p:nvSpPr>
          <p:cNvPr id="7" name="Richtungspfeil 6"/>
          <p:cNvSpPr/>
          <p:nvPr/>
        </p:nvSpPr>
        <p:spPr bwMode="auto">
          <a:xfrm>
            <a:off x="464024" y="2195437"/>
            <a:ext cx="1801813" cy="504000"/>
          </a:xfrm>
          <a:prstGeom prst="homePlate">
            <a:avLst>
              <a:gd name="adj" fmla="val 23908"/>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lIns="90000" tIns="46800" rIns="90000" bIns="46800">
            <a:spAutoFit/>
          </a:bodyPr>
          <a:lstStyle/>
          <a:p>
            <a:pPr eaLnBrk="0" hangingPunct="0">
              <a:spcBef>
                <a:spcPct val="20000"/>
              </a:spcBef>
              <a:defRPr/>
            </a:pPr>
            <a:endParaRPr lang="en-GB">
              <a:latin typeface="Arial" pitchFamily="34" charset="0"/>
              <a:ea typeface="ＭＳ Ｐゴシック" charset="-128"/>
              <a:cs typeface="Arial" pitchFamily="34" charset="0"/>
            </a:endParaRPr>
          </a:p>
        </p:txBody>
      </p:sp>
      <p:sp>
        <p:nvSpPr>
          <p:cNvPr id="8" name="Richtungspfeil 7"/>
          <p:cNvSpPr/>
          <p:nvPr/>
        </p:nvSpPr>
        <p:spPr bwMode="auto">
          <a:xfrm>
            <a:off x="464024" y="2852936"/>
            <a:ext cx="1801813" cy="648000"/>
          </a:xfrm>
          <a:prstGeom prst="homePlate">
            <a:avLst>
              <a:gd name="adj" fmla="val 23908"/>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lIns="90000" tIns="46800" rIns="90000" bIns="46800">
            <a:spAutoFit/>
          </a:bodyPr>
          <a:lstStyle/>
          <a:p>
            <a:pPr eaLnBrk="0" hangingPunct="0">
              <a:spcBef>
                <a:spcPct val="20000"/>
              </a:spcBef>
              <a:defRPr/>
            </a:pPr>
            <a:endParaRPr lang="en-GB">
              <a:latin typeface="Arial" pitchFamily="34" charset="0"/>
              <a:ea typeface="ＭＳ Ｐゴシック" charset="-128"/>
              <a:cs typeface="Arial" pitchFamily="34" charset="0"/>
            </a:endParaRPr>
          </a:p>
        </p:txBody>
      </p:sp>
      <p:sp>
        <p:nvSpPr>
          <p:cNvPr id="9" name="Richtungspfeil 8"/>
          <p:cNvSpPr/>
          <p:nvPr/>
        </p:nvSpPr>
        <p:spPr bwMode="auto">
          <a:xfrm>
            <a:off x="464024" y="3640490"/>
            <a:ext cx="1801813" cy="648000"/>
          </a:xfrm>
          <a:prstGeom prst="homePlate">
            <a:avLst>
              <a:gd name="adj" fmla="val 23908"/>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lIns="90000" tIns="46800" rIns="90000" bIns="46800">
            <a:spAutoFit/>
          </a:bodyPr>
          <a:lstStyle/>
          <a:p>
            <a:pPr eaLnBrk="0" hangingPunct="0">
              <a:spcBef>
                <a:spcPct val="20000"/>
              </a:spcBef>
              <a:defRPr/>
            </a:pPr>
            <a:endParaRPr lang="en-GB">
              <a:latin typeface="Arial" pitchFamily="34" charset="0"/>
              <a:ea typeface="ＭＳ Ｐゴシック" charset="-128"/>
              <a:cs typeface="Arial" pitchFamily="34" charset="0"/>
            </a:endParaRPr>
          </a:p>
        </p:txBody>
      </p:sp>
      <p:sp>
        <p:nvSpPr>
          <p:cNvPr id="10" name="Richtungspfeil 9"/>
          <p:cNvSpPr/>
          <p:nvPr/>
        </p:nvSpPr>
        <p:spPr bwMode="auto">
          <a:xfrm>
            <a:off x="464024" y="4437349"/>
            <a:ext cx="1801813" cy="468000"/>
          </a:xfrm>
          <a:prstGeom prst="homePlate">
            <a:avLst>
              <a:gd name="adj" fmla="val 23908"/>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lIns="90000" tIns="46800" rIns="90000" bIns="46800">
            <a:spAutoFit/>
          </a:bodyPr>
          <a:lstStyle/>
          <a:p>
            <a:pPr eaLnBrk="0" hangingPunct="0">
              <a:spcBef>
                <a:spcPct val="20000"/>
              </a:spcBef>
              <a:defRPr/>
            </a:pPr>
            <a:endParaRPr lang="en-GB">
              <a:latin typeface="Arial" pitchFamily="34" charset="0"/>
              <a:ea typeface="ＭＳ Ｐゴシック" charset="-128"/>
              <a:cs typeface="Arial" pitchFamily="34" charset="0"/>
            </a:endParaRPr>
          </a:p>
        </p:txBody>
      </p:sp>
      <p:sp>
        <p:nvSpPr>
          <p:cNvPr id="12" name="Richtungspfeil 11"/>
          <p:cNvSpPr/>
          <p:nvPr/>
        </p:nvSpPr>
        <p:spPr bwMode="auto">
          <a:xfrm>
            <a:off x="464024" y="5599403"/>
            <a:ext cx="1801813" cy="468000"/>
          </a:xfrm>
          <a:prstGeom prst="homePlate">
            <a:avLst>
              <a:gd name="adj" fmla="val 23908"/>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lIns="90000" tIns="46800" rIns="90000" bIns="46800">
            <a:spAutoFit/>
          </a:bodyPr>
          <a:lstStyle/>
          <a:p>
            <a:pPr eaLnBrk="0" hangingPunct="0">
              <a:spcBef>
                <a:spcPct val="20000"/>
              </a:spcBef>
              <a:defRPr/>
            </a:pPr>
            <a:endParaRPr lang="en-GB">
              <a:latin typeface="Arial" pitchFamily="34" charset="0"/>
              <a:ea typeface="ＭＳ Ｐゴシック" charset="-128"/>
              <a:cs typeface="Arial" pitchFamily="34" charset="0"/>
            </a:endParaRPr>
          </a:p>
        </p:txBody>
      </p:sp>
      <p:sp>
        <p:nvSpPr>
          <p:cNvPr id="13" name="Textfeld 13"/>
          <p:cNvSpPr txBox="1">
            <a:spLocks noChangeArrowheads="1"/>
          </p:cNvSpPr>
          <p:nvPr/>
        </p:nvSpPr>
        <p:spPr bwMode="auto">
          <a:xfrm>
            <a:off x="502247" y="1598276"/>
            <a:ext cx="1671638" cy="276999"/>
          </a:xfrm>
          <a:prstGeom prst="rect">
            <a:avLst/>
          </a:prstGeom>
          <a:noFill/>
          <a:ln w="9525">
            <a:noFill/>
            <a:miter lim="800000"/>
            <a:headEnd/>
            <a:tailEnd/>
          </a:ln>
        </p:spPr>
        <p:txBody>
          <a:bodyPr anchor="ctr">
            <a:spAutoFit/>
          </a:bodyPr>
          <a:lstStyle/>
          <a:p>
            <a:pPr eaLnBrk="0" hangingPunct="0">
              <a:spcBef>
                <a:spcPct val="20000"/>
              </a:spcBef>
            </a:pPr>
            <a:r>
              <a:rPr lang="en-GB" sz="1200" b="1" dirty="0" err="1" smtClean="0">
                <a:latin typeface="Arial" pitchFamily="34" charset="0"/>
                <a:cs typeface="Arial" pitchFamily="34" charset="0"/>
              </a:rPr>
              <a:t>Vermögensbildung</a:t>
            </a:r>
            <a:endParaRPr lang="en-GB" sz="1200" b="1" dirty="0">
              <a:latin typeface="Arial" pitchFamily="34" charset="0"/>
              <a:cs typeface="Arial" pitchFamily="34" charset="0"/>
            </a:endParaRPr>
          </a:p>
        </p:txBody>
      </p:sp>
      <p:sp>
        <p:nvSpPr>
          <p:cNvPr id="14" name="Textfeld 14"/>
          <p:cNvSpPr txBox="1">
            <a:spLocks noChangeArrowheads="1"/>
          </p:cNvSpPr>
          <p:nvPr/>
        </p:nvSpPr>
        <p:spPr bwMode="auto">
          <a:xfrm>
            <a:off x="502247" y="2218512"/>
            <a:ext cx="1577299" cy="461665"/>
          </a:xfrm>
          <a:prstGeom prst="rect">
            <a:avLst/>
          </a:prstGeom>
          <a:solidFill>
            <a:schemeClr val="accent2">
              <a:lumMod val="20000"/>
              <a:lumOff val="80000"/>
            </a:schemeClr>
          </a:solidFill>
          <a:ln w="9525">
            <a:noFill/>
            <a:miter lim="800000"/>
            <a:headEnd/>
            <a:tailEnd/>
          </a:ln>
        </p:spPr>
        <p:txBody>
          <a:bodyPr wrap="square" anchor="ctr">
            <a:spAutoFit/>
          </a:bodyPr>
          <a:lstStyle/>
          <a:p>
            <a:pPr eaLnBrk="0" hangingPunct="0">
              <a:spcBef>
                <a:spcPct val="20000"/>
              </a:spcBef>
            </a:pPr>
            <a:r>
              <a:rPr lang="en-GB" sz="1200" b="1" dirty="0" err="1" smtClean="0">
                <a:latin typeface="Arial" pitchFamily="34" charset="0"/>
                <a:cs typeface="Arial" pitchFamily="34" charset="0"/>
              </a:rPr>
              <a:t>Gestaltung</a:t>
            </a:r>
            <a:r>
              <a:rPr lang="en-GB" sz="1200" b="1" dirty="0" smtClean="0">
                <a:latin typeface="Arial" pitchFamily="34" charset="0"/>
                <a:cs typeface="Arial" pitchFamily="34" charset="0"/>
              </a:rPr>
              <a:t> </a:t>
            </a:r>
            <a:r>
              <a:rPr lang="en-GB" sz="1200" b="1" dirty="0" err="1" smtClean="0">
                <a:latin typeface="Arial" pitchFamily="34" charset="0"/>
                <a:cs typeface="Arial" pitchFamily="34" charset="0"/>
              </a:rPr>
              <a:t>eines</a:t>
            </a:r>
            <a:r>
              <a:rPr lang="en-GB" sz="1200" b="1" dirty="0" smtClean="0">
                <a:latin typeface="Arial" pitchFamily="34" charset="0"/>
                <a:cs typeface="Arial" pitchFamily="34" charset="0"/>
              </a:rPr>
              <a:t> </a:t>
            </a:r>
            <a:r>
              <a:rPr lang="en-GB" sz="1200" b="1" dirty="0" err="1" smtClean="0">
                <a:latin typeface="Arial" pitchFamily="34" charset="0"/>
                <a:cs typeface="Arial" pitchFamily="34" charset="0"/>
              </a:rPr>
              <a:t>Unternehmens</a:t>
            </a:r>
            <a:endParaRPr lang="en-GB" sz="1200" b="1" dirty="0">
              <a:latin typeface="Arial" pitchFamily="34" charset="0"/>
              <a:cs typeface="Arial" pitchFamily="34" charset="0"/>
            </a:endParaRPr>
          </a:p>
        </p:txBody>
      </p:sp>
      <p:sp>
        <p:nvSpPr>
          <p:cNvPr id="15" name="Textfeld 15"/>
          <p:cNvSpPr txBox="1">
            <a:spLocks noChangeArrowheads="1"/>
          </p:cNvSpPr>
          <p:nvPr/>
        </p:nvSpPr>
        <p:spPr bwMode="auto">
          <a:xfrm>
            <a:off x="502247" y="2946103"/>
            <a:ext cx="1671638" cy="461665"/>
          </a:xfrm>
          <a:prstGeom prst="rect">
            <a:avLst/>
          </a:prstGeom>
          <a:noFill/>
          <a:ln w="9525">
            <a:noFill/>
            <a:miter lim="800000"/>
            <a:headEnd/>
            <a:tailEnd/>
          </a:ln>
        </p:spPr>
        <p:txBody>
          <a:bodyPr anchor="ctr">
            <a:spAutoFit/>
          </a:bodyPr>
          <a:lstStyle/>
          <a:p>
            <a:pPr eaLnBrk="0" hangingPunct="0">
              <a:spcBef>
                <a:spcPct val="20000"/>
              </a:spcBef>
            </a:pPr>
            <a:r>
              <a:rPr lang="en-GB" sz="1200" b="1" dirty="0" err="1" smtClean="0">
                <a:latin typeface="Arial" pitchFamily="34" charset="0"/>
                <a:cs typeface="Arial" pitchFamily="34" charset="0"/>
              </a:rPr>
              <a:t>Gestaltung</a:t>
            </a:r>
            <a:r>
              <a:rPr lang="en-GB" sz="1200" b="1" dirty="0" smtClean="0">
                <a:latin typeface="Arial" pitchFamily="34" charset="0"/>
                <a:cs typeface="Arial" pitchFamily="34" charset="0"/>
              </a:rPr>
              <a:t> von </a:t>
            </a:r>
            <a:r>
              <a:rPr lang="en-GB" sz="1200" b="1" dirty="0" err="1" smtClean="0">
                <a:latin typeface="Arial" pitchFamily="34" charset="0"/>
                <a:cs typeface="Arial" pitchFamily="34" charset="0"/>
              </a:rPr>
              <a:t>Innovationen</a:t>
            </a:r>
            <a:endParaRPr lang="en-GB" sz="1200" b="1" dirty="0">
              <a:latin typeface="Arial" pitchFamily="34" charset="0"/>
              <a:cs typeface="Arial" pitchFamily="34" charset="0"/>
            </a:endParaRPr>
          </a:p>
        </p:txBody>
      </p:sp>
      <p:sp>
        <p:nvSpPr>
          <p:cNvPr id="16" name="Textfeld 16"/>
          <p:cNvSpPr txBox="1">
            <a:spLocks noChangeArrowheads="1"/>
          </p:cNvSpPr>
          <p:nvPr/>
        </p:nvSpPr>
        <p:spPr bwMode="auto">
          <a:xfrm>
            <a:off x="502247" y="3739838"/>
            <a:ext cx="1671638" cy="461665"/>
          </a:xfrm>
          <a:prstGeom prst="rect">
            <a:avLst/>
          </a:prstGeom>
          <a:noFill/>
          <a:ln w="9525">
            <a:noFill/>
            <a:miter lim="800000"/>
            <a:headEnd/>
            <a:tailEnd/>
          </a:ln>
        </p:spPr>
        <p:txBody>
          <a:bodyPr anchor="ctr">
            <a:spAutoFit/>
          </a:bodyPr>
          <a:lstStyle/>
          <a:p>
            <a:pPr eaLnBrk="0" hangingPunct="0">
              <a:spcBef>
                <a:spcPct val="20000"/>
              </a:spcBef>
            </a:pPr>
            <a:r>
              <a:rPr lang="en-GB" sz="1200" b="1" dirty="0" err="1" smtClean="0">
                <a:latin typeface="Arial" pitchFamily="34" charset="0"/>
                <a:cs typeface="Arial" pitchFamily="34" charset="0"/>
              </a:rPr>
              <a:t>Gestaltung</a:t>
            </a:r>
            <a:r>
              <a:rPr lang="en-GB" sz="1200" b="1" dirty="0" smtClean="0">
                <a:latin typeface="Arial" pitchFamily="34" charset="0"/>
                <a:cs typeface="Arial" pitchFamily="34" charset="0"/>
              </a:rPr>
              <a:t> von </a:t>
            </a:r>
            <a:r>
              <a:rPr lang="en-GB" sz="1200" b="1" dirty="0" err="1" smtClean="0">
                <a:latin typeface="Arial" pitchFamily="34" charset="0"/>
                <a:cs typeface="Arial" pitchFamily="34" charset="0"/>
              </a:rPr>
              <a:t>Veränderung</a:t>
            </a:r>
            <a:endParaRPr lang="en-GB" sz="1200" b="1" dirty="0">
              <a:latin typeface="Arial" pitchFamily="34" charset="0"/>
              <a:cs typeface="Arial" pitchFamily="34" charset="0"/>
            </a:endParaRPr>
          </a:p>
        </p:txBody>
      </p:sp>
      <p:sp>
        <p:nvSpPr>
          <p:cNvPr id="17" name="Textfeld 17"/>
          <p:cNvSpPr txBox="1">
            <a:spLocks noChangeArrowheads="1"/>
          </p:cNvSpPr>
          <p:nvPr/>
        </p:nvSpPr>
        <p:spPr bwMode="auto">
          <a:xfrm>
            <a:off x="502247" y="4432086"/>
            <a:ext cx="1671638" cy="461665"/>
          </a:xfrm>
          <a:prstGeom prst="rect">
            <a:avLst/>
          </a:prstGeom>
          <a:noFill/>
          <a:ln w="9525">
            <a:noFill/>
            <a:miter lim="800000"/>
            <a:headEnd/>
            <a:tailEnd/>
          </a:ln>
        </p:spPr>
        <p:txBody>
          <a:bodyPr anchor="ctr">
            <a:spAutoFit/>
          </a:bodyPr>
          <a:lstStyle/>
          <a:p>
            <a:pPr eaLnBrk="0" hangingPunct="0">
              <a:spcBef>
                <a:spcPct val="20000"/>
              </a:spcBef>
            </a:pPr>
            <a:r>
              <a:rPr lang="en-GB" sz="1200" b="1" dirty="0" err="1" smtClean="0">
                <a:latin typeface="Arial" pitchFamily="34" charset="0"/>
                <a:cs typeface="Arial" pitchFamily="34" charset="0"/>
              </a:rPr>
              <a:t>Arbeitsplatz-beschaffung</a:t>
            </a:r>
            <a:endParaRPr lang="en-GB" sz="1200" b="1" dirty="0">
              <a:latin typeface="Arial" pitchFamily="34" charset="0"/>
              <a:cs typeface="Arial" pitchFamily="34" charset="0"/>
            </a:endParaRPr>
          </a:p>
        </p:txBody>
      </p:sp>
      <p:sp>
        <p:nvSpPr>
          <p:cNvPr id="18" name="Textfeld 18"/>
          <p:cNvSpPr txBox="1">
            <a:spLocks noChangeArrowheads="1"/>
          </p:cNvSpPr>
          <p:nvPr/>
        </p:nvSpPr>
        <p:spPr bwMode="auto">
          <a:xfrm>
            <a:off x="502247" y="5098573"/>
            <a:ext cx="1671638" cy="277812"/>
          </a:xfrm>
          <a:prstGeom prst="rect">
            <a:avLst/>
          </a:prstGeom>
          <a:noFill/>
          <a:ln w="9525">
            <a:noFill/>
            <a:miter lim="800000"/>
            <a:headEnd/>
            <a:tailEnd/>
          </a:ln>
        </p:spPr>
        <p:txBody>
          <a:bodyPr anchor="ctr">
            <a:spAutoFit/>
          </a:bodyPr>
          <a:lstStyle/>
          <a:p>
            <a:pPr eaLnBrk="0" hangingPunct="0">
              <a:spcBef>
                <a:spcPct val="20000"/>
              </a:spcBef>
            </a:pPr>
            <a:r>
              <a:rPr lang="en-GB" sz="1200" b="1" dirty="0" err="1" smtClean="0">
                <a:latin typeface="Arial" pitchFamily="34" charset="0"/>
                <a:cs typeface="Arial" pitchFamily="34" charset="0"/>
              </a:rPr>
              <a:t>Wertschöpfung</a:t>
            </a:r>
            <a:endParaRPr lang="en-GB" sz="1200" b="1" dirty="0">
              <a:latin typeface="Arial" pitchFamily="34" charset="0"/>
              <a:cs typeface="Arial" pitchFamily="34" charset="0"/>
            </a:endParaRPr>
          </a:p>
        </p:txBody>
      </p:sp>
      <p:sp>
        <p:nvSpPr>
          <p:cNvPr id="19" name="Textfeld 19"/>
          <p:cNvSpPr txBox="1">
            <a:spLocks noChangeArrowheads="1"/>
          </p:cNvSpPr>
          <p:nvPr/>
        </p:nvSpPr>
        <p:spPr bwMode="auto">
          <a:xfrm>
            <a:off x="502247" y="5592437"/>
            <a:ext cx="1671638" cy="461665"/>
          </a:xfrm>
          <a:prstGeom prst="rect">
            <a:avLst/>
          </a:prstGeom>
          <a:noFill/>
          <a:ln w="9525">
            <a:noFill/>
            <a:miter lim="800000"/>
            <a:headEnd/>
            <a:tailEnd/>
          </a:ln>
        </p:spPr>
        <p:txBody>
          <a:bodyPr anchor="ctr">
            <a:spAutoFit/>
          </a:bodyPr>
          <a:lstStyle/>
          <a:p>
            <a:pPr eaLnBrk="0" hangingPunct="0">
              <a:spcBef>
                <a:spcPct val="20000"/>
              </a:spcBef>
            </a:pPr>
            <a:r>
              <a:rPr lang="en-GB" sz="1200" b="1" dirty="0" err="1" smtClean="0">
                <a:latin typeface="Arial" pitchFamily="34" charset="0"/>
                <a:cs typeface="Arial" pitchFamily="34" charset="0"/>
              </a:rPr>
              <a:t>Schaffung</a:t>
            </a:r>
            <a:r>
              <a:rPr lang="en-GB" sz="1200" b="1" dirty="0" smtClean="0">
                <a:latin typeface="Arial" pitchFamily="34" charset="0"/>
                <a:cs typeface="Arial" pitchFamily="34" charset="0"/>
              </a:rPr>
              <a:t> von </a:t>
            </a:r>
            <a:r>
              <a:rPr lang="en-GB" sz="1200" b="1" dirty="0" err="1" smtClean="0">
                <a:latin typeface="Arial" pitchFamily="34" charset="0"/>
                <a:cs typeface="Arial" pitchFamily="34" charset="0"/>
              </a:rPr>
              <a:t>Wachstum</a:t>
            </a:r>
            <a:endParaRPr lang="en-GB" sz="1200" b="1" dirty="0">
              <a:latin typeface="Arial" pitchFamily="34" charset="0"/>
              <a:cs typeface="Arial" pitchFamily="34" charset="0"/>
            </a:endParaRPr>
          </a:p>
        </p:txBody>
      </p:sp>
      <p:sp>
        <p:nvSpPr>
          <p:cNvPr id="20" name="Rechteck 20"/>
          <p:cNvSpPr>
            <a:spLocks noChangeArrowheads="1"/>
          </p:cNvSpPr>
          <p:nvPr/>
        </p:nvSpPr>
        <p:spPr bwMode="auto">
          <a:xfrm>
            <a:off x="2304068" y="1412776"/>
            <a:ext cx="6201668" cy="648000"/>
          </a:xfrm>
          <a:prstGeom prst="rect">
            <a:avLst/>
          </a:prstGeom>
          <a:solidFill>
            <a:schemeClr val="bg1"/>
          </a:solidFill>
          <a:ln w="9525">
            <a:solidFill>
              <a:schemeClr val="tx1"/>
            </a:solidFill>
            <a:round/>
            <a:headEnd/>
            <a:tailEnd/>
          </a:ln>
        </p:spPr>
        <p:txBody>
          <a:bodyPr wrap="square" lIns="90000" tIns="46800" rIns="90000" bIns="46800">
            <a:spAutoFit/>
          </a:bodyPr>
          <a:lstStyle/>
          <a:p>
            <a:pPr eaLnBrk="0" hangingPunct="0">
              <a:spcBef>
                <a:spcPct val="20000"/>
              </a:spcBef>
            </a:pPr>
            <a:endParaRPr lang="en-GB">
              <a:latin typeface="Arial" pitchFamily="34" charset="0"/>
              <a:cs typeface="Arial" pitchFamily="34" charset="0"/>
            </a:endParaRPr>
          </a:p>
        </p:txBody>
      </p:sp>
      <p:sp>
        <p:nvSpPr>
          <p:cNvPr id="21" name="Rechteck 21"/>
          <p:cNvSpPr>
            <a:spLocks noChangeArrowheads="1"/>
          </p:cNvSpPr>
          <p:nvPr/>
        </p:nvSpPr>
        <p:spPr bwMode="auto">
          <a:xfrm>
            <a:off x="2304068" y="2195437"/>
            <a:ext cx="6201668" cy="504000"/>
          </a:xfrm>
          <a:prstGeom prst="rect">
            <a:avLst/>
          </a:prstGeom>
          <a:solidFill>
            <a:schemeClr val="bg1"/>
          </a:solidFill>
          <a:ln w="9525">
            <a:solidFill>
              <a:schemeClr val="tx1"/>
            </a:solidFill>
            <a:round/>
            <a:headEnd/>
            <a:tailEnd/>
          </a:ln>
        </p:spPr>
        <p:txBody>
          <a:bodyPr wrap="square" lIns="90000" tIns="46800" rIns="90000" bIns="46800">
            <a:spAutoFit/>
          </a:bodyPr>
          <a:lstStyle/>
          <a:p>
            <a:pPr eaLnBrk="0" hangingPunct="0">
              <a:spcBef>
                <a:spcPct val="20000"/>
              </a:spcBef>
            </a:pPr>
            <a:endParaRPr lang="en-GB">
              <a:latin typeface="Arial" pitchFamily="34" charset="0"/>
              <a:cs typeface="Arial" pitchFamily="34" charset="0"/>
            </a:endParaRPr>
          </a:p>
        </p:txBody>
      </p:sp>
      <p:sp>
        <p:nvSpPr>
          <p:cNvPr id="22" name="Textfeld 22"/>
          <p:cNvSpPr txBox="1">
            <a:spLocks noChangeArrowheads="1"/>
          </p:cNvSpPr>
          <p:nvPr/>
        </p:nvSpPr>
        <p:spPr bwMode="auto">
          <a:xfrm>
            <a:off x="2318578" y="1414445"/>
            <a:ext cx="6187160" cy="646331"/>
          </a:xfrm>
          <a:prstGeom prst="rect">
            <a:avLst/>
          </a:prstGeom>
          <a:noFill/>
          <a:ln w="9525">
            <a:noFill/>
            <a:miter lim="800000"/>
            <a:headEnd/>
            <a:tailEnd/>
          </a:ln>
        </p:spPr>
        <p:txBody>
          <a:bodyPr wrap="square">
            <a:spAutoFit/>
          </a:bodyPr>
          <a:lstStyle/>
          <a:p>
            <a:pPr eaLnBrk="0" hangingPunct="0">
              <a:spcBef>
                <a:spcPct val="20000"/>
              </a:spcBef>
            </a:pPr>
            <a:r>
              <a:rPr lang="en-GB" sz="1200" dirty="0" err="1" smtClean="0">
                <a:latin typeface="Arial" pitchFamily="34" charset="0"/>
                <a:cs typeface="Arial" pitchFamily="34" charset="0"/>
              </a:rPr>
              <a:t>Unternehmertum</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beinhaltet</a:t>
            </a:r>
            <a:r>
              <a:rPr lang="en-GB" sz="1200" dirty="0" smtClean="0">
                <a:latin typeface="Arial" pitchFamily="34" charset="0"/>
                <a:cs typeface="Arial" pitchFamily="34" charset="0"/>
              </a:rPr>
              <a:t> die </a:t>
            </a:r>
            <a:r>
              <a:rPr lang="en-GB" sz="1200" dirty="0" err="1" smtClean="0">
                <a:latin typeface="Arial" pitchFamily="34" charset="0"/>
                <a:cs typeface="Arial" pitchFamily="34" charset="0"/>
              </a:rPr>
              <a:t>Übernahme</a:t>
            </a:r>
            <a:r>
              <a:rPr lang="en-GB" sz="1200" dirty="0" smtClean="0">
                <a:latin typeface="Arial" pitchFamily="34" charset="0"/>
                <a:cs typeface="Arial" pitchFamily="34" charset="0"/>
              </a:rPr>
              <a:t> von </a:t>
            </a:r>
            <a:r>
              <a:rPr lang="en-GB" sz="1200" dirty="0" err="1" smtClean="0">
                <a:latin typeface="Arial" pitchFamily="34" charset="0"/>
                <a:cs typeface="Arial" pitchFamily="34" charset="0"/>
              </a:rPr>
              <a:t>Risiken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welche</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mit</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einer</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Produktionserleichterung</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einhergehen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kann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Für</a:t>
            </a:r>
            <a:r>
              <a:rPr lang="en-GB" sz="1200" dirty="0" smtClean="0">
                <a:latin typeface="Arial" pitchFamily="34" charset="0"/>
                <a:cs typeface="Arial" pitchFamily="34" charset="0"/>
              </a:rPr>
              <a:t> die </a:t>
            </a:r>
            <a:r>
              <a:rPr lang="en-GB" sz="1200" dirty="0" err="1" smtClean="0">
                <a:latin typeface="Arial" pitchFamily="34" charset="0"/>
                <a:cs typeface="Arial" pitchFamily="34" charset="0"/>
              </a:rPr>
              <a:t>Übernahme</a:t>
            </a:r>
            <a:r>
              <a:rPr lang="en-GB" sz="1200" dirty="0" smtClean="0">
                <a:latin typeface="Arial" pitchFamily="34" charset="0"/>
                <a:cs typeface="Arial" pitchFamily="34" charset="0"/>
              </a:rPr>
              <a:t> des </a:t>
            </a:r>
            <a:r>
              <a:rPr lang="en-GB" sz="1200" dirty="0" err="1" smtClean="0">
                <a:latin typeface="Arial" pitchFamily="34" charset="0"/>
                <a:cs typeface="Arial" pitchFamily="34" charset="0"/>
              </a:rPr>
              <a:t>Risikos</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können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Gewinne</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erzielt</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werden</a:t>
            </a:r>
            <a:r>
              <a:rPr lang="en-GB" sz="1200" dirty="0" smtClean="0">
                <a:latin typeface="Arial" pitchFamily="34" charset="0"/>
                <a:cs typeface="Arial" pitchFamily="34" charset="0"/>
              </a:rPr>
              <a:t>.</a:t>
            </a:r>
            <a:endParaRPr lang="en-GB" sz="1200" dirty="0">
              <a:latin typeface="Arial" pitchFamily="34" charset="0"/>
              <a:cs typeface="Arial" pitchFamily="34" charset="0"/>
            </a:endParaRPr>
          </a:p>
        </p:txBody>
      </p:sp>
      <p:sp>
        <p:nvSpPr>
          <p:cNvPr id="23" name="Textfeld 23"/>
          <p:cNvSpPr txBox="1">
            <a:spLocks noChangeArrowheads="1"/>
          </p:cNvSpPr>
          <p:nvPr/>
        </p:nvSpPr>
        <p:spPr bwMode="auto">
          <a:xfrm>
            <a:off x="2304067" y="2204864"/>
            <a:ext cx="6201671" cy="461665"/>
          </a:xfrm>
          <a:prstGeom prst="rect">
            <a:avLst/>
          </a:prstGeom>
          <a:noFill/>
          <a:ln w="9525">
            <a:noFill/>
            <a:miter lim="800000"/>
            <a:headEnd/>
            <a:tailEnd/>
          </a:ln>
        </p:spPr>
        <p:txBody>
          <a:bodyPr wrap="square">
            <a:spAutoFit/>
          </a:bodyPr>
          <a:lstStyle/>
          <a:p>
            <a:pPr eaLnBrk="0" hangingPunct="0">
              <a:spcBef>
                <a:spcPct val="20000"/>
              </a:spcBef>
            </a:pPr>
            <a:r>
              <a:rPr lang="en-GB" sz="1200" dirty="0" err="1" smtClean="0">
                <a:latin typeface="Arial" pitchFamily="34" charset="0"/>
                <a:cs typeface="Arial" pitchFamily="34" charset="0"/>
              </a:rPr>
              <a:t>Unternehmertum</a:t>
            </a:r>
            <a:r>
              <a:rPr lang="en-GB" sz="1200" dirty="0" smtClean="0">
                <a:latin typeface="Arial" pitchFamily="34" charset="0"/>
                <a:cs typeface="Arial" pitchFamily="34" charset="0"/>
              </a:rPr>
              <a:t> hat das </a:t>
            </a:r>
            <a:r>
              <a:rPr lang="en-GB" sz="1200" dirty="0" err="1" smtClean="0">
                <a:latin typeface="Arial" pitchFamily="34" charset="0"/>
                <a:cs typeface="Arial" pitchFamily="34" charset="0"/>
              </a:rPr>
              <a:t>Gründen</a:t>
            </a:r>
            <a:r>
              <a:rPr lang="en-GB" sz="1200" dirty="0" smtClean="0">
                <a:latin typeface="Arial" pitchFamily="34" charset="0"/>
                <a:cs typeface="Arial" pitchFamily="34" charset="0"/>
              </a:rPr>
              <a:t> von </a:t>
            </a:r>
            <a:r>
              <a:rPr lang="en-GB" sz="1200" dirty="0" err="1" smtClean="0">
                <a:latin typeface="Arial" pitchFamily="34" charset="0"/>
                <a:cs typeface="Arial" pitchFamily="34" charset="0"/>
              </a:rPr>
              <a:t>neuen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Unternehmen</a:t>
            </a:r>
            <a:r>
              <a:rPr lang="en-GB" sz="1200" dirty="0" smtClean="0">
                <a:latin typeface="Arial" pitchFamily="34" charset="0"/>
                <a:cs typeface="Arial" pitchFamily="34" charset="0"/>
              </a:rPr>
              <a:t> in </a:t>
            </a:r>
            <a:r>
              <a:rPr lang="en-GB" sz="1200" dirty="0" err="1" smtClean="0">
                <a:latin typeface="Arial" pitchFamily="34" charset="0"/>
                <a:cs typeface="Arial" pitchFamily="34" charset="0"/>
              </a:rPr>
              <a:t>Bereichen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zur</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Folge</a:t>
            </a:r>
            <a:r>
              <a:rPr lang="en-GB" sz="1200" dirty="0" smtClean="0">
                <a:latin typeface="Arial" pitchFamily="34" charset="0"/>
                <a:cs typeface="Arial" pitchFamily="34" charset="0"/>
              </a:rPr>
              <a:t>, in </a:t>
            </a:r>
            <a:r>
              <a:rPr lang="en-GB" sz="1200" dirty="0" err="1" smtClean="0">
                <a:latin typeface="Arial" pitchFamily="34" charset="0"/>
                <a:cs typeface="Arial" pitchFamily="34" charset="0"/>
              </a:rPr>
              <a:t>denen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vorher</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keine</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existierten</a:t>
            </a:r>
            <a:r>
              <a:rPr lang="en-GB" sz="1200" dirty="0" smtClean="0">
                <a:latin typeface="Arial" pitchFamily="34" charset="0"/>
                <a:cs typeface="Arial" pitchFamily="34" charset="0"/>
              </a:rPr>
              <a:t>.</a:t>
            </a:r>
            <a:endParaRPr lang="en-GB" sz="1200" dirty="0">
              <a:latin typeface="Arial" pitchFamily="34" charset="0"/>
              <a:cs typeface="Arial" pitchFamily="34" charset="0"/>
            </a:endParaRPr>
          </a:p>
        </p:txBody>
      </p:sp>
      <p:sp>
        <p:nvSpPr>
          <p:cNvPr id="24" name="Rechteck 24"/>
          <p:cNvSpPr>
            <a:spLocks noChangeArrowheads="1"/>
          </p:cNvSpPr>
          <p:nvPr/>
        </p:nvSpPr>
        <p:spPr bwMode="auto">
          <a:xfrm>
            <a:off x="2304067" y="2852936"/>
            <a:ext cx="6201669" cy="648000"/>
          </a:xfrm>
          <a:prstGeom prst="rect">
            <a:avLst/>
          </a:prstGeom>
          <a:solidFill>
            <a:schemeClr val="bg1"/>
          </a:solidFill>
          <a:ln w="9525">
            <a:solidFill>
              <a:schemeClr val="tx1"/>
            </a:solidFill>
            <a:round/>
            <a:headEnd/>
            <a:tailEnd/>
          </a:ln>
        </p:spPr>
        <p:txBody>
          <a:bodyPr wrap="square" lIns="90000" tIns="46800" rIns="90000" bIns="46800">
            <a:spAutoFit/>
          </a:bodyPr>
          <a:lstStyle/>
          <a:p>
            <a:pPr eaLnBrk="0" hangingPunct="0">
              <a:spcBef>
                <a:spcPct val="20000"/>
              </a:spcBef>
            </a:pPr>
            <a:endParaRPr lang="en-GB">
              <a:latin typeface="Arial" pitchFamily="34" charset="0"/>
              <a:cs typeface="Arial" pitchFamily="34" charset="0"/>
            </a:endParaRPr>
          </a:p>
        </p:txBody>
      </p:sp>
      <p:sp>
        <p:nvSpPr>
          <p:cNvPr id="25" name="Rechteck 25"/>
          <p:cNvSpPr>
            <a:spLocks noChangeArrowheads="1"/>
          </p:cNvSpPr>
          <p:nvPr/>
        </p:nvSpPr>
        <p:spPr bwMode="auto">
          <a:xfrm>
            <a:off x="2304440" y="3624530"/>
            <a:ext cx="6228000" cy="684000"/>
          </a:xfrm>
          <a:prstGeom prst="rect">
            <a:avLst/>
          </a:prstGeom>
          <a:solidFill>
            <a:schemeClr val="bg1"/>
          </a:solidFill>
          <a:ln w="9525">
            <a:solidFill>
              <a:schemeClr val="tx1"/>
            </a:solidFill>
            <a:round/>
            <a:headEnd/>
            <a:tailEnd/>
          </a:ln>
        </p:spPr>
        <p:txBody>
          <a:bodyPr lIns="90000" tIns="46800" rIns="90000" bIns="46800">
            <a:spAutoFit/>
          </a:bodyPr>
          <a:lstStyle/>
          <a:p>
            <a:pPr eaLnBrk="0" hangingPunct="0">
              <a:spcBef>
                <a:spcPct val="20000"/>
              </a:spcBef>
            </a:pPr>
            <a:endParaRPr lang="en-GB">
              <a:latin typeface="Arial" pitchFamily="34" charset="0"/>
              <a:cs typeface="Arial" pitchFamily="34" charset="0"/>
            </a:endParaRPr>
          </a:p>
        </p:txBody>
      </p:sp>
      <p:sp>
        <p:nvSpPr>
          <p:cNvPr id="26" name="Textfeld 26"/>
          <p:cNvSpPr txBox="1">
            <a:spLocks noChangeArrowheads="1"/>
          </p:cNvSpPr>
          <p:nvPr/>
        </p:nvSpPr>
        <p:spPr bwMode="auto">
          <a:xfrm>
            <a:off x="2304440" y="2944758"/>
            <a:ext cx="6201298" cy="461665"/>
          </a:xfrm>
          <a:prstGeom prst="rect">
            <a:avLst/>
          </a:prstGeom>
          <a:noFill/>
          <a:ln w="9525">
            <a:noFill/>
            <a:miter lim="800000"/>
            <a:headEnd/>
            <a:tailEnd/>
          </a:ln>
        </p:spPr>
        <p:txBody>
          <a:bodyPr wrap="square">
            <a:spAutoFit/>
          </a:bodyPr>
          <a:lstStyle/>
          <a:p>
            <a:pPr eaLnBrk="0" hangingPunct="0">
              <a:spcBef>
                <a:spcPct val="20000"/>
              </a:spcBef>
            </a:pPr>
            <a:r>
              <a:rPr lang="en-GB" sz="1200" dirty="0" err="1" smtClean="0">
                <a:latin typeface="Arial" pitchFamily="34" charset="0"/>
                <a:cs typeface="Arial" pitchFamily="34" charset="0"/>
              </a:rPr>
              <a:t>Unternehmertum</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beschäftigt</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sich</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mit</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einzigartigen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Kombinationen</a:t>
            </a:r>
            <a:r>
              <a:rPr lang="en-GB" sz="1200" dirty="0" smtClean="0">
                <a:latin typeface="Arial" pitchFamily="34" charset="0"/>
                <a:cs typeface="Arial" pitchFamily="34" charset="0"/>
              </a:rPr>
              <a:t> von </a:t>
            </a:r>
            <a:r>
              <a:rPr lang="en-GB" sz="1200" dirty="0" err="1" smtClean="0">
                <a:latin typeface="Arial" pitchFamily="34" charset="0"/>
                <a:cs typeface="Arial" pitchFamily="34" charset="0"/>
              </a:rPr>
              <a:t>Ressourcen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welche</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existierende</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Methoden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oder</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Produkte</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hinfällig</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werden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lassen</a:t>
            </a:r>
            <a:r>
              <a:rPr lang="en-GB" sz="1200" dirty="0" smtClean="0">
                <a:latin typeface="Arial" pitchFamily="34" charset="0"/>
                <a:cs typeface="Arial" pitchFamily="34" charset="0"/>
              </a:rPr>
              <a:t>.</a:t>
            </a:r>
            <a:endParaRPr lang="en-GB" sz="1200" dirty="0">
              <a:latin typeface="Arial" pitchFamily="34" charset="0"/>
              <a:cs typeface="Arial" pitchFamily="34" charset="0"/>
            </a:endParaRPr>
          </a:p>
        </p:txBody>
      </p:sp>
      <p:sp>
        <p:nvSpPr>
          <p:cNvPr id="27" name="Textfeld 27"/>
          <p:cNvSpPr txBox="1">
            <a:spLocks noChangeArrowheads="1"/>
          </p:cNvSpPr>
          <p:nvPr/>
        </p:nvSpPr>
        <p:spPr bwMode="auto">
          <a:xfrm>
            <a:off x="2288738" y="3653671"/>
            <a:ext cx="6243702" cy="646331"/>
          </a:xfrm>
          <a:prstGeom prst="rect">
            <a:avLst/>
          </a:prstGeom>
          <a:noFill/>
          <a:ln w="9525">
            <a:noFill/>
            <a:miter lim="800000"/>
            <a:headEnd/>
            <a:tailEnd/>
          </a:ln>
        </p:spPr>
        <p:txBody>
          <a:bodyPr wrap="square">
            <a:spAutoFit/>
          </a:bodyPr>
          <a:lstStyle/>
          <a:p>
            <a:pPr eaLnBrk="0" hangingPunct="0">
              <a:spcBef>
                <a:spcPct val="20000"/>
              </a:spcBef>
            </a:pPr>
            <a:r>
              <a:rPr lang="en-GB" sz="1200" dirty="0" err="1" smtClean="0">
                <a:latin typeface="Arial" pitchFamily="34" charset="0"/>
                <a:cs typeface="Arial" pitchFamily="34" charset="0"/>
              </a:rPr>
              <a:t>Unternehmertum</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beinhaltet</a:t>
            </a:r>
            <a:r>
              <a:rPr lang="en-GB" sz="1200" dirty="0" smtClean="0">
                <a:latin typeface="Arial" pitchFamily="34" charset="0"/>
                <a:cs typeface="Arial" pitchFamily="34" charset="0"/>
              </a:rPr>
              <a:t> die </a:t>
            </a:r>
            <a:r>
              <a:rPr lang="en-GB" sz="1200" dirty="0" err="1" smtClean="0">
                <a:latin typeface="Arial" pitchFamily="34" charset="0"/>
                <a:cs typeface="Arial" pitchFamily="34" charset="0"/>
              </a:rPr>
              <a:t>Gestaltung</a:t>
            </a:r>
            <a:r>
              <a:rPr lang="en-GB" sz="1200" dirty="0" smtClean="0">
                <a:latin typeface="Arial" pitchFamily="34" charset="0"/>
                <a:cs typeface="Arial" pitchFamily="34" charset="0"/>
              </a:rPr>
              <a:t> von </a:t>
            </a:r>
            <a:r>
              <a:rPr lang="en-GB" sz="1200" dirty="0" err="1" smtClean="0">
                <a:latin typeface="Arial" pitchFamily="34" charset="0"/>
                <a:cs typeface="Arial" pitchFamily="34" charset="0"/>
              </a:rPr>
              <a:t>Veränderungen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durch</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Anpassung</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Adaptierung</a:t>
            </a:r>
            <a:r>
              <a:rPr lang="en-GB" sz="1200" dirty="0" smtClean="0">
                <a:latin typeface="Arial" pitchFamily="34" charset="0"/>
                <a:cs typeface="Arial" pitchFamily="34" charset="0"/>
              </a:rPr>
              <a:t> und </a:t>
            </a:r>
            <a:r>
              <a:rPr lang="en-GB" sz="1200" dirty="0" err="1" smtClean="0">
                <a:latin typeface="Arial" pitchFamily="34" charset="0"/>
                <a:cs typeface="Arial" pitchFamily="34" charset="0"/>
              </a:rPr>
              <a:t>Modifikation</a:t>
            </a:r>
            <a:r>
              <a:rPr lang="en-GB" sz="1200" dirty="0" smtClean="0">
                <a:latin typeface="Arial" pitchFamily="34" charset="0"/>
                <a:cs typeface="Arial" pitchFamily="34" charset="0"/>
              </a:rPr>
              <a:t> der </a:t>
            </a:r>
            <a:r>
              <a:rPr lang="en-GB" sz="1200" dirty="0" err="1" smtClean="0">
                <a:latin typeface="Arial" pitchFamily="34" charset="0"/>
                <a:cs typeface="Arial" pitchFamily="34" charset="0"/>
              </a:rPr>
              <a:t>eigenen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Vorgehensweisen</a:t>
            </a:r>
            <a:r>
              <a:rPr lang="en-GB" sz="1200" dirty="0" smtClean="0">
                <a:latin typeface="Arial" pitchFamily="34" charset="0"/>
                <a:cs typeface="Arial" pitchFamily="34" charset="0"/>
              </a:rPr>
              <a:t> und </a:t>
            </a:r>
            <a:r>
              <a:rPr lang="en-GB" sz="1200" dirty="0" err="1" smtClean="0">
                <a:latin typeface="Arial" pitchFamily="34" charset="0"/>
                <a:cs typeface="Arial" pitchFamily="34" charset="0"/>
              </a:rPr>
              <a:t>Fähigkeiten</a:t>
            </a:r>
            <a:r>
              <a:rPr lang="en-GB" sz="1200" dirty="0" smtClean="0">
                <a:latin typeface="Arial" pitchFamily="34" charset="0"/>
                <a:cs typeface="Arial" pitchFamily="34" charset="0"/>
              </a:rPr>
              <a:t>, um die </a:t>
            </a:r>
            <a:r>
              <a:rPr lang="en-GB" sz="1200" dirty="0" err="1" smtClean="0">
                <a:latin typeface="Arial" pitchFamily="34" charset="0"/>
                <a:cs typeface="Arial" pitchFamily="34" charset="0"/>
              </a:rPr>
              <a:t>unterschiedlichsten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Chancen</a:t>
            </a:r>
            <a:r>
              <a:rPr lang="en-GB" sz="1200" dirty="0" smtClean="0">
                <a:latin typeface="Arial" pitchFamily="34" charset="0"/>
                <a:cs typeface="Arial" pitchFamily="34" charset="0"/>
              </a:rPr>
              <a:t> der Umwelt </a:t>
            </a:r>
            <a:r>
              <a:rPr lang="en-GB" sz="1200" dirty="0" err="1" smtClean="0">
                <a:latin typeface="Arial" pitchFamily="34" charset="0"/>
                <a:cs typeface="Arial" pitchFamily="34" charset="0"/>
              </a:rPr>
              <a:t>wahrzunehmen</a:t>
            </a:r>
            <a:r>
              <a:rPr lang="en-GB" sz="1200" dirty="0" smtClean="0">
                <a:latin typeface="Arial" pitchFamily="34" charset="0"/>
                <a:cs typeface="Arial" pitchFamily="34" charset="0"/>
              </a:rPr>
              <a:t>.</a:t>
            </a:r>
            <a:endParaRPr lang="en-GB" sz="1200" dirty="0">
              <a:latin typeface="Arial" pitchFamily="34" charset="0"/>
              <a:cs typeface="Arial" pitchFamily="34" charset="0"/>
            </a:endParaRPr>
          </a:p>
        </p:txBody>
      </p:sp>
      <p:sp>
        <p:nvSpPr>
          <p:cNvPr id="28" name="Rechteck 28"/>
          <p:cNvSpPr>
            <a:spLocks noChangeArrowheads="1"/>
          </p:cNvSpPr>
          <p:nvPr/>
        </p:nvSpPr>
        <p:spPr bwMode="auto">
          <a:xfrm>
            <a:off x="2288738" y="4460604"/>
            <a:ext cx="6235392" cy="468000"/>
          </a:xfrm>
          <a:prstGeom prst="rect">
            <a:avLst/>
          </a:prstGeom>
          <a:solidFill>
            <a:schemeClr val="bg1"/>
          </a:solidFill>
          <a:ln w="9525">
            <a:solidFill>
              <a:schemeClr val="tx1"/>
            </a:solidFill>
            <a:round/>
            <a:headEnd/>
            <a:tailEnd/>
          </a:ln>
        </p:spPr>
        <p:txBody>
          <a:bodyPr wrap="square" lIns="90000" tIns="46800" rIns="90000" bIns="46800">
            <a:spAutoFit/>
          </a:bodyPr>
          <a:lstStyle/>
          <a:p>
            <a:pPr eaLnBrk="0" hangingPunct="0">
              <a:spcBef>
                <a:spcPct val="20000"/>
              </a:spcBef>
            </a:pPr>
            <a:endParaRPr lang="en-GB">
              <a:latin typeface="Arial" pitchFamily="34" charset="0"/>
              <a:cs typeface="Arial" pitchFamily="34" charset="0"/>
            </a:endParaRPr>
          </a:p>
        </p:txBody>
      </p:sp>
      <p:sp>
        <p:nvSpPr>
          <p:cNvPr id="29" name="Textfeld 29"/>
          <p:cNvSpPr txBox="1">
            <a:spLocks noChangeArrowheads="1"/>
          </p:cNvSpPr>
          <p:nvPr/>
        </p:nvSpPr>
        <p:spPr bwMode="auto">
          <a:xfrm>
            <a:off x="2326888" y="4458760"/>
            <a:ext cx="6205552" cy="461665"/>
          </a:xfrm>
          <a:prstGeom prst="rect">
            <a:avLst/>
          </a:prstGeom>
          <a:noFill/>
          <a:ln w="9525">
            <a:noFill/>
            <a:miter lim="800000"/>
            <a:headEnd/>
            <a:tailEnd/>
          </a:ln>
        </p:spPr>
        <p:txBody>
          <a:bodyPr wrap="square">
            <a:spAutoFit/>
          </a:bodyPr>
          <a:lstStyle/>
          <a:p>
            <a:pPr eaLnBrk="0" hangingPunct="0">
              <a:spcBef>
                <a:spcPct val="20000"/>
              </a:spcBef>
            </a:pPr>
            <a:r>
              <a:rPr lang="en-GB" sz="1200" dirty="0" err="1" smtClean="0">
                <a:latin typeface="Arial" pitchFamily="34" charset="0"/>
                <a:cs typeface="Arial" pitchFamily="34" charset="0"/>
              </a:rPr>
              <a:t>Unternehmertum</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beschäftigt</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sich</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mit</a:t>
            </a:r>
            <a:r>
              <a:rPr lang="en-GB" sz="1200" dirty="0" smtClean="0">
                <a:latin typeface="Arial" pitchFamily="34" charset="0"/>
                <a:cs typeface="Arial" pitchFamily="34" charset="0"/>
              </a:rPr>
              <a:t> der </a:t>
            </a:r>
            <a:r>
              <a:rPr lang="en-GB" sz="1200" dirty="0" err="1" smtClean="0">
                <a:latin typeface="Arial" pitchFamily="34" charset="0"/>
                <a:cs typeface="Arial" pitchFamily="34" charset="0"/>
              </a:rPr>
              <a:t>Einstellung</a:t>
            </a:r>
            <a:r>
              <a:rPr lang="en-GB" sz="1200" dirty="0" smtClean="0">
                <a:latin typeface="Arial" pitchFamily="34" charset="0"/>
                <a:cs typeface="Arial" pitchFamily="34" charset="0"/>
              </a:rPr>
              <a:t> und </a:t>
            </a:r>
            <a:r>
              <a:rPr lang="en-GB" sz="1200" dirty="0" err="1" smtClean="0">
                <a:latin typeface="Arial" pitchFamily="34" charset="0"/>
                <a:cs typeface="Arial" pitchFamily="34" charset="0"/>
              </a:rPr>
              <a:t>dem</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Führen</a:t>
            </a:r>
            <a:r>
              <a:rPr lang="en-GB" sz="1200" dirty="0" smtClean="0">
                <a:latin typeface="Arial" pitchFamily="34" charset="0"/>
                <a:cs typeface="Arial" pitchFamily="34" charset="0"/>
              </a:rPr>
              <a:t> von </a:t>
            </a:r>
            <a:r>
              <a:rPr lang="en-GB" sz="1200" dirty="0" err="1">
                <a:latin typeface="Arial" pitchFamily="34" charset="0"/>
                <a:cs typeface="Arial" pitchFamily="34" charset="0"/>
              </a:rPr>
              <a:t>M</a:t>
            </a:r>
            <a:r>
              <a:rPr lang="en-GB" sz="1200" dirty="0" err="1" smtClean="0">
                <a:latin typeface="Arial" pitchFamily="34" charset="0"/>
                <a:cs typeface="Arial" pitchFamily="34" charset="0"/>
              </a:rPr>
              <a:t>itarbeitern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sowie</a:t>
            </a:r>
            <a:r>
              <a:rPr lang="en-GB" sz="1200" dirty="0" smtClean="0">
                <a:latin typeface="Arial" pitchFamily="34" charset="0"/>
                <a:cs typeface="Arial" pitchFamily="34" charset="0"/>
              </a:rPr>
              <a:t> der </a:t>
            </a:r>
            <a:r>
              <a:rPr lang="en-GB" sz="1200" dirty="0" err="1" smtClean="0">
                <a:latin typeface="Arial" pitchFamily="34" charset="0"/>
                <a:cs typeface="Arial" pitchFamily="34" charset="0"/>
              </a:rPr>
              <a:t>Entwicklung</a:t>
            </a:r>
            <a:r>
              <a:rPr lang="en-GB" sz="1200" dirty="0" smtClean="0">
                <a:latin typeface="Arial" pitchFamily="34" charset="0"/>
                <a:cs typeface="Arial" pitchFamily="34" charset="0"/>
              </a:rPr>
              <a:t> von </a:t>
            </a:r>
            <a:r>
              <a:rPr lang="en-GB" sz="1200" dirty="0" err="1" smtClean="0">
                <a:latin typeface="Arial" pitchFamily="34" charset="0"/>
                <a:cs typeface="Arial" pitchFamily="34" charset="0"/>
              </a:rPr>
              <a:t>Faktoren</a:t>
            </a:r>
            <a:r>
              <a:rPr lang="en-GB" sz="1200" dirty="0" smtClean="0">
                <a:latin typeface="Arial" pitchFamily="34" charset="0"/>
                <a:cs typeface="Arial" pitchFamily="34" charset="0"/>
              </a:rPr>
              <a:t> der </a:t>
            </a:r>
            <a:r>
              <a:rPr lang="en-GB" sz="1200" dirty="0" err="1" smtClean="0">
                <a:latin typeface="Arial" pitchFamily="34" charset="0"/>
                <a:cs typeface="Arial" pitchFamily="34" charset="0"/>
              </a:rPr>
              <a:t>Produktion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einschließlich</a:t>
            </a:r>
            <a:r>
              <a:rPr lang="en-GB" sz="1200" dirty="0" smtClean="0">
                <a:latin typeface="Arial" pitchFamily="34" charset="0"/>
                <a:cs typeface="Arial" pitchFamily="34" charset="0"/>
              </a:rPr>
              <a:t> der </a:t>
            </a:r>
            <a:r>
              <a:rPr lang="en-GB" sz="1200" dirty="0" err="1" smtClean="0">
                <a:latin typeface="Arial" pitchFamily="34" charset="0"/>
                <a:cs typeface="Arial" pitchFamily="34" charset="0"/>
              </a:rPr>
              <a:t>Arbeitskräfte</a:t>
            </a:r>
            <a:r>
              <a:rPr lang="en-GB" sz="1200" dirty="0" smtClean="0">
                <a:latin typeface="Arial" pitchFamily="34" charset="0"/>
                <a:cs typeface="Arial" pitchFamily="34" charset="0"/>
              </a:rPr>
              <a:t>.</a:t>
            </a:r>
            <a:endParaRPr lang="en-GB" sz="1200" dirty="0">
              <a:latin typeface="Arial" pitchFamily="34" charset="0"/>
              <a:cs typeface="Arial" pitchFamily="34" charset="0"/>
            </a:endParaRPr>
          </a:p>
        </p:txBody>
      </p:sp>
      <p:sp>
        <p:nvSpPr>
          <p:cNvPr id="30" name="Rechteck 30"/>
          <p:cNvSpPr>
            <a:spLocks noChangeArrowheads="1"/>
          </p:cNvSpPr>
          <p:nvPr/>
        </p:nvSpPr>
        <p:spPr bwMode="auto">
          <a:xfrm>
            <a:off x="2304440" y="5017575"/>
            <a:ext cx="6219690" cy="468000"/>
          </a:xfrm>
          <a:prstGeom prst="rect">
            <a:avLst/>
          </a:prstGeom>
          <a:solidFill>
            <a:schemeClr val="bg1"/>
          </a:solidFill>
          <a:ln w="9525">
            <a:solidFill>
              <a:schemeClr val="tx1"/>
            </a:solidFill>
            <a:round/>
            <a:headEnd/>
            <a:tailEnd/>
          </a:ln>
        </p:spPr>
        <p:txBody>
          <a:bodyPr wrap="square" lIns="90000" tIns="46800" rIns="90000" bIns="46800">
            <a:spAutoFit/>
          </a:bodyPr>
          <a:lstStyle/>
          <a:p>
            <a:pPr eaLnBrk="0" hangingPunct="0">
              <a:spcBef>
                <a:spcPct val="20000"/>
              </a:spcBef>
            </a:pPr>
            <a:endParaRPr lang="en-GB">
              <a:latin typeface="Arial" pitchFamily="34" charset="0"/>
              <a:cs typeface="Arial" pitchFamily="34" charset="0"/>
            </a:endParaRPr>
          </a:p>
        </p:txBody>
      </p:sp>
      <p:sp>
        <p:nvSpPr>
          <p:cNvPr id="31" name="Rechteck 31"/>
          <p:cNvSpPr>
            <a:spLocks noChangeArrowheads="1"/>
          </p:cNvSpPr>
          <p:nvPr/>
        </p:nvSpPr>
        <p:spPr bwMode="auto">
          <a:xfrm>
            <a:off x="2296130" y="5609160"/>
            <a:ext cx="6228000" cy="468000"/>
          </a:xfrm>
          <a:prstGeom prst="rect">
            <a:avLst/>
          </a:prstGeom>
          <a:solidFill>
            <a:schemeClr val="bg1"/>
          </a:solidFill>
          <a:ln w="9525">
            <a:solidFill>
              <a:schemeClr val="tx1"/>
            </a:solidFill>
            <a:round/>
            <a:headEnd/>
            <a:tailEnd/>
          </a:ln>
        </p:spPr>
        <p:txBody>
          <a:bodyPr lIns="90000" tIns="46800" rIns="90000" bIns="46800">
            <a:spAutoFit/>
          </a:bodyPr>
          <a:lstStyle/>
          <a:p>
            <a:pPr eaLnBrk="0" hangingPunct="0">
              <a:spcBef>
                <a:spcPct val="20000"/>
              </a:spcBef>
            </a:pPr>
            <a:endParaRPr lang="en-GB">
              <a:latin typeface="Arial" pitchFamily="34" charset="0"/>
              <a:cs typeface="Arial" pitchFamily="34" charset="0"/>
            </a:endParaRPr>
          </a:p>
        </p:txBody>
      </p:sp>
      <p:sp>
        <p:nvSpPr>
          <p:cNvPr id="32" name="Textfeld 32"/>
          <p:cNvSpPr txBox="1">
            <a:spLocks noChangeArrowheads="1"/>
          </p:cNvSpPr>
          <p:nvPr/>
        </p:nvSpPr>
        <p:spPr bwMode="auto">
          <a:xfrm>
            <a:off x="2299843" y="5021666"/>
            <a:ext cx="6205894" cy="461665"/>
          </a:xfrm>
          <a:prstGeom prst="rect">
            <a:avLst/>
          </a:prstGeom>
          <a:noFill/>
          <a:ln w="9525">
            <a:noFill/>
            <a:miter lim="800000"/>
            <a:headEnd/>
            <a:tailEnd/>
          </a:ln>
        </p:spPr>
        <p:txBody>
          <a:bodyPr wrap="square">
            <a:spAutoFit/>
          </a:bodyPr>
          <a:lstStyle/>
          <a:p>
            <a:pPr eaLnBrk="0" hangingPunct="0">
              <a:spcBef>
                <a:spcPct val="20000"/>
              </a:spcBef>
            </a:pPr>
            <a:r>
              <a:rPr lang="en-GB" sz="1200" dirty="0" err="1" smtClean="0">
                <a:latin typeface="Arial" pitchFamily="34" charset="0"/>
                <a:cs typeface="Arial" pitchFamily="34" charset="0"/>
              </a:rPr>
              <a:t>Unternehmertum</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ist</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ein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Prozess</a:t>
            </a:r>
            <a:r>
              <a:rPr lang="en-GB" sz="1200" dirty="0" smtClean="0">
                <a:latin typeface="Arial" pitchFamily="34" charset="0"/>
                <a:cs typeface="Arial" pitchFamily="34" charset="0"/>
              </a:rPr>
              <a:t> der </a:t>
            </a:r>
            <a:r>
              <a:rPr lang="en-GB" sz="1200" dirty="0" err="1" smtClean="0">
                <a:latin typeface="Arial" pitchFamily="34" charset="0"/>
                <a:cs typeface="Arial" pitchFamily="34" charset="0"/>
              </a:rPr>
              <a:t>Wertschöpfung</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für</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Kunden</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durch</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Nutzung</a:t>
            </a:r>
            <a:r>
              <a:rPr lang="en-GB" sz="1200" dirty="0">
                <a:latin typeface="Arial" pitchFamily="34" charset="0"/>
                <a:cs typeface="Arial" pitchFamily="34" charset="0"/>
              </a:rPr>
              <a:t> </a:t>
            </a:r>
            <a:r>
              <a:rPr lang="en-GB" sz="1200" dirty="0" err="1" smtClean="0">
                <a:latin typeface="Arial" pitchFamily="34" charset="0"/>
                <a:cs typeface="Arial" pitchFamily="34" charset="0"/>
              </a:rPr>
              <a:t>unerschlossener</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Potenziale</a:t>
            </a:r>
            <a:r>
              <a:rPr lang="en-GB" sz="1200" dirty="0" smtClean="0">
                <a:latin typeface="Arial" pitchFamily="34" charset="0"/>
                <a:cs typeface="Arial" pitchFamily="34" charset="0"/>
              </a:rPr>
              <a:t>.</a:t>
            </a:r>
            <a:endParaRPr lang="en-GB" sz="1200" dirty="0">
              <a:latin typeface="Arial" pitchFamily="34" charset="0"/>
              <a:cs typeface="Arial" pitchFamily="34" charset="0"/>
            </a:endParaRPr>
          </a:p>
        </p:txBody>
      </p:sp>
      <p:sp>
        <p:nvSpPr>
          <p:cNvPr id="33" name="Textfeld 33"/>
          <p:cNvSpPr txBox="1">
            <a:spLocks noChangeArrowheads="1"/>
          </p:cNvSpPr>
          <p:nvPr/>
        </p:nvSpPr>
        <p:spPr bwMode="auto">
          <a:xfrm>
            <a:off x="2301616" y="5597730"/>
            <a:ext cx="6217001" cy="461665"/>
          </a:xfrm>
          <a:prstGeom prst="rect">
            <a:avLst/>
          </a:prstGeom>
          <a:noFill/>
          <a:ln w="0">
            <a:noFill/>
            <a:miter lim="800000"/>
            <a:headEnd/>
            <a:tailEnd/>
          </a:ln>
          <a:effectLst/>
        </p:spPr>
        <p:txBody>
          <a:bodyPr wrap="square">
            <a:spAutoFit/>
          </a:bodyPr>
          <a:lstStyle/>
          <a:p>
            <a:pPr eaLnBrk="0" hangingPunct="0">
              <a:spcBef>
                <a:spcPct val="20000"/>
              </a:spcBef>
            </a:pPr>
            <a:r>
              <a:rPr lang="en-GB" sz="1200" dirty="0" err="1" smtClean="0">
                <a:latin typeface="Arial" pitchFamily="34" charset="0"/>
                <a:cs typeface="Arial" pitchFamily="34" charset="0"/>
              </a:rPr>
              <a:t>Unternehmertum</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wird</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definiert</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als</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eine</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starke</a:t>
            </a:r>
            <a:r>
              <a:rPr lang="en-GB" sz="1200" dirty="0" smtClean="0">
                <a:latin typeface="Arial" pitchFamily="34" charset="0"/>
                <a:cs typeface="Arial" pitchFamily="34" charset="0"/>
              </a:rPr>
              <a:t> und positive </a:t>
            </a:r>
            <a:r>
              <a:rPr lang="en-GB" sz="1200" dirty="0" err="1" smtClean="0">
                <a:latin typeface="Arial" pitchFamily="34" charset="0"/>
                <a:cs typeface="Arial" pitchFamily="34" charset="0"/>
              </a:rPr>
              <a:t>Orientierung</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hinsichtlich</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eines</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Wachstums</a:t>
            </a:r>
            <a:r>
              <a:rPr lang="en-GB" sz="1200" dirty="0" smtClean="0">
                <a:latin typeface="Arial" pitchFamily="34" charset="0"/>
                <a:cs typeface="Arial" pitchFamily="34" charset="0"/>
              </a:rPr>
              <a:t> in </a:t>
            </a:r>
            <a:r>
              <a:rPr lang="en-GB" sz="1200" dirty="0" err="1" smtClean="0">
                <a:latin typeface="Arial" pitchFamily="34" charset="0"/>
                <a:cs typeface="Arial" pitchFamily="34" charset="0"/>
              </a:rPr>
              <a:t>Verkauf</a:t>
            </a:r>
            <a:r>
              <a:rPr lang="en-GB" sz="1200" dirty="0" smtClean="0">
                <a:latin typeface="Arial" pitchFamily="34" charset="0"/>
                <a:cs typeface="Arial" pitchFamily="34" charset="0"/>
              </a:rPr>
              <a:t>, </a:t>
            </a:r>
            <a:r>
              <a:rPr lang="en-GB" sz="1200" dirty="0" err="1" smtClean="0">
                <a:latin typeface="Arial" pitchFamily="34" charset="0"/>
                <a:cs typeface="Arial" pitchFamily="34" charset="0"/>
              </a:rPr>
              <a:t>Einkommen</a:t>
            </a:r>
            <a:r>
              <a:rPr lang="en-GB" sz="1200" dirty="0" smtClean="0">
                <a:latin typeface="Arial" pitchFamily="34" charset="0"/>
                <a:cs typeface="Arial" pitchFamily="34" charset="0"/>
              </a:rPr>
              <a:t>, Anlagen und </a:t>
            </a:r>
            <a:r>
              <a:rPr lang="en-GB" sz="1200" dirty="0" err="1" smtClean="0">
                <a:latin typeface="Arial" pitchFamily="34" charset="0"/>
                <a:cs typeface="Arial" pitchFamily="34" charset="0"/>
              </a:rPr>
              <a:t>Beschäftigung</a:t>
            </a:r>
            <a:r>
              <a:rPr lang="en-GB" sz="1200" dirty="0" smtClean="0">
                <a:latin typeface="Arial" pitchFamily="34" charset="0"/>
                <a:cs typeface="Arial" pitchFamily="34" charset="0"/>
              </a:rPr>
              <a:t>. </a:t>
            </a:r>
            <a:endParaRPr lang="en-GB" sz="1200" dirty="0">
              <a:latin typeface="Arial" pitchFamily="34" charset="0"/>
              <a:cs typeface="Arial" pitchFamily="34" charset="0"/>
            </a:endParaRPr>
          </a:p>
        </p:txBody>
      </p:sp>
      <p:sp>
        <p:nvSpPr>
          <p:cNvPr id="35" name="Textfeld 34"/>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Entrepreneurship wird als Begriff typischerweise mit der Kreation von etwas Neuem assoziiert </a:t>
            </a:r>
            <a:endParaRPr lang="de-DE" sz="1600" b="1" dirty="0">
              <a:solidFill>
                <a:srgbClr val="002060"/>
              </a:solidFill>
            </a:endParaRPr>
          </a:p>
        </p:txBody>
      </p:sp>
      <p:sp>
        <p:nvSpPr>
          <p:cNvPr id="36" name="Textfeld 35"/>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37" name="Textfeld 36"/>
          <p:cNvSpPr txBox="1"/>
          <p:nvPr/>
        </p:nvSpPr>
        <p:spPr>
          <a:xfrm>
            <a:off x="346710" y="6382247"/>
            <a:ext cx="1778051" cy="246221"/>
          </a:xfrm>
          <a:prstGeom prst="rect">
            <a:avLst/>
          </a:prstGeom>
          <a:noFill/>
        </p:spPr>
        <p:txBody>
          <a:bodyPr wrap="none" rtlCol="0">
            <a:spAutoFit/>
          </a:bodyPr>
          <a:lstStyle/>
          <a:p>
            <a:r>
              <a:rPr lang="de-DE" sz="1000" dirty="0" smtClean="0">
                <a:solidFill>
                  <a:schemeClr val="bg1">
                    <a:lumMod val="50000"/>
                  </a:schemeClr>
                </a:solidFill>
              </a:rPr>
              <a:t>Quelle: </a:t>
            </a:r>
            <a:r>
              <a:rPr lang="de-DE" sz="1000" dirty="0" err="1" smtClean="0">
                <a:solidFill>
                  <a:schemeClr val="bg1">
                    <a:lumMod val="50000"/>
                  </a:schemeClr>
                </a:solidFill>
              </a:rPr>
              <a:t>Kuratko</a:t>
            </a:r>
            <a:r>
              <a:rPr lang="de-DE" sz="1000" dirty="0" smtClean="0">
                <a:solidFill>
                  <a:schemeClr val="bg1">
                    <a:lumMod val="50000"/>
                  </a:schemeClr>
                </a:solidFill>
              </a:rPr>
              <a:t> et al. (2011)</a:t>
            </a:r>
            <a:endParaRPr lang="de-DE" sz="1000" dirty="0">
              <a:solidFill>
                <a:schemeClr val="bg1">
                  <a:lumMod val="50000"/>
                </a:schemeClr>
              </a:solidFill>
            </a:endParaRPr>
          </a:p>
        </p:txBody>
      </p:sp>
      <p:sp>
        <p:nvSpPr>
          <p:cNvPr id="38"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12</a:t>
            </a:fld>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1" name="Rectangle 1"/>
          <p:cNvSpPr>
            <a:spLocks noChangeArrowheads="1"/>
          </p:cNvSpPr>
          <p:nvPr/>
        </p:nvSpPr>
        <p:spPr bwMode="auto">
          <a:xfrm>
            <a:off x="1508760" y="2041327"/>
            <a:ext cx="6217920"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Hewlett-Packard lagert in seiner Niederlassung in Santa Rosa eine Vielzahl von Bauteilen mechanistischer und elektrischer Art. Dieses Lager dürfen die Ingenieure von Hewlett-Packard frei nutzen und sich auch für private Zwecke bedienen, ohne dies rechtfertigen zu müssen. Warum macht Hewlett-Packard das? </a:t>
            </a:r>
          </a:p>
          <a:p>
            <a:pPr marL="0" marR="0" lvl="0" indent="0" algn="l" defTabSz="914400" rtl="0" eaLnBrk="0" fontAlgn="base" latinLnBrk="0" hangingPunct="0">
              <a:lnSpc>
                <a:spcPct val="100000"/>
              </a:lnSpc>
              <a:spcBef>
                <a:spcPct val="0"/>
              </a:spcBef>
              <a:spcAft>
                <a:spcPct val="0"/>
              </a:spcAft>
              <a:buClrTx/>
              <a:buSzTx/>
              <a:buFontTx/>
              <a:buNone/>
              <a:tabLst/>
            </a:pPr>
            <a:endParaRPr lang="de-DE" sz="1400" dirty="0" smtClean="0">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Zum einen kann es gut sein, dass Ingenieure dann auch in ihrer Freizeit tüfteln und möglicherweise Ideen generieren, von denen auch Hewlett-Packard etwas hat. Zum anderen zeigt eine solche Vorgehensweise Vertrauen in die Mitarbeiter. Bei Hewlett-Packard erzählt man sich folgende Geschichte über den Gründer Bill Hewlett: An einem Wochenende kam er kurz in das Unternehmen und sah, dass das Materiallager verschlossen war. Er öffnete das Schloss persönlich mit einem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Bolzenschneider</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und hing einen Zettel an die Tür: „Dieses Materiallager bitte nie wieder abschließen. Viele Grüße, Bill“. </a:t>
            </a:r>
            <a:endParaRPr kumimoji="0" lang="de-DE" sz="1400" b="0" i="0" u="none" strike="noStrike" cap="none" normalizeH="0" baseline="0" dirty="0" smtClean="0">
              <a:ln>
                <a:noFill/>
              </a:ln>
              <a:solidFill>
                <a:schemeClr val="tx1"/>
              </a:solidFill>
              <a:effectLst/>
              <a:cs typeface="Arial" pitchFamily="34" charset="0"/>
            </a:endParaRPr>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Hauptsache, Ingenieure probieren viel aus …</a:t>
            </a:r>
            <a:endParaRPr lang="de-DE" sz="1600" b="1" dirty="0">
              <a:solidFill>
                <a:srgbClr val="002060"/>
              </a:solidFill>
            </a:endParaRPr>
          </a:p>
        </p:txBody>
      </p:sp>
      <p:cxnSp>
        <p:nvCxnSpPr>
          <p:cNvPr id="9" name="Gerade Verbindung 8"/>
          <p:cNvCxnSpPr/>
          <p:nvPr/>
        </p:nvCxnSpPr>
        <p:spPr bwMode="auto">
          <a:xfrm>
            <a:off x="1600200" y="1874520"/>
            <a:ext cx="593217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p:nvPr/>
        </p:nvCxnSpPr>
        <p:spPr bwMode="auto">
          <a:xfrm>
            <a:off x="1600200" y="5455920"/>
            <a:ext cx="593217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1" name="Picture 1"/>
          <p:cNvPicPr>
            <a:picLocks noChangeAspect="1" noChangeArrowheads="1"/>
          </p:cNvPicPr>
          <p:nvPr/>
        </p:nvPicPr>
        <p:blipFill>
          <a:blip r:embed="rId2" cstate="print"/>
          <a:srcRect/>
          <a:stretch>
            <a:fillRect/>
          </a:stretch>
        </p:blipFill>
        <p:spPr bwMode="auto">
          <a:xfrm>
            <a:off x="7262813" y="1693850"/>
            <a:ext cx="383857" cy="364503"/>
          </a:xfrm>
          <a:prstGeom prst="rect">
            <a:avLst/>
          </a:prstGeom>
          <a:noFill/>
          <a:ln w="9525">
            <a:noFill/>
            <a:miter lim="800000"/>
            <a:headEnd/>
            <a:tailEnd/>
          </a:ln>
        </p:spPr>
      </p:pic>
      <p:sp>
        <p:nvSpPr>
          <p:cNvPr id="1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120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3" name="Textfeld 12"/>
          <p:cNvSpPr txBox="1"/>
          <p:nvPr/>
        </p:nvSpPr>
        <p:spPr>
          <a:xfrm>
            <a:off x="217170" y="971550"/>
            <a:ext cx="3506088" cy="307777"/>
          </a:xfrm>
          <a:prstGeom prst="rect">
            <a:avLst/>
          </a:prstGeom>
          <a:noFill/>
        </p:spPr>
        <p:txBody>
          <a:bodyPr wrap="none" rtlCol="0">
            <a:spAutoFit/>
          </a:bodyPr>
          <a:lstStyle/>
          <a:p>
            <a:r>
              <a:rPr lang="de-DE" sz="1400" i="1" dirty="0" smtClean="0">
                <a:solidFill>
                  <a:schemeClr val="bg1">
                    <a:lumMod val="50000"/>
                  </a:schemeClr>
                </a:solidFill>
              </a:rPr>
              <a:t>3.2 Organisation </a:t>
            </a:r>
            <a:r>
              <a:rPr lang="de-DE" sz="1400" i="1" smtClean="0">
                <a:solidFill>
                  <a:schemeClr val="bg1">
                    <a:lumMod val="50000"/>
                  </a:schemeClr>
                </a:solidFill>
              </a:rPr>
              <a:t>– Unternehmenskulturen</a:t>
            </a:r>
            <a:endParaRPr lang="de-DE" sz="1400" i="1" dirty="0">
              <a:solidFill>
                <a:schemeClr val="bg1">
                  <a:lumMod val="50000"/>
                </a:schemeClr>
              </a:solidFill>
            </a:endParaRPr>
          </a:p>
        </p:txBody>
      </p:sp>
      <p:sp>
        <p:nvSpPr>
          <p:cNvPr id="14" name="Textfeld 13"/>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5" name="Gerade Verbindung 14"/>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6" name="Gerade Verbindung 15"/>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7" name="Textfeld 16"/>
          <p:cNvSpPr txBox="1"/>
          <p:nvPr/>
        </p:nvSpPr>
        <p:spPr>
          <a:xfrm>
            <a:off x="346710" y="6371909"/>
            <a:ext cx="2443298" cy="253916"/>
          </a:xfrm>
          <a:prstGeom prst="rect">
            <a:avLst/>
          </a:prstGeom>
          <a:noFill/>
        </p:spPr>
        <p:txBody>
          <a:bodyPr wrap="none" rtlCol="0">
            <a:spAutoFit/>
          </a:bodyPr>
          <a:lstStyle/>
          <a:p>
            <a:r>
              <a:rPr lang="de-DE" sz="1050" dirty="0" smtClean="0">
                <a:solidFill>
                  <a:schemeClr val="bg1">
                    <a:lumMod val="50000"/>
                  </a:schemeClr>
                </a:solidFill>
              </a:rPr>
              <a:t>Quelle: Steinmann/Schreyögg  (2005)</a:t>
            </a:r>
            <a:endParaRPr lang="de-DE" sz="1050" dirty="0">
              <a:solidFill>
                <a:schemeClr val="bg1">
                  <a:lumMod val="50000"/>
                </a:schemeClr>
              </a:solidFill>
            </a:endParaRPr>
          </a:p>
        </p:txBody>
      </p:sp>
    </p:spTree>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373822" y="2268855"/>
            <a:ext cx="6412230" cy="2462213"/>
          </a:xfrm>
          <a:prstGeom prst="rect">
            <a:avLst/>
          </a:prstGeom>
        </p:spPr>
        <p:txBody>
          <a:bodyPr wrap="square">
            <a:spAutoFit/>
          </a:bodyPr>
          <a:lstStyle/>
          <a:p>
            <a:r>
              <a:rPr lang="de-DE" sz="1400" dirty="0" smtClean="0"/>
              <a:t>Als </a:t>
            </a:r>
            <a:r>
              <a:rPr lang="de-DE" sz="1400" dirty="0" err="1" smtClean="0"/>
              <a:t>Nikesh</a:t>
            </a:r>
            <a:r>
              <a:rPr lang="de-DE" sz="1400" dirty="0" smtClean="0"/>
              <a:t> Arora, Vorstandsmitglied bei Google, gefragt wurde, was Googles Unternehmenskultur so einzigartig macht, sagte er, dass man bei Google in Meetings nie „nein“ sagt. Wenn ein Mitarbeiter einen Vorschlag für ein neues Produkt macht, dann sucht man bei Google immer Argumente dafür, warum die Idee gut ist und funktionieren könnte. Man geht davon aus, dass die Bereitschaft von Mitarbeitern, neue Ideen einzubringen, über kurz oder lang deutlich sinken würde, wenn als Reaktion auf Vorschläge nach Ablehnungsgründen (d.h. nach Gründen für ein klares „nein“) gesucht würde. </a:t>
            </a:r>
          </a:p>
          <a:p>
            <a:endParaRPr lang="de-DE" sz="1400" dirty="0" smtClean="0"/>
          </a:p>
          <a:p>
            <a:r>
              <a:rPr lang="de-DE" sz="1400" dirty="0" smtClean="0"/>
              <a:t>Damit ist hier die Sprache und die Art der Argumentation ein sichtbares Artefakt einer innovationsorientierten und flexiblen Unternehmenskultur bei Google.</a:t>
            </a:r>
            <a:endParaRPr lang="de-DE" sz="1400" dirty="0"/>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Google: Wir sagen nicht „nein“!</a:t>
            </a:r>
            <a:endParaRPr lang="de-DE" sz="1600" b="1" dirty="0">
              <a:solidFill>
                <a:srgbClr val="002060"/>
              </a:solidFill>
            </a:endParaRPr>
          </a:p>
        </p:txBody>
      </p:sp>
      <p:cxnSp>
        <p:nvCxnSpPr>
          <p:cNvPr id="9" name="Gerade Verbindung 8"/>
          <p:cNvCxnSpPr/>
          <p:nvPr/>
        </p:nvCxnSpPr>
        <p:spPr bwMode="auto">
          <a:xfrm>
            <a:off x="1474470" y="2183130"/>
            <a:ext cx="619506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p:nvPr/>
        </p:nvCxnSpPr>
        <p:spPr bwMode="auto">
          <a:xfrm>
            <a:off x="1501140" y="4872990"/>
            <a:ext cx="619506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1" name="Picture 1"/>
          <p:cNvPicPr>
            <a:picLocks noChangeAspect="1" noChangeArrowheads="1"/>
          </p:cNvPicPr>
          <p:nvPr/>
        </p:nvPicPr>
        <p:blipFill>
          <a:blip r:embed="rId2" cstate="print"/>
          <a:srcRect/>
          <a:stretch>
            <a:fillRect/>
          </a:stretch>
        </p:blipFill>
        <p:spPr bwMode="auto">
          <a:xfrm>
            <a:off x="6760121" y="1973946"/>
            <a:ext cx="932269" cy="339007"/>
          </a:xfrm>
          <a:prstGeom prst="rect">
            <a:avLst/>
          </a:prstGeom>
          <a:noFill/>
          <a:ln w="9525">
            <a:noFill/>
            <a:miter lim="800000"/>
            <a:headEnd/>
            <a:tailEnd/>
          </a:ln>
        </p:spPr>
      </p:pic>
      <p:sp>
        <p:nvSpPr>
          <p:cNvPr id="1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121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3" name="Textfeld 12"/>
          <p:cNvSpPr txBox="1"/>
          <p:nvPr/>
        </p:nvSpPr>
        <p:spPr>
          <a:xfrm>
            <a:off x="217170" y="971550"/>
            <a:ext cx="3506088" cy="307777"/>
          </a:xfrm>
          <a:prstGeom prst="rect">
            <a:avLst/>
          </a:prstGeom>
          <a:noFill/>
        </p:spPr>
        <p:txBody>
          <a:bodyPr wrap="none" rtlCol="0">
            <a:spAutoFit/>
          </a:bodyPr>
          <a:lstStyle/>
          <a:p>
            <a:r>
              <a:rPr lang="de-DE" sz="1400" i="1" dirty="0" smtClean="0">
                <a:solidFill>
                  <a:schemeClr val="bg1">
                    <a:lumMod val="50000"/>
                  </a:schemeClr>
                </a:solidFill>
              </a:rPr>
              <a:t>3.2 Organisation </a:t>
            </a:r>
            <a:r>
              <a:rPr lang="de-DE" sz="1400" i="1" smtClean="0">
                <a:solidFill>
                  <a:schemeClr val="bg1">
                    <a:lumMod val="50000"/>
                  </a:schemeClr>
                </a:solidFill>
              </a:rPr>
              <a:t>– Unternehmenskulturen</a:t>
            </a:r>
            <a:endParaRPr lang="de-DE" sz="1400" i="1" dirty="0">
              <a:solidFill>
                <a:schemeClr val="bg1">
                  <a:lumMod val="50000"/>
                </a:schemeClr>
              </a:solidFill>
            </a:endParaRPr>
          </a:p>
        </p:txBody>
      </p:sp>
      <p:sp>
        <p:nvSpPr>
          <p:cNvPr id="14" name="Textfeld 13"/>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5" name="Gerade Verbindung 14"/>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6" name="Gerade Verbindung 15"/>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Tree>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666997"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Rechteck 22"/>
          <p:cNvSpPr/>
          <p:nvPr/>
        </p:nvSpPr>
        <p:spPr bwMode="auto">
          <a:xfrm>
            <a:off x="6547168" y="1645920"/>
            <a:ext cx="2411730" cy="396621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9" name="Richtungspfeil 18"/>
          <p:cNvSpPr/>
          <p:nvPr/>
        </p:nvSpPr>
        <p:spPr bwMode="auto">
          <a:xfrm>
            <a:off x="297180" y="1657350"/>
            <a:ext cx="6206490" cy="3954780"/>
          </a:xfrm>
          <a:prstGeom prst="homePlate">
            <a:avLst>
              <a:gd name="adj" fmla="val 1094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2" name="Gruppieren 21"/>
          <p:cNvGrpSpPr/>
          <p:nvPr/>
        </p:nvGrpSpPr>
        <p:grpSpPr>
          <a:xfrm>
            <a:off x="207329" y="2125980"/>
            <a:ext cx="5679122" cy="3143319"/>
            <a:chOff x="207328" y="1934528"/>
            <a:chExt cx="6256655" cy="3336412"/>
          </a:xfrm>
        </p:grpSpPr>
        <p:cxnSp>
          <p:nvCxnSpPr>
            <p:cNvPr id="5" name="Gerade Verbindung 4"/>
            <p:cNvCxnSpPr>
              <a:cxnSpLocks noChangeShapeType="1"/>
            </p:cNvCxnSpPr>
            <p:nvPr/>
          </p:nvCxnSpPr>
          <p:spPr bwMode="auto">
            <a:xfrm rot="5400000" flipH="1" flipV="1">
              <a:off x="266382" y="3375978"/>
              <a:ext cx="2779713" cy="1588"/>
            </a:xfrm>
            <a:prstGeom prst="line">
              <a:avLst/>
            </a:prstGeom>
            <a:noFill/>
            <a:ln w="9525">
              <a:solidFill>
                <a:schemeClr val="tx1"/>
              </a:solidFill>
              <a:round/>
              <a:headEnd type="none" w="med" len="med"/>
              <a:tailEnd type="none" w="med" len="med"/>
            </a:ln>
          </p:spPr>
        </p:cxnSp>
        <p:cxnSp>
          <p:nvCxnSpPr>
            <p:cNvPr id="6" name="Gerade Verbindung 5"/>
            <p:cNvCxnSpPr>
              <a:cxnSpLocks noChangeShapeType="1"/>
            </p:cNvCxnSpPr>
            <p:nvPr/>
          </p:nvCxnSpPr>
          <p:spPr bwMode="auto">
            <a:xfrm>
              <a:off x="1657033" y="4766628"/>
              <a:ext cx="4806950" cy="0"/>
            </a:xfrm>
            <a:prstGeom prst="line">
              <a:avLst/>
            </a:prstGeom>
            <a:noFill/>
            <a:ln w="9525">
              <a:solidFill>
                <a:schemeClr val="tx1"/>
              </a:solidFill>
              <a:round/>
              <a:headEnd type="none" w="med" len="med"/>
              <a:tailEnd type="none" w="med" len="med"/>
            </a:ln>
          </p:spPr>
        </p:cxnSp>
        <p:sp>
          <p:nvSpPr>
            <p:cNvPr id="7" name="Textfeld 6"/>
            <p:cNvSpPr txBox="1">
              <a:spLocks noChangeArrowheads="1"/>
            </p:cNvSpPr>
            <p:nvPr/>
          </p:nvSpPr>
          <p:spPr bwMode="auto">
            <a:xfrm>
              <a:off x="820420" y="1986915"/>
              <a:ext cx="835025" cy="277813"/>
            </a:xfrm>
            <a:prstGeom prst="rect">
              <a:avLst/>
            </a:prstGeom>
            <a:noFill/>
            <a:ln w="9525">
              <a:noFill/>
              <a:miter lim="800000"/>
              <a:headEnd/>
              <a:tailEnd/>
            </a:ln>
          </p:spPr>
          <p:txBody>
            <a:bodyPr>
              <a:spAutoFit/>
            </a:bodyPr>
            <a:lstStyle/>
            <a:p>
              <a:pPr algn="r" eaLnBrk="0" hangingPunct="0">
                <a:spcBef>
                  <a:spcPct val="20000"/>
                </a:spcBef>
              </a:pPr>
              <a:r>
                <a:rPr lang="en-GB" sz="1200" dirty="0">
                  <a:solidFill>
                    <a:srgbClr val="000000"/>
                  </a:solidFill>
                </a:rPr>
                <a:t>Hoch</a:t>
              </a:r>
            </a:p>
          </p:txBody>
        </p:sp>
        <p:sp>
          <p:nvSpPr>
            <p:cNvPr id="8" name="Textfeld 7"/>
            <p:cNvSpPr txBox="1">
              <a:spLocks noChangeArrowheads="1"/>
            </p:cNvSpPr>
            <p:nvPr/>
          </p:nvSpPr>
          <p:spPr bwMode="auto">
            <a:xfrm>
              <a:off x="822008" y="4490403"/>
              <a:ext cx="835025" cy="276225"/>
            </a:xfrm>
            <a:prstGeom prst="rect">
              <a:avLst/>
            </a:prstGeom>
            <a:noFill/>
            <a:ln w="9525">
              <a:noFill/>
              <a:miter lim="800000"/>
              <a:headEnd/>
              <a:tailEnd/>
            </a:ln>
          </p:spPr>
          <p:txBody>
            <a:bodyPr>
              <a:spAutoFit/>
            </a:bodyPr>
            <a:lstStyle/>
            <a:p>
              <a:pPr algn="r" eaLnBrk="0" hangingPunct="0">
                <a:spcBef>
                  <a:spcPct val="20000"/>
                </a:spcBef>
              </a:pPr>
              <a:r>
                <a:rPr lang="en-GB" sz="1200">
                  <a:solidFill>
                    <a:srgbClr val="000000"/>
                  </a:solidFill>
                </a:rPr>
                <a:t>Niedrig</a:t>
              </a:r>
            </a:p>
          </p:txBody>
        </p:sp>
        <p:sp>
          <p:nvSpPr>
            <p:cNvPr id="9" name="Textfeld 8"/>
            <p:cNvSpPr txBox="1">
              <a:spLocks noChangeArrowheads="1"/>
            </p:cNvSpPr>
            <p:nvPr/>
          </p:nvSpPr>
          <p:spPr bwMode="auto">
            <a:xfrm>
              <a:off x="207328" y="3033754"/>
              <a:ext cx="1597481" cy="686035"/>
            </a:xfrm>
            <a:prstGeom prst="rect">
              <a:avLst/>
            </a:prstGeom>
            <a:noFill/>
            <a:ln w="9525">
              <a:noFill/>
              <a:miter lim="800000"/>
              <a:headEnd/>
              <a:tailEnd/>
            </a:ln>
          </p:spPr>
          <p:txBody>
            <a:bodyPr wrap="square" anchor="ctr">
              <a:spAutoFit/>
            </a:bodyPr>
            <a:lstStyle/>
            <a:p>
              <a:pPr algn="ctr" eaLnBrk="0" hangingPunct="0">
                <a:spcBef>
                  <a:spcPct val="20000"/>
                </a:spcBef>
              </a:pPr>
              <a:r>
                <a:rPr lang="en-GB" sz="1200" b="1" dirty="0" smtClean="0">
                  <a:solidFill>
                    <a:srgbClr val="000000"/>
                  </a:solidFill>
                </a:rPr>
                <a:t>Corporate Entrepreneur-ship</a:t>
              </a:r>
              <a:endParaRPr lang="en-GB" sz="1200" b="1" dirty="0">
                <a:solidFill>
                  <a:srgbClr val="000000"/>
                </a:solidFill>
              </a:endParaRPr>
            </a:p>
          </p:txBody>
        </p:sp>
        <p:sp>
          <p:nvSpPr>
            <p:cNvPr id="10" name="Textfeld 12"/>
            <p:cNvSpPr txBox="1">
              <a:spLocks noChangeArrowheads="1"/>
            </p:cNvSpPr>
            <p:nvPr/>
          </p:nvSpPr>
          <p:spPr bwMode="auto">
            <a:xfrm>
              <a:off x="1679258" y="4780915"/>
              <a:ext cx="1598856" cy="490025"/>
            </a:xfrm>
            <a:prstGeom prst="rect">
              <a:avLst/>
            </a:prstGeom>
            <a:noFill/>
            <a:ln w="9525">
              <a:noFill/>
              <a:miter lim="800000"/>
              <a:headEnd/>
              <a:tailEnd/>
            </a:ln>
          </p:spPr>
          <p:txBody>
            <a:bodyPr wrap="square">
              <a:spAutoFit/>
            </a:bodyPr>
            <a:lstStyle/>
            <a:p>
              <a:pPr eaLnBrk="0" hangingPunct="0">
                <a:spcBef>
                  <a:spcPct val="20000"/>
                </a:spcBef>
              </a:pPr>
              <a:r>
                <a:rPr lang="en-GB" sz="1200" b="1" dirty="0" smtClean="0">
                  <a:solidFill>
                    <a:srgbClr val="000000"/>
                  </a:solidFill>
                </a:rPr>
                <a:t>Starker </a:t>
              </a:r>
              <a:r>
                <a:rPr lang="en-GB" sz="1200" b="1" dirty="0" err="1" smtClean="0">
                  <a:solidFill>
                    <a:srgbClr val="000000"/>
                  </a:solidFill>
                </a:rPr>
                <a:t>Individualismus</a:t>
              </a:r>
              <a:endParaRPr lang="en-GB" sz="1200" b="1" dirty="0">
                <a:solidFill>
                  <a:srgbClr val="000000"/>
                </a:solidFill>
              </a:endParaRPr>
            </a:p>
          </p:txBody>
        </p:sp>
        <p:sp>
          <p:nvSpPr>
            <p:cNvPr id="11" name="Textfeld 13"/>
            <p:cNvSpPr txBox="1">
              <a:spLocks noChangeArrowheads="1"/>
            </p:cNvSpPr>
            <p:nvPr/>
          </p:nvSpPr>
          <p:spPr bwMode="auto">
            <a:xfrm>
              <a:off x="4695508" y="4780915"/>
              <a:ext cx="1768475" cy="461665"/>
            </a:xfrm>
            <a:prstGeom prst="rect">
              <a:avLst/>
            </a:prstGeom>
            <a:noFill/>
            <a:ln w="9525">
              <a:noFill/>
              <a:miter lim="800000"/>
              <a:headEnd/>
              <a:tailEnd/>
            </a:ln>
          </p:spPr>
          <p:txBody>
            <a:bodyPr>
              <a:spAutoFit/>
            </a:bodyPr>
            <a:lstStyle/>
            <a:p>
              <a:pPr algn="r" eaLnBrk="0" hangingPunct="0">
                <a:spcBef>
                  <a:spcPct val="20000"/>
                </a:spcBef>
              </a:pPr>
              <a:r>
                <a:rPr lang="en-GB" sz="1200" b="1" dirty="0" smtClean="0">
                  <a:solidFill>
                    <a:srgbClr val="000000"/>
                  </a:solidFill>
                </a:rPr>
                <a:t>Starker </a:t>
              </a:r>
              <a:r>
                <a:rPr lang="en-GB" sz="1200" b="1" dirty="0" err="1" smtClean="0">
                  <a:solidFill>
                    <a:srgbClr val="000000"/>
                  </a:solidFill>
                </a:rPr>
                <a:t>Kollektivismus</a:t>
              </a:r>
              <a:endParaRPr lang="en-GB" sz="1200" b="1" dirty="0">
                <a:solidFill>
                  <a:srgbClr val="000000"/>
                </a:solidFill>
              </a:endParaRPr>
            </a:p>
          </p:txBody>
        </p:sp>
        <p:sp>
          <p:nvSpPr>
            <p:cNvPr id="12" name="Freihandform 17"/>
            <p:cNvSpPr>
              <a:spLocks noChangeArrowheads="1"/>
            </p:cNvSpPr>
            <p:nvPr/>
          </p:nvSpPr>
          <p:spPr bwMode="auto">
            <a:xfrm>
              <a:off x="2255520" y="1934528"/>
              <a:ext cx="4025900" cy="2246312"/>
            </a:xfrm>
            <a:custGeom>
              <a:avLst/>
              <a:gdLst>
                <a:gd name="T0" fmla="*/ 0 w 4026983"/>
                <a:gd name="T1" fmla="*/ 1706742 h 2245292"/>
                <a:gd name="T2" fmla="*/ 1703730 w 4026983"/>
                <a:gd name="T3" fmla="*/ 98003 h 2245292"/>
                <a:gd name="T4" fmla="*/ 3975346 w 4026983"/>
                <a:gd name="T5" fmla="*/ 2294760 h 2245292"/>
                <a:gd name="T6" fmla="*/ 0 60000 65536"/>
                <a:gd name="T7" fmla="*/ 0 60000 65536"/>
                <a:gd name="T8" fmla="*/ 0 60000 65536"/>
                <a:gd name="T9" fmla="*/ 0 w 4026983"/>
                <a:gd name="T10" fmla="*/ 0 h 2245292"/>
                <a:gd name="T11" fmla="*/ 4026983 w 4026983"/>
                <a:gd name="T12" fmla="*/ 2245292 h 2245292"/>
              </a:gdLst>
              <a:ahLst/>
              <a:cxnLst>
                <a:cxn ang="T6">
                  <a:pos x="T0" y="T1"/>
                </a:cxn>
                <a:cxn ang="T7">
                  <a:pos x="T2" y="T3"/>
                </a:cxn>
                <a:cxn ang="T8">
                  <a:pos x="T4" y="T5"/>
                </a:cxn>
              </a:cxnLst>
              <a:rect l="T9" t="T10" r="T11" b="T12"/>
              <a:pathLst>
                <a:path w="4026983" h="2245292">
                  <a:moveTo>
                    <a:pt x="0" y="1669947"/>
                  </a:moveTo>
                  <a:cubicBezTo>
                    <a:pt x="527343" y="834973"/>
                    <a:pt x="1054686" y="0"/>
                    <a:pt x="1725850" y="95891"/>
                  </a:cubicBezTo>
                  <a:cubicBezTo>
                    <a:pt x="2397014" y="191782"/>
                    <a:pt x="4026983" y="2245292"/>
                    <a:pt x="4026983" y="2245292"/>
                  </a:cubicBezTo>
                </a:path>
              </a:pathLst>
            </a:custGeom>
            <a:solidFill>
              <a:schemeClr val="bg1"/>
            </a:solidFill>
            <a:ln w="9525">
              <a:solidFill>
                <a:schemeClr val="tx1"/>
              </a:solidFill>
              <a:round/>
              <a:headEnd/>
              <a:tailEnd/>
            </a:ln>
          </p:spPr>
          <p:txBody>
            <a:bodyPr wrap="none" lIns="90000" tIns="46800" rIns="90000" bIns="46800">
              <a:spAutoFit/>
            </a:bodyPr>
            <a:lstStyle/>
            <a:p>
              <a:endParaRPr lang="de-DE">
                <a:solidFill>
                  <a:srgbClr val="000000"/>
                </a:solidFill>
              </a:endParaRPr>
            </a:p>
          </p:txBody>
        </p:sp>
        <p:cxnSp>
          <p:nvCxnSpPr>
            <p:cNvPr id="13" name="Gerade Verbindung 19"/>
            <p:cNvCxnSpPr>
              <a:cxnSpLocks noChangeShapeType="1"/>
            </p:cNvCxnSpPr>
            <p:nvPr/>
          </p:nvCxnSpPr>
          <p:spPr bwMode="auto">
            <a:xfrm rot="16200000" flipH="1">
              <a:off x="2501583" y="3395028"/>
              <a:ext cx="2743200" cy="0"/>
            </a:xfrm>
            <a:prstGeom prst="line">
              <a:avLst/>
            </a:prstGeom>
            <a:noFill/>
            <a:ln w="9525">
              <a:solidFill>
                <a:schemeClr val="tx1"/>
              </a:solidFill>
              <a:prstDash val="dash"/>
              <a:round/>
              <a:headEnd/>
              <a:tailEnd/>
            </a:ln>
          </p:spPr>
        </p:cxnSp>
        <p:sp>
          <p:nvSpPr>
            <p:cNvPr id="14" name="Textfeld 22"/>
            <p:cNvSpPr txBox="1">
              <a:spLocks noChangeArrowheads="1"/>
            </p:cNvSpPr>
            <p:nvPr/>
          </p:nvSpPr>
          <p:spPr bwMode="auto">
            <a:xfrm>
              <a:off x="3049270" y="4780915"/>
              <a:ext cx="1646238" cy="276225"/>
            </a:xfrm>
            <a:prstGeom prst="rect">
              <a:avLst/>
            </a:prstGeom>
            <a:noFill/>
            <a:ln w="9525">
              <a:noFill/>
              <a:miter lim="800000"/>
              <a:headEnd/>
              <a:tailEnd/>
            </a:ln>
          </p:spPr>
          <p:txBody>
            <a:bodyPr>
              <a:spAutoFit/>
            </a:bodyPr>
            <a:lstStyle/>
            <a:p>
              <a:pPr algn="ctr" eaLnBrk="0" hangingPunct="0">
                <a:spcBef>
                  <a:spcPct val="20000"/>
                </a:spcBef>
              </a:pPr>
              <a:r>
                <a:rPr lang="en-GB" sz="1200">
                  <a:solidFill>
                    <a:srgbClr val="000000"/>
                  </a:solidFill>
                </a:rPr>
                <a:t>Optimum</a:t>
              </a:r>
            </a:p>
          </p:txBody>
        </p:sp>
      </p:grpSp>
      <p:sp>
        <p:nvSpPr>
          <p:cNvPr id="16" name="Textfeld 1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Die Beziehung zwischen Individualismus und Kollektivismus in der Unternehmenskultur und Corporate </a:t>
            </a:r>
            <a:r>
              <a:rPr lang="de-DE" sz="1600" b="1" dirty="0" err="1" smtClean="0">
                <a:solidFill>
                  <a:srgbClr val="002060"/>
                </a:solidFill>
              </a:rPr>
              <a:t>Entrepreneurship</a:t>
            </a:r>
            <a:endParaRPr lang="de-DE" sz="1600" b="1" dirty="0">
              <a:solidFill>
                <a:srgbClr val="002060"/>
              </a:solidFill>
            </a:endParaRPr>
          </a:p>
        </p:txBody>
      </p:sp>
      <p:sp>
        <p:nvSpPr>
          <p:cNvPr id="18" name="Textfeld 17"/>
          <p:cNvSpPr txBox="1"/>
          <p:nvPr/>
        </p:nvSpPr>
        <p:spPr>
          <a:xfrm>
            <a:off x="346710" y="6382247"/>
            <a:ext cx="1781257" cy="253916"/>
          </a:xfrm>
          <a:prstGeom prst="rect">
            <a:avLst/>
          </a:prstGeom>
          <a:noFill/>
        </p:spPr>
        <p:txBody>
          <a:bodyPr wrap="none" rtlCol="0">
            <a:spAutoFit/>
          </a:bodyPr>
          <a:lstStyle/>
          <a:p>
            <a:r>
              <a:rPr lang="de-DE" sz="1050" dirty="0" smtClean="0">
                <a:solidFill>
                  <a:schemeClr val="bg1">
                    <a:lumMod val="50000"/>
                  </a:schemeClr>
                </a:solidFill>
              </a:rPr>
              <a:t>Quelle: Morris et al. (1993)</a:t>
            </a:r>
            <a:endParaRPr lang="de-DE" sz="1050" dirty="0">
              <a:solidFill>
                <a:srgbClr val="FF0000"/>
              </a:solidFill>
            </a:endParaRPr>
          </a:p>
        </p:txBody>
      </p:sp>
      <p:sp>
        <p:nvSpPr>
          <p:cNvPr id="21" name="Textfeld 20"/>
          <p:cNvSpPr txBox="1">
            <a:spLocks noChangeArrowheads="1"/>
          </p:cNvSpPr>
          <p:nvPr/>
        </p:nvSpPr>
        <p:spPr bwMode="auto">
          <a:xfrm>
            <a:off x="6710680" y="2367915"/>
            <a:ext cx="2181860" cy="2160591"/>
          </a:xfrm>
          <a:prstGeom prst="rect">
            <a:avLst/>
          </a:prstGeom>
          <a:noFill/>
          <a:ln w="9525">
            <a:noFill/>
            <a:miter lim="800000"/>
            <a:headEnd/>
            <a:tailEnd/>
          </a:ln>
        </p:spPr>
        <p:txBody>
          <a:bodyPr wrap="square">
            <a:spAutoFit/>
          </a:bodyPr>
          <a:lstStyle/>
          <a:p>
            <a:pPr marL="182563" indent="-182563" eaLnBrk="0" hangingPunct="0">
              <a:spcBef>
                <a:spcPct val="20000"/>
              </a:spcBef>
              <a:buFont typeface="Symbol" pitchFamily="18" charset="2"/>
              <a:buChar char="-"/>
            </a:pPr>
            <a:r>
              <a:rPr lang="en-GB" sz="1200" dirty="0" err="1" smtClean="0">
                <a:solidFill>
                  <a:srgbClr val="000000"/>
                </a:solidFill>
              </a:rPr>
              <a:t>Sowohl</a:t>
            </a:r>
            <a:r>
              <a:rPr lang="en-GB" sz="1200" dirty="0" smtClean="0">
                <a:solidFill>
                  <a:srgbClr val="000000"/>
                </a:solidFill>
              </a:rPr>
              <a:t> rein </a:t>
            </a:r>
            <a:r>
              <a:rPr lang="en-GB" sz="1200" dirty="0" err="1" smtClean="0">
                <a:solidFill>
                  <a:srgbClr val="000000"/>
                </a:solidFill>
              </a:rPr>
              <a:t>individualistisch</a:t>
            </a:r>
            <a:r>
              <a:rPr lang="en-GB" sz="1200" dirty="0" smtClean="0">
                <a:solidFill>
                  <a:srgbClr val="000000"/>
                </a:solidFill>
              </a:rPr>
              <a:t> </a:t>
            </a:r>
            <a:r>
              <a:rPr lang="en-GB" sz="1200" dirty="0" err="1" smtClean="0">
                <a:solidFill>
                  <a:srgbClr val="000000"/>
                </a:solidFill>
              </a:rPr>
              <a:t>als</a:t>
            </a:r>
            <a:r>
              <a:rPr lang="en-GB" sz="1200" dirty="0" smtClean="0">
                <a:solidFill>
                  <a:srgbClr val="000000"/>
                </a:solidFill>
              </a:rPr>
              <a:t> </a:t>
            </a:r>
            <a:r>
              <a:rPr lang="en-GB" sz="1200" dirty="0" err="1" smtClean="0">
                <a:solidFill>
                  <a:srgbClr val="000000"/>
                </a:solidFill>
              </a:rPr>
              <a:t>auch</a:t>
            </a:r>
            <a:r>
              <a:rPr lang="en-GB" sz="1200" dirty="0" smtClean="0">
                <a:solidFill>
                  <a:srgbClr val="000000"/>
                </a:solidFill>
              </a:rPr>
              <a:t> rein </a:t>
            </a:r>
            <a:r>
              <a:rPr lang="en-GB" sz="1200" dirty="0" err="1" smtClean="0">
                <a:solidFill>
                  <a:srgbClr val="000000"/>
                </a:solidFill>
              </a:rPr>
              <a:t>kollektivistisch</a:t>
            </a:r>
            <a:r>
              <a:rPr lang="en-GB" sz="1200" dirty="0" smtClean="0">
                <a:solidFill>
                  <a:srgbClr val="000000"/>
                </a:solidFill>
              </a:rPr>
              <a:t> </a:t>
            </a:r>
            <a:r>
              <a:rPr lang="en-GB" sz="1200" dirty="0" err="1" smtClean="0">
                <a:solidFill>
                  <a:srgbClr val="000000"/>
                </a:solidFill>
              </a:rPr>
              <a:t>geprägte</a:t>
            </a:r>
            <a:r>
              <a:rPr lang="en-GB" sz="1200" dirty="0" smtClean="0">
                <a:solidFill>
                  <a:srgbClr val="000000"/>
                </a:solidFill>
              </a:rPr>
              <a:t> </a:t>
            </a:r>
            <a:r>
              <a:rPr lang="en-GB" sz="1200" dirty="0" err="1" smtClean="0">
                <a:solidFill>
                  <a:srgbClr val="000000"/>
                </a:solidFill>
              </a:rPr>
              <a:t>Unternehmenskulturen</a:t>
            </a:r>
            <a:r>
              <a:rPr lang="en-GB" sz="1200" dirty="0" smtClean="0">
                <a:solidFill>
                  <a:srgbClr val="000000"/>
                </a:solidFill>
              </a:rPr>
              <a:t> </a:t>
            </a:r>
            <a:r>
              <a:rPr lang="en-GB" sz="1200" dirty="0" err="1" smtClean="0">
                <a:solidFill>
                  <a:srgbClr val="000000"/>
                </a:solidFill>
              </a:rPr>
              <a:t>sind</a:t>
            </a:r>
            <a:r>
              <a:rPr lang="en-GB" sz="1200" dirty="0" smtClean="0">
                <a:solidFill>
                  <a:srgbClr val="000000"/>
                </a:solidFill>
              </a:rPr>
              <a:t> </a:t>
            </a:r>
            <a:r>
              <a:rPr lang="en-GB" sz="1200" dirty="0" err="1" smtClean="0">
                <a:solidFill>
                  <a:srgbClr val="000000"/>
                </a:solidFill>
              </a:rPr>
              <a:t>nicht</a:t>
            </a:r>
            <a:r>
              <a:rPr lang="en-GB" sz="1200" dirty="0" smtClean="0">
                <a:solidFill>
                  <a:srgbClr val="000000"/>
                </a:solidFill>
              </a:rPr>
              <a:t> </a:t>
            </a:r>
            <a:r>
              <a:rPr lang="en-GB" sz="1200" dirty="0" err="1" smtClean="0">
                <a:solidFill>
                  <a:srgbClr val="000000"/>
                </a:solidFill>
              </a:rPr>
              <a:t>zielführend</a:t>
            </a:r>
            <a:endParaRPr lang="en-GB" sz="1200" dirty="0" smtClean="0">
              <a:solidFill>
                <a:srgbClr val="000000"/>
              </a:solidFill>
            </a:endParaRPr>
          </a:p>
          <a:p>
            <a:pPr marL="182563" indent="-182563" eaLnBrk="0" hangingPunct="0">
              <a:spcBef>
                <a:spcPct val="20000"/>
              </a:spcBef>
              <a:buFont typeface="Symbol" pitchFamily="18" charset="2"/>
              <a:buChar char="-"/>
            </a:pPr>
            <a:r>
              <a:rPr lang="en-GB" sz="1200" dirty="0" smtClean="0">
                <a:solidFill>
                  <a:srgbClr val="000000"/>
                </a:solidFill>
              </a:rPr>
              <a:t>Balance </a:t>
            </a:r>
            <a:r>
              <a:rPr lang="en-GB" sz="1200" dirty="0" err="1" smtClean="0">
                <a:solidFill>
                  <a:srgbClr val="000000"/>
                </a:solidFill>
              </a:rPr>
              <a:t>zwischen</a:t>
            </a:r>
            <a:r>
              <a:rPr lang="en-GB" sz="1200" dirty="0" smtClean="0">
                <a:solidFill>
                  <a:srgbClr val="000000"/>
                </a:solidFill>
              </a:rPr>
              <a:t> </a:t>
            </a:r>
            <a:r>
              <a:rPr lang="en-GB" sz="1200" dirty="0" err="1" smtClean="0">
                <a:solidFill>
                  <a:srgbClr val="000000"/>
                </a:solidFill>
              </a:rPr>
              <a:t>beiden</a:t>
            </a:r>
            <a:r>
              <a:rPr lang="en-GB" sz="1200" dirty="0" smtClean="0">
                <a:solidFill>
                  <a:srgbClr val="000000"/>
                </a:solidFill>
              </a:rPr>
              <a:t> </a:t>
            </a:r>
            <a:r>
              <a:rPr lang="en-GB" sz="1200" dirty="0" err="1" smtClean="0">
                <a:solidFill>
                  <a:srgbClr val="000000"/>
                </a:solidFill>
              </a:rPr>
              <a:t>Wertegruppen</a:t>
            </a:r>
            <a:r>
              <a:rPr lang="en-GB" sz="1200" dirty="0" smtClean="0">
                <a:solidFill>
                  <a:srgbClr val="000000"/>
                </a:solidFill>
              </a:rPr>
              <a:t> ideal </a:t>
            </a:r>
            <a:r>
              <a:rPr lang="en-GB" sz="1200" dirty="0" err="1" smtClean="0">
                <a:solidFill>
                  <a:srgbClr val="000000"/>
                </a:solidFill>
              </a:rPr>
              <a:t>zur</a:t>
            </a:r>
            <a:r>
              <a:rPr lang="en-GB" sz="1200" dirty="0" smtClean="0">
                <a:solidFill>
                  <a:srgbClr val="000000"/>
                </a:solidFill>
              </a:rPr>
              <a:t> </a:t>
            </a:r>
            <a:r>
              <a:rPr lang="en-GB" sz="1200" dirty="0" err="1" smtClean="0">
                <a:solidFill>
                  <a:srgbClr val="000000"/>
                </a:solidFill>
              </a:rPr>
              <a:t>Förderung</a:t>
            </a:r>
            <a:r>
              <a:rPr lang="en-GB" sz="1200" dirty="0" smtClean="0">
                <a:solidFill>
                  <a:srgbClr val="000000"/>
                </a:solidFill>
              </a:rPr>
              <a:t> von </a:t>
            </a:r>
            <a:r>
              <a:rPr lang="en-GB" sz="1200" dirty="0" err="1" smtClean="0">
                <a:solidFill>
                  <a:srgbClr val="000000"/>
                </a:solidFill>
              </a:rPr>
              <a:t>unternehmerischem</a:t>
            </a:r>
            <a:r>
              <a:rPr lang="en-GB" sz="1200" dirty="0" smtClean="0">
                <a:solidFill>
                  <a:srgbClr val="000000"/>
                </a:solidFill>
              </a:rPr>
              <a:t> </a:t>
            </a:r>
            <a:r>
              <a:rPr lang="en-GB" sz="1200" dirty="0" err="1" smtClean="0">
                <a:solidFill>
                  <a:srgbClr val="000000"/>
                </a:solidFill>
              </a:rPr>
              <a:t>Verhalten</a:t>
            </a:r>
            <a:endParaRPr lang="en-GB" sz="1200" dirty="0">
              <a:solidFill>
                <a:srgbClr val="000000"/>
              </a:solidFill>
            </a:endParaRPr>
          </a:p>
        </p:txBody>
      </p:sp>
      <p:sp>
        <p:nvSpPr>
          <p:cNvPr id="2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122</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5" name="Textfeld 24"/>
          <p:cNvSpPr txBox="1"/>
          <p:nvPr/>
        </p:nvSpPr>
        <p:spPr>
          <a:xfrm>
            <a:off x="217170" y="971550"/>
            <a:ext cx="3506088" cy="307777"/>
          </a:xfrm>
          <a:prstGeom prst="rect">
            <a:avLst/>
          </a:prstGeom>
          <a:noFill/>
        </p:spPr>
        <p:txBody>
          <a:bodyPr wrap="none" rtlCol="0">
            <a:spAutoFit/>
          </a:bodyPr>
          <a:lstStyle/>
          <a:p>
            <a:r>
              <a:rPr lang="de-DE" sz="1400" i="1" dirty="0" smtClean="0">
                <a:solidFill>
                  <a:schemeClr val="bg1">
                    <a:lumMod val="50000"/>
                  </a:schemeClr>
                </a:solidFill>
              </a:rPr>
              <a:t>3.2 Organisation </a:t>
            </a:r>
            <a:r>
              <a:rPr lang="de-DE" sz="1400" i="1" smtClean="0">
                <a:solidFill>
                  <a:schemeClr val="bg1">
                    <a:lumMod val="50000"/>
                  </a:schemeClr>
                </a:solidFill>
              </a:rPr>
              <a:t>– Unternehmenskulturen</a:t>
            </a:r>
            <a:endParaRPr lang="de-DE" sz="1400" i="1" dirty="0">
              <a:solidFill>
                <a:schemeClr val="bg1">
                  <a:lumMod val="50000"/>
                </a:schemeClr>
              </a:solidFill>
            </a:endParaRPr>
          </a:p>
        </p:txBody>
      </p:sp>
    </p:spTree>
    <p:extLst>
      <p:ext uri="{BB962C8B-B14F-4D97-AF65-F5344CB8AC3E}">
        <p14:creationId xmlns:p14="http://schemas.microsoft.com/office/powerpoint/2010/main" val="700518415"/>
      </p:ext>
    </p:extLst>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25"/>
          <p:cNvSpPr txBox="1">
            <a:spLocks noChangeArrowheads="1"/>
          </p:cNvSpPr>
          <p:nvPr/>
        </p:nvSpPr>
        <p:spPr bwMode="auto">
          <a:xfrm>
            <a:off x="568866" y="2096807"/>
            <a:ext cx="4095684" cy="324000"/>
          </a:xfrm>
          <a:prstGeom prst="rect">
            <a:avLst/>
          </a:prstGeom>
          <a:solidFill>
            <a:schemeClr val="accent2">
              <a:lumMod val="20000"/>
              <a:lumOff val="80000"/>
            </a:schemeClr>
          </a:solidFill>
          <a:ln w="9525">
            <a:noFill/>
            <a:miter lim="800000"/>
            <a:headEnd/>
            <a:tailEnd/>
          </a:ln>
        </p:spPr>
        <p:txBody>
          <a:bodyPr wrap="square">
            <a:spAutoFit/>
          </a:bodyPr>
          <a:lstStyle/>
          <a:p>
            <a:pPr algn="ctr"/>
            <a:r>
              <a:rPr lang="en-US" sz="1200" b="1" dirty="0" err="1" smtClean="0"/>
              <a:t>Individualistischer</a:t>
            </a:r>
            <a:r>
              <a:rPr lang="en-US" sz="1200" b="1" dirty="0" smtClean="0"/>
              <a:t> </a:t>
            </a:r>
            <a:r>
              <a:rPr lang="en-US" sz="1200" b="1" dirty="0" err="1" smtClean="0"/>
              <a:t>Werte</a:t>
            </a:r>
            <a:endParaRPr lang="en-US" sz="1200" b="1" dirty="0"/>
          </a:p>
        </p:txBody>
      </p:sp>
      <p:sp>
        <p:nvSpPr>
          <p:cNvPr id="10" name="Textfeld 26"/>
          <p:cNvSpPr txBox="1">
            <a:spLocks noChangeArrowheads="1"/>
          </p:cNvSpPr>
          <p:nvPr/>
        </p:nvSpPr>
        <p:spPr bwMode="auto">
          <a:xfrm>
            <a:off x="4762123" y="2096808"/>
            <a:ext cx="4068000" cy="324000"/>
          </a:xfrm>
          <a:prstGeom prst="rect">
            <a:avLst/>
          </a:prstGeom>
          <a:solidFill>
            <a:schemeClr val="accent2">
              <a:lumMod val="20000"/>
              <a:lumOff val="80000"/>
            </a:schemeClr>
          </a:solidFill>
          <a:ln w="9525">
            <a:noFill/>
            <a:miter lim="800000"/>
            <a:headEnd/>
            <a:tailEnd/>
          </a:ln>
        </p:spPr>
        <p:txBody>
          <a:bodyPr wrap="square">
            <a:spAutoFit/>
          </a:bodyPr>
          <a:lstStyle/>
          <a:p>
            <a:pPr algn="ctr"/>
            <a:r>
              <a:rPr lang="en-US" sz="1200" b="1" dirty="0" err="1" smtClean="0"/>
              <a:t>Kollektivistischer</a:t>
            </a:r>
            <a:r>
              <a:rPr lang="en-US" sz="1200" b="1" dirty="0" smtClean="0"/>
              <a:t> </a:t>
            </a:r>
            <a:r>
              <a:rPr lang="en-US" sz="1200" b="1" dirty="0" err="1" smtClean="0"/>
              <a:t>Werte</a:t>
            </a:r>
            <a:endParaRPr lang="en-US" sz="1200" b="1" dirty="0"/>
          </a:p>
        </p:txBody>
      </p:sp>
      <p:sp>
        <p:nvSpPr>
          <p:cNvPr id="11" name="Textfeld 27"/>
          <p:cNvSpPr txBox="1">
            <a:spLocks noChangeArrowheads="1"/>
          </p:cNvSpPr>
          <p:nvPr/>
        </p:nvSpPr>
        <p:spPr bwMode="auto">
          <a:xfrm>
            <a:off x="759938" y="1729643"/>
            <a:ext cx="8142514" cy="276999"/>
          </a:xfrm>
          <a:prstGeom prst="rect">
            <a:avLst/>
          </a:prstGeom>
          <a:noFill/>
          <a:ln w="9525">
            <a:noFill/>
            <a:miter lim="800000"/>
            <a:headEnd/>
            <a:tailEnd/>
          </a:ln>
        </p:spPr>
        <p:txBody>
          <a:bodyPr wrap="square">
            <a:spAutoFit/>
          </a:bodyPr>
          <a:lstStyle/>
          <a:p>
            <a:pPr algn="ctr"/>
            <a:r>
              <a:rPr lang="en-US" sz="1200" b="1" i="1" dirty="0" smtClean="0"/>
              <a:t>Positive </a:t>
            </a:r>
            <a:r>
              <a:rPr lang="en-US" sz="1200" b="1" i="1" dirty="0" err="1" smtClean="0"/>
              <a:t>Aspekte</a:t>
            </a:r>
            <a:r>
              <a:rPr lang="en-US" sz="1200" b="1" i="1" dirty="0" smtClean="0"/>
              <a:t> …</a:t>
            </a:r>
            <a:endParaRPr lang="en-US" sz="1200" b="1" i="1" dirty="0"/>
          </a:p>
        </p:txBody>
      </p:sp>
      <p:sp>
        <p:nvSpPr>
          <p:cNvPr id="12" name="Textfeld 28"/>
          <p:cNvSpPr txBox="1">
            <a:spLocks noChangeArrowheads="1"/>
          </p:cNvSpPr>
          <p:nvPr/>
        </p:nvSpPr>
        <p:spPr bwMode="auto">
          <a:xfrm>
            <a:off x="525596" y="2446102"/>
            <a:ext cx="4138954" cy="1877437"/>
          </a:xfrm>
          <a:prstGeom prst="rect">
            <a:avLst/>
          </a:prstGeom>
          <a:noFill/>
          <a:ln w="9525">
            <a:noFill/>
            <a:miter lim="800000"/>
            <a:headEnd/>
            <a:tailEnd/>
          </a:ln>
        </p:spPr>
        <p:txBody>
          <a:bodyPr wrap="square">
            <a:spAutoFit/>
          </a:bodyPr>
          <a:lstStyle/>
          <a:p>
            <a:pPr marL="184150" indent="-184150">
              <a:spcAft>
                <a:spcPts val="600"/>
              </a:spcAft>
              <a:buFont typeface="Symbol" pitchFamily="18" charset="2"/>
              <a:buChar char="-"/>
            </a:pPr>
            <a:r>
              <a:rPr lang="en-US" sz="1200" dirty="0" err="1" smtClean="0"/>
              <a:t>Mitarbeiter</a:t>
            </a:r>
            <a:r>
              <a:rPr lang="en-US" sz="1200" dirty="0" smtClean="0"/>
              <a:t> </a:t>
            </a:r>
            <a:r>
              <a:rPr lang="en-US" sz="1200" dirty="0" err="1" smtClean="0"/>
              <a:t>entwickeln</a:t>
            </a:r>
            <a:r>
              <a:rPr lang="en-US" sz="1200" dirty="0" smtClean="0"/>
              <a:t> </a:t>
            </a:r>
            <a:r>
              <a:rPr lang="en-US" sz="1200" dirty="0" err="1" smtClean="0"/>
              <a:t>mehr</a:t>
            </a:r>
            <a:r>
              <a:rPr lang="en-US" sz="1200" dirty="0" smtClean="0"/>
              <a:t> </a:t>
            </a:r>
            <a:r>
              <a:rPr lang="en-US" sz="1200" dirty="0" err="1" smtClean="0"/>
              <a:t>Selbstbewusstein</a:t>
            </a:r>
            <a:endParaRPr lang="en-US" sz="1200" dirty="0" smtClean="0"/>
          </a:p>
          <a:p>
            <a:pPr marL="184150" indent="-184150">
              <a:spcAft>
                <a:spcPts val="600"/>
              </a:spcAft>
              <a:buFont typeface="Symbol" pitchFamily="18" charset="2"/>
              <a:buChar char="-"/>
            </a:pPr>
            <a:r>
              <a:rPr lang="en-US" sz="1200" dirty="0" err="1" smtClean="0"/>
              <a:t>Wettbewerb</a:t>
            </a:r>
            <a:r>
              <a:rPr lang="en-US" sz="1200" dirty="0" smtClean="0"/>
              <a:t> </a:t>
            </a:r>
            <a:r>
              <a:rPr lang="en-US" sz="1200" dirty="0" err="1" smtClean="0"/>
              <a:t>untereinander</a:t>
            </a:r>
            <a:r>
              <a:rPr lang="en-US" sz="1200" dirty="0"/>
              <a:t> </a:t>
            </a:r>
            <a:r>
              <a:rPr lang="en-US" sz="1200" dirty="0" err="1" smtClean="0"/>
              <a:t>erhöht</a:t>
            </a:r>
            <a:r>
              <a:rPr lang="en-US" sz="1200" dirty="0" smtClean="0"/>
              <a:t> die </a:t>
            </a:r>
            <a:r>
              <a:rPr lang="en-US" sz="1200" dirty="0" err="1" smtClean="0"/>
              <a:t>Anzahl</a:t>
            </a:r>
            <a:r>
              <a:rPr lang="en-US" sz="1200" dirty="0" smtClean="0"/>
              <a:t> von </a:t>
            </a:r>
            <a:r>
              <a:rPr lang="en-US" sz="1200" dirty="0" err="1" smtClean="0"/>
              <a:t>neuen</a:t>
            </a:r>
            <a:r>
              <a:rPr lang="en-US" sz="1200" dirty="0" smtClean="0"/>
              <a:t> </a:t>
            </a:r>
            <a:r>
              <a:rPr lang="en-US" sz="1200" dirty="0" err="1" smtClean="0"/>
              <a:t>Konzepten</a:t>
            </a:r>
            <a:r>
              <a:rPr lang="en-US" sz="1200" dirty="0" smtClean="0"/>
              <a:t>, </a:t>
            </a:r>
            <a:r>
              <a:rPr lang="en-US" sz="1200" dirty="0" err="1" smtClean="0"/>
              <a:t>Ideen</a:t>
            </a:r>
            <a:r>
              <a:rPr lang="en-US" sz="1200" dirty="0"/>
              <a:t> </a:t>
            </a:r>
            <a:r>
              <a:rPr lang="en-US" sz="1200" dirty="0" smtClean="0"/>
              <a:t>und </a:t>
            </a:r>
            <a:r>
              <a:rPr lang="en-US" sz="1200" dirty="0" err="1" smtClean="0"/>
              <a:t>bahnbrechenden</a:t>
            </a:r>
            <a:r>
              <a:rPr lang="en-US" sz="1200" dirty="0" smtClean="0"/>
              <a:t> </a:t>
            </a:r>
            <a:r>
              <a:rPr lang="en-US" sz="1200" dirty="0" err="1" smtClean="0"/>
              <a:t>Innovationen</a:t>
            </a:r>
            <a:endParaRPr lang="en-US" sz="1200" dirty="0" smtClean="0"/>
          </a:p>
          <a:p>
            <a:pPr marL="184150" indent="-184150">
              <a:spcAft>
                <a:spcPts val="600"/>
              </a:spcAft>
              <a:buFont typeface="Symbol" pitchFamily="18" charset="2"/>
              <a:buChar char="-"/>
            </a:pPr>
            <a:r>
              <a:rPr lang="en-US" sz="1200" dirty="0" err="1" smtClean="0"/>
              <a:t>Erhöhter</a:t>
            </a:r>
            <a:r>
              <a:rPr lang="en-US" sz="1200" dirty="0" smtClean="0"/>
              <a:t> Sinn von </a:t>
            </a:r>
            <a:r>
              <a:rPr lang="en-US" sz="1200" dirty="0" err="1" smtClean="0"/>
              <a:t>persönlicher</a:t>
            </a:r>
            <a:r>
              <a:rPr lang="en-US" sz="1200" dirty="0" smtClean="0"/>
              <a:t> </a:t>
            </a:r>
            <a:r>
              <a:rPr lang="en-US" sz="1200" dirty="0" err="1" smtClean="0"/>
              <a:t>Verantwortung</a:t>
            </a:r>
            <a:r>
              <a:rPr lang="en-US" sz="1200" dirty="0" smtClean="0"/>
              <a:t> für </a:t>
            </a:r>
            <a:r>
              <a:rPr lang="en-US" sz="1200" dirty="0" err="1" smtClean="0"/>
              <a:t>erzielte</a:t>
            </a:r>
            <a:r>
              <a:rPr lang="en-US" sz="1200" dirty="0" smtClean="0"/>
              <a:t> </a:t>
            </a:r>
            <a:r>
              <a:rPr lang="en-US" sz="1200" dirty="0" err="1" smtClean="0"/>
              <a:t>Leistungsergebnisse</a:t>
            </a:r>
            <a:r>
              <a:rPr lang="en-US" sz="1200" dirty="0" smtClean="0"/>
              <a:t> </a:t>
            </a:r>
          </a:p>
          <a:p>
            <a:pPr marL="184150" indent="-184150">
              <a:spcAft>
                <a:spcPts val="600"/>
              </a:spcAft>
              <a:buFont typeface="Symbol" pitchFamily="18" charset="2"/>
              <a:buChar char="-"/>
            </a:pPr>
            <a:r>
              <a:rPr lang="en-US" sz="1200" dirty="0" err="1" smtClean="0"/>
              <a:t>Erhöhtes</a:t>
            </a:r>
            <a:r>
              <a:rPr lang="en-US" sz="1200" dirty="0" smtClean="0"/>
              <a:t> </a:t>
            </a:r>
            <a:r>
              <a:rPr lang="en-US" sz="1200" dirty="0" err="1" smtClean="0"/>
              <a:t>Gefühl</a:t>
            </a:r>
            <a:r>
              <a:rPr lang="en-US" sz="1200" dirty="0" smtClean="0"/>
              <a:t> von </a:t>
            </a:r>
            <a:r>
              <a:rPr lang="en-US" sz="1200" dirty="0" err="1" smtClean="0"/>
              <a:t>Gerechtigkeit</a:t>
            </a:r>
            <a:r>
              <a:rPr lang="en-US" sz="1200" dirty="0" smtClean="0"/>
              <a:t> </a:t>
            </a:r>
            <a:r>
              <a:rPr lang="en-US" sz="1200" dirty="0" err="1" smtClean="0"/>
              <a:t>durch</a:t>
            </a:r>
            <a:r>
              <a:rPr lang="en-US" sz="1200" dirty="0" smtClean="0"/>
              <a:t> </a:t>
            </a:r>
            <a:r>
              <a:rPr lang="en-US" sz="1200" dirty="0" err="1" smtClean="0"/>
              <a:t>Verbindung</a:t>
            </a:r>
            <a:r>
              <a:rPr lang="en-US" sz="1200" dirty="0" smtClean="0"/>
              <a:t> </a:t>
            </a:r>
            <a:r>
              <a:rPr lang="en-US" sz="1200" dirty="0" err="1" smtClean="0"/>
              <a:t>zwischen</a:t>
            </a:r>
            <a:r>
              <a:rPr lang="en-US" sz="1200" dirty="0" smtClean="0"/>
              <a:t> </a:t>
            </a:r>
            <a:r>
              <a:rPr lang="en-US" sz="1200" dirty="0" err="1" smtClean="0"/>
              <a:t>persönlicher</a:t>
            </a:r>
            <a:r>
              <a:rPr lang="en-US" sz="1200" dirty="0" smtClean="0"/>
              <a:t> </a:t>
            </a:r>
            <a:r>
              <a:rPr lang="en-US" sz="1200" dirty="0" err="1" smtClean="0"/>
              <a:t>Leistung</a:t>
            </a:r>
            <a:r>
              <a:rPr lang="en-US" sz="1200" dirty="0" smtClean="0"/>
              <a:t> und </a:t>
            </a:r>
            <a:r>
              <a:rPr lang="en-US" sz="1200" dirty="0" err="1" smtClean="0"/>
              <a:t>Belohnungen</a:t>
            </a:r>
            <a:endParaRPr lang="en-US" sz="1200" dirty="0"/>
          </a:p>
          <a:p>
            <a:pPr>
              <a:spcAft>
                <a:spcPts val="600"/>
              </a:spcAft>
            </a:pPr>
            <a:endParaRPr lang="en-US" sz="1200" dirty="0"/>
          </a:p>
        </p:txBody>
      </p:sp>
      <p:sp>
        <p:nvSpPr>
          <p:cNvPr id="13" name="Textfeld 29"/>
          <p:cNvSpPr txBox="1">
            <a:spLocks noChangeArrowheads="1"/>
          </p:cNvSpPr>
          <p:nvPr/>
        </p:nvSpPr>
        <p:spPr bwMode="auto">
          <a:xfrm>
            <a:off x="4652993" y="2446102"/>
            <a:ext cx="4000606" cy="2954655"/>
          </a:xfrm>
          <a:prstGeom prst="rect">
            <a:avLst/>
          </a:prstGeom>
          <a:noFill/>
          <a:ln w="9525">
            <a:noFill/>
            <a:miter lim="800000"/>
            <a:headEnd/>
            <a:tailEnd/>
          </a:ln>
        </p:spPr>
        <p:txBody>
          <a:bodyPr wrap="square">
            <a:spAutoFit/>
          </a:bodyPr>
          <a:lstStyle/>
          <a:p>
            <a:pPr marL="184150" indent="-184150">
              <a:spcBef>
                <a:spcPts val="600"/>
              </a:spcBef>
              <a:buFont typeface="Symbol" pitchFamily="18" charset="2"/>
              <a:buChar char="-"/>
            </a:pPr>
            <a:r>
              <a:rPr lang="en-US" sz="1200" dirty="0" err="1" smtClean="0"/>
              <a:t>Größere</a:t>
            </a:r>
            <a:r>
              <a:rPr lang="en-US" sz="1200" dirty="0" smtClean="0"/>
              <a:t> </a:t>
            </a:r>
            <a:r>
              <a:rPr lang="en-US" sz="1200" dirty="0" err="1" smtClean="0"/>
              <a:t>Synergien</a:t>
            </a:r>
            <a:r>
              <a:rPr lang="en-US" sz="1200" dirty="0" smtClean="0"/>
              <a:t> </a:t>
            </a:r>
            <a:r>
              <a:rPr lang="en-US" sz="1200" dirty="0" err="1" smtClean="0"/>
              <a:t>durch</a:t>
            </a:r>
            <a:r>
              <a:rPr lang="en-US" sz="1200" dirty="0" smtClean="0"/>
              <a:t> </a:t>
            </a:r>
            <a:r>
              <a:rPr lang="en-US" sz="1200" dirty="0" err="1" smtClean="0"/>
              <a:t>kombinierten</a:t>
            </a:r>
            <a:r>
              <a:rPr lang="en-US" sz="1200" dirty="0" smtClean="0"/>
              <a:t> </a:t>
            </a:r>
            <a:r>
              <a:rPr lang="en-US" sz="1200" dirty="0" err="1" smtClean="0"/>
              <a:t>Einsatz</a:t>
            </a:r>
            <a:r>
              <a:rPr lang="en-US" sz="1200" dirty="0" smtClean="0"/>
              <a:t> von </a:t>
            </a:r>
            <a:r>
              <a:rPr lang="en-US" sz="1200" dirty="0" err="1" smtClean="0"/>
              <a:t>Mitarbeitern</a:t>
            </a:r>
            <a:r>
              <a:rPr lang="en-US" sz="1200" dirty="0" smtClean="0"/>
              <a:t> mit </a:t>
            </a:r>
            <a:r>
              <a:rPr lang="en-US" sz="1200" dirty="0" err="1" smtClean="0"/>
              <a:t>unterschiedlichen</a:t>
            </a:r>
            <a:r>
              <a:rPr lang="en-US" sz="1200" dirty="0" smtClean="0"/>
              <a:t> </a:t>
            </a:r>
            <a:r>
              <a:rPr lang="en-US" sz="1200" dirty="0" err="1" smtClean="0"/>
              <a:t>Fähigkeiten</a:t>
            </a:r>
            <a:r>
              <a:rPr lang="en-US" sz="1200" dirty="0" smtClean="0"/>
              <a:t> </a:t>
            </a:r>
          </a:p>
          <a:p>
            <a:pPr marL="184150" indent="-184150">
              <a:spcBef>
                <a:spcPts val="600"/>
              </a:spcBef>
              <a:buFont typeface="Symbol" pitchFamily="18" charset="2"/>
              <a:buChar char="-"/>
            </a:pPr>
            <a:r>
              <a:rPr lang="en-US" sz="1200" dirty="0" err="1" smtClean="0"/>
              <a:t>Möglichkeit</a:t>
            </a:r>
            <a:r>
              <a:rPr lang="en-US" sz="1200" dirty="0" smtClean="0"/>
              <a:t> ,diverse </a:t>
            </a:r>
            <a:r>
              <a:rPr lang="en-US" sz="1200" dirty="0" err="1" smtClean="0"/>
              <a:t>Perspektiven</a:t>
            </a:r>
            <a:r>
              <a:rPr lang="en-US" sz="1200" dirty="0" smtClean="0"/>
              <a:t> </a:t>
            </a:r>
            <a:r>
              <a:rPr lang="en-US" sz="1200" dirty="0" err="1" smtClean="0"/>
              <a:t>einfließen</a:t>
            </a:r>
            <a:r>
              <a:rPr lang="en-US" sz="1200" dirty="0" smtClean="0"/>
              <a:t> </a:t>
            </a:r>
            <a:r>
              <a:rPr lang="en-US" sz="1200" dirty="0" err="1" smtClean="0"/>
              <a:t>zu</a:t>
            </a:r>
            <a:r>
              <a:rPr lang="en-US" sz="1200" dirty="0" smtClean="0"/>
              <a:t> </a:t>
            </a:r>
            <a:r>
              <a:rPr lang="en-US" sz="1200" dirty="0" err="1" smtClean="0"/>
              <a:t>lassen</a:t>
            </a:r>
            <a:r>
              <a:rPr lang="en-US" sz="1200" dirty="0" smtClean="0"/>
              <a:t> und </a:t>
            </a:r>
            <a:r>
              <a:rPr lang="en-US" sz="1200" dirty="0" err="1" smtClean="0"/>
              <a:t>zu</a:t>
            </a:r>
            <a:r>
              <a:rPr lang="en-US" sz="1200" dirty="0" smtClean="0"/>
              <a:t> </a:t>
            </a:r>
            <a:r>
              <a:rPr lang="en-US" sz="1200" dirty="0" err="1" smtClean="0"/>
              <a:t>einer</a:t>
            </a:r>
            <a:r>
              <a:rPr lang="en-US" sz="1200" dirty="0" smtClean="0"/>
              <a:t> </a:t>
            </a:r>
            <a:r>
              <a:rPr lang="en-US" sz="1200" dirty="0" err="1" smtClean="0"/>
              <a:t>ganzheitlichen</a:t>
            </a:r>
            <a:r>
              <a:rPr lang="en-US" sz="1200" dirty="0" smtClean="0"/>
              <a:t> </a:t>
            </a:r>
            <a:r>
              <a:rPr lang="en-US" sz="1200" dirty="0" err="1" smtClean="0"/>
              <a:t>Sicht</a:t>
            </a:r>
            <a:r>
              <a:rPr lang="en-US" sz="1200" dirty="0" smtClean="0"/>
              <a:t> </a:t>
            </a:r>
            <a:r>
              <a:rPr lang="en-US" sz="1200" dirty="0" err="1" smtClean="0"/>
              <a:t>zu</a:t>
            </a:r>
            <a:r>
              <a:rPr lang="en-US" sz="1200" dirty="0" smtClean="0"/>
              <a:t> </a:t>
            </a:r>
            <a:r>
              <a:rPr lang="en-US" sz="1200" dirty="0" err="1" smtClean="0"/>
              <a:t>gelangen</a:t>
            </a:r>
            <a:endParaRPr lang="en-US" sz="1200" dirty="0" smtClean="0"/>
          </a:p>
          <a:p>
            <a:pPr marL="184150" indent="-184150">
              <a:spcBef>
                <a:spcPts val="600"/>
              </a:spcBef>
              <a:buFont typeface="Symbol" pitchFamily="18" charset="2"/>
              <a:buChar char="-"/>
            </a:pPr>
            <a:r>
              <a:rPr lang="en-US" sz="1200" dirty="0" err="1" smtClean="0"/>
              <a:t>Individuen</a:t>
            </a:r>
            <a:r>
              <a:rPr lang="en-US" sz="1200" dirty="0" smtClean="0"/>
              <a:t> </a:t>
            </a:r>
            <a:r>
              <a:rPr lang="en-US" sz="1200" dirty="0" err="1" smtClean="0"/>
              <a:t>werden</a:t>
            </a:r>
            <a:r>
              <a:rPr lang="en-US" sz="1200" dirty="0" smtClean="0"/>
              <a:t> </a:t>
            </a:r>
            <a:r>
              <a:rPr lang="en-US" sz="1200" dirty="0" err="1" smtClean="0"/>
              <a:t>als</a:t>
            </a:r>
            <a:r>
              <a:rPr lang="en-US" sz="1200" dirty="0" smtClean="0"/>
              <a:t> </a:t>
            </a:r>
            <a:r>
              <a:rPr lang="en-US" sz="1200" dirty="0" err="1" smtClean="0"/>
              <a:t>Gleichgestellte</a:t>
            </a:r>
            <a:r>
              <a:rPr lang="en-US" sz="1200" dirty="0" smtClean="0"/>
              <a:t> </a:t>
            </a:r>
            <a:r>
              <a:rPr lang="en-US" sz="1200" dirty="0" err="1" smtClean="0"/>
              <a:t>behandelt</a:t>
            </a:r>
            <a:endParaRPr lang="en-US" sz="1200" dirty="0" smtClean="0"/>
          </a:p>
          <a:p>
            <a:pPr marL="184150" indent="-184150">
              <a:spcBef>
                <a:spcPts val="600"/>
              </a:spcBef>
              <a:buFont typeface="Symbol" pitchFamily="18" charset="2"/>
              <a:buChar char="-"/>
            </a:pPr>
            <a:r>
              <a:rPr lang="en-US" sz="1200" dirty="0" err="1" smtClean="0"/>
              <a:t>Zwischenmenschliche</a:t>
            </a:r>
            <a:r>
              <a:rPr lang="en-US" sz="1200" dirty="0" smtClean="0"/>
              <a:t> </a:t>
            </a:r>
            <a:r>
              <a:rPr lang="en-US" sz="1200" dirty="0" err="1" smtClean="0"/>
              <a:t>Beziehungen</a:t>
            </a:r>
            <a:r>
              <a:rPr lang="en-US" sz="1200" dirty="0" smtClean="0"/>
              <a:t> </a:t>
            </a:r>
            <a:r>
              <a:rPr lang="en-US" sz="1200" dirty="0" err="1" smtClean="0"/>
              <a:t>sind</a:t>
            </a:r>
            <a:r>
              <a:rPr lang="en-US" sz="1200" dirty="0" smtClean="0"/>
              <a:t> </a:t>
            </a:r>
            <a:r>
              <a:rPr lang="en-US" sz="1200" dirty="0" err="1" smtClean="0"/>
              <a:t>eher</a:t>
            </a:r>
            <a:r>
              <a:rPr lang="en-US" sz="1200" dirty="0" smtClean="0"/>
              <a:t> </a:t>
            </a:r>
            <a:r>
              <a:rPr lang="en-US" sz="1200" dirty="0" err="1" smtClean="0"/>
              <a:t>persönlich</a:t>
            </a:r>
            <a:r>
              <a:rPr lang="en-US" sz="1200" dirty="0" smtClean="0"/>
              <a:t>, </a:t>
            </a:r>
            <a:r>
              <a:rPr lang="en-US" sz="1200" dirty="0" err="1" smtClean="0"/>
              <a:t>harmonisch</a:t>
            </a:r>
            <a:r>
              <a:rPr lang="en-US" sz="1200" dirty="0" smtClean="0"/>
              <a:t> und </a:t>
            </a:r>
            <a:r>
              <a:rPr lang="en-US" sz="1200" dirty="0" err="1" smtClean="0"/>
              <a:t>aufeinander</a:t>
            </a:r>
            <a:r>
              <a:rPr lang="en-US" sz="1200" dirty="0" smtClean="0"/>
              <a:t> </a:t>
            </a:r>
            <a:r>
              <a:rPr lang="en-US" sz="1200" dirty="0" err="1" smtClean="0"/>
              <a:t>abgestimmt</a:t>
            </a:r>
            <a:endParaRPr lang="en-US" sz="1200" dirty="0" smtClean="0"/>
          </a:p>
          <a:p>
            <a:pPr marL="184150" indent="-184150">
              <a:spcBef>
                <a:spcPts val="600"/>
              </a:spcBef>
              <a:buFont typeface="Symbol" pitchFamily="18" charset="2"/>
              <a:buChar char="-"/>
            </a:pPr>
            <a:r>
              <a:rPr lang="en-US" sz="1200" dirty="0" err="1" smtClean="0"/>
              <a:t>Stärkeres</a:t>
            </a:r>
            <a:r>
              <a:rPr lang="en-US" sz="1200" dirty="0" smtClean="0"/>
              <a:t> </a:t>
            </a:r>
            <a:r>
              <a:rPr lang="en-US" sz="1200" dirty="0" err="1" smtClean="0"/>
              <a:t>Bestreben</a:t>
            </a:r>
            <a:r>
              <a:rPr lang="en-US" sz="1200" dirty="0" smtClean="0"/>
              <a:t> um das </a:t>
            </a:r>
            <a:r>
              <a:rPr lang="en-US" sz="1200" dirty="0" err="1" smtClean="0"/>
              <a:t>Wohlergehen</a:t>
            </a:r>
            <a:r>
              <a:rPr lang="en-US" sz="1200" dirty="0" smtClean="0"/>
              <a:t> </a:t>
            </a:r>
            <a:r>
              <a:rPr lang="en-US" sz="1200" dirty="0" err="1" smtClean="0"/>
              <a:t>anderer</a:t>
            </a:r>
            <a:r>
              <a:rPr lang="en-US" sz="1200" dirty="0" smtClean="0"/>
              <a:t>, </a:t>
            </a:r>
            <a:r>
              <a:rPr lang="en-US" sz="1200" dirty="0" err="1" smtClean="0"/>
              <a:t>vorhandenes</a:t>
            </a:r>
            <a:r>
              <a:rPr lang="en-US" sz="1200" dirty="0" smtClean="0"/>
              <a:t> </a:t>
            </a:r>
            <a:r>
              <a:rPr lang="en-US" sz="1200" dirty="0" err="1" smtClean="0"/>
              <a:t>Netzwerk</a:t>
            </a:r>
            <a:r>
              <a:rPr lang="en-US" sz="1200" dirty="0"/>
              <a:t> </a:t>
            </a:r>
            <a:r>
              <a:rPr lang="en-US" sz="1200" dirty="0" smtClean="0"/>
              <a:t>an </a:t>
            </a:r>
            <a:r>
              <a:rPr lang="en-US" sz="1200" dirty="0" err="1" smtClean="0"/>
              <a:t>sozialer</a:t>
            </a:r>
            <a:r>
              <a:rPr lang="en-US" sz="1200" dirty="0" smtClean="0"/>
              <a:t> </a:t>
            </a:r>
            <a:r>
              <a:rPr lang="en-US" sz="1200" dirty="0" err="1" smtClean="0"/>
              <a:t>Unterstützung</a:t>
            </a:r>
            <a:endParaRPr lang="en-US" sz="1200" dirty="0" smtClean="0"/>
          </a:p>
          <a:p>
            <a:pPr marL="184150" indent="-184150">
              <a:spcBef>
                <a:spcPts val="600"/>
              </a:spcBef>
              <a:buFont typeface="Symbol" pitchFamily="18" charset="2"/>
              <a:buChar char="-"/>
            </a:pPr>
            <a:r>
              <a:rPr lang="en-US" sz="1200" dirty="0" err="1" smtClean="0"/>
              <a:t>Verantwortung</a:t>
            </a:r>
            <a:r>
              <a:rPr lang="en-US" sz="1200" dirty="0" smtClean="0"/>
              <a:t> für </a:t>
            </a:r>
            <a:r>
              <a:rPr lang="en-US" sz="1200" dirty="0" err="1" smtClean="0"/>
              <a:t>Fehler</a:t>
            </a:r>
            <a:r>
              <a:rPr lang="en-US" sz="1200" dirty="0" smtClean="0"/>
              <a:t> und </a:t>
            </a:r>
            <a:r>
              <a:rPr lang="en-US" sz="1200" dirty="0" err="1" smtClean="0"/>
              <a:t>Erfolge</a:t>
            </a:r>
            <a:r>
              <a:rPr lang="en-US" sz="1200" dirty="0" smtClean="0"/>
              <a:t> </a:t>
            </a:r>
            <a:r>
              <a:rPr lang="en-US" sz="1200" dirty="0" err="1" smtClean="0"/>
              <a:t>wird</a:t>
            </a:r>
            <a:r>
              <a:rPr lang="en-US" sz="1200" dirty="0" smtClean="0"/>
              <a:t> </a:t>
            </a:r>
            <a:r>
              <a:rPr lang="en-US" sz="1200" dirty="0" err="1" smtClean="0"/>
              <a:t>gleich</a:t>
            </a:r>
            <a:r>
              <a:rPr lang="en-US" sz="1200" dirty="0" smtClean="0"/>
              <a:t> </a:t>
            </a:r>
            <a:r>
              <a:rPr lang="en-US" sz="1200" dirty="0" err="1" smtClean="0"/>
              <a:t>untereinander</a:t>
            </a:r>
            <a:r>
              <a:rPr lang="en-US" sz="1200" dirty="0" smtClean="0"/>
              <a:t> </a:t>
            </a:r>
            <a:r>
              <a:rPr lang="en-US" sz="1200" dirty="0" err="1" smtClean="0"/>
              <a:t>aufgeteilt</a:t>
            </a:r>
            <a:endParaRPr lang="en-US" sz="1200" dirty="0" smtClean="0"/>
          </a:p>
          <a:p>
            <a:pPr marL="184150" indent="-184150">
              <a:spcBef>
                <a:spcPts val="600"/>
              </a:spcBef>
              <a:buFont typeface="Symbol" pitchFamily="18" charset="2"/>
              <a:buChar char="-"/>
            </a:pPr>
            <a:r>
              <a:rPr lang="en-US" sz="1200" dirty="0" err="1" smtClean="0"/>
              <a:t>Stetige</a:t>
            </a:r>
            <a:r>
              <a:rPr lang="en-US" sz="1200" dirty="0" smtClean="0"/>
              <a:t>, </a:t>
            </a:r>
            <a:r>
              <a:rPr lang="en-US" sz="1200" dirty="0" err="1" smtClean="0"/>
              <a:t>inkrementelle</a:t>
            </a:r>
            <a:r>
              <a:rPr lang="en-US" sz="1200" dirty="0" smtClean="0"/>
              <a:t> </a:t>
            </a:r>
            <a:r>
              <a:rPr lang="en-US" sz="1200" dirty="0" err="1" smtClean="0"/>
              <a:t>Fortschritte</a:t>
            </a:r>
            <a:r>
              <a:rPr lang="en-US" sz="1200" dirty="0" smtClean="0"/>
              <a:t> von </a:t>
            </a:r>
            <a:r>
              <a:rPr lang="en-US" sz="1200" dirty="0" err="1" smtClean="0"/>
              <a:t>Projekten</a:t>
            </a:r>
            <a:r>
              <a:rPr lang="en-US" sz="1200" dirty="0" smtClean="0"/>
              <a:t> </a:t>
            </a:r>
            <a:r>
              <a:rPr lang="en-US" sz="1200" dirty="0" err="1" smtClean="0"/>
              <a:t>durch</a:t>
            </a:r>
            <a:r>
              <a:rPr lang="en-US" sz="1200" dirty="0" smtClean="0"/>
              <a:t> Teamwork</a:t>
            </a:r>
          </a:p>
        </p:txBody>
      </p:sp>
      <p:cxnSp>
        <p:nvCxnSpPr>
          <p:cNvPr id="17" name="Gerade Verbindung 24"/>
          <p:cNvCxnSpPr/>
          <p:nvPr/>
        </p:nvCxnSpPr>
        <p:spPr bwMode="auto">
          <a:xfrm>
            <a:off x="593293" y="1696232"/>
            <a:ext cx="8142514"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3" name="Gerade Verbindung 24"/>
          <p:cNvCxnSpPr/>
          <p:nvPr/>
        </p:nvCxnSpPr>
        <p:spPr bwMode="auto">
          <a:xfrm>
            <a:off x="580572" y="5605015"/>
            <a:ext cx="8142514"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6" name="Textfeld 15"/>
          <p:cNvSpPr txBox="1"/>
          <p:nvPr/>
        </p:nvSpPr>
        <p:spPr>
          <a:xfrm>
            <a:off x="217170" y="388620"/>
            <a:ext cx="8515349" cy="338554"/>
          </a:xfrm>
          <a:prstGeom prst="rect">
            <a:avLst/>
          </a:prstGeom>
          <a:noFill/>
        </p:spPr>
        <p:txBody>
          <a:bodyPr wrap="square" rtlCol="0">
            <a:spAutoFit/>
          </a:bodyPr>
          <a:lstStyle/>
          <a:p>
            <a:r>
              <a:rPr lang="de-DE" sz="1600" b="1" dirty="0">
                <a:solidFill>
                  <a:srgbClr val="002060"/>
                </a:solidFill>
              </a:rPr>
              <a:t>Positive Aspekte individualistischer und kollektivistischer Werte in Unternehmen</a:t>
            </a:r>
          </a:p>
        </p:txBody>
      </p:sp>
      <p:sp>
        <p:nvSpPr>
          <p:cNvPr id="1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123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Textfeld 14"/>
          <p:cNvSpPr txBox="1"/>
          <p:nvPr/>
        </p:nvSpPr>
        <p:spPr>
          <a:xfrm>
            <a:off x="217170" y="971550"/>
            <a:ext cx="3506088" cy="307777"/>
          </a:xfrm>
          <a:prstGeom prst="rect">
            <a:avLst/>
          </a:prstGeom>
          <a:noFill/>
        </p:spPr>
        <p:txBody>
          <a:bodyPr wrap="none" rtlCol="0">
            <a:spAutoFit/>
          </a:bodyPr>
          <a:lstStyle/>
          <a:p>
            <a:r>
              <a:rPr lang="de-DE" sz="1400" i="1" dirty="0" smtClean="0">
                <a:solidFill>
                  <a:schemeClr val="bg1">
                    <a:lumMod val="50000"/>
                  </a:schemeClr>
                </a:solidFill>
              </a:rPr>
              <a:t>3.2 Organisation </a:t>
            </a:r>
            <a:r>
              <a:rPr lang="de-DE" sz="1400" i="1" smtClean="0">
                <a:solidFill>
                  <a:schemeClr val="bg1">
                    <a:lumMod val="50000"/>
                  </a:schemeClr>
                </a:solidFill>
              </a:rPr>
              <a:t>– Unternehmenskulturen</a:t>
            </a:r>
            <a:endParaRPr lang="de-DE" sz="1400" i="1" dirty="0">
              <a:solidFill>
                <a:schemeClr val="bg1">
                  <a:lumMod val="50000"/>
                </a:schemeClr>
              </a:solidFill>
            </a:endParaRPr>
          </a:p>
        </p:txBody>
      </p:sp>
      <p:sp>
        <p:nvSpPr>
          <p:cNvPr id="18" name="Textfeld 17"/>
          <p:cNvSpPr txBox="1"/>
          <p:nvPr/>
        </p:nvSpPr>
        <p:spPr>
          <a:xfrm>
            <a:off x="346710" y="6371909"/>
            <a:ext cx="187102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Kuratko</a:t>
            </a:r>
            <a:r>
              <a:rPr lang="de-DE" sz="1050" dirty="0" smtClean="0">
                <a:solidFill>
                  <a:schemeClr val="bg1">
                    <a:lumMod val="50000"/>
                  </a:schemeClr>
                </a:solidFill>
              </a:rPr>
              <a:t> </a:t>
            </a:r>
            <a:r>
              <a:rPr lang="de-DE" sz="1050" dirty="0">
                <a:solidFill>
                  <a:schemeClr val="bg1">
                    <a:lumMod val="50000"/>
                  </a:schemeClr>
                </a:solidFill>
              </a:rPr>
              <a:t>et al. (2011)</a:t>
            </a:r>
          </a:p>
        </p:txBody>
      </p:sp>
    </p:spTree>
    <p:extLst>
      <p:ext uri="{BB962C8B-B14F-4D97-AF65-F5344CB8AC3E}">
        <p14:creationId xmlns:p14="http://schemas.microsoft.com/office/powerpoint/2010/main" val="675225042"/>
      </p:ext>
    </p:extLst>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44"/>
          <p:cNvSpPr txBox="1">
            <a:spLocks noChangeArrowheads="1"/>
          </p:cNvSpPr>
          <p:nvPr/>
        </p:nvSpPr>
        <p:spPr bwMode="auto">
          <a:xfrm>
            <a:off x="4788488" y="2389749"/>
            <a:ext cx="3866017" cy="3431709"/>
          </a:xfrm>
          <a:prstGeom prst="rect">
            <a:avLst/>
          </a:prstGeom>
          <a:noFill/>
          <a:ln w="9525">
            <a:noFill/>
            <a:miter lim="800000"/>
            <a:headEnd/>
            <a:tailEnd/>
          </a:ln>
        </p:spPr>
        <p:txBody>
          <a:bodyPr wrap="square">
            <a:spAutoFit/>
          </a:bodyPr>
          <a:lstStyle/>
          <a:p>
            <a:pPr marL="184150" indent="-184150">
              <a:spcAft>
                <a:spcPts val="600"/>
              </a:spcAft>
              <a:buFont typeface="Symbol" pitchFamily="18" charset="2"/>
              <a:buChar char="-"/>
            </a:pPr>
            <a:r>
              <a:rPr lang="en-US" sz="1200" dirty="0" err="1" smtClean="0"/>
              <a:t>Verlust</a:t>
            </a:r>
            <a:r>
              <a:rPr lang="en-US" sz="1200" dirty="0" smtClean="0"/>
              <a:t> des </a:t>
            </a:r>
            <a:r>
              <a:rPr lang="en-US" sz="1200" dirty="0" err="1" smtClean="0"/>
              <a:t>persönlichen</a:t>
            </a:r>
            <a:r>
              <a:rPr lang="en-US" sz="1200" dirty="0" smtClean="0"/>
              <a:t> und </a:t>
            </a:r>
            <a:r>
              <a:rPr lang="en-US" sz="1200" dirty="0" err="1" smtClean="0"/>
              <a:t>professionellen</a:t>
            </a:r>
            <a:r>
              <a:rPr lang="en-US" sz="1200" dirty="0" smtClean="0"/>
              <a:t> </a:t>
            </a:r>
            <a:r>
              <a:rPr lang="en-US" sz="1200" dirty="0" err="1"/>
              <a:t>S</a:t>
            </a:r>
            <a:r>
              <a:rPr lang="en-US" sz="1200" dirty="0" err="1" smtClean="0"/>
              <a:t>elbst</a:t>
            </a:r>
            <a:r>
              <a:rPr lang="en-US" sz="1200" dirty="0" smtClean="0"/>
              <a:t> </a:t>
            </a:r>
            <a:r>
              <a:rPr lang="en-US" sz="1200" dirty="0" err="1" smtClean="0"/>
              <a:t>zugunsten</a:t>
            </a:r>
            <a:r>
              <a:rPr lang="en-US" sz="1200" dirty="0" smtClean="0"/>
              <a:t> des </a:t>
            </a:r>
            <a:r>
              <a:rPr lang="en-US" sz="1200" dirty="0" err="1" smtClean="0"/>
              <a:t>Kollektivs</a:t>
            </a:r>
            <a:endParaRPr lang="en-US" sz="1200" dirty="0" smtClean="0"/>
          </a:p>
          <a:p>
            <a:pPr marL="184150" indent="-184150">
              <a:spcAft>
                <a:spcPts val="600"/>
              </a:spcAft>
              <a:buFont typeface="Symbol" pitchFamily="18" charset="2"/>
              <a:buChar char="-"/>
            </a:pPr>
            <a:r>
              <a:rPr lang="en-US" sz="1200" dirty="0" err="1" smtClean="0"/>
              <a:t>Stärkere</a:t>
            </a:r>
            <a:r>
              <a:rPr lang="en-US" sz="1200" dirty="0" smtClean="0"/>
              <a:t> </a:t>
            </a:r>
            <a:r>
              <a:rPr lang="en-US" sz="1200" dirty="0" err="1" smtClean="0"/>
              <a:t>emotionale</a:t>
            </a:r>
            <a:r>
              <a:rPr lang="en-US" sz="1200" dirty="0" smtClean="0"/>
              <a:t> </a:t>
            </a:r>
            <a:r>
              <a:rPr lang="en-US" sz="1200" dirty="0" err="1" smtClean="0"/>
              <a:t>Abhängigkeit</a:t>
            </a:r>
            <a:r>
              <a:rPr lang="en-US" sz="1200" dirty="0" smtClean="0"/>
              <a:t> von </a:t>
            </a:r>
            <a:r>
              <a:rPr lang="en-US" sz="1200" dirty="0" err="1" smtClean="0"/>
              <a:t>Individuen</a:t>
            </a:r>
            <a:r>
              <a:rPr lang="en-US" sz="1200" dirty="0" smtClean="0"/>
              <a:t> </a:t>
            </a:r>
            <a:r>
              <a:rPr lang="en-US" sz="1200" dirty="0" err="1" smtClean="0"/>
              <a:t>zur</a:t>
            </a:r>
            <a:r>
              <a:rPr lang="en-US" sz="1200" dirty="0" smtClean="0"/>
              <a:t> </a:t>
            </a:r>
            <a:r>
              <a:rPr lang="en-US" sz="1200" dirty="0" err="1" smtClean="0"/>
              <a:t>Gruppe</a:t>
            </a:r>
            <a:r>
              <a:rPr lang="en-US" sz="1200" dirty="0" smtClean="0"/>
              <a:t> </a:t>
            </a:r>
            <a:r>
              <a:rPr lang="en-US" sz="1200" dirty="0" err="1" smtClean="0"/>
              <a:t>oder</a:t>
            </a:r>
            <a:r>
              <a:rPr lang="en-US" sz="1200" dirty="0" smtClean="0"/>
              <a:t> der </a:t>
            </a:r>
            <a:r>
              <a:rPr lang="en-US" sz="1200" dirty="0" err="1" smtClean="0"/>
              <a:t>Organisation</a:t>
            </a:r>
            <a:endParaRPr lang="en-US" sz="1200" dirty="0" smtClean="0"/>
          </a:p>
          <a:p>
            <a:pPr marL="184150" indent="-184150">
              <a:spcAft>
                <a:spcPts val="600"/>
              </a:spcAft>
              <a:buFont typeface="Symbol" pitchFamily="18" charset="2"/>
              <a:buChar char="-"/>
            </a:pPr>
            <a:r>
              <a:rPr lang="en-US" sz="1200" dirty="0" err="1" smtClean="0"/>
              <a:t>Geringere</a:t>
            </a:r>
            <a:r>
              <a:rPr lang="en-US" sz="1200" dirty="0" smtClean="0"/>
              <a:t> </a:t>
            </a:r>
            <a:r>
              <a:rPr lang="en-US" sz="1200" dirty="0" err="1" smtClean="0"/>
              <a:t>persönliche</a:t>
            </a:r>
            <a:r>
              <a:rPr lang="en-US" sz="1200" dirty="0" smtClean="0"/>
              <a:t> </a:t>
            </a:r>
            <a:r>
              <a:rPr lang="en-US" sz="1200" dirty="0" err="1" smtClean="0"/>
              <a:t>Verantwortung</a:t>
            </a:r>
            <a:r>
              <a:rPr lang="en-US" sz="1200" dirty="0" smtClean="0"/>
              <a:t> für </a:t>
            </a:r>
            <a:r>
              <a:rPr lang="en-US" sz="1200" dirty="0" err="1" smtClean="0"/>
              <a:t>Ergebnisse</a:t>
            </a:r>
            <a:endParaRPr lang="en-US" sz="1200" dirty="0" smtClean="0"/>
          </a:p>
          <a:p>
            <a:pPr marL="184150" indent="-184150">
              <a:spcAft>
                <a:spcPts val="600"/>
              </a:spcAft>
              <a:buFont typeface="Symbol" pitchFamily="18" charset="2"/>
              <a:buChar char="-"/>
            </a:pPr>
            <a:r>
              <a:rPr lang="en-US" sz="1200" dirty="0" err="1" smtClean="0"/>
              <a:t>Individuen</a:t>
            </a:r>
            <a:r>
              <a:rPr lang="en-US" sz="1200" dirty="0" smtClean="0"/>
              <a:t> </a:t>
            </a:r>
            <a:r>
              <a:rPr lang="en-US" sz="1200" dirty="0" err="1" smtClean="0"/>
              <a:t>können</a:t>
            </a:r>
            <a:r>
              <a:rPr lang="en-US" sz="1200" dirty="0" smtClean="0"/>
              <a:t> für die </a:t>
            </a:r>
            <a:r>
              <a:rPr lang="en-US" sz="1200" dirty="0" err="1" smtClean="0"/>
              <a:t>Leistungen</a:t>
            </a:r>
            <a:r>
              <a:rPr lang="en-US" sz="1200" dirty="0" smtClean="0"/>
              <a:t> </a:t>
            </a:r>
            <a:r>
              <a:rPr lang="en-US" sz="1200" dirty="0" err="1" smtClean="0"/>
              <a:t>anderer</a:t>
            </a:r>
            <a:r>
              <a:rPr lang="en-US" sz="1200" dirty="0" smtClean="0"/>
              <a:t> </a:t>
            </a:r>
            <a:r>
              <a:rPr lang="en-US" sz="1200" dirty="0" err="1" smtClean="0"/>
              <a:t>belohnt</a:t>
            </a:r>
            <a:r>
              <a:rPr lang="en-US" sz="1200" dirty="0" smtClean="0"/>
              <a:t> </a:t>
            </a:r>
            <a:r>
              <a:rPr lang="en-US" sz="1200" dirty="0" err="1" smtClean="0"/>
              <a:t>werden</a:t>
            </a:r>
            <a:r>
              <a:rPr lang="en-US" sz="1200" dirty="0" smtClean="0"/>
              <a:t>, </a:t>
            </a:r>
            <a:r>
              <a:rPr lang="en-US" sz="1200" dirty="0" err="1" smtClean="0"/>
              <a:t>ohne</a:t>
            </a:r>
            <a:r>
              <a:rPr lang="en-US" sz="1200" dirty="0" smtClean="0"/>
              <a:t> </a:t>
            </a:r>
            <a:r>
              <a:rPr lang="en-US" sz="1200" dirty="0" err="1" smtClean="0"/>
              <a:t>dabei</a:t>
            </a:r>
            <a:r>
              <a:rPr lang="en-US" sz="1200" dirty="0" smtClean="0"/>
              <a:t> </a:t>
            </a:r>
            <a:r>
              <a:rPr lang="en-US" sz="1200" dirty="0" err="1" smtClean="0"/>
              <a:t>selbst</a:t>
            </a:r>
            <a:r>
              <a:rPr lang="en-US" sz="1200" dirty="0" smtClean="0"/>
              <a:t> </a:t>
            </a:r>
            <a:r>
              <a:rPr lang="en-US" sz="1200" dirty="0" err="1" smtClean="0"/>
              <a:t>beteiligt</a:t>
            </a:r>
            <a:r>
              <a:rPr lang="en-US" sz="1200" dirty="0" smtClean="0"/>
              <a:t> </a:t>
            </a:r>
            <a:r>
              <a:rPr lang="en-US" sz="1200" dirty="0" err="1" smtClean="0"/>
              <a:t>gewesen</a:t>
            </a:r>
            <a:r>
              <a:rPr lang="en-US" sz="1200" dirty="0" smtClean="0"/>
              <a:t> </a:t>
            </a:r>
            <a:r>
              <a:rPr lang="en-US" sz="1200" dirty="0" err="1" smtClean="0"/>
              <a:t>zu</a:t>
            </a:r>
            <a:r>
              <a:rPr lang="en-US" sz="1200" dirty="0" smtClean="0"/>
              <a:t> </a:t>
            </a:r>
            <a:r>
              <a:rPr lang="en-US" sz="1200" dirty="0" err="1" smtClean="0"/>
              <a:t>sein</a:t>
            </a:r>
            <a:endParaRPr lang="en-US" sz="1200" dirty="0" smtClean="0"/>
          </a:p>
          <a:p>
            <a:pPr marL="184150" indent="-184150">
              <a:spcAft>
                <a:spcPts val="600"/>
              </a:spcAft>
              <a:buFont typeface="Symbol" pitchFamily="18" charset="2"/>
              <a:buChar char="-"/>
            </a:pPr>
            <a:r>
              <a:rPr lang="en-US" sz="1200" dirty="0" err="1" smtClean="0"/>
              <a:t>Ergebnisse</a:t>
            </a:r>
            <a:r>
              <a:rPr lang="en-US" sz="1200" dirty="0" smtClean="0"/>
              <a:t> </a:t>
            </a:r>
            <a:r>
              <a:rPr lang="en-US" sz="1200" dirty="0" err="1" smtClean="0"/>
              <a:t>können</a:t>
            </a:r>
            <a:r>
              <a:rPr lang="en-US" sz="1200" dirty="0" smtClean="0"/>
              <a:t> </a:t>
            </a:r>
            <a:r>
              <a:rPr lang="en-US" sz="1200" dirty="0" err="1" smtClean="0"/>
              <a:t>Kompromisse</a:t>
            </a:r>
            <a:r>
              <a:rPr lang="en-US" sz="1200" dirty="0" smtClean="0"/>
              <a:t> </a:t>
            </a:r>
            <a:r>
              <a:rPr lang="en-US" sz="1200" dirty="0" err="1" smtClean="0"/>
              <a:t>verschiedenster</a:t>
            </a:r>
            <a:r>
              <a:rPr lang="en-US" sz="1200" dirty="0" smtClean="0"/>
              <a:t> </a:t>
            </a:r>
            <a:r>
              <a:rPr lang="en-US" sz="1200" dirty="0" err="1" smtClean="0"/>
              <a:t>Perspektiven</a:t>
            </a:r>
            <a:r>
              <a:rPr lang="en-US" sz="1200" dirty="0" smtClean="0"/>
              <a:t> </a:t>
            </a:r>
            <a:r>
              <a:rPr lang="en-US" sz="1200" dirty="0" err="1" smtClean="0"/>
              <a:t>ausdrücken</a:t>
            </a:r>
            <a:r>
              <a:rPr lang="en-US" sz="1200" dirty="0" smtClean="0"/>
              <a:t>; dies </a:t>
            </a:r>
            <a:r>
              <a:rPr lang="en-US" sz="1200" dirty="0" err="1" smtClean="0"/>
              <a:t>reflektiert</a:t>
            </a:r>
            <a:r>
              <a:rPr lang="en-US" sz="1200" dirty="0" smtClean="0"/>
              <a:t> den </a:t>
            </a:r>
            <a:r>
              <a:rPr lang="en-US" sz="1200" dirty="0" err="1" smtClean="0"/>
              <a:t>Bedarf</a:t>
            </a:r>
            <a:r>
              <a:rPr lang="en-US" sz="1200" dirty="0" smtClean="0"/>
              <a:t> von </a:t>
            </a:r>
            <a:r>
              <a:rPr lang="en-US" sz="1200" dirty="0" err="1" smtClean="0"/>
              <a:t>Harmonie</a:t>
            </a:r>
            <a:r>
              <a:rPr lang="en-US" sz="1200" dirty="0" smtClean="0"/>
              <a:t> </a:t>
            </a:r>
            <a:r>
              <a:rPr lang="en-US" sz="1200" dirty="0" err="1" smtClean="0"/>
              <a:t>innerhalb</a:t>
            </a:r>
            <a:r>
              <a:rPr lang="en-US" sz="1200" dirty="0" smtClean="0"/>
              <a:t> der </a:t>
            </a:r>
            <a:r>
              <a:rPr lang="en-US" sz="1200" dirty="0" err="1" smtClean="0"/>
              <a:t>Gruppe</a:t>
            </a:r>
            <a:r>
              <a:rPr lang="en-US" sz="1200" dirty="0" smtClean="0"/>
              <a:t>, </a:t>
            </a:r>
            <a:r>
              <a:rPr lang="en-US" sz="1200" dirty="0" err="1" smtClean="0"/>
              <a:t>aber</a:t>
            </a:r>
            <a:r>
              <a:rPr lang="en-US" sz="1200" dirty="0" smtClean="0"/>
              <a:t> </a:t>
            </a:r>
            <a:r>
              <a:rPr lang="en-US" sz="1200" dirty="0" err="1" smtClean="0"/>
              <a:t>nicht</a:t>
            </a:r>
            <a:r>
              <a:rPr lang="en-US" sz="1200" dirty="0" smtClean="0"/>
              <a:t> den </a:t>
            </a:r>
            <a:r>
              <a:rPr lang="en-US" sz="1200" dirty="0" err="1" smtClean="0"/>
              <a:t>Bedarf</a:t>
            </a:r>
            <a:r>
              <a:rPr lang="en-US" sz="1200" dirty="0" smtClean="0"/>
              <a:t> ,</a:t>
            </a:r>
            <a:r>
              <a:rPr lang="en-US" sz="1200" dirty="0" err="1" smtClean="0"/>
              <a:t>optimale</a:t>
            </a:r>
            <a:r>
              <a:rPr lang="en-US" sz="1200" dirty="0" smtClean="0"/>
              <a:t> </a:t>
            </a:r>
            <a:r>
              <a:rPr lang="en-US" sz="1200" dirty="0" err="1" smtClean="0"/>
              <a:t>Leistungen</a:t>
            </a:r>
            <a:r>
              <a:rPr lang="en-US" sz="1200" dirty="0" smtClean="0"/>
              <a:t> </a:t>
            </a:r>
            <a:r>
              <a:rPr lang="en-US" sz="1200" dirty="0" err="1" smtClean="0"/>
              <a:t>zu</a:t>
            </a:r>
            <a:r>
              <a:rPr lang="en-US" sz="1200" dirty="0" smtClean="0"/>
              <a:t> </a:t>
            </a:r>
            <a:r>
              <a:rPr lang="en-US" sz="1200" dirty="0" err="1" smtClean="0"/>
              <a:t>erbringen</a:t>
            </a:r>
            <a:endParaRPr lang="en-US" sz="1200" dirty="0" smtClean="0"/>
          </a:p>
          <a:p>
            <a:pPr marL="184150" indent="-184150">
              <a:spcAft>
                <a:spcPts val="600"/>
              </a:spcAft>
              <a:buFont typeface="Symbol" pitchFamily="18" charset="2"/>
              <a:buChar char="-"/>
            </a:pPr>
            <a:r>
              <a:rPr lang="en-US" sz="1200" dirty="0" err="1" smtClean="0"/>
              <a:t>Ein</a:t>
            </a:r>
            <a:r>
              <a:rPr lang="en-US" sz="1200" dirty="0" smtClean="0"/>
              <a:t> </a:t>
            </a:r>
            <a:r>
              <a:rPr lang="en-US" sz="1200" dirty="0" err="1" smtClean="0"/>
              <a:t>Kollektiv</a:t>
            </a:r>
            <a:r>
              <a:rPr lang="en-US" sz="1200" dirty="0" smtClean="0"/>
              <a:t> </a:t>
            </a:r>
            <a:r>
              <a:rPr lang="en-US" sz="1200" dirty="0" err="1" smtClean="0"/>
              <a:t>kann</a:t>
            </a:r>
            <a:r>
              <a:rPr lang="en-US" sz="1200" dirty="0" smtClean="0"/>
              <a:t> </a:t>
            </a:r>
            <a:r>
              <a:rPr lang="en-US" sz="1200" dirty="0" err="1" smtClean="0"/>
              <a:t>mehr</a:t>
            </a:r>
            <a:r>
              <a:rPr lang="en-US" sz="1200" dirty="0" smtClean="0"/>
              <a:t> </a:t>
            </a:r>
            <a:r>
              <a:rPr lang="en-US" sz="1200" dirty="0" err="1" smtClean="0"/>
              <a:t>Zeit</a:t>
            </a:r>
            <a:r>
              <a:rPr lang="en-US" sz="1200" dirty="0" smtClean="0"/>
              <a:t> in </a:t>
            </a:r>
            <a:r>
              <a:rPr lang="en-US" sz="1200" dirty="0" err="1" smtClean="0"/>
              <a:t>Anspruch</a:t>
            </a:r>
            <a:r>
              <a:rPr lang="en-US" sz="1200" dirty="0" smtClean="0"/>
              <a:t> </a:t>
            </a:r>
            <a:r>
              <a:rPr lang="en-US" sz="1200" dirty="0" err="1" smtClean="0"/>
              <a:t>nehmen</a:t>
            </a:r>
            <a:r>
              <a:rPr lang="en-US" sz="1200" dirty="0" smtClean="0"/>
              <a:t>, um </a:t>
            </a:r>
            <a:r>
              <a:rPr lang="en-US" sz="1200" dirty="0" err="1" smtClean="0"/>
              <a:t>zu</a:t>
            </a:r>
            <a:r>
              <a:rPr lang="en-US" sz="1200" dirty="0" smtClean="0"/>
              <a:t> </a:t>
            </a:r>
            <a:r>
              <a:rPr lang="en-US" sz="1200" dirty="0" err="1" smtClean="0"/>
              <a:t>einem</a:t>
            </a:r>
            <a:r>
              <a:rPr lang="en-US" sz="1200" dirty="0" smtClean="0"/>
              <a:t> </a:t>
            </a:r>
            <a:r>
              <a:rPr lang="en-US" sz="1200" dirty="0" err="1" smtClean="0"/>
              <a:t>Konsens</a:t>
            </a:r>
            <a:r>
              <a:rPr lang="en-US" sz="1200" dirty="0" smtClean="0"/>
              <a:t> </a:t>
            </a:r>
            <a:r>
              <a:rPr lang="en-US" sz="1200" dirty="0" err="1" smtClean="0"/>
              <a:t>zu</a:t>
            </a:r>
            <a:r>
              <a:rPr lang="en-US" sz="1200" dirty="0" smtClean="0"/>
              <a:t> </a:t>
            </a:r>
            <a:r>
              <a:rPr lang="en-US" sz="1200" dirty="0" err="1" smtClean="0"/>
              <a:t>gelangen</a:t>
            </a:r>
            <a:r>
              <a:rPr lang="en-US" sz="1200" dirty="0" smtClean="0"/>
              <a:t>, und </a:t>
            </a:r>
            <a:r>
              <a:rPr lang="en-US" sz="1200" dirty="0" err="1" smtClean="0"/>
              <a:t>kann</a:t>
            </a:r>
            <a:r>
              <a:rPr lang="en-US" sz="1200" dirty="0" smtClean="0"/>
              <a:t> </a:t>
            </a:r>
            <a:r>
              <a:rPr lang="en-US" sz="1200" dirty="0" err="1" smtClean="0"/>
              <a:t>dabei</a:t>
            </a:r>
            <a:r>
              <a:rPr lang="en-US" sz="1200" dirty="0" smtClean="0"/>
              <a:t> </a:t>
            </a:r>
            <a:r>
              <a:rPr lang="en-US" sz="1200" dirty="0" err="1" smtClean="0"/>
              <a:t>Gelegenheiten</a:t>
            </a:r>
            <a:r>
              <a:rPr lang="en-US" sz="1200" dirty="0" smtClean="0"/>
              <a:t> </a:t>
            </a:r>
            <a:r>
              <a:rPr lang="en-US" sz="1200" dirty="0" err="1" smtClean="0"/>
              <a:t>verpassen</a:t>
            </a:r>
            <a:endParaRPr lang="en-US" sz="1200" dirty="0" smtClean="0"/>
          </a:p>
        </p:txBody>
      </p:sp>
      <p:sp>
        <p:nvSpPr>
          <p:cNvPr id="20" name="Textfeld 43"/>
          <p:cNvSpPr txBox="1">
            <a:spLocks noChangeArrowheads="1"/>
          </p:cNvSpPr>
          <p:nvPr/>
        </p:nvSpPr>
        <p:spPr bwMode="auto">
          <a:xfrm>
            <a:off x="469357" y="2389749"/>
            <a:ext cx="4280807" cy="3293209"/>
          </a:xfrm>
          <a:prstGeom prst="rect">
            <a:avLst/>
          </a:prstGeom>
          <a:noFill/>
          <a:ln w="9525">
            <a:noFill/>
            <a:miter lim="800000"/>
            <a:headEnd/>
            <a:tailEnd/>
          </a:ln>
        </p:spPr>
        <p:txBody>
          <a:bodyPr wrap="square">
            <a:spAutoFit/>
          </a:bodyPr>
          <a:lstStyle/>
          <a:p>
            <a:pPr marL="184150" indent="-184150">
              <a:spcAft>
                <a:spcPts val="600"/>
              </a:spcAft>
              <a:buFont typeface="Symbol" pitchFamily="18" charset="2"/>
              <a:buChar char="-"/>
            </a:pPr>
            <a:r>
              <a:rPr lang="en-US" sz="1200" dirty="0" err="1" smtClean="0"/>
              <a:t>Betonung</a:t>
            </a:r>
            <a:r>
              <a:rPr lang="en-US" sz="1200" dirty="0" smtClean="0"/>
              <a:t> auf </a:t>
            </a:r>
            <a:r>
              <a:rPr lang="en-US" sz="1200" dirty="0" err="1" smtClean="0"/>
              <a:t>persönlichem</a:t>
            </a:r>
            <a:r>
              <a:rPr lang="en-US" sz="1200" dirty="0" smtClean="0"/>
              <a:t> </a:t>
            </a:r>
            <a:r>
              <a:rPr lang="en-US" sz="1200" dirty="0" err="1" smtClean="0"/>
              <a:t>Gewinn</a:t>
            </a:r>
            <a:r>
              <a:rPr lang="en-US" sz="1200" dirty="0" smtClean="0"/>
              <a:t> auf </a:t>
            </a:r>
            <a:r>
              <a:rPr lang="en-US" sz="1200" dirty="0" err="1" smtClean="0"/>
              <a:t>Kosten</a:t>
            </a:r>
            <a:r>
              <a:rPr lang="en-US" sz="1200" dirty="0" smtClean="0"/>
              <a:t> </a:t>
            </a:r>
            <a:r>
              <a:rPr lang="en-US" sz="1200" dirty="0" err="1" smtClean="0"/>
              <a:t>anderer</a:t>
            </a:r>
            <a:r>
              <a:rPr lang="en-US" sz="1200" dirty="0" smtClean="0"/>
              <a:t>, </a:t>
            </a:r>
            <a:r>
              <a:rPr lang="en-US" sz="1200" dirty="0" err="1" smtClean="0"/>
              <a:t>Selbstsucht</a:t>
            </a:r>
            <a:r>
              <a:rPr lang="en-US" sz="1200" dirty="0" smtClean="0"/>
              <a:t>, </a:t>
            </a:r>
            <a:r>
              <a:rPr lang="en-US" sz="1200" dirty="0" err="1" smtClean="0"/>
              <a:t>Materialismus</a:t>
            </a:r>
            <a:endParaRPr lang="en-US" sz="1200" dirty="0" smtClean="0"/>
          </a:p>
          <a:p>
            <a:pPr marL="184150" indent="-184150">
              <a:spcAft>
                <a:spcPts val="600"/>
              </a:spcAft>
              <a:buFont typeface="Symbol" pitchFamily="18" charset="2"/>
              <a:buChar char="-"/>
            </a:pPr>
            <a:r>
              <a:rPr lang="en-US" sz="1200" dirty="0" err="1" smtClean="0"/>
              <a:t>Individuen</a:t>
            </a:r>
            <a:r>
              <a:rPr lang="en-US" sz="1200" dirty="0" smtClean="0"/>
              <a:t> </a:t>
            </a:r>
            <a:r>
              <a:rPr lang="en-US" sz="1200" dirty="0" err="1" smtClean="0"/>
              <a:t>besitzen</a:t>
            </a:r>
            <a:r>
              <a:rPr lang="en-US" sz="1200" dirty="0" smtClean="0"/>
              <a:t> </a:t>
            </a:r>
            <a:r>
              <a:rPr lang="en-US" sz="1200" dirty="0" err="1" smtClean="0"/>
              <a:t>weniger</a:t>
            </a:r>
            <a:r>
              <a:rPr lang="en-US" sz="1200" dirty="0" smtClean="0"/>
              <a:t> </a:t>
            </a:r>
            <a:r>
              <a:rPr lang="en-US" sz="1200" dirty="0" err="1" smtClean="0"/>
              <a:t>Loyalität</a:t>
            </a:r>
            <a:r>
              <a:rPr lang="en-US" sz="1200" dirty="0" smtClean="0"/>
              <a:t>, </a:t>
            </a:r>
            <a:r>
              <a:rPr lang="en-US" sz="1200" dirty="0" err="1" smtClean="0"/>
              <a:t>sind</a:t>
            </a:r>
            <a:r>
              <a:rPr lang="en-US" sz="1200" dirty="0" smtClean="0"/>
              <a:t> </a:t>
            </a:r>
            <a:r>
              <a:rPr lang="en-US" sz="1200" dirty="0" err="1" smtClean="0"/>
              <a:t>eher</a:t>
            </a:r>
            <a:r>
              <a:rPr lang="en-US" sz="1200" dirty="0" smtClean="0"/>
              <a:t> </a:t>
            </a:r>
            <a:r>
              <a:rPr lang="en-US" sz="1200" dirty="0" err="1" smtClean="0"/>
              <a:t>käuflich</a:t>
            </a:r>
            <a:endParaRPr lang="en-US" sz="1200" dirty="0" smtClean="0"/>
          </a:p>
          <a:p>
            <a:pPr marL="184150" indent="-184150">
              <a:spcAft>
                <a:spcPts val="600"/>
              </a:spcAft>
              <a:buFont typeface="Symbol" pitchFamily="18" charset="2"/>
              <a:buChar char="-"/>
            </a:pPr>
            <a:r>
              <a:rPr lang="en-US" sz="1200" dirty="0" err="1" smtClean="0"/>
              <a:t>Betonung</a:t>
            </a:r>
            <a:r>
              <a:rPr lang="en-US" sz="1200" dirty="0" smtClean="0"/>
              <a:t> von </a:t>
            </a:r>
            <a:r>
              <a:rPr lang="en-US" sz="1200" dirty="0" err="1" smtClean="0"/>
              <a:t>Unterschieden</a:t>
            </a:r>
            <a:r>
              <a:rPr lang="en-US" sz="1200" dirty="0" smtClean="0"/>
              <a:t> </a:t>
            </a:r>
            <a:r>
              <a:rPr lang="en-US" sz="1200" dirty="0" err="1" smtClean="0"/>
              <a:t>zwischen</a:t>
            </a:r>
            <a:r>
              <a:rPr lang="en-US" sz="1200" dirty="0" smtClean="0"/>
              <a:t> </a:t>
            </a:r>
            <a:r>
              <a:rPr lang="en-US" sz="1200" dirty="0" err="1" smtClean="0"/>
              <a:t>Individuen</a:t>
            </a:r>
            <a:endParaRPr lang="en-US" sz="1200" dirty="0" smtClean="0"/>
          </a:p>
          <a:p>
            <a:pPr marL="184150" indent="-184150">
              <a:spcAft>
                <a:spcPts val="600"/>
              </a:spcAft>
              <a:buFont typeface="Symbol" pitchFamily="18" charset="2"/>
              <a:buChar char="-"/>
            </a:pPr>
            <a:r>
              <a:rPr lang="en-US" sz="1200" dirty="0" err="1" smtClean="0"/>
              <a:t>Ermutigung</a:t>
            </a:r>
            <a:r>
              <a:rPr lang="en-US" sz="1200" dirty="0" smtClean="0"/>
              <a:t> von </a:t>
            </a:r>
            <a:r>
              <a:rPr lang="en-US" sz="1200" dirty="0" err="1" smtClean="0"/>
              <a:t>interpersonellen</a:t>
            </a:r>
            <a:r>
              <a:rPr lang="en-US" sz="1200" dirty="0"/>
              <a:t> </a:t>
            </a:r>
            <a:r>
              <a:rPr lang="en-US" sz="1200" dirty="0" err="1" smtClean="0"/>
              <a:t>Konflikten</a:t>
            </a:r>
            <a:endParaRPr lang="en-US" sz="1200" dirty="0" smtClean="0"/>
          </a:p>
          <a:p>
            <a:pPr marL="184150" indent="-184150">
              <a:spcAft>
                <a:spcPts val="600"/>
              </a:spcAft>
              <a:buFont typeface="Symbol" pitchFamily="18" charset="2"/>
              <a:buChar char="-"/>
            </a:pPr>
            <a:r>
              <a:rPr lang="en-US" sz="1200" dirty="0" err="1" smtClean="0"/>
              <a:t>Größeres</a:t>
            </a:r>
            <a:r>
              <a:rPr lang="en-US" sz="1200" dirty="0" smtClean="0"/>
              <a:t> </a:t>
            </a:r>
            <a:r>
              <a:rPr lang="en-US" sz="1200" dirty="0" err="1" smtClean="0"/>
              <a:t>Stresslevel</a:t>
            </a:r>
            <a:r>
              <a:rPr lang="en-US" sz="1200" dirty="0" smtClean="0"/>
              <a:t> für </a:t>
            </a:r>
            <a:r>
              <a:rPr lang="en-US" sz="1200" dirty="0" err="1" smtClean="0"/>
              <a:t>eine</a:t>
            </a:r>
            <a:r>
              <a:rPr lang="en-US" sz="1200" dirty="0" smtClean="0"/>
              <a:t> Person, </a:t>
            </a:r>
            <a:r>
              <a:rPr lang="en-US" sz="1200" dirty="0" err="1" smtClean="0"/>
              <a:t>Druck</a:t>
            </a:r>
            <a:r>
              <a:rPr lang="en-US" sz="1200" dirty="0" smtClean="0"/>
              <a:t> </a:t>
            </a:r>
            <a:r>
              <a:rPr lang="en-US" sz="1200" dirty="0" err="1" smtClean="0"/>
              <a:t>durch</a:t>
            </a:r>
            <a:r>
              <a:rPr lang="en-US" sz="1200" dirty="0" smtClean="0"/>
              <a:t> </a:t>
            </a:r>
            <a:r>
              <a:rPr lang="en-US" sz="1200" dirty="0" err="1" smtClean="0"/>
              <a:t>Einzelleistung</a:t>
            </a:r>
            <a:endParaRPr lang="en-US" sz="1200" dirty="0" smtClean="0"/>
          </a:p>
          <a:p>
            <a:pPr marL="184150" indent="-184150">
              <a:spcAft>
                <a:spcPts val="600"/>
              </a:spcAft>
              <a:buFont typeface="Symbol" pitchFamily="18" charset="2"/>
              <a:buChar char="-"/>
            </a:pPr>
            <a:r>
              <a:rPr lang="en-US" sz="1200" dirty="0" err="1" smtClean="0"/>
              <a:t>Unsicherheit</a:t>
            </a:r>
            <a:r>
              <a:rPr lang="en-US" sz="1200" dirty="0" smtClean="0"/>
              <a:t> </a:t>
            </a:r>
            <a:r>
              <a:rPr lang="en-US" sz="1200" dirty="0" err="1" smtClean="0"/>
              <a:t>kann</a:t>
            </a:r>
            <a:r>
              <a:rPr lang="en-US" sz="1200" dirty="0" smtClean="0"/>
              <a:t> </a:t>
            </a:r>
            <a:r>
              <a:rPr lang="en-US" sz="1200" dirty="0" err="1" smtClean="0"/>
              <a:t>aus</a:t>
            </a:r>
            <a:r>
              <a:rPr lang="en-US" sz="1200" dirty="0" smtClean="0"/>
              <a:t> </a:t>
            </a:r>
            <a:r>
              <a:rPr lang="en-US" sz="1200" dirty="0" err="1" smtClean="0"/>
              <a:t>einer</a:t>
            </a:r>
            <a:r>
              <a:rPr lang="en-US" sz="1200" dirty="0" smtClean="0"/>
              <a:t> </a:t>
            </a:r>
            <a:r>
              <a:rPr lang="en-US" sz="1200" dirty="0" err="1" smtClean="0"/>
              <a:t>zu</a:t>
            </a:r>
            <a:r>
              <a:rPr lang="en-US" sz="1200" dirty="0" smtClean="0"/>
              <a:t> </a:t>
            </a:r>
            <a:r>
              <a:rPr lang="en-US" sz="1200" dirty="0" err="1" smtClean="0"/>
              <a:t>großen</a:t>
            </a:r>
            <a:r>
              <a:rPr lang="en-US" sz="1200" dirty="0" smtClean="0"/>
              <a:t> </a:t>
            </a:r>
            <a:r>
              <a:rPr lang="en-US" sz="1200" dirty="0" err="1" smtClean="0"/>
              <a:t>Abhängigkeit</a:t>
            </a:r>
            <a:r>
              <a:rPr lang="en-US" sz="1200" dirty="0" smtClean="0"/>
              <a:t> von </a:t>
            </a:r>
            <a:r>
              <a:rPr lang="en-US" sz="1200" dirty="0" err="1" smtClean="0"/>
              <a:t>sich</a:t>
            </a:r>
            <a:r>
              <a:rPr lang="en-US" sz="1200" dirty="0" smtClean="0"/>
              <a:t> </a:t>
            </a:r>
            <a:r>
              <a:rPr lang="en-US" sz="1200" dirty="0" err="1" smtClean="0"/>
              <a:t>selbst</a:t>
            </a:r>
            <a:r>
              <a:rPr lang="en-US" sz="1200" dirty="0" smtClean="0"/>
              <a:t> </a:t>
            </a:r>
            <a:r>
              <a:rPr lang="en-US" sz="1200" dirty="0" err="1" smtClean="0"/>
              <a:t>resultieren</a:t>
            </a:r>
            <a:endParaRPr lang="en-US" sz="1200" dirty="0" smtClean="0"/>
          </a:p>
          <a:p>
            <a:pPr marL="184150" indent="-184150">
              <a:spcAft>
                <a:spcPts val="600"/>
              </a:spcAft>
              <a:buFont typeface="Symbol" pitchFamily="18" charset="2"/>
              <a:buChar char="-"/>
            </a:pPr>
            <a:r>
              <a:rPr lang="en-US" sz="1200" dirty="0" err="1" smtClean="0"/>
              <a:t>Größeres</a:t>
            </a:r>
            <a:r>
              <a:rPr lang="en-US" sz="1200" dirty="0" smtClean="0"/>
              <a:t> </a:t>
            </a:r>
            <a:r>
              <a:rPr lang="en-US" sz="1200" dirty="0" err="1" smtClean="0"/>
              <a:t>Gefühl</a:t>
            </a:r>
            <a:r>
              <a:rPr lang="en-US" sz="1200" dirty="0" smtClean="0"/>
              <a:t> von </a:t>
            </a:r>
            <a:r>
              <a:rPr lang="en-US" sz="1200" dirty="0" err="1" smtClean="0"/>
              <a:t>Einsamkeit</a:t>
            </a:r>
            <a:r>
              <a:rPr lang="en-US" sz="1200" dirty="0" smtClean="0"/>
              <a:t>, </a:t>
            </a:r>
            <a:r>
              <a:rPr lang="en-US" sz="1200" dirty="0" err="1" smtClean="0"/>
              <a:t>Entfremdung</a:t>
            </a:r>
            <a:r>
              <a:rPr lang="en-US" sz="1200" dirty="0" smtClean="0"/>
              <a:t> und Anomie</a:t>
            </a:r>
          </a:p>
          <a:p>
            <a:pPr marL="184150" indent="-184150">
              <a:spcAft>
                <a:spcPts val="600"/>
              </a:spcAft>
              <a:buFont typeface="Symbol" pitchFamily="18" charset="2"/>
              <a:buChar char="-"/>
            </a:pPr>
            <a:r>
              <a:rPr lang="en-US" sz="1200" dirty="0" err="1" smtClean="0"/>
              <a:t>Stärkerer</a:t>
            </a:r>
            <a:r>
              <a:rPr lang="en-US" sz="1200" dirty="0" smtClean="0"/>
              <a:t> </a:t>
            </a:r>
            <a:r>
              <a:rPr lang="en-US" sz="1200" dirty="0" err="1" smtClean="0"/>
              <a:t>Anreiz</a:t>
            </a:r>
            <a:r>
              <a:rPr lang="en-US" sz="1200" dirty="0" smtClean="0"/>
              <a:t> für </a:t>
            </a:r>
            <a:r>
              <a:rPr lang="en-US" sz="1200" dirty="0" err="1" smtClean="0"/>
              <a:t>unethisches</a:t>
            </a:r>
            <a:r>
              <a:rPr lang="en-US" sz="1200" dirty="0" smtClean="0"/>
              <a:t> </a:t>
            </a:r>
            <a:r>
              <a:rPr lang="en-US" sz="1200" dirty="0" err="1" smtClean="0"/>
              <a:t>Verhalten</a:t>
            </a:r>
            <a:r>
              <a:rPr lang="en-US" sz="1200" dirty="0" smtClean="0"/>
              <a:t> und </a:t>
            </a:r>
            <a:r>
              <a:rPr lang="en-US" sz="1200" dirty="0" err="1" smtClean="0"/>
              <a:t>Berechnung</a:t>
            </a:r>
            <a:endParaRPr lang="en-US" sz="1200" dirty="0" smtClean="0"/>
          </a:p>
          <a:p>
            <a:pPr marL="184150" indent="-184150">
              <a:spcAft>
                <a:spcPts val="600"/>
              </a:spcAft>
              <a:buFont typeface="Symbol" pitchFamily="18" charset="2"/>
              <a:buChar char="-"/>
            </a:pPr>
            <a:r>
              <a:rPr lang="en-US" sz="1200" dirty="0" err="1" smtClean="0"/>
              <a:t>Verantwortung</a:t>
            </a:r>
            <a:r>
              <a:rPr lang="en-US" sz="1200" dirty="0" smtClean="0"/>
              <a:t> für </a:t>
            </a:r>
            <a:r>
              <a:rPr lang="en-US" sz="1200" dirty="0" err="1" smtClean="0"/>
              <a:t>Fehler</a:t>
            </a:r>
            <a:r>
              <a:rPr lang="en-US" sz="1200" dirty="0" smtClean="0"/>
              <a:t> </a:t>
            </a:r>
            <a:r>
              <a:rPr lang="en-US" sz="1200" dirty="0" err="1" smtClean="0"/>
              <a:t>liegt</a:t>
            </a:r>
            <a:r>
              <a:rPr lang="en-US" sz="1200" dirty="0" smtClean="0"/>
              <a:t> </a:t>
            </a:r>
            <a:r>
              <a:rPr lang="en-US" sz="1200" dirty="0" err="1" smtClean="0"/>
              <a:t>allein</a:t>
            </a:r>
            <a:r>
              <a:rPr lang="en-US" sz="1200" dirty="0" smtClean="0"/>
              <a:t> auf </a:t>
            </a:r>
            <a:r>
              <a:rPr lang="en-US" sz="1200" dirty="0" err="1" smtClean="0"/>
              <a:t>dem</a:t>
            </a:r>
            <a:r>
              <a:rPr lang="en-US" sz="1200" dirty="0" smtClean="0"/>
              <a:t> </a:t>
            </a:r>
            <a:r>
              <a:rPr lang="en-US" sz="1200" dirty="0" err="1" smtClean="0"/>
              <a:t>Individuum</a:t>
            </a:r>
            <a:endParaRPr lang="en-US" sz="1200" dirty="0" smtClean="0"/>
          </a:p>
        </p:txBody>
      </p:sp>
      <p:sp>
        <p:nvSpPr>
          <p:cNvPr id="24" name="Textfeld 25"/>
          <p:cNvSpPr txBox="1">
            <a:spLocks noChangeArrowheads="1"/>
          </p:cNvSpPr>
          <p:nvPr/>
        </p:nvSpPr>
        <p:spPr bwMode="auto">
          <a:xfrm>
            <a:off x="512257" y="2016113"/>
            <a:ext cx="4096800" cy="324000"/>
          </a:xfrm>
          <a:prstGeom prst="rect">
            <a:avLst/>
          </a:prstGeom>
          <a:solidFill>
            <a:schemeClr val="accent2">
              <a:lumMod val="20000"/>
              <a:lumOff val="80000"/>
            </a:schemeClr>
          </a:solidFill>
          <a:ln w="9525">
            <a:noFill/>
            <a:miter lim="800000"/>
            <a:headEnd/>
            <a:tailEnd/>
          </a:ln>
        </p:spPr>
        <p:txBody>
          <a:bodyPr>
            <a:spAutoFit/>
          </a:bodyPr>
          <a:lstStyle/>
          <a:p>
            <a:pPr algn="ctr"/>
            <a:r>
              <a:rPr lang="en-US" sz="1200" b="1" dirty="0" err="1" smtClean="0"/>
              <a:t>Individualistischer</a:t>
            </a:r>
            <a:r>
              <a:rPr lang="en-US" sz="1200" b="1" dirty="0" smtClean="0"/>
              <a:t> </a:t>
            </a:r>
            <a:r>
              <a:rPr lang="en-US" sz="1200" b="1" dirty="0" err="1" smtClean="0"/>
              <a:t>Werte</a:t>
            </a:r>
            <a:endParaRPr lang="en-US" sz="1200" b="1" dirty="0"/>
          </a:p>
        </p:txBody>
      </p:sp>
      <p:sp>
        <p:nvSpPr>
          <p:cNvPr id="27" name="Textfeld 26"/>
          <p:cNvSpPr txBox="1">
            <a:spLocks noChangeArrowheads="1"/>
          </p:cNvSpPr>
          <p:nvPr/>
        </p:nvSpPr>
        <p:spPr bwMode="auto">
          <a:xfrm>
            <a:off x="4692518" y="2015246"/>
            <a:ext cx="4096800" cy="324000"/>
          </a:xfrm>
          <a:prstGeom prst="rect">
            <a:avLst/>
          </a:prstGeom>
          <a:solidFill>
            <a:schemeClr val="accent2">
              <a:lumMod val="20000"/>
              <a:lumOff val="80000"/>
            </a:schemeClr>
          </a:solidFill>
          <a:ln w="9525">
            <a:noFill/>
            <a:miter lim="800000"/>
            <a:headEnd/>
            <a:tailEnd/>
          </a:ln>
        </p:spPr>
        <p:txBody>
          <a:bodyPr>
            <a:spAutoFit/>
          </a:bodyPr>
          <a:lstStyle/>
          <a:p>
            <a:pPr algn="ctr"/>
            <a:r>
              <a:rPr lang="en-US" sz="1200" b="1" dirty="0" err="1" smtClean="0"/>
              <a:t>Kollektivistischer</a:t>
            </a:r>
            <a:r>
              <a:rPr lang="en-US" sz="1200" b="1" dirty="0" smtClean="0"/>
              <a:t> </a:t>
            </a:r>
            <a:r>
              <a:rPr lang="en-US" sz="1200" b="1" dirty="0" err="1" smtClean="0"/>
              <a:t>Werte</a:t>
            </a:r>
            <a:endParaRPr lang="en-US" sz="1200" b="1" dirty="0"/>
          </a:p>
        </p:txBody>
      </p:sp>
      <p:sp>
        <p:nvSpPr>
          <p:cNvPr id="32" name="Textfeld 27"/>
          <p:cNvSpPr txBox="1">
            <a:spLocks noChangeArrowheads="1"/>
          </p:cNvSpPr>
          <p:nvPr/>
        </p:nvSpPr>
        <p:spPr bwMode="auto">
          <a:xfrm>
            <a:off x="511992" y="1676330"/>
            <a:ext cx="8142514" cy="276999"/>
          </a:xfrm>
          <a:prstGeom prst="rect">
            <a:avLst/>
          </a:prstGeom>
          <a:noFill/>
          <a:ln w="9525">
            <a:noFill/>
            <a:miter lim="800000"/>
            <a:headEnd/>
            <a:tailEnd/>
          </a:ln>
        </p:spPr>
        <p:txBody>
          <a:bodyPr wrap="square">
            <a:spAutoFit/>
          </a:bodyPr>
          <a:lstStyle/>
          <a:p>
            <a:pPr algn="ctr"/>
            <a:r>
              <a:rPr lang="en-US" sz="1200" b="1" i="1" dirty="0" smtClean="0"/>
              <a:t>Negative </a:t>
            </a:r>
            <a:r>
              <a:rPr lang="en-US" sz="1200" b="1" i="1" dirty="0" err="1" smtClean="0"/>
              <a:t>Aspekte</a:t>
            </a:r>
            <a:r>
              <a:rPr lang="en-US" sz="1200" b="1" i="1" dirty="0" smtClean="0"/>
              <a:t> …</a:t>
            </a:r>
            <a:endParaRPr lang="en-US" sz="1200" b="1" i="1" dirty="0"/>
          </a:p>
        </p:txBody>
      </p:sp>
      <p:cxnSp>
        <p:nvCxnSpPr>
          <p:cNvPr id="16" name="Gerade Verbindung 24"/>
          <p:cNvCxnSpPr/>
          <p:nvPr/>
        </p:nvCxnSpPr>
        <p:spPr bwMode="auto">
          <a:xfrm>
            <a:off x="536143" y="1595580"/>
            <a:ext cx="8142514"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2" name="Gerade Verbindung 24"/>
          <p:cNvCxnSpPr/>
          <p:nvPr/>
        </p:nvCxnSpPr>
        <p:spPr bwMode="auto">
          <a:xfrm>
            <a:off x="511992" y="5887187"/>
            <a:ext cx="8142514"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6" name="Textfeld 25"/>
          <p:cNvSpPr txBox="1"/>
          <p:nvPr/>
        </p:nvSpPr>
        <p:spPr>
          <a:xfrm>
            <a:off x="217170" y="388620"/>
            <a:ext cx="8515349" cy="338554"/>
          </a:xfrm>
          <a:prstGeom prst="rect">
            <a:avLst/>
          </a:prstGeom>
          <a:noFill/>
        </p:spPr>
        <p:txBody>
          <a:bodyPr wrap="square" rtlCol="0">
            <a:spAutoFit/>
          </a:bodyPr>
          <a:lstStyle/>
          <a:p>
            <a:r>
              <a:rPr lang="de-DE" sz="1600" b="1" dirty="0">
                <a:solidFill>
                  <a:srgbClr val="002060"/>
                </a:solidFill>
              </a:rPr>
              <a:t>Negative Aspekte individualistischer und kollektivistischer Werte in Unternehmen</a:t>
            </a:r>
          </a:p>
        </p:txBody>
      </p:sp>
      <p:sp>
        <p:nvSpPr>
          <p:cNvPr id="11"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124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2" name="Textfeld 11"/>
          <p:cNvSpPr txBox="1"/>
          <p:nvPr/>
        </p:nvSpPr>
        <p:spPr>
          <a:xfrm>
            <a:off x="217170" y="971550"/>
            <a:ext cx="3506088" cy="307777"/>
          </a:xfrm>
          <a:prstGeom prst="rect">
            <a:avLst/>
          </a:prstGeom>
          <a:noFill/>
        </p:spPr>
        <p:txBody>
          <a:bodyPr wrap="none" rtlCol="0">
            <a:spAutoFit/>
          </a:bodyPr>
          <a:lstStyle/>
          <a:p>
            <a:r>
              <a:rPr lang="de-DE" sz="1400" i="1" dirty="0" smtClean="0">
                <a:solidFill>
                  <a:schemeClr val="bg1">
                    <a:lumMod val="50000"/>
                  </a:schemeClr>
                </a:solidFill>
              </a:rPr>
              <a:t>3.2 Organisation </a:t>
            </a:r>
            <a:r>
              <a:rPr lang="de-DE" sz="1400" i="1" smtClean="0">
                <a:solidFill>
                  <a:schemeClr val="bg1">
                    <a:lumMod val="50000"/>
                  </a:schemeClr>
                </a:solidFill>
              </a:rPr>
              <a:t>– Unternehmenskulturen</a:t>
            </a:r>
            <a:endParaRPr lang="de-DE" sz="1400" i="1" dirty="0">
              <a:solidFill>
                <a:schemeClr val="bg1">
                  <a:lumMod val="50000"/>
                </a:schemeClr>
              </a:solidFill>
            </a:endParaRPr>
          </a:p>
        </p:txBody>
      </p:sp>
      <p:sp>
        <p:nvSpPr>
          <p:cNvPr id="13" name="Textfeld 12"/>
          <p:cNvSpPr txBox="1"/>
          <p:nvPr/>
        </p:nvSpPr>
        <p:spPr>
          <a:xfrm>
            <a:off x="346710" y="6371909"/>
            <a:ext cx="187102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Kuratko</a:t>
            </a:r>
            <a:r>
              <a:rPr lang="de-DE" sz="1050" dirty="0" smtClean="0">
                <a:solidFill>
                  <a:schemeClr val="bg1">
                    <a:lumMod val="50000"/>
                  </a:schemeClr>
                </a:solidFill>
              </a:rPr>
              <a:t> </a:t>
            </a:r>
            <a:r>
              <a:rPr lang="de-DE" sz="1050" dirty="0">
                <a:solidFill>
                  <a:schemeClr val="bg1">
                    <a:lumMod val="50000"/>
                  </a:schemeClr>
                </a:solidFill>
              </a:rPr>
              <a:t>et al. (2011)</a:t>
            </a:r>
          </a:p>
        </p:txBody>
      </p:sp>
    </p:spTree>
    <p:extLst>
      <p:ext uri="{BB962C8B-B14F-4D97-AF65-F5344CB8AC3E}">
        <p14:creationId xmlns:p14="http://schemas.microsoft.com/office/powerpoint/2010/main" val="3957213954"/>
      </p:ext>
    </p:extLst>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 name="Objekt 10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662901"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 name="Richtungspfeil 111"/>
          <p:cNvSpPr/>
          <p:nvPr/>
        </p:nvSpPr>
        <p:spPr bwMode="auto">
          <a:xfrm rot="10800000">
            <a:off x="948690" y="1783080"/>
            <a:ext cx="7589520" cy="4069080"/>
          </a:xfrm>
          <a:prstGeom prst="homePlate">
            <a:avLst>
              <a:gd name="adj" fmla="val 16667"/>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1" name="Rechteck 100"/>
          <p:cNvSpPr/>
          <p:nvPr/>
        </p:nvSpPr>
        <p:spPr bwMode="auto">
          <a:xfrm>
            <a:off x="2651760" y="1931670"/>
            <a:ext cx="5554980" cy="42291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6" name="Gruppieren 149"/>
          <p:cNvGrpSpPr>
            <a:grpSpLocks/>
          </p:cNvGrpSpPr>
          <p:nvPr/>
        </p:nvGrpSpPr>
        <p:grpSpPr bwMode="auto">
          <a:xfrm>
            <a:off x="5554980" y="2446020"/>
            <a:ext cx="2638108" cy="1680210"/>
            <a:chOff x="4943475" y="1790700"/>
            <a:chExt cx="4210050" cy="2314576"/>
          </a:xfrm>
        </p:grpSpPr>
        <p:grpSp>
          <p:nvGrpSpPr>
            <p:cNvPr id="7" name="Gruppieren 144"/>
            <p:cNvGrpSpPr>
              <a:grpSpLocks/>
            </p:cNvGrpSpPr>
            <p:nvPr/>
          </p:nvGrpSpPr>
          <p:grpSpPr bwMode="auto">
            <a:xfrm>
              <a:off x="5095875" y="1866900"/>
              <a:ext cx="3876675" cy="2171700"/>
              <a:chOff x="5095875" y="1743075"/>
              <a:chExt cx="3876675" cy="2171700"/>
            </a:xfrm>
          </p:grpSpPr>
          <p:sp>
            <p:nvSpPr>
              <p:cNvPr id="9" name="Rechteck 74"/>
              <p:cNvSpPr>
                <a:spLocks noChangeArrowheads="1"/>
              </p:cNvSpPr>
              <p:nvPr/>
            </p:nvSpPr>
            <p:spPr bwMode="auto">
              <a:xfrm>
                <a:off x="5848350" y="30099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0" name="Rechteck 75"/>
              <p:cNvSpPr>
                <a:spLocks noChangeArrowheads="1"/>
              </p:cNvSpPr>
              <p:nvPr/>
            </p:nvSpPr>
            <p:spPr bwMode="auto">
              <a:xfrm>
                <a:off x="5391149" y="325755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1" name="Rechteck 76"/>
              <p:cNvSpPr>
                <a:spLocks noChangeArrowheads="1"/>
              </p:cNvSpPr>
              <p:nvPr/>
            </p:nvSpPr>
            <p:spPr bwMode="auto">
              <a:xfrm>
                <a:off x="6315075" y="325755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2" name="Rechteck 77"/>
              <p:cNvSpPr>
                <a:spLocks noChangeArrowheads="1"/>
              </p:cNvSpPr>
              <p:nvPr/>
            </p:nvSpPr>
            <p:spPr bwMode="auto">
              <a:xfrm>
                <a:off x="5629274" y="36576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3" name="Rechteck 78"/>
              <p:cNvSpPr>
                <a:spLocks noChangeArrowheads="1"/>
              </p:cNvSpPr>
              <p:nvPr/>
            </p:nvSpPr>
            <p:spPr bwMode="auto">
              <a:xfrm>
                <a:off x="6067425" y="36576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4" name="Rechteck 79"/>
              <p:cNvSpPr>
                <a:spLocks noChangeArrowheads="1"/>
              </p:cNvSpPr>
              <p:nvPr/>
            </p:nvSpPr>
            <p:spPr bwMode="auto">
              <a:xfrm>
                <a:off x="7586662" y="30861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15" name="Rechteck 81"/>
              <p:cNvSpPr>
                <a:spLocks noChangeArrowheads="1"/>
              </p:cNvSpPr>
              <p:nvPr/>
            </p:nvSpPr>
            <p:spPr bwMode="auto">
              <a:xfrm>
                <a:off x="8353424" y="30861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16" name="Gruppieren 89"/>
              <p:cNvGrpSpPr>
                <a:grpSpLocks/>
              </p:cNvGrpSpPr>
              <p:nvPr/>
            </p:nvGrpSpPr>
            <p:grpSpPr bwMode="auto">
              <a:xfrm>
                <a:off x="5095875" y="1743075"/>
                <a:ext cx="1743075" cy="1009650"/>
                <a:chOff x="5095875" y="1743075"/>
                <a:chExt cx="1743075" cy="1009650"/>
              </a:xfrm>
            </p:grpSpPr>
            <p:sp>
              <p:nvSpPr>
                <p:cNvPr id="48" name="Rechteck 67"/>
                <p:cNvSpPr>
                  <a:spLocks noChangeArrowheads="1"/>
                </p:cNvSpPr>
                <p:nvPr/>
              </p:nvSpPr>
              <p:spPr bwMode="auto">
                <a:xfrm>
                  <a:off x="5424487" y="193357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9" name="Rechteck 68"/>
                <p:cNvSpPr>
                  <a:spLocks noChangeArrowheads="1"/>
                </p:cNvSpPr>
                <p:nvPr/>
              </p:nvSpPr>
              <p:spPr bwMode="auto">
                <a:xfrm>
                  <a:off x="6276975" y="193357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50" name="Rechteck 69"/>
                <p:cNvSpPr>
                  <a:spLocks noChangeArrowheads="1"/>
                </p:cNvSpPr>
                <p:nvPr/>
              </p:nvSpPr>
              <p:spPr bwMode="auto">
                <a:xfrm>
                  <a:off x="5848350" y="24765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51" name="Ellipse 82"/>
                <p:cNvSpPr>
                  <a:spLocks noChangeArrowheads="1"/>
                </p:cNvSpPr>
                <p:nvPr/>
              </p:nvSpPr>
              <p:spPr bwMode="auto">
                <a:xfrm>
                  <a:off x="5095875" y="174307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cxnSp>
              <p:nvCxnSpPr>
                <p:cNvPr id="52" name="Gerade Verbindung 84"/>
                <p:cNvCxnSpPr>
                  <a:cxnSpLocks noChangeShapeType="1"/>
                  <a:stCxn id="48" idx="3"/>
                  <a:endCxn id="49" idx="1"/>
                </p:cNvCxnSpPr>
                <p:nvPr/>
              </p:nvCxnSpPr>
              <p:spPr bwMode="auto">
                <a:xfrm>
                  <a:off x="5662612" y="2019300"/>
                  <a:ext cx="6143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3" name="Gerade Verbindung 86"/>
                <p:cNvCxnSpPr>
                  <a:cxnSpLocks noChangeShapeType="1"/>
                  <a:stCxn id="48" idx="2"/>
                  <a:endCxn id="50" idx="0"/>
                </p:cNvCxnSpPr>
                <p:nvPr/>
              </p:nvCxnSpPr>
              <p:spPr bwMode="auto">
                <a:xfrm>
                  <a:off x="5543550" y="2105025"/>
                  <a:ext cx="423863"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4" name="Gerade Verbindung 88"/>
                <p:cNvCxnSpPr>
                  <a:cxnSpLocks noChangeShapeType="1"/>
                  <a:stCxn id="50" idx="0"/>
                  <a:endCxn id="49" idx="2"/>
                </p:cNvCxnSpPr>
                <p:nvPr/>
              </p:nvCxnSpPr>
              <p:spPr bwMode="auto">
                <a:xfrm flipV="1">
                  <a:off x="5967413" y="2105025"/>
                  <a:ext cx="428625"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17" name="Ellipse 99"/>
              <p:cNvSpPr>
                <a:spLocks noChangeArrowheads="1"/>
              </p:cNvSpPr>
              <p:nvPr/>
            </p:nvSpPr>
            <p:spPr bwMode="auto">
              <a:xfrm>
                <a:off x="5095875" y="290512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18" name="Gruppieren 102"/>
              <p:cNvGrpSpPr>
                <a:grpSpLocks/>
              </p:cNvGrpSpPr>
              <p:nvPr/>
            </p:nvGrpSpPr>
            <p:grpSpPr bwMode="auto">
              <a:xfrm>
                <a:off x="7219950" y="1743075"/>
                <a:ext cx="1743075" cy="1009650"/>
                <a:chOff x="7219950" y="1743075"/>
                <a:chExt cx="1743075" cy="1009650"/>
              </a:xfrm>
            </p:grpSpPr>
            <p:sp>
              <p:nvSpPr>
                <p:cNvPr id="39" name="Rechteck 70"/>
                <p:cNvSpPr>
                  <a:spLocks noChangeArrowheads="1"/>
                </p:cNvSpPr>
                <p:nvPr/>
              </p:nvSpPr>
              <p:spPr bwMode="auto">
                <a:xfrm>
                  <a:off x="7567613" y="19050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0" name="Rechteck 71"/>
                <p:cNvSpPr>
                  <a:spLocks noChangeArrowheads="1"/>
                </p:cNvSpPr>
                <p:nvPr/>
              </p:nvSpPr>
              <p:spPr bwMode="auto">
                <a:xfrm>
                  <a:off x="8358187" y="19050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1" name="Rechteck 72"/>
                <p:cNvSpPr>
                  <a:spLocks noChangeArrowheads="1"/>
                </p:cNvSpPr>
                <p:nvPr/>
              </p:nvSpPr>
              <p:spPr bwMode="auto">
                <a:xfrm>
                  <a:off x="8358188" y="244792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42" name="Rechteck 73"/>
                <p:cNvSpPr>
                  <a:spLocks noChangeArrowheads="1"/>
                </p:cNvSpPr>
                <p:nvPr/>
              </p:nvSpPr>
              <p:spPr bwMode="auto">
                <a:xfrm>
                  <a:off x="7567612" y="2447925"/>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cxnSp>
              <p:nvCxnSpPr>
                <p:cNvPr id="43" name="Gerade Verbindung 91"/>
                <p:cNvCxnSpPr>
                  <a:cxnSpLocks noChangeShapeType="1"/>
                  <a:stCxn id="39" idx="3"/>
                  <a:endCxn id="40" idx="1"/>
                </p:cNvCxnSpPr>
                <p:nvPr/>
              </p:nvCxnSpPr>
              <p:spPr bwMode="auto">
                <a:xfrm>
                  <a:off x="7805738" y="1990725"/>
                  <a:ext cx="552449"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4" name="Gerade Verbindung 93"/>
                <p:cNvCxnSpPr>
                  <a:cxnSpLocks noChangeShapeType="1"/>
                  <a:stCxn id="39" idx="2"/>
                  <a:endCxn id="42" idx="0"/>
                </p:cNvCxnSpPr>
                <p:nvPr/>
              </p:nvCxnSpPr>
              <p:spPr bwMode="auto">
                <a:xfrm flipH="1">
                  <a:off x="7686675" y="2076450"/>
                  <a:ext cx="1"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5" name="Gerade Verbindung 95"/>
                <p:cNvCxnSpPr>
                  <a:cxnSpLocks noChangeShapeType="1"/>
                  <a:stCxn id="42" idx="3"/>
                  <a:endCxn id="41" idx="1"/>
                </p:cNvCxnSpPr>
                <p:nvPr/>
              </p:nvCxnSpPr>
              <p:spPr bwMode="auto">
                <a:xfrm>
                  <a:off x="7805737" y="2533650"/>
                  <a:ext cx="552451"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6" name="Gerade Verbindung 97"/>
                <p:cNvCxnSpPr>
                  <a:cxnSpLocks noChangeShapeType="1"/>
                  <a:stCxn id="40" idx="2"/>
                  <a:endCxn id="41" idx="0"/>
                </p:cNvCxnSpPr>
                <p:nvPr/>
              </p:nvCxnSpPr>
              <p:spPr bwMode="auto">
                <a:xfrm>
                  <a:off x="8477250" y="2076450"/>
                  <a:ext cx="1" cy="3714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47" name="Ellipse 100"/>
                <p:cNvSpPr>
                  <a:spLocks noChangeArrowheads="1"/>
                </p:cNvSpPr>
                <p:nvPr/>
              </p:nvSpPr>
              <p:spPr bwMode="auto">
                <a:xfrm>
                  <a:off x="7219950" y="174307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sp>
            <p:nvSpPr>
              <p:cNvPr id="19" name="Ellipse 101"/>
              <p:cNvSpPr>
                <a:spLocks noChangeArrowheads="1"/>
              </p:cNvSpPr>
              <p:nvPr/>
            </p:nvSpPr>
            <p:spPr bwMode="auto">
              <a:xfrm>
                <a:off x="7229475" y="2905125"/>
                <a:ext cx="1743075" cy="100965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20" name="Rechteck 103"/>
              <p:cNvSpPr>
                <a:spLocks noChangeArrowheads="1"/>
              </p:cNvSpPr>
              <p:nvPr/>
            </p:nvSpPr>
            <p:spPr bwMode="auto">
              <a:xfrm>
                <a:off x="7981949" y="3657600"/>
                <a:ext cx="238125" cy="171450"/>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cxnSp>
            <p:nvCxnSpPr>
              <p:cNvPr id="21" name="Gerade Verbindung 105"/>
              <p:cNvCxnSpPr>
                <a:cxnSpLocks noChangeShapeType="1"/>
                <a:stCxn id="14" idx="3"/>
                <a:endCxn id="15" idx="1"/>
              </p:cNvCxnSpPr>
              <p:nvPr/>
            </p:nvCxnSpPr>
            <p:spPr bwMode="auto">
              <a:xfrm>
                <a:off x="7824787" y="3171825"/>
                <a:ext cx="5286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2" name="Gerade Verbindung 107"/>
              <p:cNvCxnSpPr>
                <a:cxnSpLocks noChangeShapeType="1"/>
                <a:stCxn id="15" idx="2"/>
                <a:endCxn id="20" idx="0"/>
              </p:cNvCxnSpPr>
              <p:nvPr/>
            </p:nvCxnSpPr>
            <p:spPr bwMode="auto">
              <a:xfrm flipH="1">
                <a:off x="8101012" y="3257550"/>
                <a:ext cx="371475" cy="4000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 name="Gerade Verbindung 109"/>
              <p:cNvCxnSpPr>
                <a:cxnSpLocks noChangeShapeType="1"/>
                <a:stCxn id="14" idx="2"/>
                <a:endCxn id="20" idx="0"/>
              </p:cNvCxnSpPr>
              <p:nvPr/>
            </p:nvCxnSpPr>
            <p:spPr bwMode="auto">
              <a:xfrm>
                <a:off x="7705725" y="3257550"/>
                <a:ext cx="395287" cy="4000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4" name="Gerade Verbindung 113"/>
              <p:cNvCxnSpPr>
                <a:cxnSpLocks noChangeShapeType="1"/>
                <a:stCxn id="9" idx="1"/>
                <a:endCxn id="10" idx="0"/>
              </p:cNvCxnSpPr>
              <p:nvPr/>
            </p:nvCxnSpPr>
            <p:spPr bwMode="auto">
              <a:xfrm flipH="1">
                <a:off x="5510212" y="3095625"/>
                <a:ext cx="338138" cy="1619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5" name="Gerade Verbindung 115"/>
              <p:cNvCxnSpPr>
                <a:cxnSpLocks noChangeShapeType="1"/>
                <a:stCxn id="9" idx="3"/>
                <a:endCxn id="11" idx="0"/>
              </p:cNvCxnSpPr>
              <p:nvPr/>
            </p:nvCxnSpPr>
            <p:spPr bwMode="auto">
              <a:xfrm>
                <a:off x="6086475" y="3095625"/>
                <a:ext cx="347663" cy="1619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6" name="Gerade Verbindung 118"/>
              <p:cNvCxnSpPr>
                <a:cxnSpLocks noChangeShapeType="1"/>
                <a:stCxn id="10" idx="2"/>
              </p:cNvCxnSpPr>
              <p:nvPr/>
            </p:nvCxnSpPr>
            <p:spPr bwMode="auto">
              <a:xfrm>
                <a:off x="5510212" y="3429000"/>
                <a:ext cx="152400" cy="2286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7" name="Gerade Verbindung 120"/>
              <p:cNvCxnSpPr>
                <a:cxnSpLocks noChangeShapeType="1"/>
                <a:stCxn id="11" idx="2"/>
              </p:cNvCxnSpPr>
              <p:nvPr/>
            </p:nvCxnSpPr>
            <p:spPr bwMode="auto">
              <a:xfrm flipH="1">
                <a:off x="6276975" y="3429000"/>
                <a:ext cx="157163" cy="2286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8" name="Gerade Verbindung 122"/>
              <p:cNvCxnSpPr>
                <a:cxnSpLocks noChangeShapeType="1"/>
                <a:stCxn id="12" idx="0"/>
                <a:endCxn id="11" idx="1"/>
              </p:cNvCxnSpPr>
              <p:nvPr/>
            </p:nvCxnSpPr>
            <p:spPr bwMode="auto">
              <a:xfrm flipV="1">
                <a:off x="5748337" y="3343275"/>
                <a:ext cx="566738" cy="3143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9" name="Gerade Verbindung 124"/>
              <p:cNvCxnSpPr>
                <a:cxnSpLocks noChangeShapeType="1"/>
                <a:stCxn id="12" idx="0"/>
                <a:endCxn id="9" idx="2"/>
              </p:cNvCxnSpPr>
              <p:nvPr/>
            </p:nvCxnSpPr>
            <p:spPr bwMode="auto">
              <a:xfrm flipV="1">
                <a:off x="5748337" y="3181350"/>
                <a:ext cx="219076" cy="4762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 name="Gerade Verbindung 126"/>
              <p:cNvCxnSpPr>
                <a:cxnSpLocks noChangeShapeType="1"/>
                <a:stCxn id="13" idx="0"/>
                <a:endCxn id="10" idx="3"/>
              </p:cNvCxnSpPr>
              <p:nvPr/>
            </p:nvCxnSpPr>
            <p:spPr bwMode="auto">
              <a:xfrm flipH="1" flipV="1">
                <a:off x="5629274" y="3343275"/>
                <a:ext cx="557214" cy="3143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1" name="Gerade Verbindung 128"/>
              <p:cNvCxnSpPr>
                <a:cxnSpLocks noChangeShapeType="1"/>
                <a:stCxn id="13" idx="0"/>
                <a:endCxn id="9" idx="2"/>
              </p:cNvCxnSpPr>
              <p:nvPr/>
            </p:nvCxnSpPr>
            <p:spPr bwMode="auto">
              <a:xfrm flipH="1" flipV="1">
                <a:off x="5967413" y="3181350"/>
                <a:ext cx="219075" cy="47625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2" name="Gerade Verbindung 130"/>
              <p:cNvCxnSpPr>
                <a:cxnSpLocks noChangeShapeType="1"/>
                <a:stCxn id="10" idx="3"/>
                <a:endCxn id="11" idx="1"/>
              </p:cNvCxnSpPr>
              <p:nvPr/>
            </p:nvCxnSpPr>
            <p:spPr bwMode="auto">
              <a:xfrm>
                <a:off x="5629274" y="3343275"/>
                <a:ext cx="685801"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3" name="Gerade Verbindung 132"/>
              <p:cNvCxnSpPr>
                <a:cxnSpLocks noChangeShapeType="1"/>
                <a:stCxn id="17" idx="6"/>
                <a:endCxn id="19" idx="2"/>
              </p:cNvCxnSpPr>
              <p:nvPr/>
            </p:nvCxnSpPr>
            <p:spPr bwMode="auto">
              <a:xfrm>
                <a:off x="6838950" y="3409950"/>
                <a:ext cx="3905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4" name="Gerade Verbindung 134"/>
              <p:cNvCxnSpPr>
                <a:cxnSpLocks noChangeShapeType="1"/>
                <a:stCxn id="17" idx="0"/>
                <a:endCxn id="51" idx="4"/>
              </p:cNvCxnSpPr>
              <p:nvPr/>
            </p:nvCxnSpPr>
            <p:spPr bwMode="auto">
              <a:xfrm flipV="1">
                <a:off x="5967413" y="2752725"/>
                <a:ext cx="0" cy="1524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5" name="Gerade Verbindung 136"/>
              <p:cNvCxnSpPr>
                <a:cxnSpLocks noChangeShapeType="1"/>
                <a:stCxn id="19" idx="0"/>
                <a:endCxn id="47" idx="4"/>
              </p:cNvCxnSpPr>
              <p:nvPr/>
            </p:nvCxnSpPr>
            <p:spPr bwMode="auto">
              <a:xfrm flipH="1" flipV="1">
                <a:off x="8091488" y="2752725"/>
                <a:ext cx="9525" cy="1524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6" name="Gerade Verbindung 138"/>
              <p:cNvCxnSpPr>
                <a:cxnSpLocks noChangeShapeType="1"/>
                <a:stCxn id="51" idx="6"/>
                <a:endCxn id="47" idx="2"/>
              </p:cNvCxnSpPr>
              <p:nvPr/>
            </p:nvCxnSpPr>
            <p:spPr bwMode="auto">
              <a:xfrm>
                <a:off x="6838950" y="2247900"/>
                <a:ext cx="3810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7" name="Gerade Verbindung 140"/>
              <p:cNvCxnSpPr>
                <a:cxnSpLocks noChangeShapeType="1"/>
                <a:stCxn id="51" idx="5"/>
                <a:endCxn id="19" idx="1"/>
              </p:cNvCxnSpPr>
              <p:nvPr/>
            </p:nvCxnSpPr>
            <p:spPr bwMode="auto">
              <a:xfrm>
                <a:off x="6583682" y="2604865"/>
                <a:ext cx="901061" cy="4481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8" name="Gerade Verbindung 142"/>
              <p:cNvCxnSpPr>
                <a:cxnSpLocks noChangeShapeType="1"/>
                <a:stCxn id="17" idx="7"/>
                <a:endCxn id="47" idx="3"/>
              </p:cNvCxnSpPr>
              <p:nvPr/>
            </p:nvCxnSpPr>
            <p:spPr bwMode="auto">
              <a:xfrm flipV="1">
                <a:off x="6583682" y="2604865"/>
                <a:ext cx="891536" cy="44812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8" name="Rechteck 146"/>
            <p:cNvSpPr>
              <a:spLocks noChangeArrowheads="1"/>
            </p:cNvSpPr>
            <p:nvPr/>
          </p:nvSpPr>
          <p:spPr bwMode="auto">
            <a:xfrm>
              <a:off x="4943475" y="1790700"/>
              <a:ext cx="4210050" cy="2314576"/>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grpSp>
        <p:nvGrpSpPr>
          <p:cNvPr id="55" name="Gruppieren 54"/>
          <p:cNvGrpSpPr/>
          <p:nvPr/>
        </p:nvGrpSpPr>
        <p:grpSpPr>
          <a:xfrm>
            <a:off x="2651760" y="2446020"/>
            <a:ext cx="2626678" cy="1653114"/>
            <a:chOff x="180405" y="2013303"/>
            <a:chExt cx="4210050" cy="2314431"/>
          </a:xfrm>
        </p:grpSpPr>
        <p:sp>
          <p:nvSpPr>
            <p:cNvPr id="56" name="Rechteck 4"/>
            <p:cNvSpPr>
              <a:spLocks noChangeArrowheads="1"/>
            </p:cNvSpPr>
            <p:nvPr/>
          </p:nvSpPr>
          <p:spPr bwMode="auto">
            <a:xfrm>
              <a:off x="1946499" y="2327608"/>
              <a:ext cx="647700" cy="295257"/>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57" name="Group 138"/>
            <p:cNvGrpSpPr/>
            <p:nvPr/>
          </p:nvGrpSpPr>
          <p:grpSpPr>
            <a:xfrm>
              <a:off x="461056" y="3222902"/>
              <a:ext cx="3618587" cy="257159"/>
              <a:chOff x="446852" y="3222902"/>
              <a:chExt cx="3618587" cy="257159"/>
            </a:xfrm>
          </p:grpSpPr>
          <p:sp>
            <p:nvSpPr>
              <p:cNvPr id="96" name="Rechteck 5"/>
              <p:cNvSpPr>
                <a:spLocks noChangeArrowheads="1"/>
              </p:cNvSpPr>
              <p:nvPr/>
            </p:nvSpPr>
            <p:spPr bwMode="auto">
              <a:xfrm>
                <a:off x="446852"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7" name="Rechteck 6"/>
              <p:cNvSpPr>
                <a:spLocks noChangeArrowheads="1"/>
              </p:cNvSpPr>
              <p:nvPr/>
            </p:nvSpPr>
            <p:spPr bwMode="auto">
              <a:xfrm>
                <a:off x="3608239"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8" name="Rechteck 7"/>
              <p:cNvSpPr>
                <a:spLocks noChangeArrowheads="1"/>
              </p:cNvSpPr>
              <p:nvPr/>
            </p:nvSpPr>
            <p:spPr bwMode="auto">
              <a:xfrm>
                <a:off x="1500648"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9" name="Rechteck 8"/>
              <p:cNvSpPr>
                <a:spLocks noChangeArrowheads="1"/>
              </p:cNvSpPr>
              <p:nvPr/>
            </p:nvSpPr>
            <p:spPr bwMode="auto">
              <a:xfrm>
                <a:off x="2554444" y="3222902"/>
                <a:ext cx="457200" cy="257159"/>
              </a:xfrm>
              <a:prstGeom prst="rect">
                <a:avLst/>
              </a:prstGeom>
              <a:solidFill>
                <a:schemeClr val="bg1"/>
              </a:solidFill>
              <a:ln w="9525" algn="ctr">
                <a:solidFill>
                  <a:schemeClr val="tx1"/>
                </a:solidFill>
                <a:round/>
                <a:headEnd/>
                <a:tailEnd/>
              </a:ln>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cxnSp>
          <p:nvCxnSpPr>
            <p:cNvPr id="58" name="Gerade Verbindung 25"/>
            <p:cNvCxnSpPr>
              <a:cxnSpLocks noChangeShapeType="1"/>
              <a:stCxn id="96" idx="2"/>
              <a:endCxn id="80" idx="0"/>
            </p:cNvCxnSpPr>
            <p:nvPr/>
          </p:nvCxnSpPr>
          <p:spPr bwMode="auto">
            <a:xfrm flipH="1">
              <a:off x="308993" y="3480061"/>
              <a:ext cx="38066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9" name="Gerade Verbindung 27"/>
            <p:cNvCxnSpPr>
              <a:cxnSpLocks noChangeShapeType="1"/>
              <a:stCxn id="96" idx="2"/>
              <a:endCxn id="81" idx="0"/>
            </p:cNvCxnSpPr>
            <p:nvPr/>
          </p:nvCxnSpPr>
          <p:spPr bwMode="auto">
            <a:xfrm flipH="1">
              <a:off x="570507" y="3480061"/>
              <a:ext cx="11914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0" name="Gerade Verbindung 29"/>
            <p:cNvCxnSpPr>
              <a:cxnSpLocks noChangeShapeType="1"/>
              <a:stCxn id="96" idx="2"/>
              <a:endCxn id="82" idx="0"/>
            </p:cNvCxnSpPr>
            <p:nvPr/>
          </p:nvCxnSpPr>
          <p:spPr bwMode="auto">
            <a:xfrm>
              <a:off x="689656" y="3480061"/>
              <a:ext cx="142365"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1" name="Gerade Verbindung 31"/>
            <p:cNvCxnSpPr>
              <a:cxnSpLocks noChangeShapeType="1"/>
              <a:stCxn id="96" idx="2"/>
              <a:endCxn id="83" idx="0"/>
            </p:cNvCxnSpPr>
            <p:nvPr/>
          </p:nvCxnSpPr>
          <p:spPr bwMode="auto">
            <a:xfrm>
              <a:off x="689656" y="3480061"/>
              <a:ext cx="40387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2" name="Gerade Verbindung 33"/>
            <p:cNvCxnSpPr>
              <a:cxnSpLocks noChangeShapeType="1"/>
              <a:stCxn id="98" idx="2"/>
              <a:endCxn id="84" idx="0"/>
            </p:cNvCxnSpPr>
            <p:nvPr/>
          </p:nvCxnSpPr>
          <p:spPr bwMode="auto">
            <a:xfrm flipH="1">
              <a:off x="1355049" y="3480061"/>
              <a:ext cx="38840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3" name="Gerade Verbindung 62"/>
            <p:cNvCxnSpPr>
              <a:cxnSpLocks noChangeShapeType="1"/>
              <a:stCxn id="98" idx="2"/>
              <a:endCxn id="85" idx="0"/>
            </p:cNvCxnSpPr>
            <p:nvPr/>
          </p:nvCxnSpPr>
          <p:spPr bwMode="auto">
            <a:xfrm flipH="1">
              <a:off x="1616563" y="3480061"/>
              <a:ext cx="12688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4" name="Gerade Verbindung 38"/>
            <p:cNvCxnSpPr>
              <a:cxnSpLocks noChangeShapeType="1"/>
              <a:stCxn id="98" idx="2"/>
              <a:endCxn id="86" idx="0"/>
            </p:cNvCxnSpPr>
            <p:nvPr/>
          </p:nvCxnSpPr>
          <p:spPr bwMode="auto">
            <a:xfrm>
              <a:off x="1743452" y="3480061"/>
              <a:ext cx="134625"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5" name="Gerade Verbindung 64"/>
            <p:cNvCxnSpPr>
              <a:cxnSpLocks noChangeShapeType="1"/>
              <a:stCxn id="98" idx="2"/>
              <a:endCxn id="87" idx="0"/>
            </p:cNvCxnSpPr>
            <p:nvPr/>
          </p:nvCxnSpPr>
          <p:spPr bwMode="auto">
            <a:xfrm>
              <a:off x="1743452" y="3480061"/>
              <a:ext cx="39613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6" name="Gerade Verbindung 42"/>
            <p:cNvCxnSpPr>
              <a:cxnSpLocks noChangeShapeType="1"/>
              <a:stCxn id="99" idx="2"/>
              <a:endCxn id="88" idx="0"/>
            </p:cNvCxnSpPr>
            <p:nvPr/>
          </p:nvCxnSpPr>
          <p:spPr bwMode="auto">
            <a:xfrm flipH="1">
              <a:off x="2401105" y="3480061"/>
              <a:ext cx="39614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 name="Gerade Verbindung 44"/>
            <p:cNvCxnSpPr>
              <a:cxnSpLocks noChangeShapeType="1"/>
              <a:stCxn id="99" idx="2"/>
              <a:endCxn id="89" idx="0"/>
            </p:cNvCxnSpPr>
            <p:nvPr/>
          </p:nvCxnSpPr>
          <p:spPr bwMode="auto">
            <a:xfrm flipH="1">
              <a:off x="2662619" y="3480061"/>
              <a:ext cx="13462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 name="Gerade Verbindung 46"/>
            <p:cNvCxnSpPr>
              <a:cxnSpLocks noChangeShapeType="1"/>
              <a:stCxn id="99" idx="2"/>
              <a:endCxn id="90" idx="0"/>
            </p:cNvCxnSpPr>
            <p:nvPr/>
          </p:nvCxnSpPr>
          <p:spPr bwMode="auto">
            <a:xfrm>
              <a:off x="2797248" y="3480061"/>
              <a:ext cx="126885"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9" name="Gerade Verbindung 48"/>
            <p:cNvCxnSpPr>
              <a:cxnSpLocks noChangeShapeType="1"/>
              <a:stCxn id="99" idx="2"/>
              <a:endCxn id="91" idx="0"/>
            </p:cNvCxnSpPr>
            <p:nvPr/>
          </p:nvCxnSpPr>
          <p:spPr bwMode="auto">
            <a:xfrm>
              <a:off x="2797248" y="3480061"/>
              <a:ext cx="388399"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0" name="Gerade Verbindung 50"/>
            <p:cNvCxnSpPr>
              <a:cxnSpLocks noChangeShapeType="1"/>
              <a:stCxn id="97" idx="2"/>
              <a:endCxn id="92" idx="0"/>
            </p:cNvCxnSpPr>
            <p:nvPr/>
          </p:nvCxnSpPr>
          <p:spPr bwMode="auto">
            <a:xfrm flipH="1">
              <a:off x="3447161" y="3480061"/>
              <a:ext cx="403882"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1" name="Gerade Verbindung 52"/>
            <p:cNvCxnSpPr>
              <a:cxnSpLocks noChangeShapeType="1"/>
              <a:stCxn id="97" idx="2"/>
              <a:endCxn id="93" idx="0"/>
            </p:cNvCxnSpPr>
            <p:nvPr/>
          </p:nvCxnSpPr>
          <p:spPr bwMode="auto">
            <a:xfrm flipH="1">
              <a:off x="3708675" y="3480061"/>
              <a:ext cx="142368"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2" name="Gerade Verbindung 56"/>
            <p:cNvCxnSpPr>
              <a:cxnSpLocks noChangeShapeType="1"/>
              <a:stCxn id="97" idx="2"/>
              <a:endCxn id="94" idx="0"/>
            </p:cNvCxnSpPr>
            <p:nvPr/>
          </p:nvCxnSpPr>
          <p:spPr bwMode="auto">
            <a:xfrm>
              <a:off x="3851043" y="3480061"/>
              <a:ext cx="119146"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3" name="Gerade Verbindung 58"/>
            <p:cNvCxnSpPr>
              <a:cxnSpLocks noChangeShapeType="1"/>
              <a:endCxn id="96" idx="0"/>
            </p:cNvCxnSpPr>
            <p:nvPr/>
          </p:nvCxnSpPr>
          <p:spPr bwMode="auto">
            <a:xfrm flipH="1">
              <a:off x="689656" y="2622865"/>
              <a:ext cx="1580693"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4" name="Gerade Verbindung 60"/>
            <p:cNvCxnSpPr>
              <a:cxnSpLocks noChangeShapeType="1"/>
              <a:endCxn id="98" idx="0"/>
            </p:cNvCxnSpPr>
            <p:nvPr/>
          </p:nvCxnSpPr>
          <p:spPr bwMode="auto">
            <a:xfrm flipH="1">
              <a:off x="1743452" y="2622865"/>
              <a:ext cx="526897"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5" name="Gerade Verbindung 62"/>
            <p:cNvCxnSpPr>
              <a:cxnSpLocks noChangeShapeType="1"/>
              <a:endCxn id="99" idx="0"/>
            </p:cNvCxnSpPr>
            <p:nvPr/>
          </p:nvCxnSpPr>
          <p:spPr bwMode="auto">
            <a:xfrm>
              <a:off x="2270349" y="2622865"/>
              <a:ext cx="526899"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6" name="Gerade Verbindung 64"/>
            <p:cNvCxnSpPr>
              <a:cxnSpLocks noChangeShapeType="1"/>
              <a:endCxn id="97" idx="0"/>
            </p:cNvCxnSpPr>
            <p:nvPr/>
          </p:nvCxnSpPr>
          <p:spPr bwMode="auto">
            <a:xfrm>
              <a:off x="2270349" y="2622865"/>
              <a:ext cx="1580694" cy="6000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7" name="Rechteck 147"/>
            <p:cNvSpPr>
              <a:spLocks noChangeArrowheads="1"/>
            </p:cNvSpPr>
            <p:nvPr/>
          </p:nvSpPr>
          <p:spPr bwMode="auto">
            <a:xfrm>
              <a:off x="180405" y="2013303"/>
              <a:ext cx="4210050" cy="2314431"/>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nvGrpSpPr>
            <p:cNvPr id="78" name="Group 137"/>
            <p:cNvGrpSpPr/>
            <p:nvPr/>
          </p:nvGrpSpPr>
          <p:grpSpPr>
            <a:xfrm>
              <a:off x="213743" y="3880086"/>
              <a:ext cx="4113213" cy="171439"/>
              <a:chOff x="213743" y="3880086"/>
              <a:chExt cx="4113213" cy="171439"/>
            </a:xfrm>
          </p:grpSpPr>
          <p:sp>
            <p:nvSpPr>
              <p:cNvPr id="80" name="Rechteck 9"/>
              <p:cNvSpPr>
                <a:spLocks noChangeArrowheads="1"/>
              </p:cNvSpPr>
              <p:nvPr/>
            </p:nvSpPr>
            <p:spPr bwMode="auto">
              <a:xfrm>
                <a:off x="213743"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1" name="Rechteck 10"/>
              <p:cNvSpPr>
                <a:spLocks noChangeArrowheads="1"/>
              </p:cNvSpPr>
              <p:nvPr/>
            </p:nvSpPr>
            <p:spPr bwMode="auto">
              <a:xfrm>
                <a:off x="475257"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2" name="Rechteck 11"/>
              <p:cNvSpPr>
                <a:spLocks noChangeArrowheads="1"/>
              </p:cNvSpPr>
              <p:nvPr/>
            </p:nvSpPr>
            <p:spPr bwMode="auto">
              <a:xfrm>
                <a:off x="736771"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3" name="Rechteck 12"/>
              <p:cNvSpPr>
                <a:spLocks noChangeArrowheads="1"/>
              </p:cNvSpPr>
              <p:nvPr/>
            </p:nvSpPr>
            <p:spPr bwMode="auto">
              <a:xfrm>
                <a:off x="998285"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4" name="Rechteck 13"/>
              <p:cNvSpPr>
                <a:spLocks noChangeArrowheads="1"/>
              </p:cNvSpPr>
              <p:nvPr/>
            </p:nvSpPr>
            <p:spPr bwMode="auto">
              <a:xfrm>
                <a:off x="1259799"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5" name="Rechteck 14"/>
              <p:cNvSpPr>
                <a:spLocks noChangeArrowheads="1"/>
              </p:cNvSpPr>
              <p:nvPr/>
            </p:nvSpPr>
            <p:spPr bwMode="auto">
              <a:xfrm>
                <a:off x="1521313"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6" name="Rechteck 15"/>
              <p:cNvSpPr>
                <a:spLocks noChangeArrowheads="1"/>
              </p:cNvSpPr>
              <p:nvPr/>
            </p:nvSpPr>
            <p:spPr bwMode="auto">
              <a:xfrm>
                <a:off x="1782827"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7" name="Rechteck 16"/>
              <p:cNvSpPr>
                <a:spLocks noChangeArrowheads="1"/>
              </p:cNvSpPr>
              <p:nvPr/>
            </p:nvSpPr>
            <p:spPr bwMode="auto">
              <a:xfrm>
                <a:off x="2044341"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8" name="Rechteck 17"/>
              <p:cNvSpPr>
                <a:spLocks noChangeArrowheads="1"/>
              </p:cNvSpPr>
              <p:nvPr/>
            </p:nvSpPr>
            <p:spPr bwMode="auto">
              <a:xfrm>
                <a:off x="2305855"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89" name="Rechteck 18"/>
              <p:cNvSpPr>
                <a:spLocks noChangeArrowheads="1"/>
              </p:cNvSpPr>
              <p:nvPr/>
            </p:nvSpPr>
            <p:spPr bwMode="auto">
              <a:xfrm>
                <a:off x="2567369"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0" name="Rechteck 19"/>
              <p:cNvSpPr>
                <a:spLocks noChangeArrowheads="1"/>
              </p:cNvSpPr>
              <p:nvPr/>
            </p:nvSpPr>
            <p:spPr bwMode="auto">
              <a:xfrm>
                <a:off x="2828883"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1" name="Rechteck 20"/>
              <p:cNvSpPr>
                <a:spLocks noChangeArrowheads="1"/>
              </p:cNvSpPr>
              <p:nvPr/>
            </p:nvSpPr>
            <p:spPr bwMode="auto">
              <a:xfrm>
                <a:off x="3090397"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2" name="Rechteck 21"/>
              <p:cNvSpPr>
                <a:spLocks noChangeArrowheads="1"/>
              </p:cNvSpPr>
              <p:nvPr/>
            </p:nvSpPr>
            <p:spPr bwMode="auto">
              <a:xfrm>
                <a:off x="3351911"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3" name="Rechteck 22"/>
              <p:cNvSpPr>
                <a:spLocks noChangeArrowheads="1"/>
              </p:cNvSpPr>
              <p:nvPr/>
            </p:nvSpPr>
            <p:spPr bwMode="auto">
              <a:xfrm>
                <a:off x="3613425"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4" name="Rechteck 23"/>
              <p:cNvSpPr>
                <a:spLocks noChangeArrowheads="1"/>
              </p:cNvSpPr>
              <p:nvPr/>
            </p:nvSpPr>
            <p:spPr bwMode="auto">
              <a:xfrm>
                <a:off x="3874939"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sp>
            <p:nvSpPr>
              <p:cNvPr id="95" name="Rechteck 23"/>
              <p:cNvSpPr>
                <a:spLocks noChangeArrowheads="1"/>
              </p:cNvSpPr>
              <p:nvPr/>
            </p:nvSpPr>
            <p:spPr bwMode="auto">
              <a:xfrm>
                <a:off x="4136456" y="3880086"/>
                <a:ext cx="190500" cy="171439"/>
              </a:xfrm>
              <a:prstGeom prst="rect">
                <a:avLst/>
              </a:prstGeom>
              <a:solidFill>
                <a:schemeClr val="bg1"/>
              </a:solidFill>
              <a:ln w="9525" algn="ctr">
                <a:solidFill>
                  <a:schemeClr val="tx1"/>
                </a:solidFill>
                <a:round/>
                <a:headEnd/>
                <a:tailEnd/>
              </a:ln>
            </p:spPr>
            <p:txBody>
              <a:bodyPr wrap="square" lIns="90000" tIns="46800" rIns="90000" bIns="46800">
                <a:spAutoFit/>
              </a:bodyPr>
              <a:lstStyle>
                <a:lvl1pPr>
                  <a:defRPr sz="1400">
                    <a:solidFill>
                      <a:schemeClr val="tx1"/>
                    </a:solidFill>
                    <a:latin typeface="Gulim" pitchFamily="34" charset="-127"/>
                    <a:ea typeface="MS PGothic" pitchFamily="34" charset="-128"/>
                  </a:defRPr>
                </a:lvl1pPr>
                <a:lvl2pPr marL="742950" indent="-285750">
                  <a:defRPr sz="1400">
                    <a:solidFill>
                      <a:schemeClr val="tx1"/>
                    </a:solidFill>
                    <a:latin typeface="Gulim" pitchFamily="34" charset="-127"/>
                    <a:ea typeface="MS PGothic" pitchFamily="34" charset="-128"/>
                  </a:defRPr>
                </a:lvl2pPr>
                <a:lvl3pPr marL="1143000" indent="-228600">
                  <a:defRPr sz="1400">
                    <a:solidFill>
                      <a:schemeClr val="tx1"/>
                    </a:solidFill>
                    <a:latin typeface="Gulim" pitchFamily="34" charset="-127"/>
                    <a:ea typeface="MS PGothic" pitchFamily="34" charset="-128"/>
                  </a:defRPr>
                </a:lvl3pPr>
                <a:lvl4pPr marL="1600200" indent="-228600">
                  <a:defRPr sz="1400">
                    <a:solidFill>
                      <a:schemeClr val="tx1"/>
                    </a:solidFill>
                    <a:latin typeface="Gulim" pitchFamily="34" charset="-127"/>
                    <a:ea typeface="MS PGothic" pitchFamily="34" charset="-128"/>
                  </a:defRPr>
                </a:lvl4pPr>
                <a:lvl5pPr marL="2057400" indent="-228600">
                  <a:defRPr sz="1400">
                    <a:solidFill>
                      <a:schemeClr val="tx1"/>
                    </a:solidFill>
                    <a:latin typeface="Gulim" pitchFamily="34" charset="-127"/>
                    <a:ea typeface="MS PGothic" pitchFamily="34" charset="-128"/>
                  </a:defRPr>
                </a:lvl5pPr>
                <a:lvl6pPr marL="25146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6pPr>
                <a:lvl7pPr marL="29718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7pPr>
                <a:lvl8pPr marL="34290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8pPr>
                <a:lvl9pPr marL="3886200" indent="-228600" algn="ctr" eaLnBrk="0" fontAlgn="base" hangingPunct="0">
                  <a:spcBef>
                    <a:spcPct val="20000"/>
                  </a:spcBef>
                  <a:spcAft>
                    <a:spcPct val="0"/>
                  </a:spcAft>
                  <a:defRPr sz="1400">
                    <a:solidFill>
                      <a:schemeClr val="tx1"/>
                    </a:solidFill>
                    <a:latin typeface="Gulim" pitchFamily="34" charset="-127"/>
                    <a:ea typeface="MS PGothic" pitchFamily="34" charset="-128"/>
                  </a:defRPr>
                </a:lvl9pPr>
              </a:lstStyle>
              <a:p>
                <a:endParaRPr lang="en-US" altLang="de-DE" sz="1600">
                  <a:solidFill>
                    <a:srgbClr val="000000"/>
                  </a:solidFill>
                  <a:latin typeface="Arial" charset="0"/>
                </a:endParaRPr>
              </a:p>
            </p:txBody>
          </p:sp>
        </p:grpSp>
        <p:cxnSp>
          <p:nvCxnSpPr>
            <p:cNvPr id="79" name="Gerade Verbindung 56"/>
            <p:cNvCxnSpPr>
              <a:cxnSpLocks noChangeShapeType="1"/>
              <a:stCxn id="97" idx="2"/>
              <a:endCxn id="95" idx="0"/>
            </p:cNvCxnSpPr>
            <p:nvPr/>
          </p:nvCxnSpPr>
          <p:spPr bwMode="auto">
            <a:xfrm>
              <a:off x="3851043" y="3480061"/>
              <a:ext cx="380663" cy="4000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100" name="Textfeld 99"/>
          <p:cNvSpPr txBox="1"/>
          <p:nvPr/>
        </p:nvSpPr>
        <p:spPr>
          <a:xfrm>
            <a:off x="4646344" y="1989237"/>
            <a:ext cx="1565813" cy="307777"/>
          </a:xfrm>
          <a:prstGeom prst="rect">
            <a:avLst/>
          </a:prstGeom>
          <a:noFill/>
        </p:spPr>
        <p:txBody>
          <a:bodyPr wrap="none" rtlCol="0">
            <a:spAutoFit/>
          </a:bodyPr>
          <a:lstStyle/>
          <a:p>
            <a:r>
              <a:rPr lang="de-DE" sz="1400" dirty="0" smtClean="0"/>
              <a:t>Top Management</a:t>
            </a:r>
            <a:endParaRPr lang="de-DE" sz="1400" dirty="0"/>
          </a:p>
        </p:txBody>
      </p:sp>
      <p:cxnSp>
        <p:nvCxnSpPr>
          <p:cNvPr id="106" name="Gerade Verbindung 105"/>
          <p:cNvCxnSpPr/>
          <p:nvPr/>
        </p:nvCxnSpPr>
        <p:spPr bwMode="auto">
          <a:xfrm>
            <a:off x="3954780" y="2358390"/>
            <a:ext cx="0" cy="800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7" name="Gerade Verbindung 106"/>
          <p:cNvCxnSpPr/>
          <p:nvPr/>
        </p:nvCxnSpPr>
        <p:spPr bwMode="auto">
          <a:xfrm>
            <a:off x="6884670" y="2358390"/>
            <a:ext cx="0" cy="8001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08" name="Textfeld 107"/>
          <p:cNvSpPr txBox="1"/>
          <p:nvPr/>
        </p:nvSpPr>
        <p:spPr>
          <a:xfrm>
            <a:off x="2539682" y="4160520"/>
            <a:ext cx="2740978" cy="738664"/>
          </a:xfrm>
          <a:prstGeom prst="rect">
            <a:avLst/>
          </a:prstGeom>
          <a:noFill/>
        </p:spPr>
        <p:txBody>
          <a:bodyPr wrap="square" rtlCol="0">
            <a:spAutoFit/>
          </a:bodyPr>
          <a:lstStyle/>
          <a:p>
            <a:r>
              <a:rPr lang="de-DE" sz="1400" dirty="0" smtClean="0"/>
              <a:t>Mechanistische Struktur zur effizienten Erledigung bestehenden Geschäfts</a:t>
            </a:r>
            <a:endParaRPr lang="de-DE" sz="1400" dirty="0"/>
          </a:p>
        </p:txBody>
      </p:sp>
      <p:sp>
        <p:nvSpPr>
          <p:cNvPr id="109" name="Textfeld 108"/>
          <p:cNvSpPr txBox="1"/>
          <p:nvPr/>
        </p:nvSpPr>
        <p:spPr>
          <a:xfrm>
            <a:off x="5577840" y="4160520"/>
            <a:ext cx="2617470" cy="738664"/>
          </a:xfrm>
          <a:prstGeom prst="rect">
            <a:avLst/>
          </a:prstGeom>
          <a:noFill/>
        </p:spPr>
        <p:txBody>
          <a:bodyPr wrap="square" rtlCol="0">
            <a:spAutoFit/>
          </a:bodyPr>
          <a:lstStyle/>
          <a:p>
            <a:r>
              <a:rPr lang="de-DE" sz="1400" dirty="0" smtClean="0"/>
              <a:t>Organische Struktur als Rahmen zur Förderung unternehmerischen Verhaltens </a:t>
            </a:r>
            <a:endParaRPr lang="de-DE" sz="1400" dirty="0"/>
          </a:p>
        </p:txBody>
      </p:sp>
      <p:grpSp>
        <p:nvGrpSpPr>
          <p:cNvPr id="115" name="Gruppieren 114"/>
          <p:cNvGrpSpPr/>
          <p:nvPr/>
        </p:nvGrpSpPr>
        <p:grpSpPr>
          <a:xfrm>
            <a:off x="148590" y="3074670"/>
            <a:ext cx="1931670" cy="1485900"/>
            <a:chOff x="148590" y="2766060"/>
            <a:chExt cx="1931670" cy="1485900"/>
          </a:xfrm>
        </p:grpSpPr>
        <p:sp>
          <p:nvSpPr>
            <p:cNvPr id="111" name="Ellipse 110"/>
            <p:cNvSpPr/>
            <p:nvPr/>
          </p:nvSpPr>
          <p:spPr bwMode="auto">
            <a:xfrm>
              <a:off x="148590" y="2766060"/>
              <a:ext cx="1931670" cy="148590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0" name="Textfeld 109"/>
            <p:cNvSpPr txBox="1"/>
            <p:nvPr/>
          </p:nvSpPr>
          <p:spPr>
            <a:xfrm>
              <a:off x="205740" y="2846070"/>
              <a:ext cx="1828800" cy="1169551"/>
            </a:xfrm>
            <a:prstGeom prst="rect">
              <a:avLst/>
            </a:prstGeom>
            <a:noFill/>
          </p:spPr>
          <p:txBody>
            <a:bodyPr wrap="square" rtlCol="0">
              <a:spAutoFit/>
            </a:bodyPr>
            <a:lstStyle/>
            <a:p>
              <a:pPr algn="ctr"/>
              <a:r>
                <a:rPr lang="de-DE" sz="1400" dirty="0" smtClean="0"/>
                <a:t>Können Unternehmen gleichzeitig effizient und innovativ sein – je nach Tätigkeit?</a:t>
              </a:r>
              <a:endParaRPr lang="de-DE" sz="1400" dirty="0"/>
            </a:p>
          </p:txBody>
        </p:sp>
      </p:grpSp>
      <p:sp>
        <p:nvSpPr>
          <p:cNvPr id="113" name="Textfeld 112"/>
          <p:cNvSpPr txBox="1"/>
          <p:nvPr/>
        </p:nvSpPr>
        <p:spPr>
          <a:xfrm>
            <a:off x="2647364" y="5379720"/>
            <a:ext cx="5567293" cy="307777"/>
          </a:xfrm>
          <a:prstGeom prst="rect">
            <a:avLst/>
          </a:prstGeom>
          <a:noFill/>
        </p:spPr>
        <p:txBody>
          <a:bodyPr wrap="none" rtlCol="0">
            <a:spAutoFit/>
          </a:bodyPr>
          <a:lstStyle/>
          <a:p>
            <a:r>
              <a:rPr lang="de-DE" sz="1400" dirty="0" smtClean="0"/>
              <a:t>Durch </a:t>
            </a:r>
            <a:r>
              <a:rPr lang="de-DE" sz="1400" dirty="0" err="1" smtClean="0"/>
              <a:t>Ambidextrie</a:t>
            </a:r>
            <a:r>
              <a:rPr lang="de-DE" sz="1400" dirty="0" smtClean="0"/>
              <a:t> ist eine Kombination beider „Tätigkeiten“ möglich</a:t>
            </a:r>
            <a:endParaRPr lang="de-DE" sz="1400" dirty="0"/>
          </a:p>
        </p:txBody>
      </p:sp>
      <p:sp>
        <p:nvSpPr>
          <p:cNvPr id="114" name="Flussdiagramm: Auszug 113"/>
          <p:cNvSpPr/>
          <p:nvPr/>
        </p:nvSpPr>
        <p:spPr bwMode="auto">
          <a:xfrm rot="10800000">
            <a:off x="2708029" y="4935414"/>
            <a:ext cx="5416061" cy="375140"/>
          </a:xfrm>
          <a:prstGeom prst="flowChartExtra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6" name="Textfeld 115"/>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Das Konzept der </a:t>
            </a:r>
            <a:r>
              <a:rPr lang="de-DE" sz="1600" b="1" dirty="0" err="1" smtClean="0">
                <a:solidFill>
                  <a:srgbClr val="002060"/>
                </a:solidFill>
              </a:rPr>
              <a:t>Ambidextrie</a:t>
            </a:r>
            <a:r>
              <a:rPr lang="de-DE" sz="1600" b="1" dirty="0" smtClean="0">
                <a:solidFill>
                  <a:srgbClr val="002060"/>
                </a:solidFill>
              </a:rPr>
              <a:t> zielt darauf ab, die Vorteile verschiedener Organisationsstrukturen in einem Unternehmen zu nutzen</a:t>
            </a:r>
            <a:endParaRPr lang="de-DE" sz="1600" b="1" dirty="0">
              <a:solidFill>
                <a:srgbClr val="002060"/>
              </a:solidFill>
            </a:endParaRPr>
          </a:p>
        </p:txBody>
      </p:sp>
      <p:sp>
        <p:nvSpPr>
          <p:cNvPr id="11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125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19" name="Textfeld 118"/>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117" name="Textfeld 116"/>
          <p:cNvSpPr txBox="1"/>
          <p:nvPr/>
        </p:nvSpPr>
        <p:spPr>
          <a:xfrm>
            <a:off x="346710" y="6371909"/>
            <a:ext cx="2233304"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Birkinshaw</a:t>
            </a:r>
            <a:r>
              <a:rPr lang="de-DE" sz="1050" dirty="0" smtClean="0">
                <a:solidFill>
                  <a:schemeClr val="bg1">
                    <a:lumMod val="50000"/>
                  </a:schemeClr>
                </a:solidFill>
              </a:rPr>
              <a:t>/Gibson (2004) </a:t>
            </a:r>
            <a:endParaRPr lang="de-DE" sz="1050" dirty="0">
              <a:solidFill>
                <a:schemeClr val="bg1">
                  <a:lumMod val="50000"/>
                </a:schemeClr>
              </a:solidFill>
            </a:endParaRPr>
          </a:p>
        </p:txBody>
      </p:sp>
    </p:spTree>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612725"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hteck 4"/>
          <p:cNvSpPr/>
          <p:nvPr/>
        </p:nvSpPr>
        <p:spPr>
          <a:xfrm>
            <a:off x="1463040" y="2066509"/>
            <a:ext cx="6549390" cy="3323987"/>
          </a:xfrm>
          <a:prstGeom prst="rect">
            <a:avLst/>
          </a:prstGeom>
        </p:spPr>
        <p:txBody>
          <a:bodyPr wrap="square">
            <a:spAutoFit/>
          </a:bodyPr>
          <a:lstStyle/>
          <a:p>
            <a:r>
              <a:rPr lang="de-DE" sz="1400" dirty="0" smtClean="0"/>
              <a:t>Das schwedische Unternehmen Ericsson war einer der technologischen Treiber der Mobiltelefonindustrie, führte darüber hinaus die Entwicklung globaler Systeme für mobile Kommunikation an und war ein früher Pionier in der Taschenradioindustrie und vielen weiteren Industrien. </a:t>
            </a:r>
          </a:p>
          <a:p>
            <a:endParaRPr lang="de-DE" sz="1400" dirty="0" smtClean="0"/>
          </a:p>
          <a:p>
            <a:r>
              <a:rPr lang="de-DE" sz="1400" dirty="0" smtClean="0"/>
              <a:t>So hatte Ericsson jahrelang ein beeindruckendes Umsatzwachstum erzielt, welches aber eine aufgeblähte Organisationsstruktur mit hohen Kosten kaschierte. Zu Spitzenzeiten arbeiteten 30.000 Mitarbeiter alleine in der Forschungs- und Entwicklungsabteilung, verteilt auf 100 Technologiezentren mit einer Menge Duplikation von Anstrengungen und Verwaltungsaufgaben. Organische Strukturen wurden mechanistischen streng vorgezogen, was dazu führte, dass Ericsson in einer der ersten großen Krisen der mobilen Telekommunikationsindustrie um 2000 rund 60.000 Mitarbeiter entlasten musste – mehr als alle Konkurrenten. Nur so konnte die Profitabilität einiger Geschäftsfelder wieder hergestellt werden. </a:t>
            </a:r>
            <a:endParaRPr lang="de-DE" sz="1400" dirty="0"/>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Organische Strukturen über alles bei Ericsson</a:t>
            </a:r>
            <a:endParaRPr lang="de-DE" sz="1600" b="1" dirty="0">
              <a:solidFill>
                <a:srgbClr val="002060"/>
              </a:solidFill>
            </a:endParaRPr>
          </a:p>
        </p:txBody>
      </p:sp>
      <p:cxnSp>
        <p:nvCxnSpPr>
          <p:cNvPr id="10" name="Gerade Verbindung 9"/>
          <p:cNvCxnSpPr/>
          <p:nvPr/>
        </p:nvCxnSpPr>
        <p:spPr bwMode="auto">
          <a:xfrm>
            <a:off x="1535430" y="2000250"/>
            <a:ext cx="620649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1535430" y="5446886"/>
            <a:ext cx="620649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612353" name="Picture 1"/>
          <p:cNvPicPr>
            <a:picLocks noChangeAspect="1" noChangeArrowheads="1"/>
          </p:cNvPicPr>
          <p:nvPr/>
        </p:nvPicPr>
        <p:blipFill>
          <a:blip r:embed="rId6" cstate="print"/>
          <a:srcRect/>
          <a:stretch>
            <a:fillRect/>
          </a:stretch>
        </p:blipFill>
        <p:spPr bwMode="auto">
          <a:xfrm>
            <a:off x="7359968" y="1648742"/>
            <a:ext cx="503872" cy="451522"/>
          </a:xfrm>
          <a:prstGeom prst="rect">
            <a:avLst/>
          </a:prstGeom>
          <a:noFill/>
          <a:ln w="9525">
            <a:noFill/>
            <a:miter lim="800000"/>
            <a:headEnd/>
            <a:tailEnd/>
          </a:ln>
        </p:spPr>
      </p:pic>
      <p:sp>
        <p:nvSpPr>
          <p:cNvPr id="1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126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Textfeld 14"/>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14" name="Textfeld 13"/>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6" name="Gerade Verbindung 15"/>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7" name="Gerade Verbindung 16"/>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8" name="Textfeld 17"/>
          <p:cNvSpPr txBox="1"/>
          <p:nvPr/>
        </p:nvSpPr>
        <p:spPr>
          <a:xfrm>
            <a:off x="346710" y="6371909"/>
            <a:ext cx="2233304"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Birkinshaw</a:t>
            </a:r>
            <a:r>
              <a:rPr lang="de-DE" sz="1050" dirty="0" smtClean="0">
                <a:solidFill>
                  <a:schemeClr val="bg1">
                    <a:lumMod val="50000"/>
                  </a:schemeClr>
                </a:solidFill>
              </a:rPr>
              <a:t>/Gibson (2004) </a:t>
            </a:r>
            <a:endParaRPr lang="de-DE" sz="1050" dirty="0">
              <a:solidFill>
                <a:schemeClr val="bg1">
                  <a:lumMod val="50000"/>
                </a:schemeClr>
              </a:solidFill>
            </a:endParaRPr>
          </a:p>
        </p:txBody>
      </p:sp>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717308" y="1882367"/>
            <a:ext cx="2541181" cy="738003"/>
          </a:xfrm>
          <a:prstGeom prst="rect">
            <a:avLst/>
          </a:prstGeom>
          <a:solidFill>
            <a:schemeClr val="accent2">
              <a:lumMod val="20000"/>
              <a:lumOff val="80000"/>
            </a:schemeClr>
          </a:solidFill>
        </p:spPr>
        <p:txBody>
          <a:bodyPr wrap="square" rtlCol="0">
            <a:noAutofit/>
          </a:bodyPr>
          <a:lstStyle/>
          <a:p>
            <a:pPr lvl="0"/>
            <a:r>
              <a:rPr lang="de-DE" sz="1200" b="1" dirty="0">
                <a:solidFill>
                  <a:srgbClr val="000000"/>
                </a:solidFill>
                <a:latin typeface="Arial"/>
                <a:ea typeface="Calibri"/>
                <a:cs typeface="Times New Roman"/>
              </a:rPr>
              <a:t>Wie wird </a:t>
            </a:r>
            <a:r>
              <a:rPr lang="de-DE" sz="1200" b="1" dirty="0" err="1" smtClean="0">
                <a:solidFill>
                  <a:srgbClr val="000000"/>
                </a:solidFill>
                <a:latin typeface="Arial"/>
                <a:ea typeface="Calibri"/>
                <a:cs typeface="Times New Roman"/>
              </a:rPr>
              <a:t>Ambidextrie</a:t>
            </a:r>
            <a:r>
              <a:rPr lang="de-DE" sz="1200" b="1" dirty="0" smtClean="0">
                <a:solidFill>
                  <a:srgbClr val="000000"/>
                </a:solidFill>
                <a:latin typeface="Arial"/>
                <a:ea typeface="Calibri"/>
                <a:cs typeface="Times New Roman"/>
              </a:rPr>
              <a:t> erreicht</a:t>
            </a:r>
            <a:r>
              <a:rPr lang="de-DE" sz="1200" b="1" dirty="0">
                <a:solidFill>
                  <a:srgbClr val="000000"/>
                </a:solidFill>
                <a:latin typeface="Arial"/>
                <a:ea typeface="Calibri"/>
                <a:cs typeface="Times New Roman"/>
              </a:rPr>
              <a:t>?</a:t>
            </a:r>
            <a:endParaRPr lang="de-DE" sz="1200" dirty="0">
              <a:solidFill>
                <a:srgbClr val="000000"/>
              </a:solidFill>
              <a:ea typeface="Calibri"/>
              <a:cs typeface="Times New Roman"/>
            </a:endParaRPr>
          </a:p>
        </p:txBody>
      </p:sp>
      <p:sp>
        <p:nvSpPr>
          <p:cNvPr id="4" name="Textfeld 3"/>
          <p:cNvSpPr txBox="1"/>
          <p:nvPr/>
        </p:nvSpPr>
        <p:spPr>
          <a:xfrm>
            <a:off x="3349929" y="1882367"/>
            <a:ext cx="2541181" cy="830997"/>
          </a:xfrm>
          <a:prstGeom prst="rect">
            <a:avLst/>
          </a:prstGeom>
          <a:noFill/>
        </p:spPr>
        <p:txBody>
          <a:bodyPr wrap="square" rtlCol="0">
            <a:spAutoFit/>
          </a:bodyPr>
          <a:lstStyle/>
          <a:p>
            <a:pPr lvl="0"/>
            <a:r>
              <a:rPr lang="de-DE" sz="1200" dirty="0">
                <a:solidFill>
                  <a:srgbClr val="000000"/>
                </a:solidFill>
                <a:latin typeface="Arial"/>
                <a:ea typeface="Calibri"/>
                <a:cs typeface="Times New Roman"/>
              </a:rPr>
              <a:t>Ausrichtungsfokussierte und anpassungsfokussierte Aktivitäten werden in separaten Abteilungen oder Teams absolviert</a:t>
            </a:r>
            <a:endParaRPr lang="de-DE" sz="1200" dirty="0">
              <a:solidFill>
                <a:srgbClr val="000000"/>
              </a:solidFill>
              <a:ea typeface="Calibri"/>
              <a:cs typeface="Times New Roman"/>
            </a:endParaRPr>
          </a:p>
        </p:txBody>
      </p:sp>
      <p:sp>
        <p:nvSpPr>
          <p:cNvPr id="5" name="Textfeld 4"/>
          <p:cNvSpPr txBox="1"/>
          <p:nvPr/>
        </p:nvSpPr>
        <p:spPr>
          <a:xfrm>
            <a:off x="5799670" y="1882366"/>
            <a:ext cx="2541181" cy="830997"/>
          </a:xfrm>
          <a:prstGeom prst="rect">
            <a:avLst/>
          </a:prstGeom>
          <a:noFill/>
        </p:spPr>
        <p:txBody>
          <a:bodyPr wrap="square" rtlCol="0">
            <a:spAutoFit/>
          </a:bodyPr>
          <a:lstStyle/>
          <a:p>
            <a:pPr lvl="0"/>
            <a:r>
              <a:rPr lang="de-DE" sz="1200" dirty="0">
                <a:solidFill>
                  <a:srgbClr val="000000"/>
                </a:solidFill>
                <a:latin typeface="Arial"/>
                <a:ea typeface="Calibri"/>
                <a:cs typeface="Times New Roman"/>
              </a:rPr>
              <a:t>Einzelne Mitarbeiter teilen ihre </a:t>
            </a:r>
            <a:endParaRPr lang="de-DE" sz="1200" dirty="0" smtClean="0">
              <a:solidFill>
                <a:srgbClr val="000000"/>
              </a:solidFill>
              <a:latin typeface="Arial"/>
              <a:ea typeface="Calibri"/>
              <a:cs typeface="Times New Roman"/>
            </a:endParaRPr>
          </a:p>
          <a:p>
            <a:pPr lvl="0"/>
            <a:r>
              <a:rPr lang="de-DE" sz="1200" dirty="0" smtClean="0">
                <a:solidFill>
                  <a:srgbClr val="000000"/>
                </a:solidFill>
                <a:latin typeface="Arial"/>
                <a:ea typeface="Calibri"/>
                <a:cs typeface="Times New Roman"/>
              </a:rPr>
              <a:t>Zeit </a:t>
            </a:r>
            <a:r>
              <a:rPr lang="de-DE" sz="1200" dirty="0">
                <a:solidFill>
                  <a:srgbClr val="000000"/>
                </a:solidFill>
                <a:latin typeface="Arial"/>
                <a:ea typeface="Calibri"/>
                <a:cs typeface="Times New Roman"/>
              </a:rPr>
              <a:t>zwischen ausrichtungs- und anpassungsfokussierten Aktivitäten auf</a:t>
            </a:r>
            <a:endParaRPr lang="de-DE" sz="1200" dirty="0">
              <a:solidFill>
                <a:srgbClr val="000000"/>
              </a:solidFill>
              <a:ea typeface="Calibri"/>
              <a:cs typeface="Times New Roman"/>
            </a:endParaRPr>
          </a:p>
        </p:txBody>
      </p:sp>
      <p:sp>
        <p:nvSpPr>
          <p:cNvPr id="6" name="Textfeld 5"/>
          <p:cNvSpPr txBox="1"/>
          <p:nvPr/>
        </p:nvSpPr>
        <p:spPr>
          <a:xfrm>
            <a:off x="680093" y="2765946"/>
            <a:ext cx="2615609" cy="830997"/>
          </a:xfrm>
          <a:prstGeom prst="rect">
            <a:avLst/>
          </a:prstGeom>
          <a:solidFill>
            <a:schemeClr val="accent2">
              <a:lumMod val="20000"/>
              <a:lumOff val="80000"/>
            </a:schemeClr>
          </a:solidFill>
        </p:spPr>
        <p:txBody>
          <a:bodyPr wrap="square" rtlCol="0">
            <a:spAutoFit/>
          </a:bodyPr>
          <a:lstStyle/>
          <a:p>
            <a:pPr lvl="0"/>
            <a:r>
              <a:rPr lang="de-DE" sz="1200" b="1" dirty="0">
                <a:solidFill>
                  <a:srgbClr val="000000"/>
                </a:solidFill>
                <a:latin typeface="Arial"/>
                <a:ea typeface="Calibri"/>
                <a:cs typeface="Times New Roman"/>
              </a:rPr>
              <a:t>Wo werden Entscheidungen über die Aufteilung zwischen Ausrichtung und Anpassungen getroffen?</a:t>
            </a:r>
            <a:endParaRPr lang="de-DE" sz="1200" dirty="0">
              <a:solidFill>
                <a:srgbClr val="000000"/>
              </a:solidFill>
              <a:ea typeface="Calibri"/>
              <a:cs typeface="Times New Roman"/>
            </a:endParaRPr>
          </a:p>
        </p:txBody>
      </p:sp>
      <p:sp>
        <p:nvSpPr>
          <p:cNvPr id="7" name="Textfeld 6"/>
          <p:cNvSpPr txBox="1"/>
          <p:nvPr/>
        </p:nvSpPr>
        <p:spPr>
          <a:xfrm>
            <a:off x="3349928" y="2765946"/>
            <a:ext cx="2541181" cy="276999"/>
          </a:xfrm>
          <a:prstGeom prst="rect">
            <a:avLst/>
          </a:prstGeom>
          <a:noFill/>
        </p:spPr>
        <p:txBody>
          <a:bodyPr wrap="square" rtlCol="0">
            <a:spAutoFit/>
          </a:bodyPr>
          <a:lstStyle/>
          <a:p>
            <a:pPr lvl="0"/>
            <a:r>
              <a:rPr lang="de-DE" sz="1200" dirty="0">
                <a:solidFill>
                  <a:srgbClr val="000000"/>
                </a:solidFill>
                <a:latin typeface="Arial"/>
                <a:ea typeface="Calibri"/>
                <a:cs typeface="Times New Roman"/>
              </a:rPr>
              <a:t>An der Spitze des Unternehmens </a:t>
            </a:r>
            <a:endParaRPr lang="de-DE" sz="1200" dirty="0">
              <a:solidFill>
                <a:srgbClr val="000000"/>
              </a:solidFill>
              <a:ea typeface="Calibri"/>
              <a:cs typeface="Times New Roman"/>
            </a:endParaRPr>
          </a:p>
        </p:txBody>
      </p:sp>
      <p:sp>
        <p:nvSpPr>
          <p:cNvPr id="8" name="Textfeld 7"/>
          <p:cNvSpPr txBox="1"/>
          <p:nvPr/>
        </p:nvSpPr>
        <p:spPr>
          <a:xfrm>
            <a:off x="5799670" y="2765945"/>
            <a:ext cx="2541181" cy="830997"/>
          </a:xfrm>
          <a:prstGeom prst="rect">
            <a:avLst/>
          </a:prstGeom>
          <a:noFill/>
        </p:spPr>
        <p:txBody>
          <a:bodyPr wrap="square" rtlCol="0">
            <a:spAutoFit/>
          </a:bodyPr>
          <a:lstStyle/>
          <a:p>
            <a:pPr lvl="0"/>
            <a:r>
              <a:rPr lang="de-DE" sz="1200" dirty="0">
                <a:solidFill>
                  <a:srgbClr val="000000"/>
                </a:solidFill>
                <a:latin typeface="Arial"/>
                <a:ea typeface="Calibri"/>
                <a:cs typeface="Times New Roman"/>
              </a:rPr>
              <a:t>An „vorderster Front“- bei Verkaufspersonal, Betriebsmeistern, Büroangestellten</a:t>
            </a:r>
            <a:endParaRPr lang="de-DE" sz="1200" dirty="0">
              <a:solidFill>
                <a:srgbClr val="000000"/>
              </a:solidFill>
              <a:ea typeface="Calibri"/>
              <a:cs typeface="Times New Roman"/>
            </a:endParaRPr>
          </a:p>
        </p:txBody>
      </p:sp>
      <p:sp>
        <p:nvSpPr>
          <p:cNvPr id="9" name="Textfeld 8"/>
          <p:cNvSpPr txBox="1"/>
          <p:nvPr/>
        </p:nvSpPr>
        <p:spPr>
          <a:xfrm>
            <a:off x="680093" y="3715112"/>
            <a:ext cx="2615609" cy="792000"/>
          </a:xfrm>
          <a:prstGeom prst="rect">
            <a:avLst/>
          </a:prstGeom>
          <a:solidFill>
            <a:schemeClr val="accent2">
              <a:lumMod val="20000"/>
              <a:lumOff val="80000"/>
            </a:schemeClr>
          </a:solidFill>
        </p:spPr>
        <p:txBody>
          <a:bodyPr wrap="square" rtlCol="0">
            <a:spAutoFit/>
          </a:bodyPr>
          <a:lstStyle/>
          <a:p>
            <a:pPr>
              <a:spcAft>
                <a:spcPts val="0"/>
              </a:spcAft>
            </a:pPr>
            <a:r>
              <a:rPr lang="de-DE" sz="1200" b="1" dirty="0">
                <a:latin typeface="Arial"/>
                <a:ea typeface="Calibri"/>
                <a:cs typeface="Times New Roman"/>
              </a:rPr>
              <a:t>Rolle des Top-Managements</a:t>
            </a:r>
            <a:endParaRPr lang="de-DE" sz="1200" dirty="0">
              <a:ea typeface="Calibri"/>
              <a:cs typeface="Times New Roman"/>
            </a:endParaRPr>
          </a:p>
        </p:txBody>
      </p:sp>
      <p:sp>
        <p:nvSpPr>
          <p:cNvPr id="10" name="Textfeld 9"/>
          <p:cNvSpPr txBox="1"/>
          <p:nvPr/>
        </p:nvSpPr>
        <p:spPr>
          <a:xfrm>
            <a:off x="3349927" y="3715112"/>
            <a:ext cx="2541181" cy="830997"/>
          </a:xfrm>
          <a:prstGeom prst="rect">
            <a:avLst/>
          </a:prstGeom>
          <a:noFill/>
        </p:spPr>
        <p:txBody>
          <a:bodyPr wrap="square" rtlCol="0">
            <a:spAutoFit/>
          </a:bodyPr>
          <a:lstStyle/>
          <a:p>
            <a:pPr>
              <a:spcAft>
                <a:spcPts val="0"/>
              </a:spcAft>
            </a:pPr>
            <a:r>
              <a:rPr lang="de-DE" sz="1200" dirty="0">
                <a:latin typeface="Arial"/>
                <a:ea typeface="Calibri"/>
                <a:cs typeface="Times New Roman"/>
              </a:rPr>
              <a:t>Definition der Struktur, um Ausrichtungs- und Anpassungsaktivitäten gegeneinander abzuwägen</a:t>
            </a:r>
            <a:endParaRPr lang="de-DE" sz="1200" dirty="0">
              <a:ea typeface="Calibri"/>
              <a:cs typeface="Times New Roman"/>
            </a:endParaRPr>
          </a:p>
        </p:txBody>
      </p:sp>
      <p:sp>
        <p:nvSpPr>
          <p:cNvPr id="11" name="Textfeld 10"/>
          <p:cNvSpPr txBox="1"/>
          <p:nvPr/>
        </p:nvSpPr>
        <p:spPr>
          <a:xfrm>
            <a:off x="5799668" y="3715113"/>
            <a:ext cx="2541181" cy="646331"/>
          </a:xfrm>
          <a:prstGeom prst="rect">
            <a:avLst/>
          </a:prstGeom>
          <a:noFill/>
        </p:spPr>
        <p:txBody>
          <a:bodyPr wrap="square" rtlCol="0">
            <a:spAutoFit/>
          </a:bodyPr>
          <a:lstStyle/>
          <a:p>
            <a:pPr>
              <a:spcAft>
                <a:spcPts val="0"/>
              </a:spcAft>
            </a:pPr>
            <a:r>
              <a:rPr lang="de-DE" sz="1200" dirty="0">
                <a:latin typeface="Arial"/>
                <a:ea typeface="Calibri"/>
                <a:cs typeface="Times New Roman"/>
              </a:rPr>
              <a:t>Entwicklung des organisatorischen </a:t>
            </a:r>
            <a:r>
              <a:rPr lang="de-DE" sz="1200" dirty="0" smtClean="0">
                <a:latin typeface="Arial"/>
                <a:ea typeface="Calibri"/>
                <a:cs typeface="Times New Roman"/>
              </a:rPr>
              <a:t>Rahmens, </a:t>
            </a:r>
            <a:r>
              <a:rPr lang="de-DE" sz="1200" dirty="0">
                <a:latin typeface="Arial"/>
                <a:ea typeface="Calibri"/>
                <a:cs typeface="Times New Roman"/>
              </a:rPr>
              <a:t>in dem Individuen handeln</a:t>
            </a:r>
            <a:endParaRPr lang="de-DE" sz="1200" dirty="0">
              <a:ea typeface="Calibri"/>
              <a:cs typeface="Times New Roman"/>
            </a:endParaRPr>
          </a:p>
        </p:txBody>
      </p:sp>
      <p:sp>
        <p:nvSpPr>
          <p:cNvPr id="12" name="Textfeld 11"/>
          <p:cNvSpPr txBox="1"/>
          <p:nvPr/>
        </p:nvSpPr>
        <p:spPr>
          <a:xfrm>
            <a:off x="680093" y="4635555"/>
            <a:ext cx="2615609" cy="276999"/>
          </a:xfrm>
          <a:prstGeom prst="rect">
            <a:avLst/>
          </a:prstGeom>
          <a:solidFill>
            <a:schemeClr val="accent2">
              <a:lumMod val="20000"/>
              <a:lumOff val="80000"/>
            </a:schemeClr>
          </a:solidFill>
        </p:spPr>
        <p:txBody>
          <a:bodyPr wrap="square" rtlCol="0">
            <a:spAutoFit/>
          </a:bodyPr>
          <a:lstStyle/>
          <a:p>
            <a:pPr fontAlgn="t"/>
            <a:r>
              <a:rPr lang="de-DE" sz="1200" b="1" dirty="0">
                <a:solidFill>
                  <a:srgbClr val="000000"/>
                </a:solidFill>
                <a:latin typeface="Arial"/>
                <a:ea typeface="Calibri"/>
                <a:cs typeface="Times New Roman"/>
              </a:rPr>
              <a:t>Art und Weise von </a:t>
            </a:r>
            <a:r>
              <a:rPr lang="de-DE" sz="1200" b="1" dirty="0" smtClean="0">
                <a:solidFill>
                  <a:srgbClr val="000000"/>
                </a:solidFill>
                <a:latin typeface="Arial"/>
                <a:ea typeface="Calibri"/>
                <a:cs typeface="Times New Roman"/>
              </a:rPr>
              <a:t>Aufgaben</a:t>
            </a:r>
            <a:endParaRPr lang="de-DE" sz="2000" dirty="0">
              <a:latin typeface="Arial"/>
            </a:endParaRPr>
          </a:p>
        </p:txBody>
      </p:sp>
      <p:sp>
        <p:nvSpPr>
          <p:cNvPr id="13" name="Textfeld 12"/>
          <p:cNvSpPr txBox="1"/>
          <p:nvPr/>
        </p:nvSpPr>
        <p:spPr>
          <a:xfrm>
            <a:off x="3349926" y="4635555"/>
            <a:ext cx="2541181" cy="276999"/>
          </a:xfrm>
          <a:prstGeom prst="rect">
            <a:avLst/>
          </a:prstGeom>
          <a:noFill/>
        </p:spPr>
        <p:txBody>
          <a:bodyPr wrap="square" rtlCol="0">
            <a:spAutoFit/>
          </a:bodyPr>
          <a:lstStyle/>
          <a:p>
            <a:pPr>
              <a:spcAft>
                <a:spcPts val="0"/>
              </a:spcAft>
            </a:pPr>
            <a:r>
              <a:rPr lang="de-DE" sz="1200" dirty="0">
                <a:latin typeface="Arial"/>
                <a:ea typeface="Calibri"/>
                <a:cs typeface="Times New Roman"/>
              </a:rPr>
              <a:t>Relativ klar definiert</a:t>
            </a:r>
            <a:endParaRPr lang="de-DE" sz="1200" dirty="0">
              <a:ea typeface="Calibri"/>
              <a:cs typeface="Times New Roman"/>
            </a:endParaRPr>
          </a:p>
        </p:txBody>
      </p:sp>
      <p:sp>
        <p:nvSpPr>
          <p:cNvPr id="14" name="Textfeld 13"/>
          <p:cNvSpPr txBox="1"/>
          <p:nvPr/>
        </p:nvSpPr>
        <p:spPr>
          <a:xfrm>
            <a:off x="5799670" y="4635554"/>
            <a:ext cx="2541181" cy="276999"/>
          </a:xfrm>
          <a:prstGeom prst="rect">
            <a:avLst/>
          </a:prstGeom>
          <a:noFill/>
        </p:spPr>
        <p:txBody>
          <a:bodyPr wrap="square" rtlCol="0">
            <a:spAutoFit/>
          </a:bodyPr>
          <a:lstStyle/>
          <a:p>
            <a:pPr>
              <a:spcAft>
                <a:spcPts val="0"/>
              </a:spcAft>
            </a:pPr>
            <a:r>
              <a:rPr lang="de-DE" sz="1200" dirty="0" smtClean="0">
                <a:latin typeface="Arial"/>
                <a:ea typeface="Calibri"/>
                <a:cs typeface="Times New Roman"/>
              </a:rPr>
              <a:t>Relativ flexibel</a:t>
            </a:r>
            <a:endParaRPr lang="de-DE" sz="1200" dirty="0">
              <a:ea typeface="Calibri"/>
              <a:cs typeface="Times New Roman"/>
            </a:endParaRPr>
          </a:p>
        </p:txBody>
      </p:sp>
      <p:sp>
        <p:nvSpPr>
          <p:cNvPr id="15" name="Textfeld 14"/>
          <p:cNvSpPr txBox="1"/>
          <p:nvPr/>
        </p:nvSpPr>
        <p:spPr>
          <a:xfrm>
            <a:off x="680092" y="5038655"/>
            <a:ext cx="2615609" cy="276999"/>
          </a:xfrm>
          <a:prstGeom prst="rect">
            <a:avLst/>
          </a:prstGeom>
          <a:solidFill>
            <a:schemeClr val="accent2">
              <a:lumMod val="20000"/>
              <a:lumOff val="80000"/>
            </a:schemeClr>
          </a:solidFill>
        </p:spPr>
        <p:txBody>
          <a:bodyPr wrap="square" rtlCol="0">
            <a:spAutoFit/>
          </a:bodyPr>
          <a:lstStyle/>
          <a:p>
            <a:pPr fontAlgn="t"/>
            <a:r>
              <a:rPr lang="de-DE" sz="1200" b="1" dirty="0" smtClean="0">
                <a:solidFill>
                  <a:srgbClr val="000000"/>
                </a:solidFill>
                <a:latin typeface="Arial"/>
                <a:cs typeface="Times New Roman"/>
              </a:rPr>
              <a:t>Fähigkeiten von Mitarbeitern</a:t>
            </a:r>
            <a:endParaRPr lang="de-DE" sz="2000" dirty="0">
              <a:latin typeface="Arial"/>
            </a:endParaRPr>
          </a:p>
        </p:txBody>
      </p:sp>
      <p:sp>
        <p:nvSpPr>
          <p:cNvPr id="16" name="Textfeld 15"/>
          <p:cNvSpPr txBox="1"/>
          <p:nvPr/>
        </p:nvSpPr>
        <p:spPr>
          <a:xfrm>
            <a:off x="3349925" y="5038654"/>
            <a:ext cx="2541181" cy="276999"/>
          </a:xfrm>
          <a:prstGeom prst="rect">
            <a:avLst/>
          </a:prstGeom>
          <a:noFill/>
        </p:spPr>
        <p:txBody>
          <a:bodyPr wrap="square" rtlCol="0">
            <a:spAutoFit/>
          </a:bodyPr>
          <a:lstStyle/>
          <a:p>
            <a:pPr>
              <a:spcAft>
                <a:spcPts val="0"/>
              </a:spcAft>
            </a:pPr>
            <a:r>
              <a:rPr lang="de-DE" sz="1200" dirty="0" smtClean="0">
                <a:latin typeface="Arial"/>
                <a:ea typeface="Calibri"/>
                <a:cs typeface="Times New Roman"/>
              </a:rPr>
              <a:t>Mitarbeiter sind eher Spezialisten</a:t>
            </a:r>
            <a:endParaRPr lang="de-DE" sz="1200" dirty="0">
              <a:ea typeface="Calibri"/>
              <a:cs typeface="Times New Roman"/>
            </a:endParaRPr>
          </a:p>
        </p:txBody>
      </p:sp>
      <p:sp>
        <p:nvSpPr>
          <p:cNvPr id="17" name="Textfeld 16"/>
          <p:cNvSpPr txBox="1"/>
          <p:nvPr/>
        </p:nvSpPr>
        <p:spPr>
          <a:xfrm>
            <a:off x="5799666" y="5038653"/>
            <a:ext cx="2541181" cy="276999"/>
          </a:xfrm>
          <a:prstGeom prst="rect">
            <a:avLst/>
          </a:prstGeom>
          <a:noFill/>
        </p:spPr>
        <p:txBody>
          <a:bodyPr wrap="square" rtlCol="0">
            <a:spAutoFit/>
          </a:bodyPr>
          <a:lstStyle/>
          <a:p>
            <a:pPr>
              <a:spcAft>
                <a:spcPts val="0"/>
              </a:spcAft>
            </a:pPr>
            <a:r>
              <a:rPr lang="de-DE" sz="1200" dirty="0" smtClean="0">
                <a:latin typeface="Arial"/>
                <a:ea typeface="Calibri"/>
                <a:cs typeface="Times New Roman"/>
              </a:rPr>
              <a:t>Mitarbeiter sind eher Generalisten</a:t>
            </a:r>
            <a:endParaRPr lang="de-DE" sz="1200" dirty="0">
              <a:ea typeface="Calibri"/>
              <a:cs typeface="Times New Roman"/>
            </a:endParaRPr>
          </a:p>
        </p:txBody>
      </p:sp>
      <p:sp>
        <p:nvSpPr>
          <p:cNvPr id="18" name="Textfeld 17"/>
          <p:cNvSpPr txBox="1"/>
          <p:nvPr/>
        </p:nvSpPr>
        <p:spPr>
          <a:xfrm>
            <a:off x="3344609" y="1544209"/>
            <a:ext cx="2615609" cy="276999"/>
          </a:xfrm>
          <a:prstGeom prst="rect">
            <a:avLst/>
          </a:prstGeom>
          <a:noFill/>
        </p:spPr>
        <p:txBody>
          <a:bodyPr wrap="square" rtlCol="0">
            <a:spAutoFit/>
          </a:bodyPr>
          <a:lstStyle/>
          <a:p>
            <a:pPr fontAlgn="t"/>
            <a:r>
              <a:rPr lang="de-DE" sz="1200" b="1" dirty="0" smtClean="0">
                <a:solidFill>
                  <a:srgbClr val="000000"/>
                </a:solidFill>
                <a:latin typeface="Arial"/>
                <a:cs typeface="Times New Roman"/>
              </a:rPr>
              <a:t>Strukturelle </a:t>
            </a:r>
            <a:r>
              <a:rPr lang="de-DE" sz="1200" b="1" dirty="0" err="1" smtClean="0"/>
              <a:t>Ambidextrie</a:t>
            </a:r>
            <a:endParaRPr lang="de-DE" sz="2000" b="1" dirty="0">
              <a:latin typeface="Arial"/>
            </a:endParaRPr>
          </a:p>
        </p:txBody>
      </p:sp>
      <p:sp>
        <p:nvSpPr>
          <p:cNvPr id="19" name="Textfeld 18"/>
          <p:cNvSpPr txBox="1"/>
          <p:nvPr/>
        </p:nvSpPr>
        <p:spPr>
          <a:xfrm>
            <a:off x="5804983" y="1544209"/>
            <a:ext cx="2615609" cy="276999"/>
          </a:xfrm>
          <a:prstGeom prst="rect">
            <a:avLst/>
          </a:prstGeom>
          <a:noFill/>
        </p:spPr>
        <p:txBody>
          <a:bodyPr wrap="square" rtlCol="0">
            <a:spAutoFit/>
          </a:bodyPr>
          <a:lstStyle/>
          <a:p>
            <a:pPr fontAlgn="t"/>
            <a:r>
              <a:rPr lang="de-DE" sz="1200" b="1" dirty="0" smtClean="0">
                <a:solidFill>
                  <a:srgbClr val="000000"/>
                </a:solidFill>
                <a:latin typeface="Arial"/>
                <a:cs typeface="Times New Roman"/>
              </a:rPr>
              <a:t>Kontextuale </a:t>
            </a:r>
            <a:r>
              <a:rPr lang="de-DE" sz="1200" b="1" dirty="0" err="1" smtClean="0">
                <a:solidFill>
                  <a:srgbClr val="000000"/>
                </a:solidFill>
                <a:latin typeface="Arial"/>
                <a:cs typeface="Times New Roman"/>
              </a:rPr>
              <a:t>Ambidextrie</a:t>
            </a:r>
            <a:endParaRPr lang="de-DE" sz="1200" b="1" dirty="0">
              <a:solidFill>
                <a:srgbClr val="000000"/>
              </a:solidFill>
              <a:latin typeface="Arial"/>
              <a:cs typeface="Times New Roman"/>
            </a:endParaRPr>
          </a:p>
        </p:txBody>
      </p:sp>
      <p:cxnSp>
        <p:nvCxnSpPr>
          <p:cNvPr id="20" name="Gerade Verbindung 19"/>
          <p:cNvCxnSpPr/>
          <p:nvPr/>
        </p:nvCxnSpPr>
        <p:spPr>
          <a:xfrm>
            <a:off x="717308" y="1827776"/>
            <a:ext cx="7513453"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1" name="Gerade Verbindung 20"/>
          <p:cNvCxnSpPr/>
          <p:nvPr/>
        </p:nvCxnSpPr>
        <p:spPr>
          <a:xfrm>
            <a:off x="717308" y="1534684"/>
            <a:ext cx="7513453"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2" name="Gerade Verbindung 21"/>
          <p:cNvCxnSpPr/>
          <p:nvPr/>
        </p:nvCxnSpPr>
        <p:spPr>
          <a:xfrm>
            <a:off x="717308" y="5404834"/>
            <a:ext cx="7513453" cy="0"/>
          </a:xfrm>
          <a:prstGeom prst="line">
            <a:avLst/>
          </a:prstGeom>
          <a:ln w="12700"/>
        </p:spPr>
        <p:style>
          <a:lnRef idx="1">
            <a:schemeClr val="dk1"/>
          </a:lnRef>
          <a:fillRef idx="0">
            <a:schemeClr val="dk1"/>
          </a:fillRef>
          <a:effectRef idx="0">
            <a:schemeClr val="dk1"/>
          </a:effectRef>
          <a:fontRef idx="minor">
            <a:schemeClr val="tx1"/>
          </a:fontRef>
        </p:style>
      </p:cxnSp>
      <p:sp>
        <p:nvSpPr>
          <p:cNvPr id="23" name="Textfeld 22"/>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Parallelstrukturen können explizit oder implizit aufgebaut werden – ein Vergleich zwischen struktureller und kontextualer </a:t>
            </a:r>
            <a:r>
              <a:rPr lang="de-DE" sz="1600" b="1" dirty="0" err="1" smtClean="0">
                <a:solidFill>
                  <a:srgbClr val="002060"/>
                </a:solidFill>
              </a:rPr>
              <a:t>Ambidextrie</a:t>
            </a:r>
            <a:endParaRPr lang="de-DE" sz="1600" b="1" dirty="0">
              <a:solidFill>
                <a:srgbClr val="002060"/>
              </a:solidFill>
            </a:endParaRPr>
          </a:p>
        </p:txBody>
      </p:sp>
      <p:sp>
        <p:nvSpPr>
          <p:cNvPr id="25" name="Textfeld 24"/>
          <p:cNvSpPr txBox="1"/>
          <p:nvPr/>
        </p:nvSpPr>
        <p:spPr>
          <a:xfrm>
            <a:off x="346710" y="6371909"/>
            <a:ext cx="219643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Birkinshaw</a:t>
            </a:r>
            <a:r>
              <a:rPr lang="de-DE" sz="1050" dirty="0" smtClean="0">
                <a:solidFill>
                  <a:schemeClr val="bg1">
                    <a:lumMod val="50000"/>
                  </a:schemeClr>
                </a:solidFill>
              </a:rPr>
              <a:t>/Gibson </a:t>
            </a:r>
            <a:r>
              <a:rPr lang="de-DE" sz="1050" dirty="0">
                <a:solidFill>
                  <a:schemeClr val="bg1">
                    <a:lumMod val="50000"/>
                  </a:schemeClr>
                </a:solidFill>
              </a:rPr>
              <a:t>(2004)</a:t>
            </a:r>
          </a:p>
        </p:txBody>
      </p:sp>
      <p:sp>
        <p:nvSpPr>
          <p:cNvPr id="26"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127</a:t>
            </a:fld>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
        <p:nvSpPr>
          <p:cNvPr id="28" name="Textfeld 27"/>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Tree>
    <p:extLst>
      <p:ext uri="{BB962C8B-B14F-4D97-AF65-F5344CB8AC3E}">
        <p14:creationId xmlns:p14="http://schemas.microsoft.com/office/powerpoint/2010/main" val="139806981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663925"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ichtungspfeil 10"/>
          <p:cNvSpPr/>
          <p:nvPr/>
        </p:nvSpPr>
        <p:spPr bwMode="auto">
          <a:xfrm rot="10800000">
            <a:off x="1563688" y="2068827"/>
            <a:ext cx="6560820" cy="2674621"/>
          </a:xfrm>
          <a:prstGeom prst="homePlate">
            <a:avLst>
              <a:gd name="adj" fmla="val 2119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12" name="Gruppieren 11"/>
          <p:cNvGrpSpPr/>
          <p:nvPr/>
        </p:nvGrpSpPr>
        <p:grpSpPr>
          <a:xfrm>
            <a:off x="866458" y="2726053"/>
            <a:ext cx="1954530" cy="1360170"/>
            <a:chOff x="354330" y="2766060"/>
            <a:chExt cx="1954530" cy="1360170"/>
          </a:xfrm>
        </p:grpSpPr>
        <p:sp>
          <p:nvSpPr>
            <p:cNvPr id="9" name="Ellipse 8"/>
            <p:cNvSpPr/>
            <p:nvPr/>
          </p:nvSpPr>
          <p:spPr bwMode="auto">
            <a:xfrm>
              <a:off x="422910" y="2766060"/>
              <a:ext cx="1817370" cy="136017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354330" y="3076813"/>
              <a:ext cx="1954530" cy="738664"/>
            </a:xfrm>
            <a:prstGeom prst="rect">
              <a:avLst/>
            </a:prstGeom>
            <a:noFill/>
          </p:spPr>
          <p:txBody>
            <a:bodyPr wrap="square" rtlCol="0">
              <a:spAutoFit/>
            </a:bodyPr>
            <a:lstStyle/>
            <a:p>
              <a:pPr algn="ctr"/>
              <a:r>
                <a:rPr lang="de-DE" sz="1400" b="1" dirty="0" smtClean="0"/>
                <a:t>Eigenschaften kontextual tätiger Mitarbeiter</a:t>
              </a:r>
              <a:endParaRPr lang="de-DE" sz="1400" b="1" dirty="0"/>
            </a:p>
          </p:txBody>
        </p:sp>
      </p:grpSp>
      <p:sp>
        <p:nvSpPr>
          <p:cNvPr id="6" name="Textfeld 5"/>
          <p:cNvSpPr txBox="1"/>
          <p:nvPr/>
        </p:nvSpPr>
        <p:spPr>
          <a:xfrm>
            <a:off x="2917059" y="2264898"/>
            <a:ext cx="5218879" cy="2262158"/>
          </a:xfrm>
          <a:prstGeom prst="rect">
            <a:avLst/>
          </a:prstGeom>
          <a:noFill/>
        </p:spPr>
        <p:txBody>
          <a:bodyPr wrap="square" rtlCol="0">
            <a:spAutoFit/>
          </a:bodyPr>
          <a:lstStyle/>
          <a:p>
            <a:pPr marL="263525" indent="-263525">
              <a:spcAft>
                <a:spcPts val="600"/>
              </a:spcAft>
              <a:buFont typeface="Symbol" pitchFamily="18" charset="2"/>
              <a:buChar char="-"/>
            </a:pPr>
            <a:r>
              <a:rPr lang="de-DE" sz="1400" dirty="0" smtClean="0"/>
              <a:t>Sie verfolgen eigene Initiativen zur Entdeckung neuer Gelegenheiten über ihre klassische Aufgabe zur Pflege des aktuellen Geschäfts hinaus</a:t>
            </a:r>
          </a:p>
          <a:p>
            <a:pPr marL="263525" indent="-263525">
              <a:spcAft>
                <a:spcPts val="600"/>
              </a:spcAft>
              <a:buFont typeface="Symbol" pitchFamily="18" charset="2"/>
              <a:buChar char="-"/>
            </a:pPr>
            <a:r>
              <a:rPr lang="de-DE" sz="1400" dirty="0" smtClean="0"/>
              <a:t>Sie sind kooperativ und verfolgen Gelegenheiten in Kooperation mit anderen Mitarbeitern</a:t>
            </a:r>
          </a:p>
          <a:p>
            <a:pPr marL="263525" indent="-263525">
              <a:spcAft>
                <a:spcPts val="600"/>
              </a:spcAft>
              <a:buFont typeface="Symbol" pitchFamily="18" charset="2"/>
              <a:buChar char="-"/>
            </a:pPr>
            <a:r>
              <a:rPr lang="de-DE" sz="1400" dirty="0" smtClean="0"/>
              <a:t>Sie sind Netzwerker, indem sie permanent Individuen aus dem Unternehmen kontaktieren</a:t>
            </a:r>
          </a:p>
          <a:p>
            <a:pPr marL="263525" indent="-263525">
              <a:spcAft>
                <a:spcPts val="600"/>
              </a:spcAft>
              <a:buFont typeface="Symbol" pitchFamily="18" charset="2"/>
              <a:buChar char="-"/>
            </a:pPr>
            <a:r>
              <a:rPr lang="de-DE" sz="1400" dirty="0" smtClean="0"/>
              <a:t>Sie sind </a:t>
            </a:r>
            <a:r>
              <a:rPr lang="de-DE" sz="1400" dirty="0" err="1" smtClean="0"/>
              <a:t>multitasking</a:t>
            </a:r>
            <a:r>
              <a:rPr lang="de-DE" sz="1400" dirty="0" smtClean="0"/>
              <a:t>-fähig und fühlen sich wohl damit, für verschiedene Themen verantwortlich zu sein</a:t>
            </a:r>
            <a:endParaRPr lang="de-DE" sz="1400" dirty="0"/>
          </a:p>
        </p:txBody>
      </p:sp>
      <p:sp>
        <p:nvSpPr>
          <p:cNvPr id="7" name="Textfeld 6"/>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Welche Eigenschaften müssen Mitarbeiter haben, damit sie kontextuale </a:t>
            </a:r>
            <a:r>
              <a:rPr lang="de-DE" sz="1600" b="1" dirty="0" err="1" smtClean="0">
                <a:solidFill>
                  <a:srgbClr val="002060"/>
                </a:solidFill>
              </a:rPr>
              <a:t>Ambidextrie</a:t>
            </a:r>
            <a:r>
              <a:rPr lang="de-DE" sz="1600" b="1" dirty="0" smtClean="0">
                <a:solidFill>
                  <a:srgbClr val="002060"/>
                </a:solidFill>
              </a:rPr>
              <a:t> „leben“ können?</a:t>
            </a:r>
            <a:endParaRPr lang="de-DE" sz="1600" b="1" dirty="0">
              <a:solidFill>
                <a:srgbClr val="002060"/>
              </a:solidFill>
            </a:endParaRPr>
          </a:p>
        </p:txBody>
      </p:sp>
      <p:sp>
        <p:nvSpPr>
          <p:cNvPr id="1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128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Textfeld 14"/>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14" name="Textfeld 13"/>
          <p:cNvSpPr txBox="1"/>
          <p:nvPr/>
        </p:nvSpPr>
        <p:spPr>
          <a:xfrm>
            <a:off x="346710" y="6371909"/>
            <a:ext cx="219643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Birkinshaw</a:t>
            </a:r>
            <a:r>
              <a:rPr lang="de-DE" sz="1050" dirty="0" smtClean="0">
                <a:solidFill>
                  <a:schemeClr val="bg1">
                    <a:lumMod val="50000"/>
                  </a:schemeClr>
                </a:solidFill>
              </a:rPr>
              <a:t>/Gibson </a:t>
            </a:r>
            <a:r>
              <a:rPr lang="de-DE" sz="1050" dirty="0">
                <a:solidFill>
                  <a:schemeClr val="bg1">
                    <a:lumMod val="50000"/>
                  </a:schemeClr>
                </a:solidFill>
              </a:rPr>
              <a:t>(2004)</a:t>
            </a:r>
          </a:p>
        </p:txBody>
      </p:sp>
    </p:spTree>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hteck 23"/>
          <p:cNvSpPr/>
          <p:nvPr/>
        </p:nvSpPr>
        <p:spPr>
          <a:xfrm>
            <a:off x="2197822" y="1863356"/>
            <a:ext cx="3204355" cy="2783249"/>
          </a:xfrm>
          <a:prstGeom prst="rect">
            <a:avLst/>
          </a:prstGeom>
          <a:ln w="12700"/>
        </p:spPr>
        <p:style>
          <a:lnRef idx="2">
            <a:schemeClr val="dk1"/>
          </a:lnRef>
          <a:fillRef idx="1">
            <a:schemeClr val="lt1"/>
          </a:fillRef>
          <a:effectRef idx="0">
            <a:schemeClr val="dk1"/>
          </a:effectRef>
          <a:fontRef idx="minor">
            <a:schemeClr val="dk1"/>
          </a:fontRef>
        </p:style>
        <p:txBody>
          <a:bodyPr rtlCol="0" anchor="ctr">
            <a:noAutofit/>
          </a:bodyPr>
          <a:lstStyle/>
          <a:p>
            <a:pPr algn="ctr"/>
            <a:endParaRPr lang="de-DE" sz="1200">
              <a:solidFill>
                <a:srgbClr val="000000"/>
              </a:solidFill>
            </a:endParaRPr>
          </a:p>
        </p:txBody>
      </p:sp>
      <p:sp>
        <p:nvSpPr>
          <p:cNvPr id="25" name="Textfeld 24"/>
          <p:cNvSpPr txBox="1"/>
          <p:nvPr/>
        </p:nvSpPr>
        <p:spPr>
          <a:xfrm>
            <a:off x="2431314" y="5080887"/>
            <a:ext cx="2808312" cy="307777"/>
          </a:xfrm>
          <a:prstGeom prst="rect">
            <a:avLst/>
          </a:prstGeom>
          <a:noFill/>
        </p:spPr>
        <p:txBody>
          <a:bodyPr wrap="square" rtlCol="0">
            <a:noAutofit/>
          </a:bodyPr>
          <a:lstStyle/>
          <a:p>
            <a:pPr algn="ctr"/>
            <a:r>
              <a:rPr lang="de-DE" sz="1200" b="1" dirty="0" smtClean="0">
                <a:solidFill>
                  <a:srgbClr val="000000"/>
                </a:solidFill>
                <a:cs typeface="Arial" panose="020B0604020202020204" pitchFamily="34" charset="0"/>
              </a:rPr>
              <a:t>Leistungsorientierung</a:t>
            </a:r>
          </a:p>
        </p:txBody>
      </p:sp>
      <p:sp>
        <p:nvSpPr>
          <p:cNvPr id="26" name="Textfeld 25"/>
          <p:cNvSpPr txBox="1"/>
          <p:nvPr/>
        </p:nvSpPr>
        <p:spPr>
          <a:xfrm>
            <a:off x="595952" y="3021217"/>
            <a:ext cx="1760931" cy="523220"/>
          </a:xfrm>
          <a:prstGeom prst="rect">
            <a:avLst/>
          </a:prstGeom>
          <a:noFill/>
        </p:spPr>
        <p:txBody>
          <a:bodyPr wrap="square" rtlCol="0">
            <a:noAutofit/>
          </a:bodyPr>
          <a:lstStyle/>
          <a:p>
            <a:pPr algn="ctr"/>
            <a:r>
              <a:rPr lang="de-DE" sz="1200" b="1" dirty="0" smtClean="0">
                <a:solidFill>
                  <a:srgbClr val="000000"/>
                </a:solidFill>
                <a:cs typeface="Arial" panose="020B0604020202020204" pitchFamily="34" charset="0"/>
              </a:rPr>
              <a:t>Soziale</a:t>
            </a:r>
          </a:p>
          <a:p>
            <a:pPr algn="ctr"/>
            <a:r>
              <a:rPr lang="de-DE" sz="1200" b="1" dirty="0" smtClean="0">
                <a:solidFill>
                  <a:srgbClr val="000000"/>
                </a:solidFill>
                <a:cs typeface="Arial" panose="020B0604020202020204" pitchFamily="34" charset="0"/>
              </a:rPr>
              <a:t> Unterstützung</a:t>
            </a:r>
          </a:p>
        </p:txBody>
      </p:sp>
      <p:cxnSp>
        <p:nvCxnSpPr>
          <p:cNvPr id="27" name="Gerade Verbindung 26"/>
          <p:cNvCxnSpPr/>
          <p:nvPr/>
        </p:nvCxnSpPr>
        <p:spPr>
          <a:xfrm flipV="1">
            <a:off x="2197822" y="1863356"/>
            <a:ext cx="2158258" cy="2128885"/>
          </a:xfrm>
          <a:prstGeom prst="line">
            <a:avLst/>
          </a:prstGeom>
        </p:spPr>
        <p:style>
          <a:lnRef idx="1">
            <a:schemeClr val="dk1"/>
          </a:lnRef>
          <a:fillRef idx="0">
            <a:schemeClr val="dk1"/>
          </a:fillRef>
          <a:effectRef idx="0">
            <a:schemeClr val="dk1"/>
          </a:effectRef>
          <a:fontRef idx="minor">
            <a:schemeClr val="tx1"/>
          </a:fontRef>
        </p:style>
      </p:cxnSp>
      <p:cxnSp>
        <p:nvCxnSpPr>
          <p:cNvPr id="28" name="Gerade Verbindung 27"/>
          <p:cNvCxnSpPr/>
          <p:nvPr/>
        </p:nvCxnSpPr>
        <p:spPr>
          <a:xfrm flipV="1">
            <a:off x="3115923" y="2439741"/>
            <a:ext cx="2286254" cy="2206865"/>
          </a:xfrm>
          <a:prstGeom prst="line">
            <a:avLst/>
          </a:prstGeom>
        </p:spPr>
        <p:style>
          <a:lnRef idx="1">
            <a:schemeClr val="dk1"/>
          </a:lnRef>
          <a:fillRef idx="0">
            <a:schemeClr val="dk1"/>
          </a:fillRef>
          <a:effectRef idx="0">
            <a:schemeClr val="dk1"/>
          </a:effectRef>
          <a:fontRef idx="minor">
            <a:schemeClr val="tx1"/>
          </a:fontRef>
        </p:style>
      </p:cxnSp>
      <p:sp>
        <p:nvSpPr>
          <p:cNvPr id="29" name="Textfeld 28"/>
          <p:cNvSpPr txBox="1"/>
          <p:nvPr/>
        </p:nvSpPr>
        <p:spPr>
          <a:xfrm>
            <a:off x="2197822" y="1916521"/>
            <a:ext cx="1368152" cy="523220"/>
          </a:xfrm>
          <a:prstGeom prst="rect">
            <a:avLst/>
          </a:prstGeom>
          <a:noFill/>
        </p:spPr>
        <p:txBody>
          <a:bodyPr wrap="square" rtlCol="0">
            <a:noAutofit/>
          </a:bodyPr>
          <a:lstStyle/>
          <a:p>
            <a:pPr algn="ctr"/>
            <a:r>
              <a:rPr lang="de-DE" sz="1200" b="1" dirty="0" smtClean="0">
                <a:solidFill>
                  <a:srgbClr val="000000"/>
                </a:solidFill>
                <a:cs typeface="Arial" panose="020B0604020202020204" pitchFamily="34" charset="0"/>
              </a:rPr>
              <a:t>Country-Klub- Kontext</a:t>
            </a:r>
          </a:p>
        </p:txBody>
      </p:sp>
      <p:sp>
        <p:nvSpPr>
          <p:cNvPr id="30" name="Textfeld 29"/>
          <p:cNvSpPr txBox="1"/>
          <p:nvPr/>
        </p:nvSpPr>
        <p:spPr>
          <a:xfrm>
            <a:off x="4198359" y="3960342"/>
            <a:ext cx="1368152" cy="523220"/>
          </a:xfrm>
          <a:prstGeom prst="rect">
            <a:avLst/>
          </a:prstGeom>
          <a:noFill/>
        </p:spPr>
        <p:txBody>
          <a:bodyPr wrap="square" rtlCol="0">
            <a:noAutofit/>
          </a:bodyPr>
          <a:lstStyle/>
          <a:p>
            <a:pPr algn="ctr"/>
            <a:r>
              <a:rPr lang="de-DE" sz="1200" b="1" dirty="0" smtClean="0">
                <a:solidFill>
                  <a:srgbClr val="000000"/>
                </a:solidFill>
                <a:cs typeface="Arial" panose="020B0604020202020204" pitchFamily="34" charset="0"/>
              </a:rPr>
              <a:t>Burnout-</a:t>
            </a:r>
          </a:p>
          <a:p>
            <a:pPr algn="ctr"/>
            <a:r>
              <a:rPr lang="de-DE" sz="1200" b="1" dirty="0" smtClean="0">
                <a:solidFill>
                  <a:srgbClr val="000000"/>
                </a:solidFill>
                <a:cs typeface="Arial" panose="020B0604020202020204" pitchFamily="34" charset="0"/>
              </a:rPr>
              <a:t>Kontext</a:t>
            </a:r>
          </a:p>
        </p:txBody>
      </p:sp>
      <p:sp>
        <p:nvSpPr>
          <p:cNvPr id="31" name="Textfeld 30"/>
          <p:cNvSpPr txBox="1"/>
          <p:nvPr/>
        </p:nvSpPr>
        <p:spPr>
          <a:xfrm>
            <a:off x="4198359" y="1889214"/>
            <a:ext cx="1368152" cy="738664"/>
          </a:xfrm>
          <a:prstGeom prst="rect">
            <a:avLst/>
          </a:prstGeom>
          <a:noFill/>
        </p:spPr>
        <p:txBody>
          <a:bodyPr wrap="square" rtlCol="0">
            <a:noAutofit/>
          </a:bodyPr>
          <a:lstStyle/>
          <a:p>
            <a:pPr algn="ctr"/>
            <a:r>
              <a:rPr lang="de-DE" sz="1200" b="1" dirty="0" smtClean="0">
                <a:solidFill>
                  <a:srgbClr val="000000"/>
                </a:solidFill>
                <a:cs typeface="Arial" panose="020B0604020202020204" pitchFamily="34" charset="0"/>
              </a:rPr>
              <a:t>Hoch-Leistungs-Kontext</a:t>
            </a:r>
          </a:p>
        </p:txBody>
      </p:sp>
      <p:sp>
        <p:nvSpPr>
          <p:cNvPr id="32" name="Textfeld 31"/>
          <p:cNvSpPr txBox="1"/>
          <p:nvPr/>
        </p:nvSpPr>
        <p:spPr>
          <a:xfrm>
            <a:off x="2080864" y="3950473"/>
            <a:ext cx="1368152" cy="738664"/>
          </a:xfrm>
          <a:prstGeom prst="rect">
            <a:avLst/>
          </a:prstGeom>
          <a:noFill/>
        </p:spPr>
        <p:txBody>
          <a:bodyPr wrap="square" rtlCol="0">
            <a:noAutofit/>
          </a:bodyPr>
          <a:lstStyle/>
          <a:p>
            <a:pPr algn="ctr"/>
            <a:r>
              <a:rPr lang="de-DE" sz="1200" b="1" dirty="0" smtClean="0">
                <a:solidFill>
                  <a:srgbClr val="000000"/>
                </a:solidFill>
                <a:cs typeface="Arial" panose="020B0604020202020204" pitchFamily="34" charset="0"/>
              </a:rPr>
              <a:t>Niedrig-Leistungs-Kontext</a:t>
            </a:r>
          </a:p>
        </p:txBody>
      </p:sp>
      <p:sp>
        <p:nvSpPr>
          <p:cNvPr id="34" name="Textfeld 33"/>
          <p:cNvSpPr txBox="1"/>
          <p:nvPr/>
        </p:nvSpPr>
        <p:spPr>
          <a:xfrm>
            <a:off x="4869180" y="4817625"/>
            <a:ext cx="681859" cy="543045"/>
          </a:xfrm>
          <a:prstGeom prst="rect">
            <a:avLst/>
          </a:prstGeom>
          <a:noFill/>
        </p:spPr>
        <p:txBody>
          <a:bodyPr wrap="square" rtlCol="0">
            <a:noAutofit/>
          </a:bodyPr>
          <a:lstStyle/>
          <a:p>
            <a:pPr algn="ctr"/>
            <a:r>
              <a:rPr lang="de-DE" sz="1200" dirty="0" smtClean="0">
                <a:solidFill>
                  <a:srgbClr val="000000"/>
                </a:solidFill>
                <a:cs typeface="Arial" panose="020B0604020202020204" pitchFamily="34" charset="0"/>
              </a:rPr>
              <a:t>hoch</a:t>
            </a:r>
          </a:p>
        </p:txBody>
      </p:sp>
      <p:sp>
        <p:nvSpPr>
          <p:cNvPr id="35" name="Textfeld 34"/>
          <p:cNvSpPr txBox="1"/>
          <p:nvPr/>
        </p:nvSpPr>
        <p:spPr>
          <a:xfrm>
            <a:off x="1984007" y="4819635"/>
            <a:ext cx="919256" cy="701055"/>
          </a:xfrm>
          <a:prstGeom prst="rect">
            <a:avLst/>
          </a:prstGeom>
          <a:noFill/>
        </p:spPr>
        <p:txBody>
          <a:bodyPr wrap="square" rtlCol="0">
            <a:noAutofit/>
          </a:bodyPr>
          <a:lstStyle/>
          <a:p>
            <a:pPr algn="ctr"/>
            <a:r>
              <a:rPr lang="de-DE" sz="1200" dirty="0" smtClean="0">
                <a:solidFill>
                  <a:srgbClr val="000000"/>
                </a:solidFill>
                <a:cs typeface="Arial" panose="020B0604020202020204" pitchFamily="34" charset="0"/>
              </a:rPr>
              <a:t>niedrig</a:t>
            </a:r>
          </a:p>
        </p:txBody>
      </p:sp>
      <p:sp>
        <p:nvSpPr>
          <p:cNvPr id="37" name="Textfeld 36"/>
          <p:cNvSpPr txBox="1"/>
          <p:nvPr/>
        </p:nvSpPr>
        <p:spPr>
          <a:xfrm>
            <a:off x="1250268" y="4329673"/>
            <a:ext cx="919256" cy="307777"/>
          </a:xfrm>
          <a:prstGeom prst="rect">
            <a:avLst/>
          </a:prstGeom>
          <a:noFill/>
        </p:spPr>
        <p:txBody>
          <a:bodyPr wrap="square" rtlCol="0">
            <a:noAutofit/>
          </a:bodyPr>
          <a:lstStyle/>
          <a:p>
            <a:pPr algn="ctr"/>
            <a:r>
              <a:rPr lang="de-DE" sz="1200" dirty="0" smtClean="0">
                <a:solidFill>
                  <a:srgbClr val="000000"/>
                </a:solidFill>
                <a:cs typeface="Arial" panose="020B0604020202020204" pitchFamily="34" charset="0"/>
              </a:rPr>
              <a:t>niedrig</a:t>
            </a:r>
          </a:p>
          <a:p>
            <a:pPr algn="ctr"/>
            <a:endParaRPr lang="de-DE" sz="1200" dirty="0">
              <a:solidFill>
                <a:srgbClr val="000000"/>
              </a:solidFill>
              <a:cs typeface="Arial" panose="020B0604020202020204" pitchFamily="34" charset="0"/>
            </a:endParaRPr>
          </a:p>
        </p:txBody>
      </p:sp>
      <p:sp>
        <p:nvSpPr>
          <p:cNvPr id="38" name="Textfeld 37"/>
          <p:cNvSpPr txBox="1"/>
          <p:nvPr/>
        </p:nvSpPr>
        <p:spPr>
          <a:xfrm>
            <a:off x="1380887" y="1889214"/>
            <a:ext cx="658019" cy="307777"/>
          </a:xfrm>
          <a:prstGeom prst="rect">
            <a:avLst/>
          </a:prstGeom>
          <a:noFill/>
        </p:spPr>
        <p:txBody>
          <a:bodyPr wrap="square" rtlCol="0">
            <a:noAutofit/>
          </a:bodyPr>
          <a:lstStyle/>
          <a:p>
            <a:pPr algn="ctr"/>
            <a:r>
              <a:rPr lang="de-DE" sz="1200" dirty="0" smtClean="0">
                <a:solidFill>
                  <a:srgbClr val="000000"/>
                </a:solidFill>
                <a:cs typeface="Arial" panose="020B0604020202020204" pitchFamily="34" charset="0"/>
              </a:rPr>
              <a:t>hoch</a:t>
            </a:r>
          </a:p>
        </p:txBody>
      </p:sp>
      <p:sp>
        <p:nvSpPr>
          <p:cNvPr id="39" name="Textfeld 38"/>
          <p:cNvSpPr txBox="1"/>
          <p:nvPr/>
        </p:nvSpPr>
        <p:spPr>
          <a:xfrm>
            <a:off x="3115923" y="3125822"/>
            <a:ext cx="1368152" cy="307777"/>
          </a:xfrm>
          <a:prstGeom prst="rect">
            <a:avLst/>
          </a:prstGeom>
          <a:noFill/>
        </p:spPr>
        <p:txBody>
          <a:bodyPr wrap="square" rtlCol="0">
            <a:noAutofit/>
          </a:bodyPr>
          <a:lstStyle/>
          <a:p>
            <a:pPr algn="ctr"/>
            <a:r>
              <a:rPr lang="de-DE" sz="1200" dirty="0" smtClean="0">
                <a:solidFill>
                  <a:srgbClr val="000000"/>
                </a:solidFill>
                <a:cs typeface="Arial" panose="020B0604020202020204" pitchFamily="34" charset="0"/>
              </a:rPr>
              <a:t>Durchschnitt</a:t>
            </a:r>
          </a:p>
        </p:txBody>
      </p:sp>
      <p:sp>
        <p:nvSpPr>
          <p:cNvPr id="17" name="Textfeld 16"/>
          <p:cNvSpPr txBox="1"/>
          <p:nvPr/>
        </p:nvSpPr>
        <p:spPr>
          <a:xfrm>
            <a:off x="346710" y="6382247"/>
            <a:ext cx="219643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Birkinshaw</a:t>
            </a:r>
            <a:r>
              <a:rPr lang="de-DE" sz="1050" dirty="0">
                <a:solidFill>
                  <a:schemeClr val="bg1">
                    <a:lumMod val="50000"/>
                  </a:schemeClr>
                </a:solidFill>
              </a:rPr>
              <a:t>/</a:t>
            </a:r>
            <a:r>
              <a:rPr lang="de-DE" sz="1050" dirty="0" smtClean="0">
                <a:solidFill>
                  <a:schemeClr val="bg1">
                    <a:lumMod val="50000"/>
                  </a:schemeClr>
                </a:solidFill>
              </a:rPr>
              <a:t>Gibson (2004)</a:t>
            </a:r>
            <a:endParaRPr lang="de-DE" sz="1050" dirty="0">
              <a:solidFill>
                <a:srgbClr val="FF0000"/>
              </a:solidFill>
            </a:endParaRPr>
          </a:p>
        </p:txBody>
      </p:sp>
      <p:sp>
        <p:nvSpPr>
          <p:cNvPr id="18" name="Textfeld 1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Ob kontextuale </a:t>
            </a:r>
            <a:r>
              <a:rPr lang="de-DE" sz="1600" b="1" dirty="0" err="1" smtClean="0">
                <a:solidFill>
                  <a:srgbClr val="002060"/>
                </a:solidFill>
              </a:rPr>
              <a:t>Ambidextrie</a:t>
            </a:r>
            <a:r>
              <a:rPr lang="de-DE" sz="1600" b="1" dirty="0" smtClean="0">
                <a:solidFill>
                  <a:srgbClr val="002060"/>
                </a:solidFill>
              </a:rPr>
              <a:t> gefördert wird, hängt von der Kombination aus sozialer Unterstützung und Leistungsorientierung ab </a:t>
            </a:r>
            <a:endParaRPr lang="de-DE" sz="1600" b="1" dirty="0">
              <a:solidFill>
                <a:srgbClr val="002060"/>
              </a:solidFill>
            </a:endParaRPr>
          </a:p>
        </p:txBody>
      </p:sp>
      <p:sp>
        <p:nvSpPr>
          <p:cNvPr id="20" name="Rechteckige Legende 19"/>
          <p:cNvSpPr/>
          <p:nvPr/>
        </p:nvSpPr>
        <p:spPr bwMode="auto">
          <a:xfrm rot="5400000">
            <a:off x="6012180" y="1234440"/>
            <a:ext cx="2011680" cy="3017520"/>
          </a:xfrm>
          <a:prstGeom prst="wedgeRectCallout">
            <a:avLst>
              <a:gd name="adj1" fmla="val -28745"/>
              <a:gd name="adj2" fmla="val 59343"/>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1" name="Textfeld 20"/>
          <p:cNvSpPr txBox="1"/>
          <p:nvPr/>
        </p:nvSpPr>
        <p:spPr>
          <a:xfrm>
            <a:off x="5589270" y="1874520"/>
            <a:ext cx="2868930" cy="1785104"/>
          </a:xfrm>
          <a:prstGeom prst="rect">
            <a:avLst/>
          </a:prstGeom>
          <a:noFill/>
        </p:spPr>
        <p:txBody>
          <a:bodyPr wrap="square" rtlCol="0">
            <a:spAutoFit/>
          </a:bodyPr>
          <a:lstStyle/>
          <a:p>
            <a:pPr marL="263525" indent="-263525">
              <a:buFont typeface="Symbol" pitchFamily="18" charset="2"/>
              <a:buChar char="-"/>
            </a:pPr>
            <a:r>
              <a:rPr lang="de-DE" sz="1200" dirty="0" smtClean="0"/>
              <a:t>Sowohl Leistungsorientierung als auch soziale Unterstützung sind notwendig, um</a:t>
            </a:r>
            <a:r>
              <a:rPr lang="de-DE" sz="1200" b="1" dirty="0" smtClean="0"/>
              <a:t> kontextuale </a:t>
            </a:r>
            <a:r>
              <a:rPr lang="de-DE" sz="1200" b="1" dirty="0" err="1" smtClean="0"/>
              <a:t>Ambidextrie</a:t>
            </a:r>
            <a:r>
              <a:rPr lang="de-DE" sz="1200" i="1" dirty="0" smtClean="0">
                <a:solidFill>
                  <a:schemeClr val="bg1">
                    <a:lumMod val="50000"/>
                  </a:schemeClr>
                </a:solidFill>
              </a:rPr>
              <a:t> </a:t>
            </a:r>
            <a:r>
              <a:rPr lang="de-DE" sz="1200" dirty="0" smtClean="0"/>
              <a:t>zu unterstützen</a:t>
            </a:r>
          </a:p>
          <a:p>
            <a:pPr marL="263525" indent="-263525">
              <a:buFont typeface="Symbol" pitchFamily="18" charset="2"/>
              <a:buChar char="-"/>
            </a:pPr>
            <a:r>
              <a:rPr lang="de-DE" sz="1200" dirty="0" smtClean="0"/>
              <a:t>In diesen Umfeldern schaffen es Mitarbeiter, sowohl an bestehenden Aufgaben effizient zu arbeiten als auch neue Ideen zu entdecken und zu treiben</a:t>
            </a:r>
            <a:endParaRPr lang="de-DE" sz="1200" dirty="0"/>
          </a:p>
        </p:txBody>
      </p:sp>
      <p:sp>
        <p:nvSpPr>
          <p:cNvPr id="2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129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3" name="Textfeld 32"/>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Tree>
    <p:extLst>
      <p:ext uri="{BB962C8B-B14F-4D97-AF65-F5344CB8AC3E}">
        <p14:creationId xmlns:p14="http://schemas.microsoft.com/office/powerpoint/2010/main" val="393998862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92596" y="2195515"/>
            <a:ext cx="1333862" cy="720000"/>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Situation</a:t>
            </a:r>
            <a:endParaRPr lang="de-DE" sz="1200" b="1" dirty="0">
              <a:latin typeface="Arial" panose="020B0604020202020204" pitchFamily="34" charset="0"/>
              <a:cs typeface="Arial" panose="020B0604020202020204" pitchFamily="34" charset="0"/>
            </a:endParaRPr>
          </a:p>
        </p:txBody>
      </p:sp>
      <p:sp>
        <p:nvSpPr>
          <p:cNvPr id="3" name="Textfeld 2"/>
          <p:cNvSpPr txBox="1"/>
          <p:nvPr/>
        </p:nvSpPr>
        <p:spPr>
          <a:xfrm>
            <a:off x="192596" y="3041465"/>
            <a:ext cx="1333862" cy="1296000"/>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Organisations-Struktur</a:t>
            </a:r>
            <a:endParaRPr lang="de-DE" sz="1200" b="1" dirty="0">
              <a:latin typeface="Arial" panose="020B0604020202020204" pitchFamily="34" charset="0"/>
              <a:cs typeface="Arial" panose="020B0604020202020204" pitchFamily="34" charset="0"/>
            </a:endParaRPr>
          </a:p>
        </p:txBody>
      </p:sp>
      <p:sp>
        <p:nvSpPr>
          <p:cNvPr id="4" name="Textfeld 3"/>
          <p:cNvSpPr txBox="1"/>
          <p:nvPr/>
        </p:nvSpPr>
        <p:spPr>
          <a:xfrm>
            <a:off x="192754" y="4460561"/>
            <a:ext cx="1337045" cy="1404000"/>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Innovation </a:t>
            </a:r>
          </a:p>
          <a:p>
            <a:r>
              <a:rPr lang="de-DE" sz="1200" b="1" dirty="0" smtClean="0">
                <a:latin typeface="Arial" panose="020B0604020202020204" pitchFamily="34" charset="0"/>
                <a:cs typeface="Arial" panose="020B0604020202020204" pitchFamily="34" charset="0"/>
              </a:rPr>
              <a:t>und Strategie</a:t>
            </a:r>
            <a:endParaRPr lang="de-DE" sz="1200" b="1" dirty="0">
              <a:latin typeface="Arial" panose="020B0604020202020204" pitchFamily="34" charset="0"/>
              <a:cs typeface="Arial" panose="020B0604020202020204" pitchFamily="34" charset="0"/>
            </a:endParaRPr>
          </a:p>
        </p:txBody>
      </p:sp>
      <p:sp>
        <p:nvSpPr>
          <p:cNvPr id="6" name="Textfeld 5"/>
          <p:cNvSpPr txBox="1"/>
          <p:nvPr/>
        </p:nvSpPr>
        <p:spPr>
          <a:xfrm>
            <a:off x="1526458" y="1662377"/>
            <a:ext cx="1512168"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Start-Up-Phase</a:t>
            </a:r>
            <a:endParaRPr lang="de-DE" sz="1200" b="1" dirty="0">
              <a:latin typeface="Arial" panose="020B0604020202020204" pitchFamily="34" charset="0"/>
              <a:cs typeface="Arial" panose="020B0604020202020204" pitchFamily="34" charset="0"/>
            </a:endParaRPr>
          </a:p>
        </p:txBody>
      </p:sp>
      <p:sp>
        <p:nvSpPr>
          <p:cNvPr id="7" name="Textfeld 6"/>
          <p:cNvSpPr txBox="1"/>
          <p:nvPr/>
        </p:nvSpPr>
        <p:spPr>
          <a:xfrm>
            <a:off x="3364266" y="1662376"/>
            <a:ext cx="1601026"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Wachstums-Phase</a:t>
            </a:r>
            <a:endParaRPr lang="de-DE" sz="1200" b="1" dirty="0">
              <a:latin typeface="Arial" panose="020B0604020202020204" pitchFamily="34" charset="0"/>
              <a:cs typeface="Arial" panose="020B0604020202020204" pitchFamily="34" charset="0"/>
            </a:endParaRPr>
          </a:p>
        </p:txBody>
      </p:sp>
      <p:sp>
        <p:nvSpPr>
          <p:cNvPr id="8" name="Textfeld 7"/>
          <p:cNvSpPr txBox="1"/>
          <p:nvPr/>
        </p:nvSpPr>
        <p:spPr>
          <a:xfrm>
            <a:off x="5287127" y="1662376"/>
            <a:ext cx="1512168"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Reife-Phase</a:t>
            </a:r>
            <a:endParaRPr lang="de-DE" sz="1200" b="1" dirty="0">
              <a:latin typeface="Arial" panose="020B0604020202020204" pitchFamily="34" charset="0"/>
              <a:cs typeface="Arial" panose="020B0604020202020204" pitchFamily="34" charset="0"/>
            </a:endParaRPr>
          </a:p>
        </p:txBody>
      </p:sp>
      <p:sp>
        <p:nvSpPr>
          <p:cNvPr id="9" name="Textfeld 8"/>
          <p:cNvSpPr txBox="1"/>
          <p:nvPr/>
        </p:nvSpPr>
        <p:spPr>
          <a:xfrm>
            <a:off x="7095927" y="1662489"/>
            <a:ext cx="1512168" cy="461665"/>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Schrumpfungs-Phase</a:t>
            </a:r>
            <a:endParaRPr lang="de-DE" sz="1200" b="1" dirty="0">
              <a:latin typeface="Arial" panose="020B0604020202020204" pitchFamily="34" charset="0"/>
              <a:cs typeface="Arial" panose="020B0604020202020204" pitchFamily="34" charset="0"/>
            </a:endParaRPr>
          </a:p>
        </p:txBody>
      </p:sp>
      <p:sp>
        <p:nvSpPr>
          <p:cNvPr id="10" name="Textfeld 9"/>
          <p:cNvSpPr txBox="1"/>
          <p:nvPr/>
        </p:nvSpPr>
        <p:spPr>
          <a:xfrm>
            <a:off x="1526458" y="2160383"/>
            <a:ext cx="1728192"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Geringe Größe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Geringes Alter</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Gründer-Dominant</a:t>
            </a:r>
            <a:endParaRPr lang="de-DE" sz="1200" dirty="0">
              <a:latin typeface="Arial" panose="020B0604020202020204" pitchFamily="34" charset="0"/>
              <a:cs typeface="Arial" panose="020B0604020202020204" pitchFamily="34" charset="0"/>
            </a:endParaRPr>
          </a:p>
        </p:txBody>
      </p:sp>
      <p:sp>
        <p:nvSpPr>
          <p:cNvPr id="11" name="Textfeld 10"/>
          <p:cNvSpPr txBox="1"/>
          <p:nvPr/>
        </p:nvSpPr>
        <p:spPr>
          <a:xfrm>
            <a:off x="1526458" y="3032719"/>
            <a:ext cx="1908212" cy="1384995"/>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Informelle Organisations-struktur</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Undifferenzierte Struktur</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Macht-Zentralisierung</a:t>
            </a:r>
            <a:endParaRPr lang="de-DE" sz="1200" dirty="0">
              <a:latin typeface="Arial" panose="020B0604020202020204" pitchFamily="34" charset="0"/>
              <a:cs typeface="Arial" panose="020B0604020202020204" pitchFamily="34" charset="0"/>
            </a:endParaRPr>
          </a:p>
        </p:txBody>
      </p:sp>
      <p:sp>
        <p:nvSpPr>
          <p:cNvPr id="12" name="Textfeld 11"/>
          <p:cNvSpPr txBox="1"/>
          <p:nvPr/>
        </p:nvSpPr>
        <p:spPr>
          <a:xfrm>
            <a:off x="1526458" y="4467062"/>
            <a:ext cx="1908212"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Hohe </a:t>
            </a:r>
            <a:r>
              <a:rPr lang="de-DE" sz="1200" dirty="0" err="1" smtClean="0">
                <a:latin typeface="Arial" panose="020B0604020202020204" pitchFamily="34" charset="0"/>
                <a:cs typeface="Arial" panose="020B0604020202020204" pitchFamily="34" charset="0"/>
              </a:rPr>
              <a:t>Innovativität</a:t>
            </a:r>
            <a:endParaRPr lang="de-DE" sz="1200" dirty="0" smtClean="0">
              <a:latin typeface="Arial" panose="020B0604020202020204" pitchFamily="34" charset="0"/>
              <a:cs typeface="Arial" panose="020B0604020202020204" pitchFamily="34" charset="0"/>
            </a:endParaRP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Nischenstrategie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Beträchtliche Risikobereitschaft</a:t>
            </a:r>
            <a:endParaRPr lang="de-DE" sz="1200" dirty="0">
              <a:latin typeface="Arial" panose="020B0604020202020204" pitchFamily="34" charset="0"/>
              <a:cs typeface="Arial" panose="020B0604020202020204" pitchFamily="34" charset="0"/>
            </a:endParaRPr>
          </a:p>
        </p:txBody>
      </p:sp>
      <p:sp>
        <p:nvSpPr>
          <p:cNvPr id="13" name="Textfeld 12"/>
          <p:cNvSpPr txBox="1"/>
          <p:nvPr/>
        </p:nvSpPr>
        <p:spPr>
          <a:xfrm>
            <a:off x="3364266" y="2179256"/>
            <a:ext cx="1908212"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Mittlere Größe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Mittleres Alter</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Mehrere Eigentümer</a:t>
            </a:r>
            <a:endParaRPr lang="de-DE" sz="1200" dirty="0">
              <a:latin typeface="Arial" panose="020B0604020202020204" pitchFamily="34" charset="0"/>
              <a:cs typeface="Arial" panose="020B0604020202020204" pitchFamily="34" charset="0"/>
            </a:endParaRPr>
          </a:p>
        </p:txBody>
      </p:sp>
      <p:sp>
        <p:nvSpPr>
          <p:cNvPr id="14" name="Textfeld 13"/>
          <p:cNvSpPr txBox="1"/>
          <p:nvPr/>
        </p:nvSpPr>
        <p:spPr>
          <a:xfrm>
            <a:off x="3364266" y="3036348"/>
            <a:ext cx="1908212" cy="1200329"/>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Erste Formalisierung</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Funktionelle Organisations-struktur</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Moderate Differenzierung</a:t>
            </a:r>
          </a:p>
        </p:txBody>
      </p:sp>
      <p:sp>
        <p:nvSpPr>
          <p:cNvPr id="15" name="Textfeld 14"/>
          <p:cNvSpPr txBox="1"/>
          <p:nvPr/>
        </p:nvSpPr>
        <p:spPr>
          <a:xfrm>
            <a:off x="3364266" y="4467062"/>
            <a:ext cx="1908212" cy="1384995"/>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Ausbau des Markt-Produkt-Portfolios in benachbarte Bereiche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Inkrementelle Innovation</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Schnelles Wachstum</a:t>
            </a:r>
            <a:endParaRPr lang="de-DE" sz="1200" dirty="0">
              <a:latin typeface="Arial" panose="020B0604020202020204" pitchFamily="34" charset="0"/>
              <a:cs typeface="Arial" panose="020B0604020202020204" pitchFamily="34" charset="0"/>
            </a:endParaRPr>
          </a:p>
        </p:txBody>
      </p:sp>
      <p:sp>
        <p:nvSpPr>
          <p:cNvPr id="16" name="Textfeld 15"/>
          <p:cNvSpPr txBox="1"/>
          <p:nvPr/>
        </p:nvSpPr>
        <p:spPr>
          <a:xfrm>
            <a:off x="5287127" y="2179256"/>
            <a:ext cx="1908212"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Große Größe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Höheres Alter</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H</a:t>
            </a:r>
            <a:r>
              <a:rPr lang="de-DE" sz="1200" dirty="0" smtClean="0">
                <a:latin typeface="Arial" panose="020B0604020202020204" pitchFamily="34" charset="0"/>
                <a:cs typeface="Arial" panose="020B0604020202020204" pitchFamily="34" charset="0"/>
              </a:rPr>
              <a:t>ohe Streuung der Anteile</a:t>
            </a:r>
          </a:p>
        </p:txBody>
      </p:sp>
      <p:sp>
        <p:nvSpPr>
          <p:cNvPr id="17" name="Textfeld 16"/>
          <p:cNvSpPr txBox="1"/>
          <p:nvPr/>
        </p:nvSpPr>
        <p:spPr>
          <a:xfrm>
            <a:off x="5287127" y="3041467"/>
            <a:ext cx="1908212" cy="1384995"/>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Hohe Formalisierung und Bürokratie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Funktionelle Organisations-struktur</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Moderate Zentralisierung</a:t>
            </a:r>
            <a:endParaRPr lang="de-DE" sz="1200" dirty="0">
              <a:latin typeface="Arial" panose="020B0604020202020204" pitchFamily="34" charset="0"/>
              <a:cs typeface="Arial" panose="020B0604020202020204" pitchFamily="34" charset="0"/>
            </a:endParaRPr>
          </a:p>
        </p:txBody>
      </p:sp>
      <p:sp>
        <p:nvSpPr>
          <p:cNvPr id="18" name="Textfeld 17"/>
          <p:cNvSpPr txBox="1"/>
          <p:nvPr/>
        </p:nvSpPr>
        <p:spPr>
          <a:xfrm>
            <a:off x="5287127" y="4458424"/>
            <a:ext cx="1908212" cy="1384995"/>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Konsolidierung der Markt-Produkt-Strategie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Fokus auf Effizienz</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Konservative Strategie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Geringes Wachstum</a:t>
            </a:r>
            <a:endParaRPr lang="de-DE" sz="1200" dirty="0">
              <a:latin typeface="Arial" panose="020B0604020202020204" pitchFamily="34" charset="0"/>
              <a:cs typeface="Arial" panose="020B0604020202020204" pitchFamily="34" charset="0"/>
            </a:endParaRPr>
          </a:p>
        </p:txBody>
      </p:sp>
      <p:sp>
        <p:nvSpPr>
          <p:cNvPr id="19" name="Textfeld 18"/>
          <p:cNvSpPr txBox="1"/>
          <p:nvPr/>
        </p:nvSpPr>
        <p:spPr>
          <a:xfrm>
            <a:off x="7095927" y="2179836"/>
            <a:ext cx="1908212"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Großer Markt</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Hohe Wettbewerbs-intensität</a:t>
            </a:r>
          </a:p>
        </p:txBody>
      </p:sp>
      <p:sp>
        <p:nvSpPr>
          <p:cNvPr id="20" name="Textfeld 19"/>
          <p:cNvSpPr txBox="1"/>
          <p:nvPr/>
        </p:nvSpPr>
        <p:spPr>
          <a:xfrm>
            <a:off x="7095927" y="3041467"/>
            <a:ext cx="1908212" cy="1384995"/>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Hohe Formalisierung und Bürokratie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Moderate Zentralisierung</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Geringer Informations-</a:t>
            </a:r>
            <a:r>
              <a:rPr lang="de-DE" sz="1200" dirty="0" err="1" smtClean="0">
                <a:latin typeface="Arial" panose="020B0604020202020204" pitchFamily="34" charset="0"/>
                <a:cs typeface="Arial" panose="020B0604020202020204" pitchFamily="34" charset="0"/>
              </a:rPr>
              <a:t>austausch</a:t>
            </a:r>
            <a:endParaRPr lang="de-DE" sz="1200" dirty="0" smtClean="0">
              <a:latin typeface="Arial" panose="020B0604020202020204" pitchFamily="34" charset="0"/>
              <a:cs typeface="Arial" panose="020B0604020202020204" pitchFamily="34" charset="0"/>
            </a:endParaRPr>
          </a:p>
        </p:txBody>
      </p:sp>
      <p:sp>
        <p:nvSpPr>
          <p:cNvPr id="21" name="Textfeld 20"/>
          <p:cNvSpPr txBox="1"/>
          <p:nvPr/>
        </p:nvSpPr>
        <p:spPr>
          <a:xfrm>
            <a:off x="7095927" y="4464514"/>
            <a:ext cx="1908212" cy="1384995"/>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Geringe </a:t>
            </a:r>
            <a:r>
              <a:rPr lang="de-DE" sz="1200" dirty="0" err="1" smtClean="0">
                <a:latin typeface="Arial" panose="020B0604020202020204" pitchFamily="34" charset="0"/>
                <a:cs typeface="Arial" panose="020B0604020202020204" pitchFamily="34" charset="0"/>
              </a:rPr>
              <a:t>Innovativität</a:t>
            </a:r>
            <a:endParaRPr lang="de-DE" sz="1200" dirty="0" smtClean="0">
              <a:latin typeface="Arial" panose="020B0604020202020204" pitchFamily="34" charset="0"/>
              <a:cs typeface="Arial" panose="020B0604020202020204" pitchFamily="34" charset="0"/>
            </a:endParaRP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Preiskämpfe</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Schließung von Teilen des Unternehmens</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Risikoaversion</a:t>
            </a:r>
          </a:p>
          <a:p>
            <a:pPr marL="285750" indent="-285750">
              <a:buFont typeface="Symbol" panose="05050102010706020507" pitchFamily="18" charset="2"/>
              <a:buChar char="-"/>
            </a:pPr>
            <a:r>
              <a:rPr lang="de-DE" sz="1200" dirty="0" smtClean="0">
                <a:latin typeface="Arial" panose="020B0604020202020204" pitchFamily="34" charset="0"/>
                <a:cs typeface="Arial" panose="020B0604020202020204" pitchFamily="34" charset="0"/>
              </a:rPr>
              <a:t>Geringes Wachstum</a:t>
            </a:r>
          </a:p>
        </p:txBody>
      </p:sp>
      <p:cxnSp>
        <p:nvCxnSpPr>
          <p:cNvPr id="26" name="Gerade Verbindung 25"/>
          <p:cNvCxnSpPr/>
          <p:nvPr/>
        </p:nvCxnSpPr>
        <p:spPr bwMode="auto">
          <a:xfrm>
            <a:off x="179512" y="1634944"/>
            <a:ext cx="8753708" cy="1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9" name="Gerade Verbindung 28"/>
          <p:cNvCxnSpPr/>
          <p:nvPr/>
        </p:nvCxnSpPr>
        <p:spPr bwMode="auto">
          <a:xfrm>
            <a:off x="179512" y="2121881"/>
            <a:ext cx="8753708" cy="1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0" name="Gerade Verbindung 29"/>
          <p:cNvCxnSpPr/>
          <p:nvPr/>
        </p:nvCxnSpPr>
        <p:spPr bwMode="auto">
          <a:xfrm>
            <a:off x="179512" y="5949262"/>
            <a:ext cx="8753708" cy="18"/>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8" name="Textfeld 2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Lebenszyklusmodelle</a:t>
            </a:r>
            <a:r>
              <a:rPr lang="de-DE" sz="1600" b="1" dirty="0">
                <a:solidFill>
                  <a:srgbClr val="002060"/>
                </a:solidFill>
              </a:rPr>
              <a:t>: </a:t>
            </a:r>
            <a:r>
              <a:rPr lang="de-DE" sz="1600" b="1" dirty="0" smtClean="0">
                <a:solidFill>
                  <a:srgbClr val="002060"/>
                </a:solidFill>
              </a:rPr>
              <a:t>Einzelne Phasen zeigen verschiedene Situationen, Organisationsstrukturen, Innovationen </a:t>
            </a:r>
            <a:r>
              <a:rPr lang="de-DE" sz="1600" b="1" dirty="0">
                <a:solidFill>
                  <a:srgbClr val="002060"/>
                </a:solidFill>
              </a:rPr>
              <a:t>und </a:t>
            </a:r>
            <a:r>
              <a:rPr lang="de-DE" sz="1600" b="1" dirty="0" smtClean="0">
                <a:solidFill>
                  <a:srgbClr val="002060"/>
                </a:solidFill>
              </a:rPr>
              <a:t>Strategien auf</a:t>
            </a:r>
            <a:endParaRPr lang="de-DE" sz="1600" b="1" dirty="0">
              <a:solidFill>
                <a:srgbClr val="002060"/>
              </a:solidFill>
            </a:endParaRPr>
          </a:p>
        </p:txBody>
      </p:sp>
      <p:sp>
        <p:nvSpPr>
          <p:cNvPr id="31" name="Textfeld 30"/>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32" name="Textfeld 31"/>
          <p:cNvSpPr txBox="1"/>
          <p:nvPr/>
        </p:nvSpPr>
        <p:spPr>
          <a:xfrm>
            <a:off x="346710" y="6382247"/>
            <a:ext cx="1789272" cy="253916"/>
          </a:xfrm>
          <a:prstGeom prst="rect">
            <a:avLst/>
          </a:prstGeom>
          <a:noFill/>
        </p:spPr>
        <p:txBody>
          <a:bodyPr wrap="none" rtlCol="0">
            <a:spAutoFit/>
          </a:bodyPr>
          <a:lstStyle/>
          <a:p>
            <a:r>
              <a:rPr lang="de-DE" sz="1050" dirty="0" smtClean="0">
                <a:solidFill>
                  <a:schemeClr val="bg1">
                    <a:lumMod val="50000"/>
                  </a:schemeClr>
                </a:solidFill>
              </a:rPr>
              <a:t>Quelle: Hanks et al. (1993)</a:t>
            </a:r>
            <a:endParaRPr lang="de-DE" sz="1050" dirty="0">
              <a:solidFill>
                <a:schemeClr val="bg1">
                  <a:lumMod val="50000"/>
                </a:schemeClr>
              </a:solidFill>
            </a:endParaRPr>
          </a:p>
        </p:txBody>
      </p:sp>
      <p:sp>
        <p:nvSpPr>
          <p:cNvPr id="2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168862159"/>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664949"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ichtungspfeil 8"/>
          <p:cNvSpPr/>
          <p:nvPr/>
        </p:nvSpPr>
        <p:spPr bwMode="auto">
          <a:xfrm rot="10800000">
            <a:off x="1123633" y="1714500"/>
            <a:ext cx="7738110" cy="3509010"/>
          </a:xfrm>
          <a:prstGeom prst="homePlate">
            <a:avLst>
              <a:gd name="adj" fmla="val 16866"/>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Rechteck 4"/>
          <p:cNvSpPr/>
          <p:nvPr/>
        </p:nvSpPr>
        <p:spPr>
          <a:xfrm>
            <a:off x="2552383" y="1899077"/>
            <a:ext cx="6309360" cy="3200876"/>
          </a:xfrm>
          <a:prstGeom prst="rect">
            <a:avLst/>
          </a:prstGeom>
        </p:spPr>
        <p:txBody>
          <a:bodyPr wrap="square">
            <a:spAutoFit/>
          </a:bodyPr>
          <a:lstStyle/>
          <a:p>
            <a:pPr marL="263525" indent="-263525">
              <a:spcAft>
                <a:spcPts val="600"/>
              </a:spcAft>
              <a:buFont typeface="Symbol" pitchFamily="18" charset="2"/>
              <a:buChar char="-"/>
            </a:pPr>
            <a:r>
              <a:rPr lang="de-DE" sz="1400" dirty="0" smtClean="0"/>
              <a:t>Eine ansprechende strategische Absicht, die die Notwendigkeit aufzeigt, bestehendes Geschäft effizient zu betreiben und gleichzeitig in innovative Geschäfte zu investieren.</a:t>
            </a:r>
          </a:p>
          <a:p>
            <a:pPr marL="263525" indent="-263525">
              <a:spcAft>
                <a:spcPts val="600"/>
              </a:spcAft>
              <a:buFont typeface="Symbol" pitchFamily="18" charset="2"/>
              <a:buChar char="-"/>
            </a:pPr>
            <a:r>
              <a:rPr lang="de-DE" sz="1400" dirty="0" smtClean="0"/>
              <a:t>Eine gemeinsame Vision und gemeinsame Werte, die identitätsstiftend sowohl für bestehendes als auch für innovatives Geschäft wirken.</a:t>
            </a:r>
          </a:p>
          <a:p>
            <a:pPr marL="263525" indent="-263525">
              <a:spcAft>
                <a:spcPts val="600"/>
              </a:spcAft>
              <a:buFont typeface="Symbol" pitchFamily="18" charset="2"/>
              <a:buChar char="-"/>
            </a:pPr>
            <a:r>
              <a:rPr lang="de-DE" sz="1400" dirty="0" smtClean="0"/>
              <a:t>Ein erfahrenes Managementteam, das sich der strategischen Absicht und der gemeinsamen Vision verpflichtet fühlt und durch ein Leistungsbewertungssystem Anreize erhält, beide Geschäftsfelder zu unterstützen und die Strategie unermüdlich zu kommunizieren.</a:t>
            </a:r>
          </a:p>
          <a:p>
            <a:pPr marL="263525" indent="-263525">
              <a:spcAft>
                <a:spcPts val="600"/>
              </a:spcAft>
              <a:buFont typeface="Symbol" pitchFamily="18" charset="2"/>
              <a:buChar char="-"/>
            </a:pPr>
            <a:r>
              <a:rPr lang="de-DE" sz="1400" dirty="0" smtClean="0"/>
              <a:t>Getrennte Organisationsstrukturen für bestehendes und innovatives Geschäft, die aber entlang gemeinsamer Leitlinien ausgerichtet werden.</a:t>
            </a:r>
          </a:p>
          <a:p>
            <a:pPr marL="263525" indent="-263525">
              <a:spcAft>
                <a:spcPts val="600"/>
              </a:spcAft>
              <a:buFont typeface="Symbol" pitchFamily="18" charset="2"/>
              <a:buChar char="-"/>
            </a:pPr>
            <a:r>
              <a:rPr lang="de-DE" sz="1400" dirty="0" smtClean="0"/>
              <a:t>Fähigkeit der Führung, Konflikte, die sich durch die unterschiedlichen Felder ergeben, zu managen</a:t>
            </a:r>
            <a:r>
              <a:rPr lang="de-DE" sz="1200" dirty="0" smtClean="0"/>
              <a:t>. </a:t>
            </a:r>
            <a:endParaRPr lang="de-DE" sz="1200" dirty="0"/>
          </a:p>
        </p:txBody>
      </p:sp>
      <p:grpSp>
        <p:nvGrpSpPr>
          <p:cNvPr id="10" name="Gruppieren 9"/>
          <p:cNvGrpSpPr/>
          <p:nvPr/>
        </p:nvGrpSpPr>
        <p:grpSpPr>
          <a:xfrm>
            <a:off x="312103" y="2834640"/>
            <a:ext cx="2114550" cy="1268730"/>
            <a:chOff x="194310" y="2983230"/>
            <a:chExt cx="2114550" cy="1268730"/>
          </a:xfrm>
        </p:grpSpPr>
        <p:sp>
          <p:nvSpPr>
            <p:cNvPr id="7" name="Ellipse 6"/>
            <p:cNvSpPr/>
            <p:nvPr/>
          </p:nvSpPr>
          <p:spPr bwMode="auto">
            <a:xfrm>
              <a:off x="194310" y="2983230"/>
              <a:ext cx="2114550" cy="126873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Textfeld 5"/>
            <p:cNvSpPr txBox="1"/>
            <p:nvPr/>
          </p:nvSpPr>
          <p:spPr>
            <a:xfrm>
              <a:off x="297180" y="3108960"/>
              <a:ext cx="1954530" cy="954107"/>
            </a:xfrm>
            <a:prstGeom prst="rect">
              <a:avLst/>
            </a:prstGeom>
            <a:noFill/>
          </p:spPr>
          <p:txBody>
            <a:bodyPr wrap="square" rtlCol="0">
              <a:spAutoFit/>
            </a:bodyPr>
            <a:lstStyle/>
            <a:p>
              <a:pPr algn="ctr"/>
              <a:r>
                <a:rPr lang="de-DE" sz="1400" b="1" dirty="0" smtClean="0"/>
                <a:t>Was sind Erfolgsfaktoren für eine </a:t>
              </a:r>
              <a:r>
                <a:rPr lang="de-DE" sz="1400" b="1" dirty="0" err="1" smtClean="0"/>
                <a:t>Ambidextrie</a:t>
              </a:r>
              <a:r>
                <a:rPr lang="de-DE" sz="1400" b="1" dirty="0" smtClean="0"/>
                <a:t> im Unternehmen?</a:t>
              </a:r>
              <a:endParaRPr lang="de-DE" sz="1400" b="1" dirty="0"/>
            </a:p>
          </p:txBody>
        </p:sp>
      </p:grpSp>
      <p:sp>
        <p:nvSpPr>
          <p:cNvPr id="11" name="Textfeld 10"/>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Die Etablierung </a:t>
            </a:r>
            <a:r>
              <a:rPr lang="de-DE" sz="1600" b="1" dirty="0" err="1" smtClean="0">
                <a:solidFill>
                  <a:srgbClr val="002060"/>
                </a:solidFill>
              </a:rPr>
              <a:t>ambidextrer</a:t>
            </a:r>
            <a:r>
              <a:rPr lang="de-DE" sz="1600" b="1" dirty="0" smtClean="0">
                <a:solidFill>
                  <a:srgbClr val="002060"/>
                </a:solidFill>
              </a:rPr>
              <a:t> Organisationssysteme ist mit einigen Herausforderungen verbunden, die adressiert werden müssen</a:t>
            </a:r>
            <a:endParaRPr lang="de-DE" sz="1600" b="1" dirty="0">
              <a:solidFill>
                <a:srgbClr val="002060"/>
              </a:solidFill>
            </a:endParaRPr>
          </a:p>
        </p:txBody>
      </p:sp>
      <p:sp>
        <p:nvSpPr>
          <p:cNvPr id="1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4" name="Textfeld 13"/>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12" name="Textfeld 11"/>
          <p:cNvSpPr txBox="1"/>
          <p:nvPr/>
        </p:nvSpPr>
        <p:spPr>
          <a:xfrm>
            <a:off x="346710" y="6382247"/>
            <a:ext cx="2249334"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a:t>
            </a:r>
            <a:r>
              <a:rPr lang="de-DE" sz="1050" dirty="0" err="1" smtClean="0">
                <a:solidFill>
                  <a:schemeClr val="bg1">
                    <a:lumMod val="50000"/>
                  </a:schemeClr>
                </a:solidFill>
              </a:rPr>
              <a:t>O'Reilly</a:t>
            </a:r>
            <a:r>
              <a:rPr lang="de-DE" sz="1050" dirty="0" smtClean="0">
                <a:solidFill>
                  <a:schemeClr val="bg1">
                    <a:lumMod val="50000"/>
                  </a:schemeClr>
                </a:solidFill>
              </a:rPr>
              <a:t>/</a:t>
            </a:r>
            <a:r>
              <a:rPr lang="de-DE" sz="1050" dirty="0" err="1" smtClean="0">
                <a:solidFill>
                  <a:schemeClr val="bg1">
                    <a:lumMod val="50000"/>
                  </a:schemeClr>
                </a:solidFill>
              </a:rPr>
              <a:t>Tushman</a:t>
            </a:r>
            <a:r>
              <a:rPr lang="de-DE" sz="1050" dirty="0" smtClean="0">
                <a:solidFill>
                  <a:schemeClr val="bg1">
                    <a:lumMod val="50000"/>
                  </a:schemeClr>
                </a:solidFill>
              </a:rPr>
              <a:t> </a:t>
            </a:r>
            <a:r>
              <a:rPr lang="de-DE" sz="1050" dirty="0">
                <a:solidFill>
                  <a:schemeClr val="bg1">
                    <a:lumMod val="50000"/>
                  </a:schemeClr>
                </a:solidFill>
              </a:rPr>
              <a:t>(</a:t>
            </a:r>
            <a:r>
              <a:rPr lang="de-DE" sz="1050" dirty="0" smtClean="0">
                <a:solidFill>
                  <a:schemeClr val="bg1">
                    <a:lumMod val="50000"/>
                  </a:schemeClr>
                </a:solidFill>
              </a:rPr>
              <a:t>2011) </a:t>
            </a:r>
            <a:endParaRPr lang="de-DE" sz="1050" dirty="0">
              <a:solidFill>
                <a:srgbClr val="FF0000"/>
              </a:solidFill>
            </a:endParaRPr>
          </a:p>
        </p:txBody>
      </p:sp>
    </p:spTree>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Objekt 3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72229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Richtungspfeil 37"/>
          <p:cNvSpPr/>
          <p:nvPr/>
        </p:nvSpPr>
        <p:spPr bwMode="auto">
          <a:xfrm rot="10800000">
            <a:off x="7029450" y="2023108"/>
            <a:ext cx="1851660" cy="2045971"/>
          </a:xfrm>
          <a:prstGeom prst="homePlate">
            <a:avLst>
              <a:gd name="adj" fmla="val 18841"/>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6" name="Gerade Verbindung 5"/>
          <p:cNvCxnSpPr/>
          <p:nvPr/>
        </p:nvCxnSpPr>
        <p:spPr bwMode="auto">
          <a:xfrm>
            <a:off x="2217420" y="2080260"/>
            <a:ext cx="0" cy="16802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 name="Gerade Verbindung 7"/>
          <p:cNvCxnSpPr/>
          <p:nvPr/>
        </p:nvCxnSpPr>
        <p:spPr bwMode="auto">
          <a:xfrm>
            <a:off x="2217420" y="3783330"/>
            <a:ext cx="465201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0" name="Bogen 9"/>
          <p:cNvSpPr/>
          <p:nvPr/>
        </p:nvSpPr>
        <p:spPr bwMode="auto">
          <a:xfrm flipH="1">
            <a:off x="2337752" y="3421380"/>
            <a:ext cx="3303270" cy="676857"/>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Bogen 10"/>
          <p:cNvSpPr/>
          <p:nvPr/>
        </p:nvSpPr>
        <p:spPr bwMode="auto">
          <a:xfrm flipH="1">
            <a:off x="3644582" y="2990850"/>
            <a:ext cx="3303270" cy="676857"/>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 name="Bogen 11"/>
          <p:cNvSpPr/>
          <p:nvPr/>
        </p:nvSpPr>
        <p:spPr bwMode="auto">
          <a:xfrm flipH="1">
            <a:off x="4992688" y="2611901"/>
            <a:ext cx="3303270" cy="676857"/>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3" name="Textfeld 12"/>
          <p:cNvSpPr txBox="1"/>
          <p:nvPr/>
        </p:nvSpPr>
        <p:spPr>
          <a:xfrm>
            <a:off x="2274594" y="2834640"/>
            <a:ext cx="1277914" cy="461665"/>
          </a:xfrm>
          <a:prstGeom prst="rect">
            <a:avLst/>
          </a:prstGeom>
          <a:noFill/>
        </p:spPr>
        <p:txBody>
          <a:bodyPr wrap="none" rtlCol="0">
            <a:spAutoFit/>
          </a:bodyPr>
          <a:lstStyle/>
          <a:p>
            <a:r>
              <a:rPr lang="de-DE" sz="1200" i="1" dirty="0" smtClean="0"/>
              <a:t>Horizont 1</a:t>
            </a:r>
          </a:p>
          <a:p>
            <a:r>
              <a:rPr lang="de-DE" sz="1200" dirty="0" smtClean="0"/>
              <a:t>Reifes Geschäft</a:t>
            </a:r>
            <a:endParaRPr lang="de-DE" sz="1200" dirty="0"/>
          </a:p>
        </p:txBody>
      </p:sp>
      <p:sp>
        <p:nvSpPr>
          <p:cNvPr id="14" name="Textfeld 13"/>
          <p:cNvSpPr txBox="1"/>
          <p:nvPr/>
        </p:nvSpPr>
        <p:spPr>
          <a:xfrm>
            <a:off x="3895408" y="2232660"/>
            <a:ext cx="1236662" cy="646331"/>
          </a:xfrm>
          <a:prstGeom prst="rect">
            <a:avLst/>
          </a:prstGeom>
          <a:noFill/>
        </p:spPr>
        <p:txBody>
          <a:bodyPr wrap="square" rtlCol="0">
            <a:spAutoFit/>
          </a:bodyPr>
          <a:lstStyle/>
          <a:p>
            <a:r>
              <a:rPr lang="de-DE" sz="1200" i="1" dirty="0" smtClean="0"/>
              <a:t>Horizont 2</a:t>
            </a:r>
          </a:p>
          <a:p>
            <a:r>
              <a:rPr lang="de-DE" sz="1200" dirty="0" smtClean="0"/>
              <a:t>Wachstums-</a:t>
            </a:r>
            <a:r>
              <a:rPr lang="de-DE" sz="1200" dirty="0" err="1" smtClean="0"/>
              <a:t>geschäft</a:t>
            </a:r>
            <a:endParaRPr lang="de-DE" sz="1200" dirty="0"/>
          </a:p>
        </p:txBody>
      </p:sp>
      <p:sp>
        <p:nvSpPr>
          <p:cNvPr id="15" name="Textfeld 14"/>
          <p:cNvSpPr txBox="1"/>
          <p:nvPr/>
        </p:nvSpPr>
        <p:spPr>
          <a:xfrm>
            <a:off x="5282248" y="1847850"/>
            <a:ext cx="1236662" cy="646331"/>
          </a:xfrm>
          <a:prstGeom prst="rect">
            <a:avLst/>
          </a:prstGeom>
          <a:noFill/>
        </p:spPr>
        <p:txBody>
          <a:bodyPr wrap="square" rtlCol="0">
            <a:spAutoFit/>
          </a:bodyPr>
          <a:lstStyle/>
          <a:p>
            <a:r>
              <a:rPr lang="de-DE" sz="1200" i="1" dirty="0" smtClean="0"/>
              <a:t>Horizont 3</a:t>
            </a:r>
          </a:p>
          <a:p>
            <a:r>
              <a:rPr lang="de-DE" sz="1200" dirty="0" smtClean="0"/>
              <a:t>Zukunfts-</a:t>
            </a:r>
            <a:r>
              <a:rPr lang="de-DE" sz="1200" dirty="0" err="1" smtClean="0"/>
              <a:t>geschäft</a:t>
            </a:r>
            <a:endParaRPr lang="de-DE" sz="1200" dirty="0"/>
          </a:p>
        </p:txBody>
      </p:sp>
      <p:sp>
        <p:nvSpPr>
          <p:cNvPr id="16" name="Textfeld 15"/>
          <p:cNvSpPr txBox="1"/>
          <p:nvPr/>
        </p:nvSpPr>
        <p:spPr>
          <a:xfrm>
            <a:off x="3815398" y="3874770"/>
            <a:ext cx="1433406" cy="276999"/>
          </a:xfrm>
          <a:prstGeom prst="rect">
            <a:avLst/>
          </a:prstGeom>
          <a:noFill/>
        </p:spPr>
        <p:txBody>
          <a:bodyPr wrap="none" rtlCol="0">
            <a:spAutoFit/>
          </a:bodyPr>
          <a:lstStyle/>
          <a:p>
            <a:r>
              <a:rPr lang="de-DE" sz="1200" b="1" dirty="0" smtClean="0"/>
              <a:t>Zeit/Unsicherheit</a:t>
            </a:r>
            <a:endParaRPr lang="de-DE" sz="1200" b="1" dirty="0"/>
          </a:p>
        </p:txBody>
      </p:sp>
      <p:sp>
        <p:nvSpPr>
          <p:cNvPr id="17" name="Textfeld 16"/>
          <p:cNvSpPr txBox="1"/>
          <p:nvPr/>
        </p:nvSpPr>
        <p:spPr>
          <a:xfrm>
            <a:off x="1853248" y="1729740"/>
            <a:ext cx="742511" cy="276999"/>
          </a:xfrm>
          <a:prstGeom prst="rect">
            <a:avLst/>
          </a:prstGeom>
          <a:noFill/>
        </p:spPr>
        <p:txBody>
          <a:bodyPr wrap="none" rtlCol="0">
            <a:spAutoFit/>
          </a:bodyPr>
          <a:lstStyle/>
          <a:p>
            <a:r>
              <a:rPr lang="de-DE" sz="1200" b="1" dirty="0" smtClean="0"/>
              <a:t>Gewinn</a:t>
            </a:r>
            <a:endParaRPr lang="de-DE" sz="1200" b="1" dirty="0"/>
          </a:p>
        </p:txBody>
      </p:sp>
      <p:sp>
        <p:nvSpPr>
          <p:cNvPr id="18" name="Textfeld 17"/>
          <p:cNvSpPr txBox="1"/>
          <p:nvPr/>
        </p:nvSpPr>
        <p:spPr>
          <a:xfrm>
            <a:off x="2186964" y="4232910"/>
            <a:ext cx="1628434" cy="646331"/>
          </a:xfrm>
          <a:prstGeom prst="rect">
            <a:avLst/>
          </a:prstGeom>
          <a:noFill/>
        </p:spPr>
        <p:txBody>
          <a:bodyPr wrap="square" rtlCol="0">
            <a:spAutoFit/>
          </a:bodyPr>
          <a:lstStyle/>
          <a:p>
            <a:r>
              <a:rPr lang="de-DE" sz="1200" dirty="0" smtClean="0"/>
              <a:t>Verteidigung existierendes Geschäft</a:t>
            </a:r>
          </a:p>
        </p:txBody>
      </p:sp>
      <p:sp>
        <p:nvSpPr>
          <p:cNvPr id="19" name="Textfeld 18"/>
          <p:cNvSpPr txBox="1"/>
          <p:nvPr/>
        </p:nvSpPr>
        <p:spPr>
          <a:xfrm>
            <a:off x="2156484" y="4911090"/>
            <a:ext cx="1658913" cy="646331"/>
          </a:xfrm>
          <a:prstGeom prst="rect">
            <a:avLst/>
          </a:prstGeom>
          <a:noFill/>
        </p:spPr>
        <p:txBody>
          <a:bodyPr wrap="square" rtlCol="0">
            <a:spAutoFit/>
          </a:bodyPr>
          <a:lstStyle/>
          <a:p>
            <a:r>
              <a:rPr lang="de-DE" sz="1200" dirty="0" smtClean="0"/>
              <a:t>Kosten, Effizienz, inkrementelle Innovationen</a:t>
            </a:r>
          </a:p>
        </p:txBody>
      </p:sp>
      <p:sp>
        <p:nvSpPr>
          <p:cNvPr id="20" name="Textfeld 19"/>
          <p:cNvSpPr txBox="1"/>
          <p:nvPr/>
        </p:nvSpPr>
        <p:spPr>
          <a:xfrm>
            <a:off x="2160295" y="5795010"/>
            <a:ext cx="1655103" cy="461665"/>
          </a:xfrm>
          <a:prstGeom prst="rect">
            <a:avLst/>
          </a:prstGeom>
          <a:noFill/>
        </p:spPr>
        <p:txBody>
          <a:bodyPr wrap="square" rtlCol="0">
            <a:spAutoFit/>
          </a:bodyPr>
          <a:lstStyle/>
          <a:p>
            <a:r>
              <a:rPr lang="de-DE" sz="1200" dirty="0" smtClean="0"/>
              <a:t>Profit, Margen, Kosten</a:t>
            </a:r>
          </a:p>
        </p:txBody>
      </p:sp>
      <p:sp>
        <p:nvSpPr>
          <p:cNvPr id="21" name="Textfeld 20"/>
          <p:cNvSpPr txBox="1"/>
          <p:nvPr/>
        </p:nvSpPr>
        <p:spPr>
          <a:xfrm>
            <a:off x="3688104" y="4232910"/>
            <a:ext cx="1628434" cy="461665"/>
          </a:xfrm>
          <a:prstGeom prst="rect">
            <a:avLst/>
          </a:prstGeom>
          <a:noFill/>
        </p:spPr>
        <p:txBody>
          <a:bodyPr wrap="square" rtlCol="0">
            <a:spAutoFit/>
          </a:bodyPr>
          <a:lstStyle/>
          <a:p>
            <a:r>
              <a:rPr lang="de-DE" sz="1200" dirty="0" smtClean="0"/>
              <a:t>Ressourcenaufbau für Wachstum </a:t>
            </a:r>
          </a:p>
        </p:txBody>
      </p:sp>
      <p:sp>
        <p:nvSpPr>
          <p:cNvPr id="22" name="Textfeld 21"/>
          <p:cNvSpPr txBox="1"/>
          <p:nvPr/>
        </p:nvSpPr>
        <p:spPr>
          <a:xfrm>
            <a:off x="3657624" y="4911090"/>
            <a:ext cx="1658913" cy="830997"/>
          </a:xfrm>
          <a:prstGeom prst="rect">
            <a:avLst/>
          </a:prstGeom>
          <a:noFill/>
        </p:spPr>
        <p:txBody>
          <a:bodyPr wrap="square" rtlCol="0">
            <a:spAutoFit/>
          </a:bodyPr>
          <a:lstStyle/>
          <a:p>
            <a:r>
              <a:rPr lang="de-DE" sz="1200" dirty="0" smtClean="0"/>
              <a:t>Akquisitionskosten, Geschwindigkeit, Flexibilität, Ausführung</a:t>
            </a:r>
          </a:p>
        </p:txBody>
      </p:sp>
      <p:sp>
        <p:nvSpPr>
          <p:cNvPr id="23" name="Textfeld 22"/>
          <p:cNvSpPr txBox="1"/>
          <p:nvPr/>
        </p:nvSpPr>
        <p:spPr>
          <a:xfrm>
            <a:off x="3661435" y="5795010"/>
            <a:ext cx="1655103" cy="461665"/>
          </a:xfrm>
          <a:prstGeom prst="rect">
            <a:avLst/>
          </a:prstGeom>
          <a:noFill/>
        </p:spPr>
        <p:txBody>
          <a:bodyPr wrap="square" rtlCol="0">
            <a:spAutoFit/>
          </a:bodyPr>
          <a:lstStyle/>
          <a:p>
            <a:r>
              <a:rPr lang="de-DE" sz="1200" dirty="0" smtClean="0"/>
              <a:t>Marktanteil, Wachstum</a:t>
            </a:r>
          </a:p>
        </p:txBody>
      </p:sp>
      <p:sp>
        <p:nvSpPr>
          <p:cNvPr id="24" name="Textfeld 23"/>
          <p:cNvSpPr txBox="1"/>
          <p:nvPr/>
        </p:nvSpPr>
        <p:spPr>
          <a:xfrm>
            <a:off x="5139714" y="4232910"/>
            <a:ext cx="1628434" cy="461665"/>
          </a:xfrm>
          <a:prstGeom prst="rect">
            <a:avLst/>
          </a:prstGeom>
          <a:noFill/>
        </p:spPr>
        <p:txBody>
          <a:bodyPr wrap="square" rtlCol="0">
            <a:spAutoFit/>
          </a:bodyPr>
          <a:lstStyle/>
          <a:p>
            <a:r>
              <a:rPr lang="de-DE" sz="1200" dirty="0" smtClean="0"/>
              <a:t>Erkennung von Gelegenheiten</a:t>
            </a:r>
          </a:p>
        </p:txBody>
      </p:sp>
      <p:sp>
        <p:nvSpPr>
          <p:cNvPr id="25" name="Textfeld 24"/>
          <p:cNvSpPr txBox="1"/>
          <p:nvPr/>
        </p:nvSpPr>
        <p:spPr>
          <a:xfrm>
            <a:off x="5109234" y="4911090"/>
            <a:ext cx="1658913" cy="461665"/>
          </a:xfrm>
          <a:prstGeom prst="rect">
            <a:avLst/>
          </a:prstGeom>
          <a:noFill/>
        </p:spPr>
        <p:txBody>
          <a:bodyPr wrap="square" rtlCol="0">
            <a:spAutoFit/>
          </a:bodyPr>
          <a:lstStyle/>
          <a:p>
            <a:r>
              <a:rPr lang="de-DE" sz="1200" dirty="0" smtClean="0"/>
              <a:t>Lernerfahrungen, Innovationen </a:t>
            </a:r>
          </a:p>
        </p:txBody>
      </p:sp>
      <p:sp>
        <p:nvSpPr>
          <p:cNvPr id="26" name="Textfeld 25"/>
          <p:cNvSpPr txBox="1"/>
          <p:nvPr/>
        </p:nvSpPr>
        <p:spPr>
          <a:xfrm>
            <a:off x="5113045" y="5795010"/>
            <a:ext cx="1655103" cy="276999"/>
          </a:xfrm>
          <a:prstGeom prst="rect">
            <a:avLst/>
          </a:prstGeom>
          <a:noFill/>
        </p:spPr>
        <p:txBody>
          <a:bodyPr wrap="square" rtlCol="0">
            <a:spAutoFit/>
          </a:bodyPr>
          <a:lstStyle/>
          <a:p>
            <a:r>
              <a:rPr lang="de-DE" sz="1200" dirty="0" smtClean="0"/>
              <a:t>Meilensteine</a:t>
            </a:r>
          </a:p>
        </p:txBody>
      </p:sp>
      <p:sp>
        <p:nvSpPr>
          <p:cNvPr id="27" name="Textfeld 26"/>
          <p:cNvSpPr txBox="1"/>
          <p:nvPr/>
        </p:nvSpPr>
        <p:spPr>
          <a:xfrm>
            <a:off x="453414" y="4232910"/>
            <a:ext cx="1628434" cy="276999"/>
          </a:xfrm>
          <a:prstGeom prst="rect">
            <a:avLst/>
          </a:prstGeom>
          <a:noFill/>
        </p:spPr>
        <p:txBody>
          <a:bodyPr wrap="square" rtlCol="0">
            <a:spAutoFit/>
          </a:bodyPr>
          <a:lstStyle/>
          <a:p>
            <a:r>
              <a:rPr lang="de-DE" sz="1200" b="1" dirty="0" smtClean="0"/>
              <a:t>Schwerpunkt</a:t>
            </a:r>
          </a:p>
        </p:txBody>
      </p:sp>
      <p:sp>
        <p:nvSpPr>
          <p:cNvPr id="28" name="Textfeld 27"/>
          <p:cNvSpPr txBox="1"/>
          <p:nvPr/>
        </p:nvSpPr>
        <p:spPr>
          <a:xfrm>
            <a:off x="422934" y="4911090"/>
            <a:ext cx="1658913" cy="276999"/>
          </a:xfrm>
          <a:prstGeom prst="rect">
            <a:avLst/>
          </a:prstGeom>
          <a:noFill/>
        </p:spPr>
        <p:txBody>
          <a:bodyPr wrap="square" rtlCol="0">
            <a:spAutoFit/>
          </a:bodyPr>
          <a:lstStyle/>
          <a:p>
            <a:r>
              <a:rPr lang="de-DE" sz="1200" b="1" dirty="0" smtClean="0"/>
              <a:t>Erfolgsfaktoren</a:t>
            </a:r>
          </a:p>
        </p:txBody>
      </p:sp>
      <p:sp>
        <p:nvSpPr>
          <p:cNvPr id="29" name="Textfeld 28"/>
          <p:cNvSpPr txBox="1"/>
          <p:nvPr/>
        </p:nvSpPr>
        <p:spPr>
          <a:xfrm>
            <a:off x="426745" y="5795010"/>
            <a:ext cx="1655103" cy="276999"/>
          </a:xfrm>
          <a:prstGeom prst="rect">
            <a:avLst/>
          </a:prstGeom>
          <a:noFill/>
        </p:spPr>
        <p:txBody>
          <a:bodyPr wrap="square" rtlCol="0">
            <a:spAutoFit/>
          </a:bodyPr>
          <a:lstStyle/>
          <a:p>
            <a:r>
              <a:rPr lang="de-DE" sz="1200" b="1" dirty="0" smtClean="0"/>
              <a:t>Metrik</a:t>
            </a:r>
          </a:p>
        </p:txBody>
      </p:sp>
      <p:sp>
        <p:nvSpPr>
          <p:cNvPr id="30" name="Textfeld 29"/>
          <p:cNvSpPr txBox="1"/>
          <p:nvPr/>
        </p:nvSpPr>
        <p:spPr>
          <a:xfrm>
            <a:off x="217170" y="386775"/>
            <a:ext cx="8515349" cy="584775"/>
          </a:xfrm>
          <a:prstGeom prst="rect">
            <a:avLst/>
          </a:prstGeom>
          <a:noFill/>
        </p:spPr>
        <p:txBody>
          <a:bodyPr wrap="square" rtlCol="0">
            <a:spAutoFit/>
          </a:bodyPr>
          <a:lstStyle/>
          <a:p>
            <a:r>
              <a:rPr lang="de-DE" sz="1600" b="1" dirty="0" err="1" smtClean="0">
                <a:solidFill>
                  <a:srgbClr val="002060"/>
                </a:solidFill>
              </a:rPr>
              <a:t>Ambidextrie</a:t>
            </a:r>
            <a:r>
              <a:rPr lang="de-DE" sz="1600" b="1" dirty="0" smtClean="0">
                <a:solidFill>
                  <a:srgbClr val="002060"/>
                </a:solidFill>
              </a:rPr>
              <a:t> bei IBM (1/5): IBM hat mehrere Gelegenheiten in den 1990ern für neue Geschäfte verpasst. Daher erfolgte der Aufbau eines „EBO-Modells“</a:t>
            </a:r>
            <a:endParaRPr lang="de-DE" sz="1600" b="1" dirty="0">
              <a:solidFill>
                <a:srgbClr val="002060"/>
              </a:solidFill>
            </a:endParaRPr>
          </a:p>
        </p:txBody>
      </p:sp>
      <p:sp>
        <p:nvSpPr>
          <p:cNvPr id="34" name="Textfeld 33"/>
          <p:cNvSpPr txBox="1"/>
          <p:nvPr/>
        </p:nvSpPr>
        <p:spPr>
          <a:xfrm>
            <a:off x="7288823" y="2267242"/>
            <a:ext cx="1676401" cy="1569660"/>
          </a:xfrm>
          <a:prstGeom prst="rect">
            <a:avLst/>
          </a:prstGeom>
          <a:noFill/>
        </p:spPr>
        <p:txBody>
          <a:bodyPr wrap="square" rtlCol="0">
            <a:spAutoFit/>
          </a:bodyPr>
          <a:lstStyle/>
          <a:p>
            <a:r>
              <a:rPr lang="de-DE" sz="1200" b="1" dirty="0" smtClean="0"/>
              <a:t>Selektiver Aufbau von „Emerging Business </a:t>
            </a:r>
            <a:r>
              <a:rPr lang="de-DE" sz="1200" b="1" dirty="0" err="1" smtClean="0"/>
              <a:t>Opportunities</a:t>
            </a:r>
            <a:r>
              <a:rPr lang="de-DE" sz="1200" b="1" dirty="0" smtClean="0"/>
              <a:t>“ (EBOs), die in eigenen Geschäftseinheiten aufgebaut werden</a:t>
            </a:r>
            <a:endParaRPr lang="de-DE" sz="1200" b="1" dirty="0"/>
          </a:p>
        </p:txBody>
      </p:sp>
      <p:sp>
        <p:nvSpPr>
          <p:cNvPr id="37" name="Pfeil nach rechts 36"/>
          <p:cNvSpPr/>
          <p:nvPr/>
        </p:nvSpPr>
        <p:spPr bwMode="auto">
          <a:xfrm rot="10800000">
            <a:off x="6400800" y="2782179"/>
            <a:ext cx="433754" cy="515816"/>
          </a:xfrm>
          <a:prstGeom prst="rightArrow">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3" name="Textfeld 32"/>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31" name="Textfeld 30"/>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35" name="Gerade Verbindung 34"/>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39" name="Gerade Verbindung 38"/>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41" name="Textfeld 40"/>
          <p:cNvSpPr txBox="1"/>
          <p:nvPr/>
        </p:nvSpPr>
        <p:spPr>
          <a:xfrm>
            <a:off x="346710" y="6382247"/>
            <a:ext cx="2249334"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a:t>
            </a:r>
            <a:r>
              <a:rPr lang="de-DE" sz="1050" dirty="0" err="1" smtClean="0">
                <a:solidFill>
                  <a:schemeClr val="bg1">
                    <a:lumMod val="50000"/>
                  </a:schemeClr>
                </a:solidFill>
              </a:rPr>
              <a:t>O'Reilly</a:t>
            </a:r>
            <a:r>
              <a:rPr lang="de-DE" sz="1050" dirty="0" smtClean="0">
                <a:solidFill>
                  <a:schemeClr val="bg1">
                    <a:lumMod val="50000"/>
                  </a:schemeClr>
                </a:solidFill>
              </a:rPr>
              <a:t>/</a:t>
            </a:r>
            <a:r>
              <a:rPr lang="de-DE" sz="1050" dirty="0" err="1" smtClean="0">
                <a:solidFill>
                  <a:schemeClr val="bg1">
                    <a:lumMod val="50000"/>
                  </a:schemeClr>
                </a:solidFill>
              </a:rPr>
              <a:t>Tushman</a:t>
            </a:r>
            <a:r>
              <a:rPr lang="de-DE" sz="1050" dirty="0" smtClean="0">
                <a:solidFill>
                  <a:schemeClr val="bg1">
                    <a:lumMod val="50000"/>
                  </a:schemeClr>
                </a:solidFill>
              </a:rPr>
              <a:t> </a:t>
            </a:r>
            <a:r>
              <a:rPr lang="de-DE" sz="1050" dirty="0">
                <a:solidFill>
                  <a:schemeClr val="bg1">
                    <a:lumMod val="50000"/>
                  </a:schemeClr>
                </a:solidFill>
              </a:rPr>
              <a:t>(</a:t>
            </a:r>
            <a:r>
              <a:rPr lang="de-DE" sz="1050" dirty="0" smtClean="0">
                <a:solidFill>
                  <a:schemeClr val="bg1">
                    <a:lumMod val="50000"/>
                  </a:schemeClr>
                </a:solidFill>
              </a:rPr>
              <a:t>2011) </a:t>
            </a:r>
            <a:endParaRPr lang="de-DE" sz="1050" dirty="0">
              <a:solidFill>
                <a:srgbClr val="FF0000"/>
              </a:solidFill>
            </a:endParaRPr>
          </a:p>
        </p:txBody>
      </p:sp>
    </p:spTree>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723317"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ichtungspfeil 8"/>
          <p:cNvSpPr/>
          <p:nvPr/>
        </p:nvSpPr>
        <p:spPr bwMode="auto">
          <a:xfrm rot="10800000">
            <a:off x="1371600" y="1920236"/>
            <a:ext cx="6560820" cy="3017521"/>
          </a:xfrm>
          <a:prstGeom prst="homePlate">
            <a:avLst>
              <a:gd name="adj" fmla="val 1587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Ellipse 6"/>
          <p:cNvSpPr/>
          <p:nvPr/>
        </p:nvSpPr>
        <p:spPr bwMode="auto">
          <a:xfrm>
            <a:off x="822960" y="2817492"/>
            <a:ext cx="1520190" cy="122301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914400" y="2951944"/>
            <a:ext cx="1337310" cy="954107"/>
          </a:xfrm>
          <a:prstGeom prst="rect">
            <a:avLst/>
          </a:prstGeom>
          <a:noFill/>
        </p:spPr>
        <p:txBody>
          <a:bodyPr wrap="square" rtlCol="0">
            <a:spAutoFit/>
          </a:bodyPr>
          <a:lstStyle/>
          <a:p>
            <a:pPr algn="ctr"/>
            <a:r>
              <a:rPr lang="de-DE" sz="1400" dirty="0" smtClean="0"/>
              <a:t>Welche Kriterien muss ein EBO erfüllen? </a:t>
            </a:r>
            <a:endParaRPr lang="de-DE" sz="1400" dirty="0"/>
          </a:p>
        </p:txBody>
      </p:sp>
      <p:sp>
        <p:nvSpPr>
          <p:cNvPr id="6" name="Textfeld 5"/>
          <p:cNvSpPr txBox="1"/>
          <p:nvPr/>
        </p:nvSpPr>
        <p:spPr>
          <a:xfrm>
            <a:off x="2506980" y="2255521"/>
            <a:ext cx="5242560" cy="2416046"/>
          </a:xfrm>
          <a:prstGeom prst="rect">
            <a:avLst/>
          </a:prstGeom>
          <a:noFill/>
        </p:spPr>
        <p:txBody>
          <a:bodyPr wrap="square" rtlCol="0">
            <a:spAutoFit/>
          </a:bodyPr>
          <a:lstStyle/>
          <a:p>
            <a:pPr marL="342900" indent="-342900">
              <a:spcAft>
                <a:spcPts val="600"/>
              </a:spcAft>
              <a:buFont typeface="Symbol" pitchFamily="18" charset="2"/>
              <a:buChar char="-"/>
            </a:pPr>
            <a:r>
              <a:rPr lang="de-DE" sz="1400" dirty="0" smtClean="0"/>
              <a:t>Strategischer „Fit“ mit IBMs strategischer Ausrichtung</a:t>
            </a:r>
          </a:p>
          <a:p>
            <a:pPr marL="342900" indent="-342900">
              <a:spcAft>
                <a:spcPts val="600"/>
              </a:spcAft>
              <a:buFont typeface="Symbol" pitchFamily="18" charset="2"/>
              <a:buChar char="-"/>
            </a:pPr>
            <a:r>
              <a:rPr lang="de-DE" sz="1400" dirty="0" smtClean="0"/>
              <a:t>Übergreifende Positionierung über verschiedene IBM-Geschäftseinheiten</a:t>
            </a:r>
          </a:p>
          <a:p>
            <a:pPr marL="342900" indent="-342900">
              <a:spcAft>
                <a:spcPts val="600"/>
              </a:spcAft>
              <a:buFont typeface="Symbol" pitchFamily="18" charset="2"/>
              <a:buChar char="-"/>
            </a:pPr>
            <a:r>
              <a:rPr lang="de-DE" sz="1400" dirty="0" smtClean="0"/>
              <a:t>Erschließung neuer Geschäftsquellen und Adressierung neuer Kundennutzen</a:t>
            </a:r>
          </a:p>
          <a:p>
            <a:pPr marL="342900" indent="-342900">
              <a:spcAft>
                <a:spcPts val="600"/>
              </a:spcAft>
              <a:buFont typeface="Symbol" pitchFamily="18" charset="2"/>
              <a:buChar char="-"/>
            </a:pPr>
            <a:r>
              <a:rPr lang="de-DE" sz="1400" dirty="0" smtClean="0"/>
              <a:t>Marktpotential von mindestens einer Milliarde US-Dollar pro Jahr</a:t>
            </a:r>
          </a:p>
          <a:p>
            <a:pPr marL="342900" indent="-342900">
              <a:spcAft>
                <a:spcPts val="600"/>
              </a:spcAft>
              <a:buFont typeface="Symbol" pitchFamily="18" charset="2"/>
              <a:buChar char="-"/>
            </a:pPr>
            <a:r>
              <a:rPr lang="de-DE" sz="1400" dirty="0" smtClean="0"/>
              <a:t>Möglichkeit der Marktführerschaft</a:t>
            </a:r>
          </a:p>
          <a:p>
            <a:pPr marL="342900" indent="-342900">
              <a:spcAft>
                <a:spcPts val="600"/>
              </a:spcAft>
              <a:buFont typeface="Symbol" pitchFamily="18" charset="2"/>
              <a:buChar char="-"/>
            </a:pPr>
            <a:r>
              <a:rPr lang="de-DE" sz="1400" dirty="0" smtClean="0"/>
              <a:t>Geringe Gefahr der „</a:t>
            </a:r>
            <a:r>
              <a:rPr lang="de-DE" sz="1400" dirty="0" err="1" smtClean="0"/>
              <a:t>Commoditization</a:t>
            </a:r>
            <a:r>
              <a:rPr lang="de-DE" sz="1400" dirty="0" smtClean="0"/>
              <a:t>“</a:t>
            </a:r>
            <a:endParaRPr lang="de-DE" sz="1400" dirty="0"/>
          </a:p>
        </p:txBody>
      </p:sp>
      <p:sp>
        <p:nvSpPr>
          <p:cNvPr id="10" name="Textfeld 9"/>
          <p:cNvSpPr txBox="1"/>
          <p:nvPr/>
        </p:nvSpPr>
        <p:spPr>
          <a:xfrm>
            <a:off x="217170" y="386775"/>
            <a:ext cx="8515349" cy="584775"/>
          </a:xfrm>
          <a:prstGeom prst="rect">
            <a:avLst/>
          </a:prstGeom>
          <a:noFill/>
        </p:spPr>
        <p:txBody>
          <a:bodyPr wrap="square" rtlCol="0">
            <a:spAutoFit/>
          </a:bodyPr>
          <a:lstStyle/>
          <a:p>
            <a:r>
              <a:rPr lang="de-DE" sz="1600" b="1" dirty="0" err="1" smtClean="0">
                <a:solidFill>
                  <a:srgbClr val="002060"/>
                </a:solidFill>
              </a:rPr>
              <a:t>Ambidextrie</a:t>
            </a:r>
            <a:r>
              <a:rPr lang="de-DE" sz="1600" b="1" dirty="0" smtClean="0">
                <a:solidFill>
                  <a:srgbClr val="002060"/>
                </a:solidFill>
              </a:rPr>
              <a:t> bei IBM (2/5): Eine Geschäftsidee muss einige Kriterien erfüllen, damit es in den Kreis der EBOs aufgenommen wird</a:t>
            </a:r>
            <a:endParaRPr lang="de-DE" sz="1600" b="1" dirty="0">
              <a:solidFill>
                <a:srgbClr val="002060"/>
              </a:solidFill>
            </a:endParaRPr>
          </a:p>
        </p:txBody>
      </p:sp>
      <p:sp>
        <p:nvSpPr>
          <p:cNvPr id="1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132</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3" name="Textfeld 12"/>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11" name="Textfeld 10"/>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4" name="Gerade Verbindung 13"/>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5" name="Gerade Verbindung 14"/>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6" name="Textfeld 15"/>
          <p:cNvSpPr txBox="1"/>
          <p:nvPr/>
        </p:nvSpPr>
        <p:spPr>
          <a:xfrm>
            <a:off x="346710" y="6382247"/>
            <a:ext cx="2249334"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a:t>
            </a:r>
            <a:r>
              <a:rPr lang="de-DE" sz="1050" dirty="0" err="1" smtClean="0">
                <a:solidFill>
                  <a:schemeClr val="bg1">
                    <a:lumMod val="50000"/>
                  </a:schemeClr>
                </a:solidFill>
              </a:rPr>
              <a:t>O'Reilly</a:t>
            </a:r>
            <a:r>
              <a:rPr lang="de-DE" sz="1050" dirty="0" smtClean="0">
                <a:solidFill>
                  <a:schemeClr val="bg1">
                    <a:lumMod val="50000"/>
                  </a:schemeClr>
                </a:solidFill>
              </a:rPr>
              <a:t>/</a:t>
            </a:r>
            <a:r>
              <a:rPr lang="de-DE" sz="1050" dirty="0" err="1" smtClean="0">
                <a:solidFill>
                  <a:schemeClr val="bg1">
                    <a:lumMod val="50000"/>
                  </a:schemeClr>
                </a:solidFill>
              </a:rPr>
              <a:t>Tushman</a:t>
            </a:r>
            <a:r>
              <a:rPr lang="de-DE" sz="1050" dirty="0" smtClean="0">
                <a:solidFill>
                  <a:schemeClr val="bg1">
                    <a:lumMod val="50000"/>
                  </a:schemeClr>
                </a:solidFill>
              </a:rPr>
              <a:t> </a:t>
            </a:r>
            <a:r>
              <a:rPr lang="de-DE" sz="1050" dirty="0">
                <a:solidFill>
                  <a:schemeClr val="bg1">
                    <a:lumMod val="50000"/>
                  </a:schemeClr>
                </a:solidFill>
              </a:rPr>
              <a:t>(</a:t>
            </a:r>
            <a:r>
              <a:rPr lang="de-DE" sz="1050" dirty="0" smtClean="0">
                <a:solidFill>
                  <a:schemeClr val="bg1">
                    <a:lumMod val="50000"/>
                  </a:schemeClr>
                </a:solidFill>
              </a:rPr>
              <a:t>2011) </a:t>
            </a:r>
            <a:endParaRPr lang="de-DE" sz="1050" dirty="0">
              <a:solidFill>
                <a:srgbClr val="FF0000"/>
              </a:solidFill>
            </a:endParaRPr>
          </a:p>
        </p:txBody>
      </p:sp>
    </p:spTree>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kt 1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724341"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feld 5"/>
          <p:cNvSpPr txBox="1"/>
          <p:nvPr/>
        </p:nvSpPr>
        <p:spPr>
          <a:xfrm>
            <a:off x="1729740" y="3882390"/>
            <a:ext cx="601980" cy="276999"/>
          </a:xfrm>
          <a:prstGeom prst="rect">
            <a:avLst/>
          </a:prstGeom>
          <a:noFill/>
        </p:spPr>
        <p:txBody>
          <a:bodyPr wrap="square" rtlCol="0">
            <a:spAutoFit/>
          </a:bodyPr>
          <a:lstStyle/>
          <a:p>
            <a:pPr algn="ctr"/>
            <a:r>
              <a:rPr lang="de-DE" sz="1200" dirty="0" smtClean="0"/>
              <a:t>150</a:t>
            </a:r>
            <a:endParaRPr lang="de-DE" sz="1200" dirty="0"/>
          </a:p>
        </p:txBody>
      </p:sp>
      <p:sp>
        <p:nvSpPr>
          <p:cNvPr id="9" name="Textfeld 8"/>
          <p:cNvSpPr txBox="1"/>
          <p:nvPr/>
        </p:nvSpPr>
        <p:spPr>
          <a:xfrm>
            <a:off x="2887980" y="3882390"/>
            <a:ext cx="601980" cy="276999"/>
          </a:xfrm>
          <a:prstGeom prst="rect">
            <a:avLst/>
          </a:prstGeom>
          <a:noFill/>
        </p:spPr>
        <p:txBody>
          <a:bodyPr wrap="square" rtlCol="0">
            <a:spAutoFit/>
          </a:bodyPr>
          <a:lstStyle/>
          <a:p>
            <a:pPr algn="ctr"/>
            <a:r>
              <a:rPr lang="de-DE" sz="1200" dirty="0" smtClean="0"/>
              <a:t>20</a:t>
            </a:r>
            <a:endParaRPr lang="de-DE" sz="1200" dirty="0"/>
          </a:p>
        </p:txBody>
      </p:sp>
      <p:sp>
        <p:nvSpPr>
          <p:cNvPr id="23" name="Textfeld 22"/>
          <p:cNvSpPr txBox="1"/>
          <p:nvPr/>
        </p:nvSpPr>
        <p:spPr>
          <a:xfrm>
            <a:off x="7745730" y="3882390"/>
            <a:ext cx="601980" cy="276999"/>
          </a:xfrm>
          <a:prstGeom prst="rect">
            <a:avLst/>
          </a:prstGeom>
          <a:noFill/>
        </p:spPr>
        <p:txBody>
          <a:bodyPr wrap="square" rtlCol="0">
            <a:spAutoFit/>
          </a:bodyPr>
          <a:lstStyle/>
          <a:p>
            <a:pPr algn="ctr"/>
            <a:r>
              <a:rPr lang="de-DE" sz="1200" dirty="0" smtClean="0"/>
              <a:t>2-5</a:t>
            </a:r>
            <a:endParaRPr lang="de-DE" sz="1200" dirty="0"/>
          </a:p>
        </p:txBody>
      </p:sp>
      <p:sp>
        <p:nvSpPr>
          <p:cNvPr id="17" name="Eingekerbter Richtungspfeil 16"/>
          <p:cNvSpPr/>
          <p:nvPr/>
        </p:nvSpPr>
        <p:spPr bwMode="auto">
          <a:xfrm>
            <a:off x="2651760" y="2183130"/>
            <a:ext cx="1291590" cy="1474470"/>
          </a:xfrm>
          <a:prstGeom prst="chevron">
            <a:avLst>
              <a:gd name="adj" fmla="val 12832"/>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8" name="Eingekerbter Richtungspfeil 17"/>
          <p:cNvSpPr/>
          <p:nvPr/>
        </p:nvSpPr>
        <p:spPr bwMode="auto">
          <a:xfrm>
            <a:off x="3890010" y="2164080"/>
            <a:ext cx="1291590" cy="1474470"/>
          </a:xfrm>
          <a:prstGeom prst="chevron">
            <a:avLst>
              <a:gd name="adj" fmla="val 12832"/>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9" name="Eingekerbter Richtungspfeil 18"/>
          <p:cNvSpPr/>
          <p:nvPr/>
        </p:nvSpPr>
        <p:spPr bwMode="auto">
          <a:xfrm>
            <a:off x="5135880" y="2152650"/>
            <a:ext cx="1291590" cy="1474470"/>
          </a:xfrm>
          <a:prstGeom prst="chevron">
            <a:avLst>
              <a:gd name="adj" fmla="val 12832"/>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0" name="Eingekerbter Richtungspfeil 19"/>
          <p:cNvSpPr/>
          <p:nvPr/>
        </p:nvSpPr>
        <p:spPr bwMode="auto">
          <a:xfrm>
            <a:off x="6347460" y="2152650"/>
            <a:ext cx="1291590" cy="1474470"/>
          </a:xfrm>
          <a:prstGeom prst="chevron">
            <a:avLst>
              <a:gd name="adj" fmla="val 12832"/>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 name="Richtungspfeil 14"/>
          <p:cNvSpPr/>
          <p:nvPr/>
        </p:nvSpPr>
        <p:spPr bwMode="auto">
          <a:xfrm>
            <a:off x="1440180" y="2194560"/>
            <a:ext cx="1303020" cy="1451610"/>
          </a:xfrm>
          <a:prstGeom prst="homePlate">
            <a:avLst>
              <a:gd name="adj" fmla="val 15789"/>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1451610" y="2225040"/>
            <a:ext cx="1314450" cy="1200329"/>
          </a:xfrm>
          <a:prstGeom prst="rect">
            <a:avLst/>
          </a:prstGeom>
          <a:noFill/>
        </p:spPr>
        <p:txBody>
          <a:bodyPr wrap="square" rtlCol="0">
            <a:spAutoFit/>
          </a:bodyPr>
          <a:lstStyle/>
          <a:p>
            <a:r>
              <a:rPr lang="de-DE" sz="1200" dirty="0" smtClean="0"/>
              <a:t>Halbjährlich formaler Prozess zur Sammlung von internen und externen Ideen</a:t>
            </a:r>
            <a:endParaRPr lang="de-DE" sz="1200" dirty="0"/>
          </a:p>
        </p:txBody>
      </p:sp>
      <p:sp>
        <p:nvSpPr>
          <p:cNvPr id="7" name="Textfeld 6"/>
          <p:cNvSpPr txBox="1"/>
          <p:nvPr/>
        </p:nvSpPr>
        <p:spPr>
          <a:xfrm>
            <a:off x="2804160" y="2225040"/>
            <a:ext cx="1150620" cy="1015663"/>
          </a:xfrm>
          <a:prstGeom prst="rect">
            <a:avLst/>
          </a:prstGeom>
          <a:noFill/>
        </p:spPr>
        <p:txBody>
          <a:bodyPr wrap="square" rtlCol="0">
            <a:spAutoFit/>
          </a:bodyPr>
          <a:lstStyle/>
          <a:p>
            <a:r>
              <a:rPr lang="de-DE" sz="1200" dirty="0" smtClean="0"/>
              <a:t>Eingehende Prüfung der generierten Ideen und erste Auswahl</a:t>
            </a:r>
            <a:endParaRPr lang="de-DE" sz="1200" dirty="0"/>
          </a:p>
        </p:txBody>
      </p:sp>
      <p:sp>
        <p:nvSpPr>
          <p:cNvPr id="8" name="Textfeld 7"/>
          <p:cNvSpPr txBox="1"/>
          <p:nvPr/>
        </p:nvSpPr>
        <p:spPr>
          <a:xfrm>
            <a:off x="4021138" y="2225040"/>
            <a:ext cx="1314450" cy="1384995"/>
          </a:xfrm>
          <a:prstGeom prst="rect">
            <a:avLst/>
          </a:prstGeom>
          <a:noFill/>
        </p:spPr>
        <p:txBody>
          <a:bodyPr wrap="square" rtlCol="0">
            <a:spAutoFit/>
          </a:bodyPr>
          <a:lstStyle/>
          <a:p>
            <a:r>
              <a:rPr lang="de-DE" sz="1200" dirty="0" smtClean="0"/>
              <a:t>Bildung von Teams zur detaillierten strategischen Analyse aller relevanten  Ideen</a:t>
            </a:r>
            <a:endParaRPr lang="de-DE" sz="1200" dirty="0"/>
          </a:p>
        </p:txBody>
      </p:sp>
      <p:sp>
        <p:nvSpPr>
          <p:cNvPr id="10" name="Textfeld 9"/>
          <p:cNvSpPr txBox="1"/>
          <p:nvPr/>
        </p:nvSpPr>
        <p:spPr>
          <a:xfrm>
            <a:off x="5247958" y="2225040"/>
            <a:ext cx="1072832" cy="1015663"/>
          </a:xfrm>
          <a:prstGeom prst="rect">
            <a:avLst/>
          </a:prstGeom>
          <a:noFill/>
        </p:spPr>
        <p:txBody>
          <a:bodyPr wrap="square" rtlCol="0">
            <a:spAutoFit/>
          </a:bodyPr>
          <a:lstStyle/>
          <a:p>
            <a:r>
              <a:rPr lang="de-DE" sz="1200" dirty="0" smtClean="0"/>
              <a:t>Vorstellung der Ideen gegenüber dem Top-Management</a:t>
            </a:r>
            <a:endParaRPr lang="de-DE" sz="1200" dirty="0"/>
          </a:p>
        </p:txBody>
      </p:sp>
      <p:sp>
        <p:nvSpPr>
          <p:cNvPr id="11" name="Textfeld 10"/>
          <p:cNvSpPr txBox="1"/>
          <p:nvPr/>
        </p:nvSpPr>
        <p:spPr>
          <a:xfrm>
            <a:off x="6543358" y="2225040"/>
            <a:ext cx="1103312" cy="1200329"/>
          </a:xfrm>
          <a:prstGeom prst="rect">
            <a:avLst/>
          </a:prstGeom>
          <a:noFill/>
        </p:spPr>
        <p:txBody>
          <a:bodyPr wrap="square" rtlCol="0">
            <a:spAutoFit/>
          </a:bodyPr>
          <a:lstStyle/>
          <a:p>
            <a:r>
              <a:rPr lang="de-DE" sz="1200" dirty="0" smtClean="0"/>
              <a:t>Strategie-Abteilung führt „</a:t>
            </a:r>
            <a:r>
              <a:rPr lang="de-DE" sz="1200" dirty="0" err="1" smtClean="0"/>
              <a:t>deep</a:t>
            </a:r>
            <a:r>
              <a:rPr lang="de-DE" sz="1200" dirty="0" smtClean="0"/>
              <a:t> </a:t>
            </a:r>
            <a:r>
              <a:rPr lang="de-DE" sz="1200" dirty="0" err="1" smtClean="0"/>
              <a:t>dive</a:t>
            </a:r>
            <a:r>
              <a:rPr lang="de-DE" sz="1200" dirty="0" smtClean="0"/>
              <a:t>“ in alle  relevanten Ideen durch</a:t>
            </a:r>
            <a:endParaRPr lang="de-DE" sz="1200" dirty="0"/>
          </a:p>
        </p:txBody>
      </p:sp>
      <p:sp>
        <p:nvSpPr>
          <p:cNvPr id="13" name="Textfeld 12"/>
          <p:cNvSpPr txBox="1"/>
          <p:nvPr/>
        </p:nvSpPr>
        <p:spPr>
          <a:xfrm>
            <a:off x="525780" y="2217420"/>
            <a:ext cx="756938" cy="276999"/>
          </a:xfrm>
          <a:prstGeom prst="rect">
            <a:avLst/>
          </a:prstGeom>
          <a:noFill/>
        </p:spPr>
        <p:txBody>
          <a:bodyPr wrap="none" rtlCol="0">
            <a:spAutoFit/>
          </a:bodyPr>
          <a:lstStyle/>
          <a:p>
            <a:r>
              <a:rPr lang="de-DE" sz="1200" b="1" dirty="0" smtClean="0"/>
              <a:t>Schritte</a:t>
            </a:r>
            <a:endParaRPr lang="de-DE" sz="1200" b="1" dirty="0"/>
          </a:p>
        </p:txBody>
      </p:sp>
      <p:sp>
        <p:nvSpPr>
          <p:cNvPr id="14" name="Textfeld 13"/>
          <p:cNvSpPr txBox="1"/>
          <p:nvPr/>
        </p:nvSpPr>
        <p:spPr>
          <a:xfrm>
            <a:off x="234968" y="3707130"/>
            <a:ext cx="1047750" cy="830997"/>
          </a:xfrm>
          <a:prstGeom prst="rect">
            <a:avLst/>
          </a:prstGeom>
          <a:noFill/>
        </p:spPr>
        <p:txBody>
          <a:bodyPr wrap="square" rtlCol="0">
            <a:spAutoFit/>
          </a:bodyPr>
          <a:lstStyle/>
          <a:p>
            <a:pPr algn="r"/>
            <a:r>
              <a:rPr lang="de-DE" sz="1200" b="1" dirty="0" smtClean="0"/>
              <a:t>Anzahl der Ideen im Prozess (pro Jahr)</a:t>
            </a:r>
            <a:endParaRPr lang="de-DE" sz="1200" b="1" dirty="0"/>
          </a:p>
        </p:txBody>
      </p:sp>
      <p:grpSp>
        <p:nvGrpSpPr>
          <p:cNvPr id="22" name="Gruppieren 21"/>
          <p:cNvGrpSpPr/>
          <p:nvPr/>
        </p:nvGrpSpPr>
        <p:grpSpPr>
          <a:xfrm>
            <a:off x="7429500" y="2640330"/>
            <a:ext cx="1314450" cy="502920"/>
            <a:chOff x="7429500" y="2640330"/>
            <a:chExt cx="1314450" cy="502920"/>
          </a:xfrm>
        </p:grpSpPr>
        <p:sp>
          <p:nvSpPr>
            <p:cNvPr id="21" name="Ellipse 20"/>
            <p:cNvSpPr/>
            <p:nvPr/>
          </p:nvSpPr>
          <p:spPr bwMode="auto">
            <a:xfrm>
              <a:off x="7532370" y="2640330"/>
              <a:ext cx="1097280" cy="50292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 name="Textfeld 11"/>
            <p:cNvSpPr txBox="1"/>
            <p:nvPr/>
          </p:nvSpPr>
          <p:spPr>
            <a:xfrm>
              <a:off x="7429500" y="2739390"/>
              <a:ext cx="1314450" cy="276999"/>
            </a:xfrm>
            <a:prstGeom prst="rect">
              <a:avLst/>
            </a:prstGeom>
            <a:noFill/>
          </p:spPr>
          <p:txBody>
            <a:bodyPr wrap="square" rtlCol="0">
              <a:spAutoFit/>
            </a:bodyPr>
            <a:lstStyle/>
            <a:p>
              <a:pPr algn="ctr"/>
              <a:r>
                <a:rPr lang="de-DE" sz="1200" dirty="0" smtClean="0"/>
                <a:t>Auswahl</a:t>
              </a:r>
              <a:endParaRPr lang="de-DE" sz="1200" dirty="0"/>
            </a:p>
          </p:txBody>
        </p:sp>
      </p:grpSp>
      <p:cxnSp>
        <p:nvCxnSpPr>
          <p:cNvPr id="26" name="Gerade Verbindung mit Pfeil 25"/>
          <p:cNvCxnSpPr>
            <a:stCxn id="6" idx="3"/>
            <a:endCxn id="9" idx="1"/>
          </p:cNvCxnSpPr>
          <p:nvPr/>
        </p:nvCxnSpPr>
        <p:spPr bwMode="auto">
          <a:xfrm>
            <a:off x="2331720" y="4020890"/>
            <a:ext cx="556260" cy="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28" name="Gerade Verbindung mit Pfeil 27"/>
          <p:cNvCxnSpPr>
            <a:stCxn id="9" idx="3"/>
            <a:endCxn id="23" idx="1"/>
          </p:cNvCxnSpPr>
          <p:nvPr/>
        </p:nvCxnSpPr>
        <p:spPr bwMode="auto">
          <a:xfrm>
            <a:off x="3489960" y="4020890"/>
            <a:ext cx="4255770" cy="0"/>
          </a:xfrm>
          <a:prstGeom prst="straightConnector1">
            <a:avLst/>
          </a:prstGeom>
          <a:solidFill>
            <a:schemeClr val="bg1"/>
          </a:solidFill>
          <a:ln w="9525" cap="flat" cmpd="sng" algn="ctr">
            <a:solidFill>
              <a:schemeClr val="tx1"/>
            </a:solidFill>
            <a:prstDash val="solid"/>
            <a:round/>
            <a:headEnd type="none" w="med" len="med"/>
            <a:tailEnd type="arrow"/>
          </a:ln>
          <a:effectLst/>
        </p:spPr>
      </p:cxnSp>
      <p:sp>
        <p:nvSpPr>
          <p:cNvPr id="29" name="Textfeld 28"/>
          <p:cNvSpPr txBox="1"/>
          <p:nvPr/>
        </p:nvSpPr>
        <p:spPr>
          <a:xfrm>
            <a:off x="217170" y="386775"/>
            <a:ext cx="8515349" cy="584775"/>
          </a:xfrm>
          <a:prstGeom prst="rect">
            <a:avLst/>
          </a:prstGeom>
          <a:noFill/>
        </p:spPr>
        <p:txBody>
          <a:bodyPr wrap="square" rtlCol="0">
            <a:spAutoFit/>
          </a:bodyPr>
          <a:lstStyle/>
          <a:p>
            <a:r>
              <a:rPr lang="de-DE" sz="1600" b="1" dirty="0" err="1" smtClean="0">
                <a:solidFill>
                  <a:srgbClr val="002060"/>
                </a:solidFill>
              </a:rPr>
              <a:t>Ambidextrie</a:t>
            </a:r>
            <a:r>
              <a:rPr lang="de-DE" sz="1600" b="1" dirty="0" smtClean="0">
                <a:solidFill>
                  <a:srgbClr val="002060"/>
                </a:solidFill>
              </a:rPr>
              <a:t> bei IBM (3/5): Ideen zur Aufnahme in die EBO-Gruppe werden in einem systematischen Prozess gesichtet und ausgewählt</a:t>
            </a:r>
            <a:endParaRPr lang="de-DE" sz="1600" b="1" dirty="0">
              <a:solidFill>
                <a:srgbClr val="002060"/>
              </a:solidFill>
            </a:endParaRPr>
          </a:p>
        </p:txBody>
      </p:sp>
      <p:sp>
        <p:nvSpPr>
          <p:cNvPr id="2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1" name="Textfeld 30"/>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30" name="Textfeld 29"/>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32" name="Gerade Verbindung 31"/>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33" name="Gerade Verbindung 32"/>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34" name="Textfeld 33"/>
          <p:cNvSpPr txBox="1"/>
          <p:nvPr/>
        </p:nvSpPr>
        <p:spPr>
          <a:xfrm>
            <a:off x="346710" y="6382247"/>
            <a:ext cx="2249334"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a:t>
            </a:r>
            <a:r>
              <a:rPr lang="de-DE" sz="1050" dirty="0" err="1" smtClean="0">
                <a:solidFill>
                  <a:schemeClr val="bg1">
                    <a:lumMod val="50000"/>
                  </a:schemeClr>
                </a:solidFill>
              </a:rPr>
              <a:t>O'Reilly</a:t>
            </a:r>
            <a:r>
              <a:rPr lang="de-DE" sz="1050" dirty="0" smtClean="0">
                <a:solidFill>
                  <a:schemeClr val="bg1">
                    <a:lumMod val="50000"/>
                  </a:schemeClr>
                </a:solidFill>
              </a:rPr>
              <a:t>/</a:t>
            </a:r>
            <a:r>
              <a:rPr lang="de-DE" sz="1050" dirty="0" err="1" smtClean="0">
                <a:solidFill>
                  <a:schemeClr val="bg1">
                    <a:lumMod val="50000"/>
                  </a:schemeClr>
                </a:solidFill>
              </a:rPr>
              <a:t>Tushman</a:t>
            </a:r>
            <a:r>
              <a:rPr lang="de-DE" sz="1050" dirty="0" smtClean="0">
                <a:solidFill>
                  <a:schemeClr val="bg1">
                    <a:lumMod val="50000"/>
                  </a:schemeClr>
                </a:solidFill>
              </a:rPr>
              <a:t> </a:t>
            </a:r>
            <a:r>
              <a:rPr lang="de-DE" sz="1050" dirty="0">
                <a:solidFill>
                  <a:schemeClr val="bg1">
                    <a:lumMod val="50000"/>
                  </a:schemeClr>
                </a:solidFill>
              </a:rPr>
              <a:t>(</a:t>
            </a:r>
            <a:r>
              <a:rPr lang="de-DE" sz="1050" dirty="0" smtClean="0">
                <a:solidFill>
                  <a:schemeClr val="bg1">
                    <a:lumMod val="50000"/>
                  </a:schemeClr>
                </a:solidFill>
              </a:rPr>
              <a:t>2011) </a:t>
            </a:r>
            <a:endParaRPr lang="de-DE" sz="1050" dirty="0">
              <a:solidFill>
                <a:srgbClr val="FF0000"/>
              </a:solidFill>
            </a:endParaRPr>
          </a:p>
        </p:txBody>
      </p:sp>
    </p:spTree>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725736" name="think-cell Folie" r:id="rId13" imgW="270" imgH="270" progId="TCLayout.ActiveDocument.1">
                  <p:embed/>
                </p:oleObj>
              </mc:Choice>
              <mc:Fallback>
                <p:oleObj name="think-cell Folie" r:id="rId13" imgW="270" imgH="270" progId="TCLayout.ActiveDocument.1">
                  <p:embed/>
                  <p:pic>
                    <p:nvPicPr>
                      <p:cNvPr id="0" name="Picture 73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hteck 6" hidden="1"/>
          <p:cNvSpPr/>
          <p:nvPr>
            <p:custDataLst>
              <p:tags r:id="rId3"/>
            </p:custDataLst>
          </p:nvPr>
        </p:nvSpPr>
        <p:spPr bwMode="auto">
          <a:xfrm>
            <a:off x="0" y="0"/>
            <a:ext cx="621750"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eaLnBrk="0" fontAlgn="base" hangingPunct="0">
              <a:spcBef>
                <a:spcPct val="0"/>
              </a:spcBef>
              <a:spcAft>
                <a:spcPct val="0"/>
              </a:spcAft>
            </a:pPr>
            <a:endParaRPr kumimoji="0" lang="de-DE" sz="1400" u="none" strike="noStrike" cap="none" normalizeH="0" smtClean="0">
              <a:ln>
                <a:noFill/>
              </a:ln>
              <a:solidFill>
                <a:schemeClr val="tx1"/>
              </a:solidFill>
              <a:effectLst/>
              <a:latin typeface="Arial"/>
              <a:ea typeface="ＭＳ Ｐゴシック"/>
              <a:sym typeface="Arial"/>
            </a:endParaRPr>
          </a:p>
        </p:txBody>
      </p:sp>
      <p:graphicFrame>
        <p:nvGraphicFramePr>
          <p:cNvPr id="5" name="Objekt 4"/>
          <p:cNvGraphicFramePr>
            <a:graphicFrameLocks noChangeAspect="1"/>
          </p:cNvGraphicFramePr>
          <p:nvPr>
            <p:custDataLst>
              <p:tags r:id="rId4"/>
            </p:custDataLst>
          </p:nvPr>
        </p:nvGraphicFramePr>
        <p:xfrm>
          <a:off x="1943100" y="2171700"/>
          <a:ext cx="5172143" cy="3105240"/>
        </p:xfrm>
        <a:graphic>
          <a:graphicData uri="http://schemas.openxmlformats.org/presentationml/2006/ole">
            <mc:AlternateContent xmlns:mc="http://schemas.openxmlformats.org/markup-compatibility/2006">
              <mc:Choice xmlns:v="urn:schemas-microsoft-com:vml" Requires="v">
                <p:oleObj spid="_x0000_s725737" name="Diagramm" r:id="rId15" imgW="5172143" imgH="3105240" progId="MSGraph.Chart.8">
                  <p:embed followColorScheme="full"/>
                </p:oleObj>
              </mc:Choice>
              <mc:Fallback>
                <p:oleObj name="Diagramm" r:id="rId15" imgW="5172143" imgH="3105240" progId="MSGraph.Chart.8">
                  <p:embed followColorScheme="full"/>
                  <p:pic>
                    <p:nvPicPr>
                      <p:cNvPr id="0" name="Picture 73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943100" y="2171700"/>
                        <a:ext cx="5172143" cy="31052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platzhalter 5"/>
          <p:cNvSpPr>
            <a:spLocks noGrp="1"/>
          </p:cNvSpPr>
          <p:nvPr>
            <p:custDataLst>
              <p:tags r:id="rId5"/>
            </p:custDataLst>
          </p:nvPr>
        </p:nvSpPr>
        <p:spPr bwMode="auto">
          <a:xfrm>
            <a:off x="2563812" y="5124450"/>
            <a:ext cx="406400" cy="212725"/>
          </a:xfrm>
          <a:prstGeom prst="rect">
            <a:avLst/>
          </a:prstGeom>
          <a:noFill/>
          <a:effectLst/>
        </p:spPr>
        <p:txBody>
          <a:bodyPr wrap="square" lIns="0" tIns="0" rIns="0" bIns="0" numCol="1" spcCol="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70149D9A-64F2-4C0F-89C1-7FE338D2CC1C}" type="datetime'''''2''''''''''''''0''''''''''''''0''''''''0'''''">
              <a:rPr lang="en-US" smtClean="0"/>
              <a:pPr marL="0" indent="0" algn="ctr">
                <a:spcBef>
                  <a:spcPct val="0"/>
                </a:spcBef>
                <a:buNone/>
              </a:pPr>
              <a:t>2000</a:t>
            </a:fld>
            <a:endParaRPr lang="de-DE">
              <a:latin typeface="Arial"/>
              <a:ea typeface="ＭＳ Ｐゴシック"/>
              <a:sym typeface="Arial"/>
            </a:endParaRPr>
          </a:p>
        </p:txBody>
      </p:sp>
      <p:sp>
        <p:nvSpPr>
          <p:cNvPr id="8" name="Textplatzhalter 6"/>
          <p:cNvSpPr>
            <a:spLocks noGrp="1"/>
          </p:cNvSpPr>
          <p:nvPr>
            <p:custDataLst>
              <p:tags r:id="rId6"/>
            </p:custDataLst>
          </p:nvPr>
        </p:nvSpPr>
        <p:spPr bwMode="auto">
          <a:xfrm>
            <a:off x="3216275" y="5124450"/>
            <a:ext cx="406400" cy="212725"/>
          </a:xfrm>
          <a:prstGeom prst="rect">
            <a:avLst/>
          </a:prstGeom>
          <a:noFill/>
          <a:effectLst/>
        </p:spPr>
        <p:txBody>
          <a:bodyPr wrap="square" lIns="0" tIns="0" rIns="0" bIns="0" numCol="1" spcCol="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9AFF7C74-7EB4-4112-ABD9-6427CC1FD187}" type="datetime'''2''''''''''''''''''''''''''''''''''0''''''''''''0''''1'">
              <a:rPr lang="en-US" smtClean="0"/>
              <a:pPr marL="0" indent="0" algn="ctr">
                <a:spcBef>
                  <a:spcPct val="0"/>
                </a:spcBef>
                <a:buNone/>
              </a:pPr>
              <a:t>2001</a:t>
            </a:fld>
            <a:endParaRPr lang="de-DE" dirty="0">
              <a:latin typeface="Arial"/>
              <a:ea typeface="ＭＳ Ｐゴシック"/>
              <a:sym typeface="Arial"/>
            </a:endParaRPr>
          </a:p>
        </p:txBody>
      </p:sp>
      <p:sp>
        <p:nvSpPr>
          <p:cNvPr id="9" name="Textplatzhalter 7"/>
          <p:cNvSpPr>
            <a:spLocks noGrp="1"/>
          </p:cNvSpPr>
          <p:nvPr>
            <p:custDataLst>
              <p:tags r:id="rId7"/>
            </p:custDataLst>
          </p:nvPr>
        </p:nvSpPr>
        <p:spPr bwMode="auto">
          <a:xfrm>
            <a:off x="3868737" y="5124450"/>
            <a:ext cx="406400" cy="212725"/>
          </a:xfrm>
          <a:prstGeom prst="rect">
            <a:avLst/>
          </a:prstGeom>
          <a:noFill/>
          <a:effectLst/>
        </p:spPr>
        <p:txBody>
          <a:bodyPr wrap="square" lIns="0" tIns="0" rIns="0" bIns="0" numCol="1" spcCol="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AAA40FCE-F2C3-44FC-9878-9C226B4FCC4B}" type="datetime'''''''''2''''''0''''''''''''''0''''2'''''''''''''">
              <a:rPr lang="en-US" smtClean="0"/>
              <a:pPr marL="0" indent="0" algn="ctr">
                <a:spcBef>
                  <a:spcPct val="0"/>
                </a:spcBef>
                <a:buNone/>
              </a:pPr>
              <a:t>2002</a:t>
            </a:fld>
            <a:endParaRPr lang="de-DE">
              <a:latin typeface="Arial"/>
              <a:ea typeface="ＭＳ Ｐゴシック"/>
              <a:sym typeface="Arial"/>
            </a:endParaRPr>
          </a:p>
        </p:txBody>
      </p:sp>
      <p:sp>
        <p:nvSpPr>
          <p:cNvPr id="13" name="Textplatzhalter 10"/>
          <p:cNvSpPr>
            <a:spLocks noGrp="1"/>
          </p:cNvSpPr>
          <p:nvPr>
            <p:custDataLst>
              <p:tags r:id="rId8"/>
            </p:custDataLst>
          </p:nvPr>
        </p:nvSpPr>
        <p:spPr bwMode="auto">
          <a:xfrm>
            <a:off x="5835650" y="5124450"/>
            <a:ext cx="406400" cy="212725"/>
          </a:xfrm>
          <a:prstGeom prst="rect">
            <a:avLst/>
          </a:prstGeom>
          <a:noFill/>
          <a:effectLst/>
        </p:spPr>
        <p:txBody>
          <a:bodyPr wrap="square" lIns="0" tIns="0" rIns="0" bIns="0" numCol="1" spcCol="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6754B09C-5C70-4F28-B30B-2514EB4ACA33}" type="datetime'2''''''''''''''''''''''''''''''''0''05'''''''''">
              <a:rPr lang="en-US" smtClean="0">
                <a:latin typeface="Arial"/>
                <a:ea typeface="ＭＳ Ｐゴシック"/>
                <a:sym typeface="Arial"/>
              </a:rPr>
              <a:pPr marL="0" indent="0" algn="ctr">
                <a:spcBef>
                  <a:spcPct val="0"/>
                </a:spcBef>
                <a:buNone/>
              </a:pPr>
              <a:t>2005</a:t>
            </a:fld>
            <a:endParaRPr lang="de-DE">
              <a:latin typeface="Arial"/>
              <a:ea typeface="ＭＳ Ｐゴシック"/>
              <a:sym typeface="Arial"/>
            </a:endParaRPr>
          </a:p>
        </p:txBody>
      </p:sp>
      <p:sp>
        <p:nvSpPr>
          <p:cNvPr id="11" name="Textplatzhalter 8"/>
          <p:cNvSpPr>
            <a:spLocks noGrp="1"/>
          </p:cNvSpPr>
          <p:nvPr>
            <p:custDataLst>
              <p:tags r:id="rId9"/>
            </p:custDataLst>
          </p:nvPr>
        </p:nvSpPr>
        <p:spPr bwMode="auto">
          <a:xfrm>
            <a:off x="4525962" y="5124450"/>
            <a:ext cx="406400" cy="212725"/>
          </a:xfrm>
          <a:prstGeom prst="rect">
            <a:avLst/>
          </a:prstGeom>
          <a:noFill/>
          <a:effectLst/>
        </p:spPr>
        <p:txBody>
          <a:bodyPr wrap="square" lIns="0" tIns="0" rIns="0" bIns="0" numCol="1" spcCol="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2AD05949-9B39-4B4C-AC9C-8B06DB89E88B}" type="datetime'''''''''''''''2''''''''''''''''0''''''''''0''''3'''''''''">
              <a:rPr lang="en-US" smtClean="0">
                <a:latin typeface="Arial"/>
                <a:ea typeface="ＭＳ Ｐゴシック"/>
                <a:sym typeface="Arial"/>
              </a:rPr>
              <a:pPr marL="0" indent="0" algn="ctr">
                <a:spcBef>
                  <a:spcPct val="0"/>
                </a:spcBef>
                <a:buNone/>
              </a:pPr>
              <a:t>2003</a:t>
            </a:fld>
            <a:endParaRPr lang="de-DE">
              <a:latin typeface="Arial"/>
              <a:ea typeface="ＭＳ Ｐゴシック"/>
              <a:sym typeface="Arial"/>
            </a:endParaRPr>
          </a:p>
        </p:txBody>
      </p:sp>
      <p:sp>
        <p:nvSpPr>
          <p:cNvPr id="12" name="Textplatzhalter 9"/>
          <p:cNvSpPr>
            <a:spLocks noGrp="1"/>
          </p:cNvSpPr>
          <p:nvPr>
            <p:custDataLst>
              <p:tags r:id="rId10"/>
            </p:custDataLst>
          </p:nvPr>
        </p:nvSpPr>
        <p:spPr bwMode="auto">
          <a:xfrm>
            <a:off x="5183187" y="5124450"/>
            <a:ext cx="406400" cy="212725"/>
          </a:xfrm>
          <a:prstGeom prst="rect">
            <a:avLst/>
          </a:prstGeom>
          <a:noFill/>
          <a:effectLst/>
        </p:spPr>
        <p:txBody>
          <a:bodyPr wrap="square" lIns="0" tIns="0" rIns="0" bIns="0" numCol="1" spcCol="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1DB9E5D1-0D60-477D-907B-B6621F36905F}" type="datetime'2''''''''''''''''''''0''''''0''4'''''''''''''''''''">
              <a:rPr lang="en-US" smtClean="0">
                <a:latin typeface="Arial"/>
                <a:ea typeface="ＭＳ Ｐゴシック"/>
                <a:sym typeface="Arial"/>
              </a:rPr>
              <a:pPr marL="0" indent="0" algn="ctr">
                <a:spcBef>
                  <a:spcPct val="0"/>
                </a:spcBef>
                <a:buNone/>
              </a:pPr>
              <a:t>2004</a:t>
            </a:fld>
            <a:endParaRPr lang="de-DE">
              <a:latin typeface="Arial"/>
              <a:ea typeface="ＭＳ Ｐゴシック"/>
              <a:sym typeface="Arial"/>
            </a:endParaRPr>
          </a:p>
        </p:txBody>
      </p:sp>
      <p:sp>
        <p:nvSpPr>
          <p:cNvPr id="14" name="Textplatzhalter 11"/>
          <p:cNvSpPr>
            <a:spLocks noGrp="1"/>
          </p:cNvSpPr>
          <p:nvPr>
            <p:custDataLst>
              <p:tags r:id="rId11"/>
            </p:custDataLst>
          </p:nvPr>
        </p:nvSpPr>
        <p:spPr bwMode="auto">
          <a:xfrm>
            <a:off x="6434137" y="5124450"/>
            <a:ext cx="514350" cy="212725"/>
          </a:xfrm>
          <a:prstGeom prst="rect">
            <a:avLst/>
          </a:prstGeom>
          <a:noFill/>
          <a:effectLst/>
        </p:spPr>
        <p:txBody>
          <a:bodyPr wrap="square" lIns="0" tIns="0" rIns="0" bIns="0" numCol="1" spcCol="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F1FC1757-E3F0-42F8-9371-CA7E64C297D2}" type="datetime'''''''''20''''''0''''''''6''''''''''''''''''F'''''''''''">
              <a:rPr lang="en-US" smtClean="0"/>
              <a:pPr marL="0" indent="0" algn="ctr">
                <a:spcBef>
                  <a:spcPct val="0"/>
                </a:spcBef>
                <a:buNone/>
              </a:pPr>
              <a:t>2006F</a:t>
            </a:fld>
            <a:endParaRPr lang="de-DE">
              <a:latin typeface="Arial"/>
              <a:ea typeface="ＭＳ Ｐゴシック"/>
              <a:sym typeface="Arial"/>
            </a:endParaRPr>
          </a:p>
        </p:txBody>
      </p:sp>
      <p:sp>
        <p:nvSpPr>
          <p:cNvPr id="17" name="Textfeld 16"/>
          <p:cNvSpPr txBox="1"/>
          <p:nvPr/>
        </p:nvSpPr>
        <p:spPr>
          <a:xfrm>
            <a:off x="1531620" y="1600200"/>
            <a:ext cx="1817370" cy="738664"/>
          </a:xfrm>
          <a:prstGeom prst="rect">
            <a:avLst/>
          </a:prstGeom>
          <a:noFill/>
        </p:spPr>
        <p:txBody>
          <a:bodyPr wrap="square" rtlCol="0">
            <a:spAutoFit/>
          </a:bodyPr>
          <a:lstStyle/>
          <a:p>
            <a:pPr algn="ctr"/>
            <a:r>
              <a:rPr lang="de-DE" sz="1400" b="1" dirty="0" smtClean="0"/>
              <a:t>Anteil EBO-Umsatz an Gesamtumsatz IBM</a:t>
            </a:r>
            <a:endParaRPr lang="de-DE" sz="1400" b="1" dirty="0"/>
          </a:p>
        </p:txBody>
      </p:sp>
      <p:sp>
        <p:nvSpPr>
          <p:cNvPr id="18" name="Geschweifte Klammer links 17"/>
          <p:cNvSpPr/>
          <p:nvPr/>
        </p:nvSpPr>
        <p:spPr bwMode="auto">
          <a:xfrm rot="16200000">
            <a:off x="4249104" y="3631883"/>
            <a:ext cx="234316" cy="3749037"/>
          </a:xfrm>
          <a:prstGeom prst="lef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9" name="Textfeld 18"/>
          <p:cNvSpPr txBox="1"/>
          <p:nvPr/>
        </p:nvSpPr>
        <p:spPr>
          <a:xfrm>
            <a:off x="2506398" y="5703570"/>
            <a:ext cx="4972580" cy="738664"/>
          </a:xfrm>
          <a:prstGeom prst="rect">
            <a:avLst/>
          </a:prstGeom>
          <a:noFill/>
        </p:spPr>
        <p:txBody>
          <a:bodyPr wrap="none" rtlCol="0">
            <a:spAutoFit/>
          </a:bodyPr>
          <a:lstStyle/>
          <a:p>
            <a:pPr marL="263525" indent="-263525">
              <a:buFont typeface="Symbol" pitchFamily="18" charset="2"/>
              <a:buChar char="-"/>
            </a:pPr>
            <a:r>
              <a:rPr lang="de-DE" sz="1400" dirty="0" smtClean="0"/>
              <a:t>Zwischen 2000 und 2005 wurden 25 EBOs gestartet</a:t>
            </a:r>
          </a:p>
          <a:p>
            <a:pPr marL="263525" indent="-263525">
              <a:buFont typeface="Symbol" pitchFamily="18" charset="2"/>
              <a:buChar char="-"/>
            </a:pPr>
            <a:r>
              <a:rPr lang="de-DE" sz="1400" dirty="0" smtClean="0"/>
              <a:t>Zwei der EBOs sind heute zentrale Wachstumsgeschäfte</a:t>
            </a:r>
          </a:p>
          <a:p>
            <a:pPr marL="263525" indent="-263525">
              <a:buFont typeface="Symbol" pitchFamily="18" charset="2"/>
              <a:buChar char="-"/>
            </a:pPr>
            <a:r>
              <a:rPr lang="de-DE" sz="1400" dirty="0" smtClean="0"/>
              <a:t>Nur drei EBOs wurden eingestellt</a:t>
            </a:r>
            <a:endParaRPr lang="de-DE" sz="1400" dirty="0"/>
          </a:p>
        </p:txBody>
      </p:sp>
      <p:sp>
        <p:nvSpPr>
          <p:cNvPr id="20" name="Textfeld 19"/>
          <p:cNvSpPr txBox="1"/>
          <p:nvPr/>
        </p:nvSpPr>
        <p:spPr>
          <a:xfrm>
            <a:off x="217170" y="386775"/>
            <a:ext cx="8515349" cy="584775"/>
          </a:xfrm>
          <a:prstGeom prst="rect">
            <a:avLst/>
          </a:prstGeom>
          <a:noFill/>
        </p:spPr>
        <p:txBody>
          <a:bodyPr wrap="square" rtlCol="0">
            <a:spAutoFit/>
          </a:bodyPr>
          <a:lstStyle/>
          <a:p>
            <a:r>
              <a:rPr lang="de-DE" sz="1600" b="1" dirty="0" err="1" smtClean="0">
                <a:solidFill>
                  <a:srgbClr val="002060"/>
                </a:solidFill>
              </a:rPr>
              <a:t>Ambidextrie</a:t>
            </a:r>
            <a:r>
              <a:rPr lang="de-DE" sz="1600" b="1" dirty="0" smtClean="0">
                <a:solidFill>
                  <a:srgbClr val="002060"/>
                </a:solidFill>
              </a:rPr>
              <a:t> bei IBM (4/5): Bereits wenige Jahre nach dem Start des EBO-Programms erzielte IBM einen substantiellen Anteil des Umsatzes mit diesem Programm</a:t>
            </a:r>
            <a:endParaRPr lang="de-DE" sz="1600" b="1" dirty="0">
              <a:solidFill>
                <a:srgbClr val="002060"/>
              </a:solidFill>
            </a:endParaRPr>
          </a:p>
        </p:txBody>
      </p:sp>
      <p:sp>
        <p:nvSpPr>
          <p:cNvPr id="2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3" name="Textfeld 22"/>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21" name="Textfeld 20"/>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24" name="Gerade Verbindung 23"/>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25" name="Gerade Verbindung 24"/>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26" name="Textfeld 25"/>
          <p:cNvSpPr txBox="1"/>
          <p:nvPr/>
        </p:nvSpPr>
        <p:spPr>
          <a:xfrm>
            <a:off x="346710" y="6382247"/>
            <a:ext cx="2249334"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a:t>
            </a:r>
            <a:r>
              <a:rPr lang="de-DE" sz="1050" dirty="0" err="1" smtClean="0">
                <a:solidFill>
                  <a:schemeClr val="bg1">
                    <a:lumMod val="50000"/>
                  </a:schemeClr>
                </a:solidFill>
              </a:rPr>
              <a:t>O'Reilly</a:t>
            </a:r>
            <a:r>
              <a:rPr lang="de-DE" sz="1050" dirty="0" smtClean="0">
                <a:solidFill>
                  <a:schemeClr val="bg1">
                    <a:lumMod val="50000"/>
                  </a:schemeClr>
                </a:solidFill>
              </a:rPr>
              <a:t>/</a:t>
            </a:r>
            <a:r>
              <a:rPr lang="de-DE" sz="1050" dirty="0" err="1" smtClean="0">
                <a:solidFill>
                  <a:schemeClr val="bg1">
                    <a:lumMod val="50000"/>
                  </a:schemeClr>
                </a:solidFill>
              </a:rPr>
              <a:t>Tushman</a:t>
            </a:r>
            <a:r>
              <a:rPr lang="de-DE" sz="1050" dirty="0" smtClean="0">
                <a:solidFill>
                  <a:schemeClr val="bg1">
                    <a:lumMod val="50000"/>
                  </a:schemeClr>
                </a:solidFill>
              </a:rPr>
              <a:t> </a:t>
            </a:r>
            <a:r>
              <a:rPr lang="de-DE" sz="1050" dirty="0">
                <a:solidFill>
                  <a:schemeClr val="bg1">
                    <a:lumMod val="50000"/>
                  </a:schemeClr>
                </a:solidFill>
              </a:rPr>
              <a:t>(</a:t>
            </a:r>
            <a:r>
              <a:rPr lang="de-DE" sz="1050" dirty="0" smtClean="0">
                <a:solidFill>
                  <a:schemeClr val="bg1">
                    <a:lumMod val="50000"/>
                  </a:schemeClr>
                </a:solidFill>
              </a:rPr>
              <a:t>2011) </a:t>
            </a:r>
            <a:endParaRPr lang="de-DE" sz="1050" dirty="0">
              <a:solidFill>
                <a:srgbClr val="FF0000"/>
              </a:solidFill>
            </a:endParaRPr>
          </a:p>
        </p:txBody>
      </p:sp>
    </p:spTree>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726389"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ichtungspfeil 5"/>
          <p:cNvSpPr/>
          <p:nvPr/>
        </p:nvSpPr>
        <p:spPr bwMode="auto">
          <a:xfrm rot="10800000">
            <a:off x="1371600" y="1920236"/>
            <a:ext cx="6560820" cy="3017521"/>
          </a:xfrm>
          <a:prstGeom prst="homePlate">
            <a:avLst>
              <a:gd name="adj" fmla="val 1587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295208" y="2114550"/>
            <a:ext cx="5394960" cy="2631490"/>
          </a:xfrm>
          <a:prstGeom prst="rect">
            <a:avLst/>
          </a:prstGeom>
          <a:noFill/>
        </p:spPr>
        <p:txBody>
          <a:bodyPr wrap="square" rtlCol="0">
            <a:spAutoFit/>
          </a:bodyPr>
          <a:lstStyle/>
          <a:p>
            <a:pPr marL="263525" indent="-263525">
              <a:spcBef>
                <a:spcPts val="600"/>
              </a:spcBef>
              <a:buFont typeface="Symbol" pitchFamily="18" charset="2"/>
              <a:buChar char="-"/>
              <a:tabLst>
                <a:tab pos="263525" algn="l"/>
              </a:tabLst>
            </a:pPr>
            <a:r>
              <a:rPr lang="de-DE" sz="1400" dirty="0" smtClean="0"/>
              <a:t>Aktive und regelmäßige Top-Management-Unterstützung  (</a:t>
            </a:r>
            <a:r>
              <a:rPr lang="de-DE" sz="1400" dirty="0" err="1" smtClean="0"/>
              <a:t>Sponsorship</a:t>
            </a:r>
            <a:r>
              <a:rPr lang="de-DE" sz="1400" dirty="0" smtClean="0"/>
              <a:t> durch mindestens einen </a:t>
            </a:r>
            <a:r>
              <a:rPr lang="de-DE" sz="1400" dirty="0" err="1" smtClean="0"/>
              <a:t>Vice</a:t>
            </a:r>
            <a:r>
              <a:rPr lang="de-DE" sz="1400" dirty="0" smtClean="0"/>
              <a:t> </a:t>
            </a:r>
            <a:r>
              <a:rPr lang="de-DE" sz="1400" dirty="0" err="1" smtClean="0"/>
              <a:t>President</a:t>
            </a:r>
            <a:r>
              <a:rPr lang="de-DE" sz="1400" dirty="0" smtClean="0"/>
              <a:t>)</a:t>
            </a:r>
          </a:p>
          <a:p>
            <a:pPr marL="263525" indent="-263525">
              <a:spcBef>
                <a:spcPts val="600"/>
              </a:spcBef>
              <a:buFont typeface="Symbol" pitchFamily="18" charset="2"/>
              <a:buChar char="-"/>
              <a:tabLst>
                <a:tab pos="263525" algn="l"/>
              </a:tabLst>
            </a:pPr>
            <a:r>
              <a:rPr lang="de-DE" sz="1400" dirty="0" smtClean="0"/>
              <a:t>Leitung von EBOs durch „A-Team </a:t>
            </a:r>
            <a:r>
              <a:rPr lang="de-DE" sz="1400" dirty="0" err="1" smtClean="0"/>
              <a:t>Leadership</a:t>
            </a:r>
            <a:r>
              <a:rPr lang="de-DE" sz="1400" dirty="0" smtClean="0"/>
              <a:t>“</a:t>
            </a:r>
          </a:p>
          <a:p>
            <a:pPr marL="263525" indent="-263525">
              <a:spcBef>
                <a:spcPts val="600"/>
              </a:spcBef>
              <a:buFont typeface="Symbol" pitchFamily="18" charset="2"/>
              <a:buChar char="-"/>
              <a:tabLst>
                <a:tab pos="263525" algn="l"/>
              </a:tabLst>
            </a:pPr>
            <a:r>
              <a:rPr lang="de-DE" sz="1400" dirty="0" smtClean="0"/>
              <a:t>Disziplinierte Unterstützung des EBOs durch andere IBM-Einheiten</a:t>
            </a:r>
          </a:p>
          <a:p>
            <a:pPr marL="263525" indent="-263525">
              <a:spcBef>
                <a:spcPts val="600"/>
              </a:spcBef>
              <a:buFont typeface="Symbol" pitchFamily="18" charset="2"/>
              <a:buChar char="-"/>
              <a:tabLst>
                <a:tab pos="263525" algn="l"/>
              </a:tabLst>
            </a:pPr>
            <a:r>
              <a:rPr lang="de-DE" sz="1400" dirty="0" smtClean="0"/>
              <a:t>Vermeidung von „Reallokationen“ von Ressourcen in reife Geschäfte </a:t>
            </a:r>
          </a:p>
          <a:p>
            <a:pPr marL="263525" indent="-263525">
              <a:spcBef>
                <a:spcPts val="600"/>
              </a:spcBef>
              <a:buFont typeface="Symbol" pitchFamily="18" charset="2"/>
              <a:buChar char="-"/>
              <a:tabLst>
                <a:tab pos="263525" algn="l"/>
              </a:tabLst>
            </a:pPr>
            <a:r>
              <a:rPr lang="de-DE" sz="1400" dirty="0" smtClean="0"/>
              <a:t>Messung des EBOs an kritischen Meilensteinen und nicht an Messgrößen von etablierten Geschäften </a:t>
            </a:r>
          </a:p>
          <a:p>
            <a:pPr marL="263525" indent="-263525">
              <a:spcBef>
                <a:spcPts val="600"/>
              </a:spcBef>
              <a:buFont typeface="Symbol" pitchFamily="18" charset="2"/>
              <a:buChar char="-"/>
              <a:tabLst>
                <a:tab pos="263525" algn="l"/>
              </a:tabLst>
            </a:pPr>
            <a:r>
              <a:rPr lang="de-DE" sz="1400" dirty="0" smtClean="0"/>
              <a:t>Schneller Start, wenn notwendig schnelles Ende</a:t>
            </a:r>
            <a:endParaRPr lang="de-DE" sz="1400" dirty="0"/>
          </a:p>
        </p:txBody>
      </p:sp>
      <p:sp>
        <p:nvSpPr>
          <p:cNvPr id="7" name="Ellipse 6"/>
          <p:cNvSpPr/>
          <p:nvPr/>
        </p:nvSpPr>
        <p:spPr bwMode="auto">
          <a:xfrm>
            <a:off x="822960" y="2817492"/>
            <a:ext cx="1520190" cy="122301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 name="Textfeld 7"/>
          <p:cNvSpPr txBox="1"/>
          <p:nvPr/>
        </p:nvSpPr>
        <p:spPr>
          <a:xfrm>
            <a:off x="902970" y="3043384"/>
            <a:ext cx="1337310" cy="738664"/>
          </a:xfrm>
          <a:prstGeom prst="rect">
            <a:avLst/>
          </a:prstGeom>
          <a:noFill/>
        </p:spPr>
        <p:txBody>
          <a:bodyPr wrap="square" rtlCol="0">
            <a:spAutoFit/>
          </a:bodyPr>
          <a:lstStyle/>
          <a:p>
            <a:pPr algn="ctr"/>
            <a:r>
              <a:rPr lang="de-DE" sz="1400" b="1" dirty="0" smtClean="0"/>
              <a:t>Erfolgs-</a:t>
            </a:r>
            <a:r>
              <a:rPr lang="de-DE" sz="1400" b="1" dirty="0" err="1" smtClean="0"/>
              <a:t>faktoren</a:t>
            </a:r>
            <a:r>
              <a:rPr lang="de-DE" sz="1400" b="1" dirty="0" smtClean="0"/>
              <a:t> von EBOs</a:t>
            </a:r>
            <a:endParaRPr lang="de-DE" sz="1400" b="1" dirty="0"/>
          </a:p>
        </p:txBody>
      </p:sp>
      <p:sp>
        <p:nvSpPr>
          <p:cNvPr id="11" name="Textfeld 10"/>
          <p:cNvSpPr txBox="1"/>
          <p:nvPr/>
        </p:nvSpPr>
        <p:spPr>
          <a:xfrm>
            <a:off x="217170" y="386775"/>
            <a:ext cx="8515349" cy="338554"/>
          </a:xfrm>
          <a:prstGeom prst="rect">
            <a:avLst/>
          </a:prstGeom>
          <a:noFill/>
        </p:spPr>
        <p:txBody>
          <a:bodyPr wrap="square" rtlCol="0">
            <a:spAutoFit/>
          </a:bodyPr>
          <a:lstStyle/>
          <a:p>
            <a:r>
              <a:rPr lang="de-DE" sz="1600" b="1" dirty="0" err="1" smtClean="0">
                <a:solidFill>
                  <a:srgbClr val="002060"/>
                </a:solidFill>
              </a:rPr>
              <a:t>Ambidextrie</a:t>
            </a:r>
            <a:r>
              <a:rPr lang="de-DE" sz="1600" b="1" dirty="0" smtClean="0">
                <a:solidFill>
                  <a:srgbClr val="002060"/>
                </a:solidFill>
              </a:rPr>
              <a:t> bei IBM (5/5): Was macht das EBO-System bei IBM so erfolgreich?</a:t>
            </a:r>
            <a:endParaRPr lang="de-DE" sz="1600" b="1" dirty="0">
              <a:solidFill>
                <a:srgbClr val="002060"/>
              </a:solidFill>
            </a:endParaRPr>
          </a:p>
        </p:txBody>
      </p:sp>
      <p:sp>
        <p:nvSpPr>
          <p:cNvPr id="1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4" name="Textfeld 13"/>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12" name="Textfeld 11"/>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5" name="Gerade Verbindung 14"/>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6" name="Gerade Verbindung 15"/>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7" name="Textfeld 16"/>
          <p:cNvSpPr txBox="1"/>
          <p:nvPr/>
        </p:nvSpPr>
        <p:spPr>
          <a:xfrm>
            <a:off x="346710" y="6382247"/>
            <a:ext cx="2249334"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a:t>
            </a:r>
            <a:r>
              <a:rPr lang="de-DE" sz="1050" dirty="0" err="1" smtClean="0">
                <a:solidFill>
                  <a:schemeClr val="bg1">
                    <a:lumMod val="50000"/>
                  </a:schemeClr>
                </a:solidFill>
              </a:rPr>
              <a:t>O'Reilly</a:t>
            </a:r>
            <a:r>
              <a:rPr lang="de-DE" sz="1050" dirty="0" smtClean="0">
                <a:solidFill>
                  <a:schemeClr val="bg1">
                    <a:lumMod val="50000"/>
                  </a:schemeClr>
                </a:solidFill>
              </a:rPr>
              <a:t>/</a:t>
            </a:r>
            <a:r>
              <a:rPr lang="de-DE" sz="1050" dirty="0" err="1" smtClean="0">
                <a:solidFill>
                  <a:schemeClr val="bg1">
                    <a:lumMod val="50000"/>
                  </a:schemeClr>
                </a:solidFill>
              </a:rPr>
              <a:t>Tushman</a:t>
            </a:r>
            <a:r>
              <a:rPr lang="de-DE" sz="1050" dirty="0" smtClean="0">
                <a:solidFill>
                  <a:schemeClr val="bg1">
                    <a:lumMod val="50000"/>
                  </a:schemeClr>
                </a:solidFill>
              </a:rPr>
              <a:t> </a:t>
            </a:r>
            <a:r>
              <a:rPr lang="de-DE" sz="1050" dirty="0">
                <a:solidFill>
                  <a:schemeClr val="bg1">
                    <a:lumMod val="50000"/>
                  </a:schemeClr>
                </a:solidFill>
              </a:rPr>
              <a:t>(</a:t>
            </a:r>
            <a:r>
              <a:rPr lang="de-DE" sz="1050" dirty="0" smtClean="0">
                <a:solidFill>
                  <a:schemeClr val="bg1">
                    <a:lumMod val="50000"/>
                  </a:schemeClr>
                </a:solidFill>
              </a:rPr>
              <a:t>2011) </a:t>
            </a:r>
            <a:endParaRPr lang="de-DE" sz="1050" dirty="0">
              <a:solidFill>
                <a:srgbClr val="FF0000"/>
              </a:solidFill>
            </a:endParaRPr>
          </a:p>
        </p:txBody>
      </p:sp>
    </p:spTree>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329" name="Rectangle 1"/>
          <p:cNvSpPr>
            <a:spLocks noChangeArrowheads="1"/>
          </p:cNvSpPr>
          <p:nvPr/>
        </p:nvSpPr>
        <p:spPr bwMode="auto">
          <a:xfrm>
            <a:off x="1268730" y="2259900"/>
            <a:ext cx="678942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1998 war IBMs Software-Division in Aufruhr und zwei verschiedenen Kräften ausgesetzt. Einerseits bestand Bedarf an Software für klassische Großrechneranlagen auf Basis existierender Programmiersprachen. Andererseits wuchs der Bedarf an Produkten für das damals aufkommende World Wide Web mit neuen Programmiersprachen und anderen Kunden. Die Kundenbedürfnisse unterschieden sich grundlegend, ebenso der Neuigkeitsgrad der zu erstellenden Lösungen. Die Unsicherheit über zukünftige Entwicklungen differierte ebenfalls deutlich. IBM schaffte zwei unabhängige Abteilungen, die auf Top-Management-Ebene integriert waren. Die beiden Divisionen wurden mit völlig unterschiedlichen Zeithorizonten und Zielen geführt. </a:t>
            </a:r>
            <a:endParaRPr kumimoji="0" lang="de-DE" sz="1400" b="0" i="0" u="none" strike="noStrike" cap="none" normalizeH="0" baseline="0" dirty="0" smtClean="0">
              <a:ln>
                <a:noFill/>
              </a:ln>
              <a:solidFill>
                <a:schemeClr val="tx1"/>
              </a:solidFill>
              <a:effectLst/>
              <a:cs typeface="Arial" pitchFamily="34" charset="0"/>
            </a:endParaRPr>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Als das World Wide Web aufkam: Strukturelle </a:t>
            </a:r>
            <a:r>
              <a:rPr lang="de-DE" sz="1600" b="1" dirty="0" err="1" smtClean="0">
                <a:solidFill>
                  <a:srgbClr val="002060"/>
                </a:solidFill>
              </a:rPr>
              <a:t>Ambidextrie</a:t>
            </a:r>
            <a:r>
              <a:rPr lang="de-DE" sz="1600" b="1" dirty="0" smtClean="0">
                <a:solidFill>
                  <a:srgbClr val="002060"/>
                </a:solidFill>
              </a:rPr>
              <a:t> bei IBM</a:t>
            </a:r>
            <a:endParaRPr lang="de-DE" sz="1600" b="1" dirty="0">
              <a:solidFill>
                <a:srgbClr val="002060"/>
              </a:solidFill>
            </a:endParaRPr>
          </a:p>
        </p:txBody>
      </p:sp>
      <p:pic>
        <p:nvPicPr>
          <p:cNvPr id="611330" name="Picture 2"/>
          <p:cNvPicPr>
            <a:picLocks noChangeAspect="1" noChangeArrowheads="1"/>
          </p:cNvPicPr>
          <p:nvPr/>
        </p:nvPicPr>
        <p:blipFill>
          <a:blip r:embed="rId2" cstate="print"/>
          <a:srcRect/>
          <a:stretch>
            <a:fillRect/>
          </a:stretch>
        </p:blipFill>
        <p:spPr bwMode="auto">
          <a:xfrm>
            <a:off x="7036118" y="1850708"/>
            <a:ext cx="809625" cy="390525"/>
          </a:xfrm>
          <a:prstGeom prst="rect">
            <a:avLst/>
          </a:prstGeom>
          <a:noFill/>
          <a:ln w="9525">
            <a:noFill/>
            <a:miter lim="800000"/>
            <a:headEnd/>
            <a:tailEnd/>
          </a:ln>
        </p:spPr>
      </p:pic>
      <p:cxnSp>
        <p:nvCxnSpPr>
          <p:cNvPr id="10" name="Gerade Verbindung 9"/>
          <p:cNvCxnSpPr/>
          <p:nvPr/>
        </p:nvCxnSpPr>
        <p:spPr bwMode="auto">
          <a:xfrm>
            <a:off x="1371600" y="2137410"/>
            <a:ext cx="64465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1341120" y="4598670"/>
            <a:ext cx="64465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2" name="Textfeld 11"/>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13" name="Textfeld 12"/>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4" name="Gerade Verbindung 13"/>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5" name="Gerade Verbindung 14"/>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6" name="Textfeld 15"/>
          <p:cNvSpPr txBox="1"/>
          <p:nvPr/>
        </p:nvSpPr>
        <p:spPr>
          <a:xfrm>
            <a:off x="346710" y="6382247"/>
            <a:ext cx="2249334"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a:t>
            </a:r>
            <a:r>
              <a:rPr lang="de-DE" sz="1050" dirty="0" err="1" smtClean="0">
                <a:solidFill>
                  <a:schemeClr val="bg1">
                    <a:lumMod val="50000"/>
                  </a:schemeClr>
                </a:solidFill>
              </a:rPr>
              <a:t>O'Reilly</a:t>
            </a:r>
            <a:r>
              <a:rPr lang="de-DE" sz="1050" dirty="0" smtClean="0">
                <a:solidFill>
                  <a:schemeClr val="bg1">
                    <a:lumMod val="50000"/>
                  </a:schemeClr>
                </a:solidFill>
              </a:rPr>
              <a:t>/</a:t>
            </a:r>
            <a:r>
              <a:rPr lang="de-DE" sz="1050" dirty="0" err="1" smtClean="0">
                <a:solidFill>
                  <a:schemeClr val="bg1">
                    <a:lumMod val="50000"/>
                  </a:schemeClr>
                </a:solidFill>
              </a:rPr>
              <a:t>Tushman</a:t>
            </a:r>
            <a:r>
              <a:rPr lang="de-DE" sz="1050" dirty="0" smtClean="0">
                <a:solidFill>
                  <a:schemeClr val="bg1">
                    <a:lumMod val="50000"/>
                  </a:schemeClr>
                </a:solidFill>
              </a:rPr>
              <a:t> </a:t>
            </a:r>
            <a:r>
              <a:rPr lang="de-DE" sz="1050" dirty="0">
                <a:solidFill>
                  <a:schemeClr val="bg1">
                    <a:lumMod val="50000"/>
                  </a:schemeClr>
                </a:solidFill>
              </a:rPr>
              <a:t>(</a:t>
            </a:r>
            <a:r>
              <a:rPr lang="de-DE" sz="1050" dirty="0" smtClean="0">
                <a:solidFill>
                  <a:schemeClr val="bg1">
                    <a:lumMod val="50000"/>
                  </a:schemeClr>
                </a:solidFill>
              </a:rPr>
              <a:t>2011) </a:t>
            </a:r>
            <a:endParaRPr lang="de-DE" sz="1050" dirty="0">
              <a:solidFill>
                <a:srgbClr val="FF0000"/>
              </a:solidFill>
            </a:endParaRPr>
          </a:p>
        </p:txBody>
      </p:sp>
    </p:spTree>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614775" name="think-cell Folie" r:id="rId4" imgW="270" imgH="270" progId="TCLayout.ActiveDocument.1">
                  <p:embed/>
                </p:oleObj>
              </mc:Choice>
              <mc:Fallback>
                <p:oleObj name="think-cell Folie" r:id="rId4" imgW="270" imgH="270" progId="TCLayout.ActiveDocument.1">
                  <p:embed/>
                  <p:pic>
                    <p:nvPicPr>
                      <p:cNvPr id="0" name="Picture 3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hteck 4"/>
          <p:cNvSpPr/>
          <p:nvPr/>
        </p:nvSpPr>
        <p:spPr>
          <a:xfrm>
            <a:off x="502920" y="1646456"/>
            <a:ext cx="8126730" cy="4154984"/>
          </a:xfrm>
          <a:prstGeom prst="rect">
            <a:avLst/>
          </a:prstGeom>
        </p:spPr>
        <p:txBody>
          <a:bodyPr wrap="square">
            <a:spAutoFit/>
          </a:bodyPr>
          <a:lstStyle/>
          <a:p>
            <a:r>
              <a:rPr lang="de-DE" sz="1200" dirty="0" err="1" smtClean="0"/>
              <a:t>Misys</a:t>
            </a:r>
            <a:r>
              <a:rPr lang="de-DE" sz="1200" dirty="0" smtClean="0"/>
              <a:t> ist ein Softwareunternehmen mit einer Milliarde US-Dollar Umsatz, das seine Produkte im Banken- und Gesundheitsbereich vertreibt. Der Vorstandsvorsitzende, Mike </a:t>
            </a:r>
            <a:r>
              <a:rPr lang="de-DE" sz="1200" dirty="0" err="1" smtClean="0"/>
              <a:t>Lawrie</a:t>
            </a:r>
            <a:r>
              <a:rPr lang="de-DE" sz="1200" dirty="0" smtClean="0"/>
              <a:t>, erkannte das Potenzial für Open-Source-Software. Seine Manager betrachteten diese Entwicklung als Bedrohung ihres bestehenden Geschäftsfeldes, das unter Kosten-, Wachstums- und Ergebnisdruck stand. Die Vorstellung, 300 Millionen Dollar in die Erforschung dieses Geschäftsfeldes zu stecken, schien vielen von ihnen eine überflüssige Ablenkung zu sein. Die Frage war, warum sollte ein ohnehin knappes Budget auf eine Technologie allokiert werden, die im Erfolgsfall das bestehende Geschäftsmodell untergräbt? In einer Strategieklausur führte </a:t>
            </a:r>
            <a:r>
              <a:rPr lang="de-DE" sz="1200" dirty="0" err="1" smtClean="0"/>
              <a:t>Lawrie</a:t>
            </a:r>
            <a:r>
              <a:rPr lang="de-DE" sz="1200" dirty="0" smtClean="0"/>
              <a:t> seinem Top-Management grundsätzlich vor Augen, dass es für das langfristige Fortbestehen des Unternehmens zwingend notwendig sei, neben einem Kosten- und Qualitätsfokus in bestehenden Bereichen unbedingt auch auf Innovationen zu setzen. Weiterhin konnte </a:t>
            </a:r>
            <a:r>
              <a:rPr lang="de-DE" sz="1200" dirty="0" err="1" smtClean="0"/>
              <a:t>Lawrie</a:t>
            </a:r>
            <a:r>
              <a:rPr lang="de-DE" sz="1200" dirty="0" smtClean="0"/>
              <a:t> zeigen, dass Open-Source-Software eine lukrative Option darstellen könnte, die es wert sei, verfolgt zu werden. Damit erfüllte er eine der wesentlichen Bedingungen einer erfolgreichen Umsetzung </a:t>
            </a:r>
            <a:r>
              <a:rPr lang="de-DE" sz="1200" dirty="0" err="1" smtClean="0"/>
              <a:t>ambidextrer</a:t>
            </a:r>
            <a:r>
              <a:rPr lang="de-DE" sz="1200" dirty="0" smtClean="0"/>
              <a:t> Organisationen: die Schaffung einer gemeinsamen Strategie und einer gemeinsamen Vision. </a:t>
            </a:r>
          </a:p>
          <a:p>
            <a:endParaRPr lang="de-DE" sz="1200" dirty="0" smtClean="0"/>
          </a:p>
          <a:p>
            <a:r>
              <a:rPr lang="de-DE" sz="1200" dirty="0" err="1" smtClean="0"/>
              <a:t>Lawrie</a:t>
            </a:r>
            <a:r>
              <a:rPr lang="de-DE" sz="1200" dirty="0" smtClean="0"/>
              <a:t> schaffte aber noch weitere Voraussetzungen. So wurden einige Mitglieder des Managementteams ausgetauscht, die die Vision einer innovativen Organisation nicht teilten. Ohne diese Maßnahme wäre die Gefahr groß geworden, dass innovative Ansätze von Gegnern konterkariert worden wären. Um ein Umfeld zu schaffen, das Innovationen unterstützt, wurde die neue Einheit Open-Source-Software auch als separate Einheit aufgesetzt, die direkt an den Vorstandsvorsitzenden berichtete. Schließlich war </a:t>
            </a:r>
            <a:r>
              <a:rPr lang="de-DE" sz="1200" dirty="0" err="1" smtClean="0"/>
              <a:t>Lawrie</a:t>
            </a:r>
            <a:r>
              <a:rPr lang="de-DE" sz="1200" dirty="0" smtClean="0"/>
              <a:t> auch persönlich als Führungsfigur dazu bereit, Wettbewerb zwischen den neuen und bestehenden Einheiten auszuhalten und zu managen und kurzfristige Umsätze der Option zu opfern, langfristig eine radikale Innovation auf den Markt bringen zu können. Seine Bemühungen wurden belohnt. Im Jahr 2009 wuchsen die Umsätze der Gesundheitssparte dank der neuen Technologie um mehr als 30%. </a:t>
            </a:r>
            <a:endParaRPr lang="de-DE" sz="1200" dirty="0"/>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Open-Source-Software um jeden Preis: </a:t>
            </a:r>
            <a:r>
              <a:rPr lang="de-DE" sz="1600" b="1" dirty="0" err="1" smtClean="0">
                <a:solidFill>
                  <a:srgbClr val="002060"/>
                </a:solidFill>
              </a:rPr>
              <a:t>Ambidextrie</a:t>
            </a:r>
            <a:r>
              <a:rPr lang="de-DE" sz="1600" b="1" dirty="0" smtClean="0">
                <a:solidFill>
                  <a:srgbClr val="002060"/>
                </a:solidFill>
              </a:rPr>
              <a:t> bei </a:t>
            </a:r>
            <a:r>
              <a:rPr lang="de-DE" sz="1600" b="1" dirty="0" err="1" smtClean="0">
                <a:solidFill>
                  <a:srgbClr val="002060"/>
                </a:solidFill>
              </a:rPr>
              <a:t>Misys</a:t>
            </a:r>
            <a:endParaRPr lang="de-DE" sz="1600" b="1" dirty="0">
              <a:solidFill>
                <a:srgbClr val="002060"/>
              </a:solidFill>
            </a:endParaRPr>
          </a:p>
        </p:txBody>
      </p:sp>
      <p:cxnSp>
        <p:nvCxnSpPr>
          <p:cNvPr id="13" name="Gerade Verbindung 12"/>
          <p:cNvCxnSpPr/>
          <p:nvPr/>
        </p:nvCxnSpPr>
        <p:spPr bwMode="auto">
          <a:xfrm>
            <a:off x="621030" y="1577340"/>
            <a:ext cx="77724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4" name="Gerade Verbindung 13"/>
          <p:cNvCxnSpPr/>
          <p:nvPr/>
        </p:nvCxnSpPr>
        <p:spPr bwMode="auto">
          <a:xfrm>
            <a:off x="621030" y="5821680"/>
            <a:ext cx="777240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614402" name="Picture 2"/>
          <p:cNvPicPr>
            <a:picLocks noChangeAspect="1" noChangeArrowheads="1"/>
          </p:cNvPicPr>
          <p:nvPr/>
        </p:nvPicPr>
        <p:blipFill>
          <a:blip r:embed="rId6" cstate="print"/>
          <a:srcRect/>
          <a:stretch>
            <a:fillRect/>
          </a:stretch>
        </p:blipFill>
        <p:spPr bwMode="auto">
          <a:xfrm>
            <a:off x="7230429" y="1329063"/>
            <a:ext cx="1168400" cy="372102"/>
          </a:xfrm>
          <a:prstGeom prst="rect">
            <a:avLst/>
          </a:prstGeom>
          <a:noFill/>
          <a:ln w="9525">
            <a:noFill/>
            <a:miter lim="800000"/>
            <a:headEnd/>
            <a:tailEnd/>
          </a:ln>
        </p:spPr>
      </p:pic>
      <p:sp>
        <p:nvSpPr>
          <p:cNvPr id="1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2" name="Textfeld 11"/>
          <p:cNvSpPr txBox="1"/>
          <p:nvPr/>
        </p:nvSpPr>
        <p:spPr>
          <a:xfrm>
            <a:off x="217170" y="971550"/>
            <a:ext cx="3283015" cy="307777"/>
          </a:xfrm>
          <a:prstGeom prst="rect">
            <a:avLst/>
          </a:prstGeom>
          <a:noFill/>
        </p:spPr>
        <p:txBody>
          <a:bodyPr wrap="none" rtlCol="0">
            <a:spAutoFit/>
          </a:bodyPr>
          <a:lstStyle/>
          <a:p>
            <a:r>
              <a:rPr lang="de-DE" sz="1400" i="1" dirty="0" smtClean="0">
                <a:solidFill>
                  <a:schemeClr val="bg1">
                    <a:lumMod val="50000"/>
                  </a:schemeClr>
                </a:solidFill>
              </a:rPr>
              <a:t>3.2 Organisation – Exkurs: </a:t>
            </a:r>
            <a:r>
              <a:rPr lang="de-DE" sz="1400" i="1" dirty="0" err="1" smtClean="0">
                <a:solidFill>
                  <a:schemeClr val="bg1">
                    <a:lumMod val="50000"/>
                  </a:schemeClr>
                </a:solidFill>
              </a:rPr>
              <a:t>Ambidextrie</a:t>
            </a:r>
            <a:endParaRPr lang="de-DE" sz="1400" i="1" dirty="0">
              <a:solidFill>
                <a:schemeClr val="bg1">
                  <a:lumMod val="50000"/>
                </a:schemeClr>
              </a:solidFill>
            </a:endParaRPr>
          </a:p>
        </p:txBody>
      </p:sp>
      <p:sp>
        <p:nvSpPr>
          <p:cNvPr id="15" name="Textfeld 14"/>
          <p:cNvSpPr txBox="1"/>
          <p:nvPr/>
        </p:nvSpPr>
        <p:spPr>
          <a:xfrm>
            <a:off x="7239000" y="81534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6" name="Gerade Verbindung 15"/>
          <p:cNvCxnSpPr/>
          <p:nvPr/>
        </p:nvCxnSpPr>
        <p:spPr bwMode="auto">
          <a:xfrm>
            <a:off x="7325517" y="80010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7" name="Gerade Verbindung 16"/>
          <p:cNvCxnSpPr/>
          <p:nvPr/>
        </p:nvCxnSpPr>
        <p:spPr bwMode="auto">
          <a:xfrm>
            <a:off x="7325517" y="110109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Tree>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638392" y="1607101"/>
            <a:ext cx="1440160"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Themen</a:t>
            </a:r>
            <a:endParaRPr lang="de-DE" sz="1200" b="1" dirty="0">
              <a:solidFill>
                <a:srgbClr val="000000"/>
              </a:solidFill>
              <a:cs typeface="Arial" panose="020B0604020202020204" pitchFamily="34" charset="0"/>
            </a:endParaRPr>
          </a:p>
        </p:txBody>
      </p:sp>
      <p:sp>
        <p:nvSpPr>
          <p:cNvPr id="6" name="Textfeld 5"/>
          <p:cNvSpPr txBox="1"/>
          <p:nvPr/>
        </p:nvSpPr>
        <p:spPr>
          <a:xfrm>
            <a:off x="2477535" y="1607101"/>
            <a:ext cx="5972378"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Erfolgsfaktoren unternehmerischer Unternehmen in der Organisationsfunktion</a:t>
            </a:r>
            <a:endParaRPr lang="de-DE" sz="1200" b="1" dirty="0">
              <a:solidFill>
                <a:srgbClr val="000000"/>
              </a:solidFill>
              <a:cs typeface="Arial" panose="020B0604020202020204" pitchFamily="34" charset="0"/>
            </a:endParaRPr>
          </a:p>
        </p:txBody>
      </p:sp>
      <p:sp>
        <p:nvSpPr>
          <p:cNvPr id="7" name="Rechteck 6"/>
          <p:cNvSpPr/>
          <p:nvPr/>
        </p:nvSpPr>
        <p:spPr>
          <a:xfrm>
            <a:off x="638392" y="2055661"/>
            <a:ext cx="1727618" cy="850347"/>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Differenzierung</a:t>
            </a:r>
            <a:endParaRPr lang="de-DE" sz="1200" b="1" dirty="0">
              <a:solidFill>
                <a:srgbClr val="000000"/>
              </a:solidFill>
              <a:cs typeface="Arial" panose="020B0604020202020204" pitchFamily="34" charset="0"/>
            </a:endParaRPr>
          </a:p>
        </p:txBody>
      </p:sp>
      <p:sp>
        <p:nvSpPr>
          <p:cNvPr id="11" name="Textfeld 10"/>
          <p:cNvSpPr txBox="1"/>
          <p:nvPr/>
        </p:nvSpPr>
        <p:spPr>
          <a:xfrm>
            <a:off x="2473248" y="2055661"/>
            <a:ext cx="5972378"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Dezentralisierung von Entscheidungsmacht auf mittlere und untere Hierarchieebenen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Etablierung organischer Strukturen zur Förderung von Informationsaustausch</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Etablierung horizontaler Kommunikation anstatt nur vertikaler Kommunikation</a:t>
            </a:r>
          </a:p>
        </p:txBody>
      </p:sp>
      <p:sp>
        <p:nvSpPr>
          <p:cNvPr id="8" name="Rechteck 7"/>
          <p:cNvSpPr/>
          <p:nvPr/>
        </p:nvSpPr>
        <p:spPr>
          <a:xfrm>
            <a:off x="638392" y="3027104"/>
            <a:ext cx="1727618" cy="1114636"/>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Integration</a:t>
            </a:r>
            <a:endParaRPr lang="de-DE" sz="1200" b="1" dirty="0">
              <a:solidFill>
                <a:srgbClr val="000000"/>
              </a:solidFill>
              <a:cs typeface="Arial" panose="020B0604020202020204" pitchFamily="34" charset="0"/>
            </a:endParaRPr>
          </a:p>
        </p:txBody>
      </p:sp>
      <p:sp>
        <p:nvSpPr>
          <p:cNvPr id="14" name="Textfeld 13"/>
          <p:cNvSpPr txBox="1"/>
          <p:nvPr/>
        </p:nvSpPr>
        <p:spPr>
          <a:xfrm>
            <a:off x="2473248" y="3027104"/>
            <a:ext cx="5976664" cy="1200329"/>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Förderung von funktionsübergreifender Zusammenarbeit und Vertrauen in verschiedensten Phasen innovativer und unternehmerischer Projekte</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Aufbau eines personalisierten Wissensmanagements zur Förderung von Austausch zwischen Mitarbeitern an verschiedenen Stellen im Unternehmen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Förderung von </a:t>
            </a:r>
            <a:r>
              <a:rPr lang="de-DE" sz="1200" dirty="0" err="1" smtClean="0">
                <a:solidFill>
                  <a:srgbClr val="000000"/>
                </a:solidFill>
                <a:cs typeface="Arial" panose="020B0604020202020204" pitchFamily="34" charset="0"/>
              </a:rPr>
              <a:t>Informationsüberbrückern</a:t>
            </a:r>
            <a:r>
              <a:rPr lang="de-DE" sz="1200" dirty="0" smtClean="0">
                <a:solidFill>
                  <a:srgbClr val="000000"/>
                </a:solidFill>
                <a:cs typeface="Arial" panose="020B0604020202020204" pitchFamily="34" charset="0"/>
              </a:rPr>
              <a:t> wie Global Bridgers, besonders in international tätigen Unternehmen</a:t>
            </a:r>
          </a:p>
        </p:txBody>
      </p:sp>
      <p:sp>
        <p:nvSpPr>
          <p:cNvPr id="9" name="Rechteck 8"/>
          <p:cNvSpPr/>
          <p:nvPr/>
        </p:nvSpPr>
        <p:spPr>
          <a:xfrm>
            <a:off x="638392" y="4261445"/>
            <a:ext cx="1727618" cy="1172668"/>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Unternehmenskultur</a:t>
            </a:r>
            <a:endParaRPr lang="de-DE" sz="1200" b="1" dirty="0">
              <a:solidFill>
                <a:srgbClr val="000000"/>
              </a:solidFill>
              <a:cs typeface="Arial" panose="020B0604020202020204" pitchFamily="34" charset="0"/>
            </a:endParaRPr>
          </a:p>
        </p:txBody>
      </p:sp>
      <p:sp>
        <p:nvSpPr>
          <p:cNvPr id="15" name="Textfeld 14"/>
          <p:cNvSpPr txBox="1"/>
          <p:nvPr/>
        </p:nvSpPr>
        <p:spPr>
          <a:xfrm>
            <a:off x="2473248" y="4261445"/>
            <a:ext cx="5936374" cy="1200329"/>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Aufbau flexibler Unternehmenskultur und Vermeidung von Hierarchie- und Markt-Unternehmenskulturen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Schaffung einer Balance zwischen individualistischen und kollektivistischen Werten in der Unternehmenskultur</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Etablierung von geeigneten symbolischen Artefakten wie einer bestimmten Sprache oder Ritualen</a:t>
            </a:r>
          </a:p>
        </p:txBody>
      </p:sp>
      <p:cxnSp>
        <p:nvCxnSpPr>
          <p:cNvPr id="16" name="Gerade Verbindung 15"/>
          <p:cNvCxnSpPr/>
          <p:nvPr/>
        </p:nvCxnSpPr>
        <p:spPr bwMode="auto">
          <a:xfrm>
            <a:off x="638392" y="197739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8" name="Gerade Verbindung 17"/>
          <p:cNvCxnSpPr/>
          <p:nvPr/>
        </p:nvCxnSpPr>
        <p:spPr bwMode="auto">
          <a:xfrm>
            <a:off x="638392" y="154686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9" name="Textfeld 18"/>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Zusammenfassender Überblick über die Erfolgsfaktoren </a:t>
            </a:r>
            <a:r>
              <a:rPr lang="de-DE" sz="1600" b="1" dirty="0">
                <a:solidFill>
                  <a:srgbClr val="002060"/>
                </a:solidFill>
              </a:rPr>
              <a:t>einer unternehmerischen Gestaltung der </a:t>
            </a:r>
            <a:r>
              <a:rPr lang="de-DE" sz="1600" b="1" dirty="0" smtClean="0">
                <a:solidFill>
                  <a:srgbClr val="002060"/>
                </a:solidFill>
              </a:rPr>
              <a:t>Organisationsfunktion</a:t>
            </a:r>
            <a:endParaRPr lang="de-DE" sz="1600" b="1" dirty="0">
              <a:solidFill>
                <a:srgbClr val="002060"/>
              </a:solidFill>
            </a:endParaRPr>
          </a:p>
        </p:txBody>
      </p:sp>
      <p:sp>
        <p:nvSpPr>
          <p:cNvPr id="20" name="Textfeld 19"/>
          <p:cNvSpPr txBox="1"/>
          <p:nvPr/>
        </p:nvSpPr>
        <p:spPr>
          <a:xfrm>
            <a:off x="217170" y="971550"/>
            <a:ext cx="1497526" cy="307777"/>
          </a:xfrm>
          <a:prstGeom prst="rect">
            <a:avLst/>
          </a:prstGeom>
          <a:noFill/>
        </p:spPr>
        <p:txBody>
          <a:bodyPr wrap="none" rtlCol="0">
            <a:spAutoFit/>
          </a:bodyPr>
          <a:lstStyle/>
          <a:p>
            <a:r>
              <a:rPr lang="de-DE" sz="1400" i="1" dirty="0" smtClean="0">
                <a:solidFill>
                  <a:schemeClr val="bg1">
                    <a:lumMod val="50000"/>
                  </a:schemeClr>
                </a:solidFill>
              </a:rPr>
              <a:t>3.2 Organisation</a:t>
            </a:r>
            <a:endParaRPr lang="de-DE" sz="1400" i="1" dirty="0">
              <a:solidFill>
                <a:schemeClr val="bg1">
                  <a:lumMod val="50000"/>
                </a:schemeClr>
              </a:solidFill>
            </a:endParaRPr>
          </a:p>
        </p:txBody>
      </p:sp>
      <p:sp>
        <p:nvSpPr>
          <p:cNvPr id="1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138</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169496028"/>
      </p:ext>
    </p:extLst>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83444"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139</a:t>
            </a:fld>
            <a:r>
              <a:rPr lang="de-DE" sz="1050" dirty="0" smtClean="0">
                <a:solidFill>
                  <a:prstClr val="black">
                    <a:tint val="75000"/>
                  </a:prstClr>
                </a:solidFill>
              </a:rPr>
              <a:t> -</a:t>
            </a:r>
            <a:endParaRPr lang="de-DE" sz="1050" dirty="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378333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Objekt 2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284020" name="think-cell Folie" r:id="rId5" imgW="270" imgH="270" progId="TCLayout.ActiveDocument.1">
                  <p:embed/>
                </p:oleObj>
              </mc:Choice>
              <mc:Fallback>
                <p:oleObj name="think-cell Folie" r:id="rId5" imgW="270" imgH="270" progId="TCLayout.ActiveDocument.1">
                  <p:embed/>
                  <p:pic>
                    <p:nvPicPr>
                      <p:cNvPr id="0" name="Picture 3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feld 9"/>
          <p:cNvSpPr txBox="1"/>
          <p:nvPr/>
        </p:nvSpPr>
        <p:spPr>
          <a:xfrm>
            <a:off x="217170" y="386775"/>
            <a:ext cx="8515349" cy="584775"/>
          </a:xfrm>
          <a:prstGeom prst="rect">
            <a:avLst/>
          </a:prstGeom>
          <a:noFill/>
        </p:spPr>
        <p:txBody>
          <a:bodyPr wrap="square" rtlCol="0">
            <a:spAutoFit/>
          </a:bodyPr>
          <a:lstStyle/>
          <a:p>
            <a:r>
              <a:rPr lang="de-DE" sz="1600" b="1" dirty="0">
                <a:solidFill>
                  <a:srgbClr val="002060"/>
                </a:solidFill>
              </a:rPr>
              <a:t>Vergleich der Vorteile von Start-Up-Unternehmen und </a:t>
            </a:r>
            <a:r>
              <a:rPr lang="de-DE" sz="1600" b="1" dirty="0" smtClean="0">
                <a:solidFill>
                  <a:srgbClr val="002060"/>
                </a:solidFill>
              </a:rPr>
              <a:t>etablierten </a:t>
            </a:r>
            <a:r>
              <a:rPr lang="de-DE" sz="1600" b="1" dirty="0">
                <a:solidFill>
                  <a:srgbClr val="002060"/>
                </a:solidFill>
              </a:rPr>
              <a:t>Unternehmen im Wettbewerb </a:t>
            </a:r>
          </a:p>
        </p:txBody>
      </p:sp>
      <p:sp>
        <p:nvSpPr>
          <p:cNvPr id="11" name="Textfeld 10"/>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14" name="Textfeld 13"/>
          <p:cNvSpPr txBox="1"/>
          <p:nvPr/>
        </p:nvSpPr>
        <p:spPr>
          <a:xfrm>
            <a:off x="1187624" y="1916832"/>
            <a:ext cx="3168352" cy="523220"/>
          </a:xfrm>
          <a:prstGeom prst="rect">
            <a:avLst/>
          </a:prstGeom>
          <a:noFill/>
        </p:spPr>
        <p:txBody>
          <a:bodyPr wrap="square" rtlCol="0">
            <a:spAutoFit/>
          </a:bodyPr>
          <a:lstStyle/>
          <a:p>
            <a:r>
              <a:rPr lang="de-DE" sz="1400" b="1" dirty="0" smtClean="0"/>
              <a:t>Vorteile junger Start-</a:t>
            </a:r>
            <a:r>
              <a:rPr lang="de-DE" sz="1400" b="1" dirty="0" err="1" smtClean="0"/>
              <a:t>Up</a:t>
            </a:r>
            <a:r>
              <a:rPr lang="de-DE" sz="1400" b="1" dirty="0" smtClean="0"/>
              <a:t>-Unternehmen im Wettbewerb</a:t>
            </a:r>
            <a:endParaRPr lang="de-DE" sz="1400" b="1" dirty="0"/>
          </a:p>
        </p:txBody>
      </p:sp>
      <p:sp>
        <p:nvSpPr>
          <p:cNvPr id="15" name="Textfeld 14"/>
          <p:cNvSpPr txBox="1"/>
          <p:nvPr/>
        </p:nvSpPr>
        <p:spPr>
          <a:xfrm>
            <a:off x="4499992" y="1916832"/>
            <a:ext cx="3168352" cy="523220"/>
          </a:xfrm>
          <a:prstGeom prst="rect">
            <a:avLst/>
          </a:prstGeom>
          <a:noFill/>
        </p:spPr>
        <p:txBody>
          <a:bodyPr wrap="square" rtlCol="0">
            <a:spAutoFit/>
          </a:bodyPr>
          <a:lstStyle/>
          <a:p>
            <a:r>
              <a:rPr lang="de-DE" sz="1400" b="1" dirty="0" smtClean="0"/>
              <a:t>Vorteile etablierter Unternehmen im Wettbewerb</a:t>
            </a:r>
            <a:endParaRPr lang="de-DE" sz="1400" b="1" dirty="0"/>
          </a:p>
        </p:txBody>
      </p:sp>
      <p:sp>
        <p:nvSpPr>
          <p:cNvPr id="16" name="Textfeld 15"/>
          <p:cNvSpPr txBox="1"/>
          <p:nvPr/>
        </p:nvSpPr>
        <p:spPr>
          <a:xfrm>
            <a:off x="1187624" y="2636912"/>
            <a:ext cx="3024336" cy="1384995"/>
          </a:xfrm>
          <a:prstGeom prst="rect">
            <a:avLst/>
          </a:prstGeom>
          <a:noFill/>
        </p:spPr>
        <p:txBody>
          <a:bodyPr wrap="square" rtlCol="0">
            <a:spAutoFit/>
          </a:bodyPr>
          <a:lstStyle/>
          <a:p>
            <a:pPr marL="273050" indent="-273050">
              <a:buFont typeface="Symbol" pitchFamily="18" charset="2"/>
              <a:buChar char="-"/>
            </a:pPr>
            <a:r>
              <a:rPr lang="de-DE" sz="1400" dirty="0" smtClean="0"/>
              <a:t>Ausgeprägte Flexibilität</a:t>
            </a:r>
          </a:p>
          <a:p>
            <a:pPr marL="273050" indent="-273050">
              <a:buFont typeface="Symbol" pitchFamily="18" charset="2"/>
              <a:buChar char="-"/>
            </a:pPr>
            <a:r>
              <a:rPr lang="de-DE" sz="1400" dirty="0" smtClean="0"/>
              <a:t>Keine vergangenheitsbezogenen Verpflichtungen</a:t>
            </a:r>
          </a:p>
          <a:p>
            <a:pPr marL="273050" indent="-273050">
              <a:buFont typeface="Symbol" pitchFamily="18" charset="2"/>
              <a:buChar char="-"/>
            </a:pPr>
            <a:r>
              <a:rPr lang="de-DE" sz="1400" dirty="0" smtClean="0"/>
              <a:t>Enger Austausch und räumliche Nähe zwischen Mitarbeitern</a:t>
            </a:r>
            <a:endParaRPr lang="de-DE" sz="1400" dirty="0"/>
          </a:p>
        </p:txBody>
      </p:sp>
      <p:sp>
        <p:nvSpPr>
          <p:cNvPr id="17" name="Textfeld 16"/>
          <p:cNvSpPr txBox="1"/>
          <p:nvPr/>
        </p:nvSpPr>
        <p:spPr>
          <a:xfrm>
            <a:off x="4499992" y="2636912"/>
            <a:ext cx="3168352" cy="1815882"/>
          </a:xfrm>
          <a:prstGeom prst="rect">
            <a:avLst/>
          </a:prstGeom>
          <a:noFill/>
        </p:spPr>
        <p:txBody>
          <a:bodyPr wrap="square" rtlCol="0">
            <a:spAutoFit/>
          </a:bodyPr>
          <a:lstStyle/>
          <a:p>
            <a:pPr marL="273050" indent="-273050">
              <a:buFont typeface="Symbol" pitchFamily="18" charset="2"/>
              <a:buChar char="-"/>
              <a:tabLst>
                <a:tab pos="95250" algn="l"/>
              </a:tabLst>
            </a:pPr>
            <a:r>
              <a:rPr lang="de-DE" sz="1400" dirty="0" smtClean="0"/>
              <a:t>Ausgeprägte Ressourcenausstattung</a:t>
            </a:r>
          </a:p>
          <a:p>
            <a:pPr marL="273050" indent="-273050">
              <a:buFont typeface="Symbol" pitchFamily="18" charset="2"/>
              <a:buChar char="-"/>
              <a:tabLst>
                <a:tab pos="95250" algn="l"/>
              </a:tabLst>
            </a:pPr>
            <a:r>
              <a:rPr lang="de-DE" sz="1400" dirty="0" smtClean="0"/>
              <a:t>Erfahrung mit Produktentwicklungen</a:t>
            </a:r>
          </a:p>
          <a:p>
            <a:pPr marL="273050" indent="-273050">
              <a:buFont typeface="Symbol" pitchFamily="18" charset="2"/>
              <a:buChar char="-"/>
              <a:tabLst>
                <a:tab pos="95250" algn="l"/>
              </a:tabLst>
            </a:pPr>
            <a:r>
              <a:rPr lang="de-DE" sz="1400" dirty="0" smtClean="0"/>
              <a:t>Typischerweise größeres Portfolio von Produkten (d.h. keine volle Abhängigkeit von einzelnen Projekten)</a:t>
            </a:r>
            <a:endParaRPr lang="de-DE" sz="1400" dirty="0"/>
          </a:p>
        </p:txBody>
      </p:sp>
      <p:cxnSp>
        <p:nvCxnSpPr>
          <p:cNvPr id="19" name="Gerade Verbindung 18"/>
          <p:cNvCxnSpPr/>
          <p:nvPr/>
        </p:nvCxnSpPr>
        <p:spPr bwMode="auto">
          <a:xfrm>
            <a:off x="1187624" y="2492896"/>
            <a:ext cx="64807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0" name="Textfeld 19"/>
          <p:cNvSpPr txBox="1"/>
          <p:nvPr/>
        </p:nvSpPr>
        <p:spPr>
          <a:xfrm>
            <a:off x="2843807" y="5157192"/>
            <a:ext cx="3168352" cy="523220"/>
          </a:xfrm>
          <a:prstGeom prst="rect">
            <a:avLst/>
          </a:prstGeom>
          <a:noFill/>
        </p:spPr>
        <p:txBody>
          <a:bodyPr wrap="square" rtlCol="0">
            <a:spAutoFit/>
          </a:bodyPr>
          <a:lstStyle/>
          <a:p>
            <a:pPr algn="ctr"/>
            <a:r>
              <a:rPr lang="de-DE" sz="1400" b="1" dirty="0" smtClean="0"/>
              <a:t>Wer ist besser positioniert, um unternehmerisch zu handeln?</a:t>
            </a:r>
            <a:endParaRPr lang="de-DE" sz="1400" b="1" dirty="0"/>
          </a:p>
        </p:txBody>
      </p:sp>
      <p:sp>
        <p:nvSpPr>
          <p:cNvPr id="23" name="Gleichschenkliges Dreieck 22"/>
          <p:cNvSpPr/>
          <p:nvPr/>
        </p:nvSpPr>
        <p:spPr bwMode="auto">
          <a:xfrm rot="10800000">
            <a:off x="2195736" y="4579334"/>
            <a:ext cx="4464496" cy="433842"/>
          </a:xfrm>
          <a:prstGeom prst="triangl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8"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dirty="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14</a:t>
            </a:fld>
            <a:r>
              <a:rPr kumimoji="0" lang="de-DE" sz="1050" b="0" i="0" u="none" strike="noStrike" kern="0" cap="none" spc="0" normalizeH="0" baseline="0" noProof="0" dirty="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cSld>
  <p:clrMapOvr>
    <a:masterClrMapping/>
  </p:clrMapOv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 4"/>
          <p:cNvGraphicFramePr/>
          <p:nvPr>
            <p:extLst>
              <p:ext uri="{D42A27DB-BD31-4B8C-83A1-F6EECF244321}">
                <p14:modId xmlns:p14="http://schemas.microsoft.com/office/powerpoint/2010/main" val="2616435525"/>
              </p:ext>
            </p:extLst>
          </p:nvPr>
        </p:nvGraphicFramePr>
        <p:xfrm>
          <a:off x="1034790" y="1550772"/>
          <a:ext cx="7166933" cy="4280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feld 5"/>
          <p:cNvSpPr txBox="1"/>
          <p:nvPr/>
        </p:nvSpPr>
        <p:spPr>
          <a:xfrm>
            <a:off x="3915110" y="4281351"/>
            <a:ext cx="2292099" cy="1077200"/>
          </a:xfrm>
          <a:prstGeom prst="rect">
            <a:avLst/>
          </a:prstGeom>
          <a:noFill/>
        </p:spPr>
        <p:txBody>
          <a:bodyPr wrap="square" lIns="91420" tIns="45711" rIns="91420" bIns="45711" rtlCol="0">
            <a:spAutoFit/>
          </a:bodyPr>
          <a:lstStyle/>
          <a:p>
            <a:pPr marL="182563" indent="-182563" defTabSz="914206">
              <a:buFont typeface="Arial" panose="020B0604020202020204" pitchFamily="34" charset="0"/>
              <a:buChar char="•"/>
            </a:pPr>
            <a:r>
              <a:rPr lang="de-DE" sz="1600" dirty="0" smtClean="0">
                <a:solidFill>
                  <a:prstClr val="black"/>
                </a:solidFill>
                <a:cs typeface="Arial" panose="020B0604020202020204" pitchFamily="34" charset="0"/>
              </a:rPr>
              <a:t>Personalplanung</a:t>
            </a:r>
          </a:p>
          <a:p>
            <a:pPr marL="182563" indent="-182563" defTabSz="914206">
              <a:buFont typeface="Arial" panose="020B0604020202020204" pitchFamily="34" charset="0"/>
              <a:buChar char="•"/>
            </a:pPr>
            <a:r>
              <a:rPr lang="de-DE" sz="1600" dirty="0" err="1" smtClean="0">
                <a:solidFill>
                  <a:prstClr val="black"/>
                </a:solidFill>
                <a:cs typeface="Arial" panose="020B0604020202020204" pitchFamily="34" charset="0"/>
              </a:rPr>
              <a:t>Personalbeschaf-fung</a:t>
            </a:r>
            <a:r>
              <a:rPr lang="de-DE" sz="1600" dirty="0" smtClean="0">
                <a:solidFill>
                  <a:prstClr val="black"/>
                </a:solidFill>
                <a:cs typeface="Arial" panose="020B0604020202020204" pitchFamily="34" charset="0"/>
              </a:rPr>
              <a:t> und -auswahl</a:t>
            </a:r>
          </a:p>
          <a:p>
            <a:pPr marL="182563" indent="-182563" defTabSz="914206">
              <a:buFont typeface="Arial" panose="020B0604020202020204" pitchFamily="34" charset="0"/>
              <a:buChar char="•"/>
            </a:pPr>
            <a:r>
              <a:rPr lang="de-DE" sz="1600" dirty="0" smtClean="0">
                <a:solidFill>
                  <a:prstClr val="black"/>
                </a:solidFill>
                <a:cs typeface="Arial" panose="020B0604020202020204" pitchFamily="34" charset="0"/>
              </a:rPr>
              <a:t>Personaleinsatz</a:t>
            </a:r>
            <a:endParaRPr lang="de-DE" sz="1600" dirty="0">
              <a:solidFill>
                <a:prstClr val="black"/>
              </a:solidFill>
              <a:cs typeface="Arial" panose="020B0604020202020204" pitchFamily="34" charset="0"/>
            </a:endParaRPr>
          </a:p>
        </p:txBody>
      </p:sp>
      <p:sp>
        <p:nvSpPr>
          <p:cNvPr id="7" name="Textfeld 6"/>
          <p:cNvSpPr txBox="1"/>
          <p:nvPr/>
        </p:nvSpPr>
        <p:spPr>
          <a:xfrm>
            <a:off x="5939759" y="4281350"/>
            <a:ext cx="2376264" cy="830979"/>
          </a:xfrm>
          <a:prstGeom prst="rect">
            <a:avLst/>
          </a:prstGeom>
          <a:noFill/>
        </p:spPr>
        <p:txBody>
          <a:bodyPr wrap="square" lIns="91420" tIns="45711" rIns="91420" bIns="45711" rtlCol="0">
            <a:spAutoFit/>
          </a:bodyPr>
          <a:lstStyle/>
          <a:p>
            <a:pPr marL="182563" indent="-182563" defTabSz="914206">
              <a:buFont typeface="Arial" panose="020B0604020202020204" pitchFamily="34" charset="0"/>
              <a:buChar char="•"/>
            </a:pPr>
            <a:r>
              <a:rPr lang="de-DE" sz="1600" dirty="0" smtClean="0">
                <a:solidFill>
                  <a:prstClr val="black"/>
                </a:solidFill>
                <a:cs typeface="Arial" panose="020B0604020202020204" pitchFamily="34" charset="0"/>
              </a:rPr>
              <a:t>Personalentwicklung</a:t>
            </a:r>
            <a:endParaRPr lang="de-DE" sz="1600" dirty="0">
              <a:solidFill>
                <a:prstClr val="black"/>
              </a:solidFill>
              <a:cs typeface="Arial" panose="020B0604020202020204" pitchFamily="34" charset="0"/>
            </a:endParaRPr>
          </a:p>
          <a:p>
            <a:pPr marL="182563" indent="-182563" defTabSz="914206">
              <a:buFont typeface="Arial" panose="020B0604020202020204" pitchFamily="34" charset="0"/>
              <a:buChar char="•"/>
            </a:pPr>
            <a:r>
              <a:rPr lang="de-DE" sz="1600" dirty="0" smtClean="0">
                <a:solidFill>
                  <a:prstClr val="black"/>
                </a:solidFill>
                <a:cs typeface="Arial" panose="020B0604020202020204" pitchFamily="34" charset="0"/>
              </a:rPr>
              <a:t>Personalbewertung</a:t>
            </a:r>
          </a:p>
          <a:p>
            <a:pPr marL="182563" indent="-182563" defTabSz="914206">
              <a:buFont typeface="Arial" panose="020B0604020202020204" pitchFamily="34" charset="0"/>
              <a:buChar char="•"/>
            </a:pPr>
            <a:r>
              <a:rPr lang="de-DE" sz="1600" dirty="0" smtClean="0">
                <a:solidFill>
                  <a:prstClr val="black"/>
                </a:solidFill>
                <a:cs typeface="Arial" panose="020B0604020202020204" pitchFamily="34" charset="0"/>
              </a:rPr>
              <a:t>Personalentlohnung</a:t>
            </a:r>
          </a:p>
        </p:txBody>
      </p:sp>
      <p:sp>
        <p:nvSpPr>
          <p:cNvPr id="8" name="Textfeld 7"/>
          <p:cNvSpPr txBox="1"/>
          <p:nvPr/>
        </p:nvSpPr>
        <p:spPr>
          <a:xfrm>
            <a:off x="3915110" y="4035983"/>
            <a:ext cx="1062455" cy="338554"/>
          </a:xfrm>
          <a:prstGeom prst="rect">
            <a:avLst/>
          </a:prstGeom>
          <a:noFill/>
        </p:spPr>
        <p:txBody>
          <a:bodyPr wrap="square" rtlCol="0">
            <a:spAutoFit/>
          </a:bodyPr>
          <a:lstStyle/>
          <a:p>
            <a:r>
              <a:rPr lang="de-DE" sz="1600" b="1" dirty="0" smtClean="0">
                <a:solidFill>
                  <a:srgbClr val="000000"/>
                </a:solidFill>
                <a:cs typeface="Arial" panose="020B0604020202020204" pitchFamily="34" charset="0"/>
              </a:rPr>
              <a:t>Personal</a:t>
            </a:r>
            <a:endParaRPr lang="de-DE" sz="1600" b="1" dirty="0">
              <a:solidFill>
                <a:srgbClr val="000000"/>
              </a:solidFill>
              <a:cs typeface="Arial" panose="020B0604020202020204" pitchFamily="34" charset="0"/>
            </a:endParaRPr>
          </a:p>
        </p:txBody>
      </p:sp>
      <p:sp>
        <p:nvSpPr>
          <p:cNvPr id="10" name="Textfeld 9"/>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Im Rahmen der Personalfunktion werden sechs zentrale Themen auf ihre Eignung, Corporate </a:t>
            </a:r>
            <a:r>
              <a:rPr lang="de-DE" sz="1600" b="1" dirty="0" err="1" smtClean="0">
                <a:solidFill>
                  <a:srgbClr val="002060"/>
                </a:solidFill>
              </a:rPr>
              <a:t>Entrepreneurship</a:t>
            </a:r>
            <a:r>
              <a:rPr lang="de-DE" sz="1600" b="1" dirty="0" smtClean="0">
                <a:solidFill>
                  <a:srgbClr val="002060"/>
                </a:solidFill>
              </a:rPr>
              <a:t> zu fördern, untersucht</a:t>
            </a:r>
            <a:endParaRPr lang="de-DE" sz="1600" b="1" dirty="0">
              <a:solidFill>
                <a:srgbClr val="002060"/>
              </a:solidFill>
            </a:endParaRPr>
          </a:p>
        </p:txBody>
      </p:sp>
      <p:sp>
        <p:nvSpPr>
          <p:cNvPr id="11" name="Textfeld 10"/>
          <p:cNvSpPr txBox="1"/>
          <p:nvPr/>
        </p:nvSpPr>
        <p:spPr>
          <a:xfrm>
            <a:off x="217170" y="971550"/>
            <a:ext cx="1189749" cy="307777"/>
          </a:xfrm>
          <a:prstGeom prst="rect">
            <a:avLst/>
          </a:prstGeom>
          <a:noFill/>
        </p:spPr>
        <p:txBody>
          <a:bodyPr wrap="none" rtlCol="0">
            <a:spAutoFit/>
          </a:bodyPr>
          <a:lstStyle/>
          <a:p>
            <a:r>
              <a:rPr lang="de-DE" sz="1400" i="1" dirty="0" smtClean="0">
                <a:solidFill>
                  <a:schemeClr val="bg1">
                    <a:lumMod val="50000"/>
                  </a:schemeClr>
                </a:solidFill>
              </a:rPr>
              <a:t>3.3 Personal</a:t>
            </a:r>
            <a:endParaRPr lang="de-DE" sz="1400" i="1" dirty="0">
              <a:solidFill>
                <a:schemeClr val="bg1">
                  <a:lumMod val="50000"/>
                </a:schemeClr>
              </a:solidFill>
            </a:endParaRPr>
          </a:p>
        </p:txBody>
      </p:sp>
      <p:sp>
        <p:nvSpPr>
          <p:cNvPr id="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140</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833733701"/>
      </p:ext>
    </p:extLst>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963957"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Rechteck 17"/>
          <p:cNvSpPr/>
          <p:nvPr/>
        </p:nvSpPr>
        <p:spPr bwMode="auto">
          <a:xfrm>
            <a:off x="7395210" y="2628900"/>
            <a:ext cx="1611630" cy="158877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 name="Richtungspfeil 14"/>
          <p:cNvSpPr/>
          <p:nvPr/>
        </p:nvSpPr>
        <p:spPr bwMode="auto">
          <a:xfrm rot="10800000">
            <a:off x="1371600" y="2183130"/>
            <a:ext cx="5474970" cy="2377440"/>
          </a:xfrm>
          <a:prstGeom prst="homePlate">
            <a:avLst>
              <a:gd name="adj" fmla="val 1587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 name="Ellipse 11"/>
          <p:cNvSpPr/>
          <p:nvPr/>
        </p:nvSpPr>
        <p:spPr bwMode="auto">
          <a:xfrm>
            <a:off x="82061" y="2625970"/>
            <a:ext cx="3048000" cy="1594338"/>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Messersmith und Wales (2013) zeigen allgemein, dass „Hochleistungs-arbeitssysteme“ helfen, Corporate </a:t>
            </a:r>
            <a:r>
              <a:rPr lang="de-DE" sz="1600" b="1" dirty="0" err="1" smtClean="0">
                <a:solidFill>
                  <a:srgbClr val="002060"/>
                </a:solidFill>
              </a:rPr>
              <a:t>Entrepreneurship</a:t>
            </a:r>
            <a:r>
              <a:rPr lang="de-DE" sz="1600" b="1" dirty="0" smtClean="0">
                <a:solidFill>
                  <a:srgbClr val="002060"/>
                </a:solidFill>
              </a:rPr>
              <a:t> zu implementieren</a:t>
            </a:r>
            <a:endParaRPr lang="de-DE" sz="1600" b="1" dirty="0">
              <a:solidFill>
                <a:srgbClr val="002060"/>
              </a:solidFill>
            </a:endParaRPr>
          </a:p>
        </p:txBody>
      </p:sp>
      <p:sp>
        <p:nvSpPr>
          <p:cNvPr id="6" name="Textfeld 5"/>
          <p:cNvSpPr txBox="1"/>
          <p:nvPr/>
        </p:nvSpPr>
        <p:spPr>
          <a:xfrm>
            <a:off x="217170" y="971550"/>
            <a:ext cx="1189749" cy="307777"/>
          </a:xfrm>
          <a:prstGeom prst="rect">
            <a:avLst/>
          </a:prstGeom>
          <a:noFill/>
        </p:spPr>
        <p:txBody>
          <a:bodyPr wrap="none" rtlCol="0">
            <a:spAutoFit/>
          </a:bodyPr>
          <a:lstStyle/>
          <a:p>
            <a:r>
              <a:rPr lang="de-DE" sz="1400" i="1" dirty="0" smtClean="0">
                <a:solidFill>
                  <a:schemeClr val="bg1">
                    <a:lumMod val="50000"/>
                  </a:schemeClr>
                </a:solidFill>
              </a:rPr>
              <a:t>3.3 Personal</a:t>
            </a:r>
            <a:endParaRPr lang="de-DE" sz="1400" i="1" dirty="0">
              <a:solidFill>
                <a:schemeClr val="bg1">
                  <a:lumMod val="50000"/>
                </a:schemeClr>
              </a:solidFill>
            </a:endParaRPr>
          </a:p>
        </p:txBody>
      </p:sp>
      <p:sp>
        <p:nvSpPr>
          <p:cNvPr id="7" name="Textfeld 6"/>
          <p:cNvSpPr txBox="1"/>
          <p:nvPr/>
        </p:nvSpPr>
        <p:spPr>
          <a:xfrm>
            <a:off x="3226483" y="2511084"/>
            <a:ext cx="3380058" cy="2031325"/>
          </a:xfrm>
          <a:prstGeom prst="rect">
            <a:avLst/>
          </a:prstGeom>
          <a:noFill/>
        </p:spPr>
        <p:txBody>
          <a:bodyPr wrap="square" rtlCol="0">
            <a:spAutoFit/>
          </a:bodyPr>
          <a:lstStyle/>
          <a:p>
            <a:pPr marL="269875" indent="-269875">
              <a:buFont typeface="Symbol" pitchFamily="18" charset="2"/>
              <a:buChar char="-"/>
            </a:pPr>
            <a:r>
              <a:rPr lang="de-DE" sz="1400" dirty="0" smtClean="0"/>
              <a:t>Sorgfältige Auswahl an Mitarbeitern</a:t>
            </a:r>
          </a:p>
          <a:p>
            <a:pPr marL="269875" indent="-269875">
              <a:buFont typeface="Symbol" pitchFamily="18" charset="2"/>
              <a:buChar char="-"/>
            </a:pPr>
            <a:r>
              <a:rPr lang="de-DE" sz="1400" dirty="0" smtClean="0"/>
              <a:t>Substantielle Ressourcenallokation in Training und Entwicklung</a:t>
            </a:r>
          </a:p>
          <a:p>
            <a:pPr marL="269875" indent="-269875">
              <a:buFont typeface="Symbol" pitchFamily="18" charset="2"/>
              <a:buChar char="-"/>
            </a:pPr>
            <a:r>
              <a:rPr lang="de-DE" sz="1400" dirty="0" smtClean="0"/>
              <a:t>Kopplung von Entlohnungssystemen an organisatorischen Zielen, individueller Verantwortung und Feedback</a:t>
            </a:r>
          </a:p>
          <a:p>
            <a:pPr marL="269875" indent="-269875">
              <a:buFont typeface="Symbol" pitchFamily="18" charset="2"/>
              <a:buChar char="-"/>
            </a:pPr>
            <a:r>
              <a:rPr lang="de-DE" sz="1400" dirty="0" smtClean="0"/>
              <a:t>Förderung von Wissensaustausch zwischen Mitarbeitern</a:t>
            </a:r>
            <a:endParaRPr lang="de-DE" sz="1400" dirty="0"/>
          </a:p>
        </p:txBody>
      </p:sp>
      <p:sp>
        <p:nvSpPr>
          <p:cNvPr id="8" name="Textfeld 7"/>
          <p:cNvSpPr txBox="1"/>
          <p:nvPr/>
        </p:nvSpPr>
        <p:spPr>
          <a:xfrm>
            <a:off x="304799" y="2813540"/>
            <a:ext cx="2708031" cy="1169551"/>
          </a:xfrm>
          <a:prstGeom prst="rect">
            <a:avLst/>
          </a:prstGeom>
          <a:noFill/>
        </p:spPr>
        <p:txBody>
          <a:bodyPr wrap="square" rtlCol="0">
            <a:spAutoFit/>
          </a:bodyPr>
          <a:lstStyle/>
          <a:p>
            <a:pPr algn="ctr"/>
            <a:r>
              <a:rPr lang="de-DE" sz="1400" dirty="0" smtClean="0"/>
              <a:t>Identifikation von Erfolgsfaktoren im Rahmen der Personalfunktion zur Förderung der Implementierung von Corporate </a:t>
            </a:r>
            <a:r>
              <a:rPr lang="de-DE" sz="1400" dirty="0" err="1" smtClean="0"/>
              <a:t>Entrepreneurship</a:t>
            </a:r>
            <a:endParaRPr lang="de-DE" sz="1400" dirty="0"/>
          </a:p>
        </p:txBody>
      </p:sp>
      <p:sp>
        <p:nvSpPr>
          <p:cNvPr id="11" name="Textfeld 10"/>
          <p:cNvSpPr txBox="1"/>
          <p:nvPr/>
        </p:nvSpPr>
        <p:spPr>
          <a:xfrm>
            <a:off x="3226482" y="2218007"/>
            <a:ext cx="2708031" cy="307777"/>
          </a:xfrm>
          <a:prstGeom prst="rect">
            <a:avLst/>
          </a:prstGeom>
          <a:noFill/>
        </p:spPr>
        <p:txBody>
          <a:bodyPr wrap="square" rtlCol="0">
            <a:spAutoFit/>
          </a:bodyPr>
          <a:lstStyle/>
          <a:p>
            <a:r>
              <a:rPr lang="de-DE" sz="1400" b="1" dirty="0" smtClean="0"/>
              <a:t>Erfolgsfaktoren:</a:t>
            </a:r>
            <a:endParaRPr lang="de-DE" sz="1400" b="1" dirty="0"/>
          </a:p>
        </p:txBody>
      </p:sp>
      <p:sp>
        <p:nvSpPr>
          <p:cNvPr id="16" name="Textfeld 15"/>
          <p:cNvSpPr txBox="1"/>
          <p:nvPr/>
        </p:nvSpPr>
        <p:spPr>
          <a:xfrm>
            <a:off x="7418069" y="2714480"/>
            <a:ext cx="1577341" cy="1384995"/>
          </a:xfrm>
          <a:prstGeom prst="rect">
            <a:avLst/>
          </a:prstGeom>
          <a:noFill/>
        </p:spPr>
        <p:txBody>
          <a:bodyPr wrap="square" rtlCol="0">
            <a:spAutoFit/>
          </a:bodyPr>
          <a:lstStyle/>
          <a:p>
            <a:pPr algn="ctr"/>
            <a:r>
              <a:rPr lang="de-DE" sz="1400" dirty="0" smtClean="0"/>
              <a:t>Personalfunktion spielt zentrale Rolle bei der Etablierung von Corporate </a:t>
            </a:r>
            <a:r>
              <a:rPr lang="de-DE" sz="1400" dirty="0" err="1" smtClean="0"/>
              <a:t>Entrepreneurship</a:t>
            </a:r>
            <a:endParaRPr lang="de-DE" sz="1400" dirty="0"/>
          </a:p>
        </p:txBody>
      </p:sp>
      <p:sp>
        <p:nvSpPr>
          <p:cNvPr id="17" name="Flussdiagramm: Auszug 16"/>
          <p:cNvSpPr/>
          <p:nvPr/>
        </p:nvSpPr>
        <p:spPr bwMode="auto">
          <a:xfrm rot="5400000">
            <a:off x="5974503" y="3163783"/>
            <a:ext cx="2383155" cy="387563"/>
          </a:xfrm>
          <a:prstGeom prst="flowChartExtra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9" name="Textfeld 18"/>
          <p:cNvSpPr txBox="1"/>
          <p:nvPr/>
        </p:nvSpPr>
        <p:spPr>
          <a:xfrm>
            <a:off x="346710" y="6382247"/>
            <a:ext cx="2327881" cy="253916"/>
          </a:xfrm>
          <a:prstGeom prst="rect">
            <a:avLst/>
          </a:prstGeom>
          <a:noFill/>
        </p:spPr>
        <p:txBody>
          <a:bodyPr wrap="none" rtlCol="0">
            <a:spAutoFit/>
          </a:bodyPr>
          <a:lstStyle/>
          <a:p>
            <a:r>
              <a:rPr lang="de-DE" sz="1050" dirty="0">
                <a:solidFill>
                  <a:schemeClr val="bg1">
                    <a:lumMod val="50000"/>
                  </a:schemeClr>
                </a:solidFill>
              </a:rPr>
              <a:t>Quelle:  </a:t>
            </a:r>
            <a:r>
              <a:rPr lang="de-DE" sz="1050" dirty="0" err="1" smtClean="0">
                <a:solidFill>
                  <a:schemeClr val="bg1">
                    <a:lumMod val="50000"/>
                  </a:schemeClr>
                </a:solidFill>
              </a:rPr>
              <a:t>Messersmith</a:t>
            </a:r>
            <a:r>
              <a:rPr lang="de-DE" sz="1050" dirty="0" smtClean="0">
                <a:solidFill>
                  <a:schemeClr val="bg1">
                    <a:lumMod val="50000"/>
                  </a:schemeClr>
                </a:solidFill>
              </a:rPr>
              <a:t>/Wales </a:t>
            </a:r>
            <a:r>
              <a:rPr lang="de-DE" sz="1050" dirty="0">
                <a:solidFill>
                  <a:schemeClr val="bg1">
                    <a:lumMod val="50000"/>
                  </a:schemeClr>
                </a:solidFill>
              </a:rPr>
              <a:t>(</a:t>
            </a:r>
            <a:r>
              <a:rPr lang="de-DE" sz="1050" dirty="0" smtClean="0">
                <a:solidFill>
                  <a:schemeClr val="bg1">
                    <a:lumMod val="50000"/>
                  </a:schemeClr>
                </a:solidFill>
              </a:rPr>
              <a:t>2013) </a:t>
            </a:r>
            <a:endParaRPr lang="de-DE" sz="1050" dirty="0">
              <a:solidFill>
                <a:srgbClr val="FF0000"/>
              </a:solidFill>
            </a:endParaRPr>
          </a:p>
        </p:txBody>
      </p:sp>
    </p:spTree>
  </p:cSld>
  <p:clrMapOvr>
    <a:masterClrMapping/>
  </p:clrMapOvr>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Objekt 4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87540"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 name="Ellipse 49"/>
          <p:cNvSpPr/>
          <p:nvPr/>
        </p:nvSpPr>
        <p:spPr bwMode="auto">
          <a:xfrm>
            <a:off x="6503670" y="4480560"/>
            <a:ext cx="2308860" cy="126873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7" name="Rechteckige Legende 46"/>
          <p:cNvSpPr/>
          <p:nvPr/>
        </p:nvSpPr>
        <p:spPr bwMode="auto">
          <a:xfrm>
            <a:off x="71845" y="3383280"/>
            <a:ext cx="1394460" cy="868680"/>
          </a:xfrm>
          <a:prstGeom prst="wedgeRectCallout">
            <a:avLst>
              <a:gd name="adj1" fmla="val 50478"/>
              <a:gd name="adj2" fmla="val -74342"/>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 name="Rechteck 1"/>
          <p:cNvSpPr/>
          <p:nvPr/>
        </p:nvSpPr>
        <p:spPr>
          <a:xfrm>
            <a:off x="3457456" y="2937809"/>
            <a:ext cx="2160240" cy="1440160"/>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5400" dirty="0" smtClean="0">
                <a:solidFill>
                  <a:srgbClr val="000000"/>
                </a:solidFill>
                <a:cs typeface="Arial" panose="020B0604020202020204" pitchFamily="34" charset="0"/>
              </a:rPr>
              <a:t>?</a:t>
            </a:r>
            <a:endParaRPr lang="de-DE" sz="5400" dirty="0">
              <a:solidFill>
                <a:srgbClr val="000000"/>
              </a:solidFill>
              <a:cs typeface="Arial" panose="020B0604020202020204" pitchFamily="34" charset="0"/>
            </a:endParaRPr>
          </a:p>
        </p:txBody>
      </p:sp>
      <p:sp>
        <p:nvSpPr>
          <p:cNvPr id="3" name="Textfeld 2"/>
          <p:cNvSpPr txBox="1"/>
          <p:nvPr/>
        </p:nvSpPr>
        <p:spPr>
          <a:xfrm>
            <a:off x="2881392" y="1375122"/>
            <a:ext cx="3312368" cy="276999"/>
          </a:xfrm>
          <a:prstGeom prst="rect">
            <a:avLst/>
          </a:prstGeom>
          <a:noFill/>
        </p:spPr>
        <p:txBody>
          <a:bodyPr wrap="square" rtlCol="0">
            <a:spAutoFit/>
          </a:bodyPr>
          <a:lstStyle/>
          <a:p>
            <a:pPr algn="ctr"/>
            <a:r>
              <a:rPr lang="de-DE" sz="1200" b="1" dirty="0" smtClean="0">
                <a:solidFill>
                  <a:srgbClr val="000000"/>
                </a:solidFill>
                <a:cs typeface="Arial" panose="020B0604020202020204" pitchFamily="34" charset="0"/>
              </a:rPr>
              <a:t>Externe Kontextfaktoren</a:t>
            </a:r>
            <a:endParaRPr lang="de-DE" sz="1200" b="1" dirty="0">
              <a:solidFill>
                <a:srgbClr val="000000"/>
              </a:solidFill>
              <a:cs typeface="Arial" panose="020B0604020202020204" pitchFamily="34" charset="0"/>
            </a:endParaRPr>
          </a:p>
        </p:txBody>
      </p:sp>
      <p:sp>
        <p:nvSpPr>
          <p:cNvPr id="4" name="Textfeld 3"/>
          <p:cNvSpPr txBox="1"/>
          <p:nvPr/>
        </p:nvSpPr>
        <p:spPr>
          <a:xfrm>
            <a:off x="3169424" y="5602217"/>
            <a:ext cx="2736304" cy="276999"/>
          </a:xfrm>
          <a:prstGeom prst="rect">
            <a:avLst/>
          </a:prstGeom>
          <a:noFill/>
        </p:spPr>
        <p:txBody>
          <a:bodyPr wrap="square" rtlCol="0">
            <a:spAutoFit/>
          </a:bodyPr>
          <a:lstStyle/>
          <a:p>
            <a:pPr algn="ctr"/>
            <a:r>
              <a:rPr lang="de-DE" sz="1200" b="1" dirty="0" smtClean="0">
                <a:solidFill>
                  <a:srgbClr val="000000"/>
                </a:solidFill>
                <a:cs typeface="Arial" panose="020B0604020202020204" pitchFamily="34" charset="0"/>
              </a:rPr>
              <a:t>Interne Kontextfaktoren</a:t>
            </a:r>
            <a:endParaRPr lang="de-DE" sz="1200" b="1" dirty="0">
              <a:solidFill>
                <a:srgbClr val="000000"/>
              </a:solidFill>
              <a:cs typeface="Arial" panose="020B0604020202020204" pitchFamily="34" charset="0"/>
            </a:endParaRPr>
          </a:p>
        </p:txBody>
      </p:sp>
      <p:sp>
        <p:nvSpPr>
          <p:cNvPr id="5" name="Textfeld 4"/>
          <p:cNvSpPr txBox="1"/>
          <p:nvPr/>
        </p:nvSpPr>
        <p:spPr>
          <a:xfrm>
            <a:off x="6265768" y="2577769"/>
            <a:ext cx="2160240"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Personalbedarf</a:t>
            </a:r>
            <a:endParaRPr lang="de-DE" sz="1200" b="1" dirty="0">
              <a:solidFill>
                <a:srgbClr val="000000"/>
              </a:solidFill>
              <a:cs typeface="Arial" panose="020B0604020202020204" pitchFamily="34" charset="0"/>
            </a:endParaRPr>
          </a:p>
        </p:txBody>
      </p:sp>
      <p:sp>
        <p:nvSpPr>
          <p:cNvPr id="6" name="Textfeld 5"/>
          <p:cNvSpPr txBox="1"/>
          <p:nvPr/>
        </p:nvSpPr>
        <p:spPr>
          <a:xfrm>
            <a:off x="681166" y="2599263"/>
            <a:ext cx="2232248" cy="276999"/>
          </a:xfrm>
          <a:prstGeom prst="rect">
            <a:avLst/>
          </a:prstGeom>
          <a:noFill/>
        </p:spPr>
        <p:txBody>
          <a:bodyPr wrap="square" rtlCol="0">
            <a:spAutoFit/>
          </a:bodyPr>
          <a:lstStyle/>
          <a:p>
            <a:pPr algn="ctr"/>
            <a:r>
              <a:rPr lang="de-DE" sz="1200" b="1" dirty="0" smtClean="0">
                <a:solidFill>
                  <a:srgbClr val="000000"/>
                </a:solidFill>
                <a:cs typeface="Arial" panose="020B0604020202020204" pitchFamily="34" charset="0"/>
              </a:rPr>
              <a:t>Leistungsprogramm</a:t>
            </a:r>
            <a:endParaRPr lang="de-DE" sz="1200" b="1" dirty="0">
              <a:solidFill>
                <a:srgbClr val="000000"/>
              </a:solidFill>
              <a:cs typeface="Arial" panose="020B0604020202020204" pitchFamily="34" charset="0"/>
            </a:endParaRPr>
          </a:p>
        </p:txBody>
      </p:sp>
      <p:cxnSp>
        <p:nvCxnSpPr>
          <p:cNvPr id="8" name="Gerade Verbindung mit Pfeil 7"/>
          <p:cNvCxnSpPr/>
          <p:nvPr/>
        </p:nvCxnSpPr>
        <p:spPr>
          <a:xfrm>
            <a:off x="5701004" y="3153833"/>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Gerade Verbindung mit Pfeil 8"/>
          <p:cNvCxnSpPr/>
          <p:nvPr/>
        </p:nvCxnSpPr>
        <p:spPr>
          <a:xfrm>
            <a:off x="5701004" y="3513873"/>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Gerade Verbindung mit Pfeil 9"/>
          <p:cNvCxnSpPr/>
          <p:nvPr/>
        </p:nvCxnSpPr>
        <p:spPr>
          <a:xfrm>
            <a:off x="5701004" y="3873913"/>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Gerade Verbindung mit Pfeil 10"/>
          <p:cNvCxnSpPr/>
          <p:nvPr/>
        </p:nvCxnSpPr>
        <p:spPr>
          <a:xfrm>
            <a:off x="5701004" y="4233953"/>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Gerade Verbindung mit Pfeil 11"/>
          <p:cNvCxnSpPr/>
          <p:nvPr/>
        </p:nvCxnSpPr>
        <p:spPr>
          <a:xfrm>
            <a:off x="2801408" y="3513873"/>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Gerade Verbindung mit Pfeil 12"/>
          <p:cNvCxnSpPr/>
          <p:nvPr/>
        </p:nvCxnSpPr>
        <p:spPr>
          <a:xfrm>
            <a:off x="2801408" y="3873913"/>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Gerade Verbindung mit Pfeil 13"/>
          <p:cNvCxnSpPr/>
          <p:nvPr/>
        </p:nvCxnSpPr>
        <p:spPr>
          <a:xfrm>
            <a:off x="2801408" y="4208809"/>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Gerade Verbindung mit Pfeil 14"/>
          <p:cNvCxnSpPr/>
          <p:nvPr/>
        </p:nvCxnSpPr>
        <p:spPr>
          <a:xfrm>
            <a:off x="2801408" y="3153833"/>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rot="16200000">
            <a:off x="3601472" y="4738008"/>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Gerade Verbindung mit Pfeil 16"/>
          <p:cNvCxnSpPr/>
          <p:nvPr/>
        </p:nvCxnSpPr>
        <p:spPr>
          <a:xfrm rot="16200000">
            <a:off x="4969624" y="4738009"/>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Gerade Verbindung mit Pfeil 17"/>
          <p:cNvCxnSpPr/>
          <p:nvPr/>
        </p:nvCxnSpPr>
        <p:spPr>
          <a:xfrm rot="5400000">
            <a:off x="3601472" y="2577769"/>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Gerade Verbindung mit Pfeil 18"/>
          <p:cNvCxnSpPr/>
          <p:nvPr/>
        </p:nvCxnSpPr>
        <p:spPr>
          <a:xfrm rot="5400000">
            <a:off x="4897616" y="2577769"/>
            <a:ext cx="57606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0" name="Textfeld 19"/>
          <p:cNvSpPr txBox="1"/>
          <p:nvPr/>
        </p:nvSpPr>
        <p:spPr>
          <a:xfrm>
            <a:off x="2881398" y="1766517"/>
            <a:ext cx="1872208" cy="461665"/>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Gesamtwirtschaft und Politik</a:t>
            </a:r>
            <a:endParaRPr lang="de-DE" sz="1200" dirty="0">
              <a:solidFill>
                <a:srgbClr val="000000"/>
              </a:solidFill>
              <a:cs typeface="Arial" panose="020B0604020202020204" pitchFamily="34" charset="0"/>
            </a:endParaRPr>
          </a:p>
        </p:txBody>
      </p:sp>
      <p:sp>
        <p:nvSpPr>
          <p:cNvPr id="21" name="Textfeld 20"/>
          <p:cNvSpPr txBox="1"/>
          <p:nvPr/>
        </p:nvSpPr>
        <p:spPr>
          <a:xfrm>
            <a:off x="4512741" y="1766517"/>
            <a:ext cx="1944216" cy="461665"/>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Arbeitsrechtlicher Rahmen</a:t>
            </a:r>
            <a:endParaRPr lang="de-DE" sz="1200" dirty="0">
              <a:solidFill>
                <a:srgbClr val="000000"/>
              </a:solidFill>
              <a:cs typeface="Arial" panose="020B0604020202020204" pitchFamily="34" charset="0"/>
            </a:endParaRPr>
          </a:p>
        </p:txBody>
      </p:sp>
      <p:sp>
        <p:nvSpPr>
          <p:cNvPr id="22" name="Textfeld 21"/>
          <p:cNvSpPr txBox="1"/>
          <p:nvPr/>
        </p:nvSpPr>
        <p:spPr>
          <a:xfrm>
            <a:off x="1081194" y="2990080"/>
            <a:ext cx="1656184" cy="276999"/>
          </a:xfrm>
          <a:prstGeom prst="rect">
            <a:avLst/>
          </a:prstGeom>
          <a:noFill/>
        </p:spPr>
        <p:txBody>
          <a:bodyPr wrap="square" rtlCol="0">
            <a:spAutoFit/>
          </a:bodyPr>
          <a:lstStyle/>
          <a:p>
            <a:pPr algn="r"/>
            <a:r>
              <a:rPr lang="de-DE" sz="1200" dirty="0" smtClean="0">
                <a:solidFill>
                  <a:srgbClr val="000000"/>
                </a:solidFill>
                <a:cs typeface="Arial" panose="020B0604020202020204" pitchFamily="34" charset="0"/>
              </a:rPr>
              <a:t>Art und Umfang</a:t>
            </a:r>
            <a:endParaRPr lang="de-DE" sz="1200" dirty="0">
              <a:solidFill>
                <a:srgbClr val="000000"/>
              </a:solidFill>
              <a:cs typeface="Arial" panose="020B0604020202020204" pitchFamily="34" charset="0"/>
            </a:endParaRPr>
          </a:p>
        </p:txBody>
      </p:sp>
      <p:sp>
        <p:nvSpPr>
          <p:cNvPr id="23" name="Textfeld 22"/>
          <p:cNvSpPr txBox="1"/>
          <p:nvPr/>
        </p:nvSpPr>
        <p:spPr>
          <a:xfrm>
            <a:off x="1801272" y="3360096"/>
            <a:ext cx="936104" cy="276999"/>
          </a:xfrm>
          <a:prstGeom prst="rect">
            <a:avLst/>
          </a:prstGeom>
          <a:noFill/>
        </p:spPr>
        <p:txBody>
          <a:bodyPr wrap="square" rtlCol="0">
            <a:spAutoFit/>
          </a:bodyPr>
          <a:lstStyle/>
          <a:p>
            <a:pPr algn="r"/>
            <a:r>
              <a:rPr lang="de-DE" sz="1200" dirty="0" smtClean="0">
                <a:solidFill>
                  <a:srgbClr val="000000"/>
                </a:solidFill>
                <a:cs typeface="Arial" panose="020B0604020202020204" pitchFamily="34" charset="0"/>
              </a:rPr>
              <a:t>Qualität</a:t>
            </a:r>
            <a:endParaRPr lang="de-DE" sz="1200" dirty="0">
              <a:solidFill>
                <a:srgbClr val="000000"/>
              </a:solidFill>
              <a:cs typeface="Arial" panose="020B0604020202020204" pitchFamily="34" charset="0"/>
            </a:endParaRPr>
          </a:p>
        </p:txBody>
      </p:sp>
      <p:sp>
        <p:nvSpPr>
          <p:cNvPr id="24" name="Textfeld 23"/>
          <p:cNvSpPr txBox="1"/>
          <p:nvPr/>
        </p:nvSpPr>
        <p:spPr>
          <a:xfrm>
            <a:off x="1729266" y="3730009"/>
            <a:ext cx="1008112" cy="276999"/>
          </a:xfrm>
          <a:prstGeom prst="rect">
            <a:avLst/>
          </a:prstGeom>
          <a:noFill/>
        </p:spPr>
        <p:txBody>
          <a:bodyPr wrap="square" rtlCol="0">
            <a:spAutoFit/>
          </a:bodyPr>
          <a:lstStyle/>
          <a:p>
            <a:pPr algn="r"/>
            <a:r>
              <a:rPr lang="de-DE" sz="1200" dirty="0" smtClean="0">
                <a:solidFill>
                  <a:srgbClr val="000000"/>
                </a:solidFill>
                <a:cs typeface="Arial" panose="020B0604020202020204" pitchFamily="34" charset="0"/>
              </a:rPr>
              <a:t>Termin</a:t>
            </a:r>
            <a:endParaRPr lang="de-DE" sz="1200" dirty="0">
              <a:solidFill>
                <a:srgbClr val="000000"/>
              </a:solidFill>
              <a:cs typeface="Arial" panose="020B0604020202020204" pitchFamily="34" charset="0"/>
            </a:endParaRPr>
          </a:p>
        </p:txBody>
      </p:sp>
      <p:sp>
        <p:nvSpPr>
          <p:cNvPr id="25" name="Textfeld 24"/>
          <p:cNvSpPr txBox="1"/>
          <p:nvPr/>
        </p:nvSpPr>
        <p:spPr>
          <a:xfrm>
            <a:off x="865174" y="4055032"/>
            <a:ext cx="1864232" cy="276999"/>
          </a:xfrm>
          <a:prstGeom prst="rect">
            <a:avLst/>
          </a:prstGeom>
          <a:noFill/>
        </p:spPr>
        <p:txBody>
          <a:bodyPr wrap="square" rtlCol="0">
            <a:spAutoFit/>
          </a:bodyPr>
          <a:lstStyle/>
          <a:p>
            <a:pPr algn="r"/>
            <a:r>
              <a:rPr lang="de-DE" sz="1200" dirty="0" smtClean="0">
                <a:solidFill>
                  <a:srgbClr val="000000"/>
                </a:solidFill>
                <a:cs typeface="Arial" panose="020B0604020202020204" pitchFamily="34" charset="0"/>
              </a:rPr>
              <a:t>Kundenstruktur</a:t>
            </a:r>
            <a:endParaRPr lang="de-DE" sz="1200" dirty="0">
              <a:solidFill>
                <a:srgbClr val="000000"/>
              </a:solidFill>
              <a:cs typeface="Arial" panose="020B0604020202020204" pitchFamily="34" charset="0"/>
            </a:endParaRPr>
          </a:p>
        </p:txBody>
      </p:sp>
      <p:sp>
        <p:nvSpPr>
          <p:cNvPr id="26" name="Textfeld 25"/>
          <p:cNvSpPr txBox="1"/>
          <p:nvPr/>
        </p:nvSpPr>
        <p:spPr>
          <a:xfrm>
            <a:off x="6277074" y="2999944"/>
            <a:ext cx="165618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quantitativ</a:t>
            </a:r>
            <a:endParaRPr lang="de-DE" sz="1200" dirty="0">
              <a:solidFill>
                <a:srgbClr val="000000"/>
              </a:solidFill>
              <a:cs typeface="Arial" panose="020B0604020202020204" pitchFamily="34" charset="0"/>
            </a:endParaRPr>
          </a:p>
        </p:txBody>
      </p:sp>
      <p:sp>
        <p:nvSpPr>
          <p:cNvPr id="27" name="Textfeld 26"/>
          <p:cNvSpPr txBox="1"/>
          <p:nvPr/>
        </p:nvSpPr>
        <p:spPr>
          <a:xfrm>
            <a:off x="6265770" y="3360096"/>
            <a:ext cx="165618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qualitativ</a:t>
            </a:r>
            <a:endParaRPr lang="de-DE" sz="1200" dirty="0">
              <a:solidFill>
                <a:srgbClr val="000000"/>
              </a:solidFill>
              <a:cs typeface="Arial" panose="020B0604020202020204" pitchFamily="34" charset="0"/>
            </a:endParaRPr>
          </a:p>
        </p:txBody>
      </p:sp>
      <p:sp>
        <p:nvSpPr>
          <p:cNvPr id="28" name="Textfeld 27"/>
          <p:cNvSpPr txBox="1"/>
          <p:nvPr/>
        </p:nvSpPr>
        <p:spPr>
          <a:xfrm>
            <a:off x="6277074" y="4080176"/>
            <a:ext cx="165618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räumlich</a:t>
            </a:r>
            <a:endParaRPr lang="de-DE" sz="1200" dirty="0">
              <a:solidFill>
                <a:srgbClr val="000000"/>
              </a:solidFill>
              <a:cs typeface="Arial" panose="020B0604020202020204" pitchFamily="34" charset="0"/>
            </a:endParaRPr>
          </a:p>
        </p:txBody>
      </p:sp>
      <p:sp>
        <p:nvSpPr>
          <p:cNvPr id="29" name="Textfeld 28"/>
          <p:cNvSpPr txBox="1"/>
          <p:nvPr/>
        </p:nvSpPr>
        <p:spPr>
          <a:xfrm>
            <a:off x="6277074" y="3720136"/>
            <a:ext cx="165618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zeitlich</a:t>
            </a:r>
            <a:endParaRPr lang="de-DE" sz="1200" dirty="0">
              <a:solidFill>
                <a:srgbClr val="000000"/>
              </a:solidFill>
              <a:cs typeface="Arial" panose="020B0604020202020204" pitchFamily="34" charset="0"/>
            </a:endParaRPr>
          </a:p>
        </p:txBody>
      </p:sp>
      <p:sp>
        <p:nvSpPr>
          <p:cNvPr id="30" name="Textfeld 29"/>
          <p:cNvSpPr txBox="1"/>
          <p:nvPr/>
        </p:nvSpPr>
        <p:spPr>
          <a:xfrm>
            <a:off x="4548876" y="5170168"/>
            <a:ext cx="1428860" cy="276999"/>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Fehlzeiten</a:t>
            </a:r>
            <a:endParaRPr lang="de-DE" sz="1200" dirty="0">
              <a:solidFill>
                <a:srgbClr val="000000"/>
              </a:solidFill>
              <a:cs typeface="Arial" panose="020B0604020202020204" pitchFamily="34" charset="0"/>
            </a:endParaRPr>
          </a:p>
        </p:txBody>
      </p:sp>
      <p:sp>
        <p:nvSpPr>
          <p:cNvPr id="31" name="Textfeld 30"/>
          <p:cNvSpPr txBox="1"/>
          <p:nvPr/>
        </p:nvSpPr>
        <p:spPr>
          <a:xfrm>
            <a:off x="3158124" y="5170168"/>
            <a:ext cx="1523468" cy="276999"/>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Organisation</a:t>
            </a:r>
            <a:endParaRPr lang="de-DE" sz="1200" dirty="0">
              <a:solidFill>
                <a:srgbClr val="000000"/>
              </a:solidFill>
              <a:cs typeface="Arial" panose="020B0604020202020204" pitchFamily="34" charset="0"/>
            </a:endParaRPr>
          </a:p>
        </p:txBody>
      </p:sp>
      <p:cxnSp>
        <p:nvCxnSpPr>
          <p:cNvPr id="32" name="Straight Connector 31"/>
          <p:cNvCxnSpPr/>
          <p:nvPr/>
        </p:nvCxnSpPr>
        <p:spPr bwMode="auto">
          <a:xfrm>
            <a:off x="2913414" y="1652121"/>
            <a:ext cx="3280346"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7" name="Straight Connector 36"/>
          <p:cNvCxnSpPr/>
          <p:nvPr/>
        </p:nvCxnSpPr>
        <p:spPr bwMode="auto">
          <a:xfrm>
            <a:off x="865174" y="2898310"/>
            <a:ext cx="1864232"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8" name="Straight Connector 37"/>
          <p:cNvCxnSpPr/>
          <p:nvPr/>
        </p:nvCxnSpPr>
        <p:spPr bwMode="auto">
          <a:xfrm>
            <a:off x="6193760" y="2898310"/>
            <a:ext cx="1590251"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3" name="Straight Connector 42"/>
          <p:cNvCxnSpPr/>
          <p:nvPr/>
        </p:nvCxnSpPr>
        <p:spPr bwMode="auto">
          <a:xfrm>
            <a:off x="2913414" y="5505223"/>
            <a:ext cx="3280346"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6" name="Textfeld 3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Einflussfaktoren der Personalbedarfsplanung als wesentlichem Teilgebiet der Personalfunktion</a:t>
            </a:r>
            <a:endParaRPr lang="de-DE" sz="1600" b="1" dirty="0">
              <a:solidFill>
                <a:srgbClr val="002060"/>
              </a:solidFill>
            </a:endParaRPr>
          </a:p>
        </p:txBody>
      </p:sp>
      <p:sp>
        <p:nvSpPr>
          <p:cNvPr id="39" name="Textfeld 38"/>
          <p:cNvSpPr txBox="1"/>
          <p:nvPr/>
        </p:nvSpPr>
        <p:spPr>
          <a:xfrm>
            <a:off x="217170" y="971550"/>
            <a:ext cx="2691763" cy="307777"/>
          </a:xfrm>
          <a:prstGeom prst="rect">
            <a:avLst/>
          </a:prstGeom>
          <a:noFill/>
        </p:spPr>
        <p:txBody>
          <a:bodyPr wrap="none" rtlCol="0">
            <a:spAutoFit/>
          </a:bodyPr>
          <a:lstStyle/>
          <a:p>
            <a:r>
              <a:rPr lang="de-DE" sz="1400" i="1" dirty="0" smtClean="0">
                <a:solidFill>
                  <a:schemeClr val="bg1">
                    <a:lumMod val="50000"/>
                  </a:schemeClr>
                </a:solidFill>
              </a:rPr>
              <a:t>3.3 Personal - Personalplanung</a:t>
            </a:r>
            <a:endParaRPr lang="de-DE" sz="1400" i="1" dirty="0">
              <a:solidFill>
                <a:schemeClr val="bg1">
                  <a:lumMod val="50000"/>
                </a:schemeClr>
              </a:solidFill>
            </a:endParaRPr>
          </a:p>
        </p:txBody>
      </p:sp>
      <p:sp>
        <p:nvSpPr>
          <p:cNvPr id="40" name="Textfeld 39"/>
          <p:cNvSpPr txBox="1"/>
          <p:nvPr/>
        </p:nvSpPr>
        <p:spPr>
          <a:xfrm>
            <a:off x="346710" y="6382247"/>
            <a:ext cx="1483098" cy="253916"/>
          </a:xfrm>
          <a:prstGeom prst="rect">
            <a:avLst/>
          </a:prstGeom>
          <a:noFill/>
        </p:spPr>
        <p:txBody>
          <a:bodyPr wrap="none" rtlCol="0">
            <a:spAutoFit/>
          </a:bodyPr>
          <a:lstStyle/>
          <a:p>
            <a:r>
              <a:rPr lang="de-DE" sz="1050" dirty="0" smtClean="0">
                <a:solidFill>
                  <a:schemeClr val="bg1">
                    <a:lumMod val="50000"/>
                  </a:schemeClr>
                </a:solidFill>
              </a:rPr>
              <a:t>Quelle: Scholz (2000)</a:t>
            </a:r>
            <a:endParaRPr lang="de-DE" sz="1050" dirty="0">
              <a:solidFill>
                <a:schemeClr val="bg1">
                  <a:lumMod val="50000"/>
                </a:schemeClr>
              </a:solidFill>
            </a:endParaRPr>
          </a:p>
        </p:txBody>
      </p:sp>
      <p:sp>
        <p:nvSpPr>
          <p:cNvPr id="46" name="Textfeld 45"/>
          <p:cNvSpPr txBox="1"/>
          <p:nvPr/>
        </p:nvSpPr>
        <p:spPr>
          <a:xfrm>
            <a:off x="19593" y="3406140"/>
            <a:ext cx="1520189" cy="830997"/>
          </a:xfrm>
          <a:prstGeom prst="rect">
            <a:avLst/>
          </a:prstGeom>
          <a:noFill/>
        </p:spPr>
        <p:txBody>
          <a:bodyPr wrap="square" rtlCol="0">
            <a:spAutoFit/>
          </a:bodyPr>
          <a:lstStyle/>
          <a:p>
            <a:r>
              <a:rPr lang="de-DE" sz="1200" dirty="0" smtClean="0"/>
              <a:t>Ändert sich regelmäßig bei unternehmerischen Unternehmen</a:t>
            </a:r>
            <a:endParaRPr lang="de-DE" sz="1200" dirty="0"/>
          </a:p>
        </p:txBody>
      </p:sp>
      <p:sp>
        <p:nvSpPr>
          <p:cNvPr id="49" name="Textfeld 48"/>
          <p:cNvSpPr txBox="1"/>
          <p:nvPr/>
        </p:nvSpPr>
        <p:spPr>
          <a:xfrm>
            <a:off x="6583680" y="4598670"/>
            <a:ext cx="2205990" cy="1015663"/>
          </a:xfrm>
          <a:prstGeom prst="rect">
            <a:avLst/>
          </a:prstGeom>
          <a:noFill/>
        </p:spPr>
        <p:txBody>
          <a:bodyPr wrap="square" rtlCol="0">
            <a:spAutoFit/>
          </a:bodyPr>
          <a:lstStyle/>
          <a:p>
            <a:pPr algn="ctr"/>
            <a:r>
              <a:rPr lang="de-DE" sz="1200" dirty="0" smtClean="0"/>
              <a:t>Aber: Bei erfolgreichen unternehmerischen Unternehmen werden auch oft für geeignete Personen Stellen geschaffen</a:t>
            </a:r>
            <a:endParaRPr lang="de-DE" sz="1200" dirty="0"/>
          </a:p>
        </p:txBody>
      </p:sp>
      <p:sp>
        <p:nvSpPr>
          <p:cNvPr id="4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142</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709089665"/>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feld 20"/>
          <p:cNvSpPr txBox="1"/>
          <p:nvPr/>
        </p:nvSpPr>
        <p:spPr>
          <a:xfrm>
            <a:off x="1139655" y="2308073"/>
            <a:ext cx="1543050" cy="864000"/>
          </a:xfrm>
          <a:prstGeom prst="rect">
            <a:avLst/>
          </a:prstGeom>
          <a:solidFill>
            <a:schemeClr val="accent2">
              <a:lumMod val="20000"/>
              <a:lumOff val="80000"/>
            </a:schemeClr>
          </a:solidFill>
        </p:spPr>
        <p:txBody>
          <a:bodyPr wrap="square" rtlCol="0">
            <a:spAutoFit/>
          </a:bodyPr>
          <a:lstStyle/>
          <a:p>
            <a:pPr lvl="0">
              <a:lnSpc>
                <a:spcPct val="115000"/>
              </a:lnSpc>
            </a:pPr>
            <a:r>
              <a:rPr lang="de-DE" sz="1200" dirty="0">
                <a:solidFill>
                  <a:srgbClr val="000000"/>
                </a:solidFill>
                <a:latin typeface="Arial" panose="020B0604020202020204" pitchFamily="34" charset="0"/>
                <a:ea typeface="Calibri"/>
                <a:cs typeface="Arial" panose="020B0604020202020204" pitchFamily="34" charset="0"/>
              </a:rPr>
              <a:t>Bestand &lt; Bedarf</a:t>
            </a:r>
          </a:p>
        </p:txBody>
      </p:sp>
      <p:sp>
        <p:nvSpPr>
          <p:cNvPr id="24" name="Textfeld 23"/>
          <p:cNvSpPr txBox="1"/>
          <p:nvPr/>
        </p:nvSpPr>
        <p:spPr>
          <a:xfrm>
            <a:off x="1139655" y="3315628"/>
            <a:ext cx="1543050" cy="864000"/>
          </a:xfrm>
          <a:prstGeom prst="rect">
            <a:avLst/>
          </a:prstGeom>
          <a:solidFill>
            <a:schemeClr val="accent2">
              <a:lumMod val="20000"/>
              <a:lumOff val="80000"/>
            </a:schemeClr>
          </a:solidFill>
        </p:spPr>
        <p:txBody>
          <a:bodyPr wrap="square" rtlCol="0">
            <a:spAutoFit/>
          </a:bodyPr>
          <a:lstStyle/>
          <a:p>
            <a:pPr lvl="0">
              <a:lnSpc>
                <a:spcPct val="115000"/>
              </a:lnSpc>
            </a:pPr>
            <a:r>
              <a:rPr lang="de-DE" sz="1200" dirty="0">
                <a:solidFill>
                  <a:srgbClr val="000000"/>
                </a:solidFill>
                <a:latin typeface="Arial" panose="020B0604020202020204" pitchFamily="34" charset="0"/>
                <a:ea typeface="Calibri"/>
                <a:cs typeface="Arial" panose="020B0604020202020204" pitchFamily="34" charset="0"/>
              </a:rPr>
              <a:t>Bestand </a:t>
            </a:r>
            <a:r>
              <a:rPr lang="de-DE" sz="1200" dirty="0" smtClean="0">
                <a:solidFill>
                  <a:srgbClr val="000000"/>
                </a:solidFill>
                <a:latin typeface="Arial" panose="020B0604020202020204" pitchFamily="34" charset="0"/>
                <a:ea typeface="Calibri"/>
                <a:cs typeface="Arial" panose="020B0604020202020204" pitchFamily="34" charset="0"/>
              </a:rPr>
              <a:t>= </a:t>
            </a:r>
            <a:r>
              <a:rPr lang="de-DE" sz="1200" dirty="0">
                <a:solidFill>
                  <a:srgbClr val="000000"/>
                </a:solidFill>
                <a:latin typeface="Arial" panose="020B0604020202020204" pitchFamily="34" charset="0"/>
                <a:ea typeface="Calibri"/>
                <a:cs typeface="Arial" panose="020B0604020202020204" pitchFamily="34" charset="0"/>
              </a:rPr>
              <a:t>Bedarf</a:t>
            </a:r>
          </a:p>
        </p:txBody>
      </p:sp>
      <p:sp>
        <p:nvSpPr>
          <p:cNvPr id="25" name="Textfeld 24"/>
          <p:cNvSpPr txBox="1"/>
          <p:nvPr/>
        </p:nvSpPr>
        <p:spPr>
          <a:xfrm>
            <a:off x="1139655" y="4288873"/>
            <a:ext cx="1543050" cy="864000"/>
          </a:xfrm>
          <a:prstGeom prst="rect">
            <a:avLst/>
          </a:prstGeom>
          <a:solidFill>
            <a:schemeClr val="accent2">
              <a:lumMod val="20000"/>
              <a:lumOff val="80000"/>
            </a:schemeClr>
          </a:solidFill>
        </p:spPr>
        <p:txBody>
          <a:bodyPr wrap="square" rtlCol="0">
            <a:spAutoFit/>
          </a:bodyPr>
          <a:lstStyle/>
          <a:p>
            <a:pPr lvl="0">
              <a:lnSpc>
                <a:spcPct val="115000"/>
              </a:lnSpc>
            </a:pPr>
            <a:r>
              <a:rPr lang="de-DE" sz="1200" dirty="0" smtClean="0">
                <a:solidFill>
                  <a:srgbClr val="000000"/>
                </a:solidFill>
                <a:latin typeface="Arial" panose="020B0604020202020204" pitchFamily="34" charset="0"/>
                <a:ea typeface="Calibri"/>
                <a:cs typeface="Arial" panose="020B0604020202020204" pitchFamily="34" charset="0"/>
              </a:rPr>
              <a:t>Bestand </a:t>
            </a:r>
            <a:r>
              <a:rPr lang="de-DE" sz="1200" dirty="0">
                <a:solidFill>
                  <a:srgbClr val="000000"/>
                </a:solidFill>
                <a:latin typeface="Arial" panose="020B0604020202020204" pitchFamily="34" charset="0"/>
                <a:ea typeface="Calibri"/>
                <a:cs typeface="Arial" panose="020B0604020202020204" pitchFamily="34" charset="0"/>
              </a:rPr>
              <a:t>&gt; Bedarf</a:t>
            </a:r>
          </a:p>
        </p:txBody>
      </p:sp>
      <p:sp>
        <p:nvSpPr>
          <p:cNvPr id="26" name="Textfeld 25"/>
          <p:cNvSpPr txBox="1"/>
          <p:nvPr/>
        </p:nvSpPr>
        <p:spPr>
          <a:xfrm>
            <a:off x="2701755" y="1984115"/>
            <a:ext cx="1543050" cy="252000"/>
          </a:xfrm>
          <a:prstGeom prst="rect">
            <a:avLst/>
          </a:prstGeom>
          <a:noFill/>
        </p:spPr>
        <p:txBody>
          <a:bodyPr wrap="square" rtlCol="0">
            <a:spAutoFit/>
          </a:bodyPr>
          <a:lstStyle/>
          <a:p>
            <a:pPr lvl="0">
              <a:lnSpc>
                <a:spcPct val="115000"/>
              </a:lnSpc>
            </a:pPr>
            <a:r>
              <a:rPr lang="de-DE" sz="1200" dirty="0">
                <a:solidFill>
                  <a:srgbClr val="000000"/>
                </a:solidFill>
                <a:latin typeface="Arial" panose="020B0604020202020204" pitchFamily="34" charset="0"/>
                <a:ea typeface="Calibri"/>
                <a:cs typeface="Arial" panose="020B0604020202020204" pitchFamily="34" charset="0"/>
              </a:rPr>
              <a:t>Bestand &lt; Bedarf</a:t>
            </a:r>
          </a:p>
        </p:txBody>
      </p:sp>
      <p:sp>
        <p:nvSpPr>
          <p:cNvPr id="27" name="Textfeld 26"/>
          <p:cNvSpPr txBox="1"/>
          <p:nvPr/>
        </p:nvSpPr>
        <p:spPr>
          <a:xfrm>
            <a:off x="4606755" y="1980612"/>
            <a:ext cx="1543050" cy="252000"/>
          </a:xfrm>
          <a:prstGeom prst="rect">
            <a:avLst/>
          </a:prstGeom>
          <a:noFill/>
        </p:spPr>
        <p:txBody>
          <a:bodyPr wrap="square" rtlCol="0">
            <a:spAutoFit/>
          </a:bodyPr>
          <a:lstStyle/>
          <a:p>
            <a:pPr lvl="0">
              <a:lnSpc>
                <a:spcPct val="115000"/>
              </a:lnSpc>
            </a:pPr>
            <a:r>
              <a:rPr lang="de-DE" sz="1200" dirty="0">
                <a:solidFill>
                  <a:srgbClr val="000000"/>
                </a:solidFill>
                <a:latin typeface="Arial" panose="020B0604020202020204" pitchFamily="34" charset="0"/>
                <a:ea typeface="Calibri"/>
                <a:cs typeface="Arial" panose="020B0604020202020204" pitchFamily="34" charset="0"/>
              </a:rPr>
              <a:t>Bestand </a:t>
            </a:r>
            <a:r>
              <a:rPr lang="de-DE" sz="1200" dirty="0" smtClean="0">
                <a:solidFill>
                  <a:srgbClr val="000000"/>
                </a:solidFill>
                <a:latin typeface="Arial" panose="020B0604020202020204" pitchFamily="34" charset="0"/>
                <a:ea typeface="Calibri"/>
                <a:cs typeface="Arial" panose="020B0604020202020204" pitchFamily="34" charset="0"/>
              </a:rPr>
              <a:t>= </a:t>
            </a:r>
            <a:r>
              <a:rPr lang="de-DE" sz="1200" dirty="0">
                <a:solidFill>
                  <a:srgbClr val="000000"/>
                </a:solidFill>
                <a:latin typeface="Arial" panose="020B0604020202020204" pitchFamily="34" charset="0"/>
                <a:ea typeface="Calibri"/>
                <a:cs typeface="Arial" panose="020B0604020202020204" pitchFamily="34" charset="0"/>
              </a:rPr>
              <a:t>Bedarf</a:t>
            </a:r>
          </a:p>
        </p:txBody>
      </p:sp>
      <p:sp>
        <p:nvSpPr>
          <p:cNvPr id="28" name="Textfeld 27"/>
          <p:cNvSpPr txBox="1"/>
          <p:nvPr/>
        </p:nvSpPr>
        <p:spPr>
          <a:xfrm>
            <a:off x="6587955" y="1975106"/>
            <a:ext cx="1543050" cy="286682"/>
          </a:xfrm>
          <a:prstGeom prst="rect">
            <a:avLst/>
          </a:prstGeom>
          <a:noFill/>
        </p:spPr>
        <p:txBody>
          <a:bodyPr wrap="square" rtlCol="0">
            <a:spAutoFit/>
          </a:bodyPr>
          <a:lstStyle/>
          <a:p>
            <a:pPr lvl="0">
              <a:lnSpc>
                <a:spcPct val="115000"/>
              </a:lnSpc>
            </a:pPr>
            <a:r>
              <a:rPr lang="de-DE" sz="1200" dirty="0" smtClean="0">
                <a:solidFill>
                  <a:srgbClr val="000000"/>
                </a:solidFill>
                <a:latin typeface="Arial" panose="020B0604020202020204" pitchFamily="34" charset="0"/>
                <a:ea typeface="Calibri"/>
                <a:cs typeface="Arial" panose="020B0604020202020204" pitchFamily="34" charset="0"/>
              </a:rPr>
              <a:t>Bestand </a:t>
            </a:r>
            <a:r>
              <a:rPr lang="de-DE" sz="1200" dirty="0">
                <a:solidFill>
                  <a:srgbClr val="000000"/>
                </a:solidFill>
                <a:latin typeface="Arial" panose="020B0604020202020204" pitchFamily="34" charset="0"/>
                <a:ea typeface="Calibri"/>
                <a:cs typeface="Arial" panose="020B0604020202020204" pitchFamily="34" charset="0"/>
              </a:rPr>
              <a:t>&gt; Bedarf</a:t>
            </a:r>
          </a:p>
        </p:txBody>
      </p:sp>
      <p:sp>
        <p:nvSpPr>
          <p:cNvPr id="29" name="Textfeld 28"/>
          <p:cNvSpPr txBox="1"/>
          <p:nvPr/>
        </p:nvSpPr>
        <p:spPr>
          <a:xfrm>
            <a:off x="2701755" y="2250777"/>
            <a:ext cx="1714500" cy="923779"/>
          </a:xfrm>
          <a:prstGeom prst="rect">
            <a:avLst/>
          </a:prstGeom>
          <a:noFill/>
        </p:spPr>
        <p:txBody>
          <a:bodyPr wrap="square" rtlCol="0">
            <a:spAutoFit/>
          </a:bodyPr>
          <a:lstStyle/>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Beschaffung und Entwicklung</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 </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(1)</a:t>
            </a:r>
          </a:p>
        </p:txBody>
      </p:sp>
      <p:sp>
        <p:nvSpPr>
          <p:cNvPr id="30" name="Textfeld 29"/>
          <p:cNvSpPr txBox="1"/>
          <p:nvPr/>
        </p:nvSpPr>
        <p:spPr>
          <a:xfrm>
            <a:off x="4521029" y="2241769"/>
            <a:ext cx="3609975" cy="941796"/>
          </a:xfrm>
          <a:prstGeom prst="rect">
            <a:avLst/>
          </a:prstGeom>
          <a:noFill/>
        </p:spPr>
        <p:txBody>
          <a:bodyPr wrap="square" rtlCol="0">
            <a:spAutoFit/>
          </a:bodyPr>
          <a:lstStyle/>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Beschaffung und eventuell Entwicklung</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 </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 </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(2)</a:t>
            </a:r>
          </a:p>
        </p:txBody>
      </p:sp>
      <p:sp>
        <p:nvSpPr>
          <p:cNvPr id="31" name="Textfeld 30"/>
          <p:cNvSpPr txBox="1"/>
          <p:nvPr/>
        </p:nvSpPr>
        <p:spPr>
          <a:xfrm>
            <a:off x="2701755" y="3240715"/>
            <a:ext cx="1714500" cy="941796"/>
          </a:xfrm>
          <a:prstGeom prst="rect">
            <a:avLst/>
          </a:prstGeom>
          <a:noFill/>
        </p:spPr>
        <p:txBody>
          <a:bodyPr wrap="square" rtlCol="0">
            <a:spAutoFit/>
          </a:bodyPr>
          <a:lstStyle/>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Entwicklung </a:t>
            </a:r>
            <a:r>
              <a:rPr lang="de-DE" sz="1200" dirty="0" smtClean="0">
                <a:solidFill>
                  <a:prstClr val="black"/>
                </a:solidFill>
                <a:latin typeface="Arial" panose="020B0604020202020204" pitchFamily="34" charset="0"/>
                <a:ea typeface="Calibri"/>
                <a:cs typeface="Arial" panose="020B0604020202020204" pitchFamily="34" charset="0"/>
              </a:rPr>
              <a:t>und/oder </a:t>
            </a:r>
            <a:r>
              <a:rPr lang="de-DE" sz="1200" dirty="0">
                <a:solidFill>
                  <a:prstClr val="black"/>
                </a:solidFill>
                <a:latin typeface="Arial" panose="020B0604020202020204" pitchFamily="34" charset="0"/>
                <a:ea typeface="Calibri"/>
                <a:cs typeface="Arial" panose="020B0604020202020204" pitchFamily="34" charset="0"/>
              </a:rPr>
              <a:t>Beschaffung und Freisetzung</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(3)</a:t>
            </a:r>
          </a:p>
        </p:txBody>
      </p:sp>
      <p:sp>
        <p:nvSpPr>
          <p:cNvPr id="32" name="Textfeld 31"/>
          <p:cNvSpPr txBox="1"/>
          <p:nvPr/>
        </p:nvSpPr>
        <p:spPr>
          <a:xfrm>
            <a:off x="4521030" y="3243819"/>
            <a:ext cx="1714500" cy="941796"/>
          </a:xfrm>
          <a:prstGeom prst="rect">
            <a:avLst/>
          </a:prstGeom>
          <a:noFill/>
        </p:spPr>
        <p:txBody>
          <a:bodyPr wrap="square" rtlCol="0">
            <a:spAutoFit/>
          </a:bodyPr>
          <a:lstStyle/>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Eventuell </a:t>
            </a:r>
            <a:endParaRPr lang="de-DE" sz="1200" dirty="0" smtClean="0">
              <a:solidFill>
                <a:prstClr val="black"/>
              </a:solidFill>
              <a:latin typeface="Arial" panose="020B0604020202020204" pitchFamily="34" charset="0"/>
              <a:ea typeface="Calibri"/>
              <a:cs typeface="Arial" panose="020B0604020202020204" pitchFamily="34" charset="0"/>
            </a:endParaRPr>
          </a:p>
          <a:p>
            <a:pPr lvl="0" algn="ctr" defTabSz="457200">
              <a:lnSpc>
                <a:spcPct val="115000"/>
              </a:lnSpc>
            </a:pPr>
            <a:r>
              <a:rPr lang="de-DE" sz="1200" dirty="0" smtClean="0">
                <a:solidFill>
                  <a:prstClr val="black"/>
                </a:solidFill>
                <a:latin typeface="Arial" panose="020B0604020202020204" pitchFamily="34" charset="0"/>
                <a:ea typeface="Calibri"/>
                <a:cs typeface="Arial" panose="020B0604020202020204" pitchFamily="34" charset="0"/>
              </a:rPr>
              <a:t>Entwicklung</a:t>
            </a:r>
            <a:endParaRPr lang="de-DE" sz="1200" dirty="0">
              <a:solidFill>
                <a:prstClr val="black"/>
              </a:solidFill>
              <a:latin typeface="Arial" panose="020B0604020202020204" pitchFamily="34" charset="0"/>
              <a:ea typeface="Calibri"/>
              <a:cs typeface="Arial" panose="020B0604020202020204" pitchFamily="34" charset="0"/>
            </a:endParaRP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 </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(4)</a:t>
            </a:r>
          </a:p>
        </p:txBody>
      </p:sp>
      <p:sp>
        <p:nvSpPr>
          <p:cNvPr id="33" name="Textfeld 32"/>
          <p:cNvSpPr txBox="1"/>
          <p:nvPr/>
        </p:nvSpPr>
        <p:spPr>
          <a:xfrm>
            <a:off x="6502229" y="3243819"/>
            <a:ext cx="1714500" cy="923779"/>
          </a:xfrm>
          <a:prstGeom prst="rect">
            <a:avLst/>
          </a:prstGeom>
          <a:noFill/>
        </p:spPr>
        <p:txBody>
          <a:bodyPr wrap="square" rtlCol="0">
            <a:spAutoFit/>
          </a:bodyPr>
          <a:lstStyle/>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Eventuell Freisetzung und Beschaffung</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 </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(5)</a:t>
            </a:r>
          </a:p>
        </p:txBody>
      </p:sp>
      <p:sp>
        <p:nvSpPr>
          <p:cNvPr id="34" name="Textfeld 33"/>
          <p:cNvSpPr txBox="1"/>
          <p:nvPr/>
        </p:nvSpPr>
        <p:spPr>
          <a:xfrm>
            <a:off x="2701755" y="4237082"/>
            <a:ext cx="1714500" cy="923779"/>
          </a:xfrm>
          <a:prstGeom prst="rect">
            <a:avLst/>
          </a:prstGeom>
          <a:noFill/>
        </p:spPr>
        <p:txBody>
          <a:bodyPr wrap="square" rtlCol="0">
            <a:spAutoFit/>
          </a:bodyPr>
          <a:lstStyle/>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Freisetzung und Beschaffung und/oder Entwicklung</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(6)</a:t>
            </a:r>
          </a:p>
        </p:txBody>
      </p:sp>
      <p:sp>
        <p:nvSpPr>
          <p:cNvPr id="35" name="Textfeld 34"/>
          <p:cNvSpPr txBox="1"/>
          <p:nvPr/>
        </p:nvSpPr>
        <p:spPr>
          <a:xfrm>
            <a:off x="4478165" y="4237082"/>
            <a:ext cx="3695701" cy="941796"/>
          </a:xfrm>
          <a:prstGeom prst="rect">
            <a:avLst/>
          </a:prstGeom>
          <a:noFill/>
        </p:spPr>
        <p:txBody>
          <a:bodyPr wrap="square" rtlCol="0">
            <a:spAutoFit/>
          </a:bodyPr>
          <a:lstStyle/>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Eventuell Freisetzung</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 </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 </a:t>
            </a:r>
          </a:p>
          <a:p>
            <a:pPr lvl="0" algn="ctr" defTabSz="457200">
              <a:lnSpc>
                <a:spcPct val="115000"/>
              </a:lnSpc>
            </a:pPr>
            <a:r>
              <a:rPr lang="de-DE" sz="1200" dirty="0">
                <a:solidFill>
                  <a:prstClr val="black"/>
                </a:solidFill>
                <a:latin typeface="Arial" panose="020B0604020202020204" pitchFamily="34" charset="0"/>
                <a:ea typeface="Calibri"/>
                <a:cs typeface="Arial" panose="020B0604020202020204" pitchFamily="34" charset="0"/>
              </a:rPr>
              <a:t>(7)</a:t>
            </a:r>
          </a:p>
        </p:txBody>
      </p:sp>
      <p:sp>
        <p:nvSpPr>
          <p:cNvPr id="36" name="Textfeld 35"/>
          <p:cNvSpPr txBox="1"/>
          <p:nvPr/>
        </p:nvSpPr>
        <p:spPr>
          <a:xfrm>
            <a:off x="1158705" y="1669853"/>
            <a:ext cx="1543050" cy="286682"/>
          </a:xfrm>
          <a:prstGeom prst="rect">
            <a:avLst/>
          </a:prstGeom>
          <a:noFill/>
        </p:spPr>
        <p:txBody>
          <a:bodyPr wrap="square" rtlCol="0">
            <a:spAutoFit/>
          </a:bodyPr>
          <a:lstStyle/>
          <a:p>
            <a:pPr lvl="0">
              <a:lnSpc>
                <a:spcPct val="115000"/>
              </a:lnSpc>
            </a:pPr>
            <a:r>
              <a:rPr lang="de-DE" sz="1200" b="1" dirty="0" smtClean="0">
                <a:solidFill>
                  <a:srgbClr val="000000"/>
                </a:solidFill>
                <a:latin typeface="Arial" panose="020B0604020202020204" pitchFamily="34" charset="0"/>
                <a:ea typeface="Calibri"/>
                <a:cs typeface="Arial" panose="020B0604020202020204" pitchFamily="34" charset="0"/>
              </a:rPr>
              <a:t>Quantitativ</a:t>
            </a:r>
            <a:endParaRPr lang="de-DE" sz="1200" b="1" dirty="0">
              <a:solidFill>
                <a:srgbClr val="000000"/>
              </a:solidFill>
              <a:latin typeface="Arial" panose="020B0604020202020204" pitchFamily="34" charset="0"/>
              <a:ea typeface="Calibri"/>
              <a:cs typeface="Arial" panose="020B0604020202020204" pitchFamily="34" charset="0"/>
            </a:endParaRPr>
          </a:p>
        </p:txBody>
      </p:sp>
      <p:sp>
        <p:nvSpPr>
          <p:cNvPr id="37" name="Textfeld 36"/>
          <p:cNvSpPr txBox="1"/>
          <p:nvPr/>
        </p:nvSpPr>
        <p:spPr>
          <a:xfrm>
            <a:off x="2787479" y="1678963"/>
            <a:ext cx="5343525" cy="286682"/>
          </a:xfrm>
          <a:prstGeom prst="rect">
            <a:avLst/>
          </a:prstGeom>
          <a:noFill/>
        </p:spPr>
        <p:txBody>
          <a:bodyPr wrap="square" rtlCol="0">
            <a:spAutoFit/>
          </a:bodyPr>
          <a:lstStyle/>
          <a:p>
            <a:pPr lvl="0" algn="ctr">
              <a:lnSpc>
                <a:spcPct val="115000"/>
              </a:lnSpc>
            </a:pPr>
            <a:r>
              <a:rPr lang="de-DE" sz="1200" b="1" dirty="0" smtClean="0">
                <a:solidFill>
                  <a:srgbClr val="000000"/>
                </a:solidFill>
                <a:latin typeface="Arial" panose="020B0604020202020204" pitchFamily="34" charset="0"/>
                <a:ea typeface="Calibri"/>
                <a:cs typeface="Arial" panose="020B0604020202020204" pitchFamily="34" charset="0"/>
              </a:rPr>
              <a:t>Qualitativ</a:t>
            </a:r>
            <a:endParaRPr lang="de-DE" sz="1200" b="1" dirty="0">
              <a:solidFill>
                <a:srgbClr val="000000"/>
              </a:solidFill>
              <a:latin typeface="Arial" panose="020B0604020202020204" pitchFamily="34" charset="0"/>
              <a:ea typeface="Calibri"/>
              <a:cs typeface="Arial" panose="020B0604020202020204" pitchFamily="34" charset="0"/>
            </a:endParaRPr>
          </a:p>
        </p:txBody>
      </p:sp>
      <p:cxnSp>
        <p:nvCxnSpPr>
          <p:cNvPr id="38" name="Gerade Verbindung 37"/>
          <p:cNvCxnSpPr/>
          <p:nvPr/>
        </p:nvCxnSpPr>
        <p:spPr bwMode="auto">
          <a:xfrm>
            <a:off x="1158705" y="2241769"/>
            <a:ext cx="69723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9" name="Gerade Verbindung 38"/>
          <p:cNvCxnSpPr/>
          <p:nvPr/>
        </p:nvCxnSpPr>
        <p:spPr bwMode="auto">
          <a:xfrm>
            <a:off x="1158704" y="3231190"/>
            <a:ext cx="69723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0" name="Gerade Verbindung 39"/>
          <p:cNvCxnSpPr/>
          <p:nvPr/>
        </p:nvCxnSpPr>
        <p:spPr bwMode="auto">
          <a:xfrm>
            <a:off x="1158704" y="4218032"/>
            <a:ext cx="69723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1" name="Gerade Verbindung 40"/>
          <p:cNvCxnSpPr/>
          <p:nvPr/>
        </p:nvCxnSpPr>
        <p:spPr bwMode="auto">
          <a:xfrm>
            <a:off x="1168230" y="5191913"/>
            <a:ext cx="69723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2" name="Gerade Verbindung 41"/>
          <p:cNvCxnSpPr/>
          <p:nvPr/>
        </p:nvCxnSpPr>
        <p:spPr bwMode="auto">
          <a:xfrm>
            <a:off x="2637461" y="1962173"/>
            <a:ext cx="5481637"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3" name="Gerade Verbindung 42"/>
          <p:cNvCxnSpPr/>
          <p:nvPr/>
        </p:nvCxnSpPr>
        <p:spPr bwMode="auto">
          <a:xfrm>
            <a:off x="1158704" y="1669438"/>
            <a:ext cx="69723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4" name="Textfeld 43"/>
          <p:cNvSpPr txBox="1"/>
          <p:nvPr/>
        </p:nvSpPr>
        <p:spPr>
          <a:xfrm>
            <a:off x="217170" y="388620"/>
            <a:ext cx="8515349" cy="338554"/>
          </a:xfrm>
          <a:prstGeom prst="rect">
            <a:avLst/>
          </a:prstGeom>
          <a:noFill/>
        </p:spPr>
        <p:txBody>
          <a:bodyPr wrap="square" rtlCol="0">
            <a:spAutoFit/>
          </a:bodyPr>
          <a:lstStyle/>
          <a:p>
            <a:r>
              <a:rPr lang="de-DE" sz="1600" b="1" dirty="0">
                <a:solidFill>
                  <a:srgbClr val="002060"/>
                </a:solidFill>
              </a:rPr>
              <a:t>Szenarien quantitativer und qualitativer Personalbedarfsplanung</a:t>
            </a:r>
          </a:p>
        </p:txBody>
      </p:sp>
      <p:sp>
        <p:nvSpPr>
          <p:cNvPr id="45" name="Textfeld 44"/>
          <p:cNvSpPr txBox="1"/>
          <p:nvPr/>
        </p:nvSpPr>
        <p:spPr>
          <a:xfrm>
            <a:off x="217170" y="971550"/>
            <a:ext cx="2802370" cy="307777"/>
          </a:xfrm>
          <a:prstGeom prst="rect">
            <a:avLst/>
          </a:prstGeom>
          <a:noFill/>
        </p:spPr>
        <p:txBody>
          <a:bodyPr wrap="none" rtlCol="0">
            <a:spAutoFit/>
          </a:bodyPr>
          <a:lstStyle/>
          <a:p>
            <a:r>
              <a:rPr lang="de-DE" sz="1400" i="1" dirty="0" smtClean="0">
                <a:solidFill>
                  <a:schemeClr val="bg1">
                    <a:lumMod val="50000"/>
                  </a:schemeClr>
                </a:solidFill>
              </a:rPr>
              <a:t>3.3 Personal – Personalauswahl </a:t>
            </a:r>
            <a:endParaRPr lang="de-DE" sz="1400" i="1" dirty="0">
              <a:solidFill>
                <a:schemeClr val="bg1">
                  <a:lumMod val="50000"/>
                </a:schemeClr>
              </a:solidFill>
            </a:endParaRPr>
          </a:p>
        </p:txBody>
      </p:sp>
      <p:sp>
        <p:nvSpPr>
          <p:cNvPr id="46" name="Textfeld 45"/>
          <p:cNvSpPr txBox="1"/>
          <p:nvPr/>
        </p:nvSpPr>
        <p:spPr>
          <a:xfrm>
            <a:off x="346710" y="6371909"/>
            <a:ext cx="187102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Kuratko</a:t>
            </a:r>
            <a:r>
              <a:rPr lang="de-DE" sz="1050" dirty="0" smtClean="0">
                <a:solidFill>
                  <a:schemeClr val="bg1">
                    <a:lumMod val="50000"/>
                  </a:schemeClr>
                </a:solidFill>
              </a:rPr>
              <a:t> et al. (2011)</a:t>
            </a:r>
            <a:endParaRPr lang="de-DE" sz="1050" dirty="0">
              <a:solidFill>
                <a:schemeClr val="bg1">
                  <a:lumMod val="50000"/>
                </a:schemeClr>
              </a:solidFill>
            </a:endParaRPr>
          </a:p>
        </p:txBody>
      </p:sp>
      <p:sp>
        <p:nvSpPr>
          <p:cNvPr id="4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143</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023370927"/>
      </p:ext>
    </p:extLst>
  </p:cSld>
  <p:clrMapOvr>
    <a:masterClrMapping/>
  </p:clrMapOvr>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Objekt 3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34900"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 name="Rechteck 43"/>
          <p:cNvSpPr/>
          <p:nvPr/>
        </p:nvSpPr>
        <p:spPr bwMode="auto">
          <a:xfrm>
            <a:off x="228600" y="5120640"/>
            <a:ext cx="8732520" cy="81153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7" name="Richtungspfeil 36"/>
          <p:cNvSpPr/>
          <p:nvPr/>
        </p:nvSpPr>
        <p:spPr bwMode="auto">
          <a:xfrm rot="5400000">
            <a:off x="2828925" y="-1137285"/>
            <a:ext cx="3509010" cy="8709660"/>
          </a:xfrm>
          <a:prstGeom prst="homePlate">
            <a:avLst>
              <a:gd name="adj" fmla="val 696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36" name="Gruppieren 35"/>
          <p:cNvGrpSpPr/>
          <p:nvPr/>
        </p:nvGrpSpPr>
        <p:grpSpPr>
          <a:xfrm>
            <a:off x="292230" y="1691640"/>
            <a:ext cx="8760330" cy="2911340"/>
            <a:chOff x="173672" y="1772008"/>
            <a:chExt cx="9283888" cy="3071002"/>
          </a:xfrm>
        </p:grpSpPr>
        <p:sp>
          <p:nvSpPr>
            <p:cNvPr id="78" name="Textfeld 77"/>
            <p:cNvSpPr txBox="1"/>
            <p:nvPr/>
          </p:nvSpPr>
          <p:spPr>
            <a:xfrm>
              <a:off x="265358" y="1772008"/>
              <a:ext cx="1958142" cy="461665"/>
            </a:xfrm>
            <a:prstGeom prst="rect">
              <a:avLst/>
            </a:prstGeom>
            <a:noFill/>
          </p:spPr>
          <p:txBody>
            <a:bodyPr wrap="square" rtlCol="0">
              <a:spAutoFit/>
            </a:bodyPr>
            <a:lstStyle/>
            <a:p>
              <a:r>
                <a:rPr lang="de-DE" sz="1200" b="1" dirty="0" smtClean="0">
                  <a:solidFill>
                    <a:srgbClr val="000000"/>
                  </a:solidFill>
                  <a:cs typeface="Arial" pitchFamily="34" charset="0"/>
                </a:rPr>
                <a:t>Unternehmerisches Verhalten</a:t>
              </a:r>
              <a:endParaRPr lang="de-DE" sz="1200" b="1" dirty="0">
                <a:solidFill>
                  <a:srgbClr val="000000"/>
                </a:solidFill>
                <a:cs typeface="Arial" pitchFamily="34" charset="0"/>
              </a:endParaRPr>
            </a:p>
          </p:txBody>
        </p:sp>
        <p:sp>
          <p:nvSpPr>
            <p:cNvPr id="13" name="Textfeld 12"/>
            <p:cNvSpPr txBox="1"/>
            <p:nvPr/>
          </p:nvSpPr>
          <p:spPr>
            <a:xfrm>
              <a:off x="6200687" y="4133683"/>
              <a:ext cx="1152128" cy="276999"/>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gering</a:t>
              </a:r>
            </a:p>
          </p:txBody>
        </p:sp>
        <p:sp>
          <p:nvSpPr>
            <p:cNvPr id="80" name="Textfeld 79"/>
            <p:cNvSpPr txBox="1"/>
            <p:nvPr/>
          </p:nvSpPr>
          <p:spPr>
            <a:xfrm>
              <a:off x="7264490" y="4133683"/>
              <a:ext cx="1152128" cy="276999"/>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mittel</a:t>
              </a:r>
            </a:p>
          </p:txBody>
        </p:sp>
        <p:sp>
          <p:nvSpPr>
            <p:cNvPr id="81" name="Textfeld 80"/>
            <p:cNvSpPr txBox="1"/>
            <p:nvPr/>
          </p:nvSpPr>
          <p:spPr>
            <a:xfrm>
              <a:off x="8305432" y="4133683"/>
              <a:ext cx="1152128" cy="276999"/>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hoch</a:t>
              </a:r>
            </a:p>
          </p:txBody>
        </p:sp>
        <p:sp>
          <p:nvSpPr>
            <p:cNvPr id="84" name="Textfeld 83"/>
            <p:cNvSpPr txBox="1"/>
            <p:nvPr/>
          </p:nvSpPr>
          <p:spPr>
            <a:xfrm>
              <a:off x="3050220" y="4133683"/>
              <a:ext cx="1152128" cy="276999"/>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gering</a:t>
              </a:r>
            </a:p>
          </p:txBody>
        </p:sp>
        <p:sp>
          <p:nvSpPr>
            <p:cNvPr id="85" name="Textfeld 84"/>
            <p:cNvSpPr txBox="1"/>
            <p:nvPr/>
          </p:nvSpPr>
          <p:spPr>
            <a:xfrm>
              <a:off x="4152525" y="4133683"/>
              <a:ext cx="1152128" cy="276999"/>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mittel</a:t>
              </a:r>
            </a:p>
          </p:txBody>
        </p:sp>
        <p:sp>
          <p:nvSpPr>
            <p:cNvPr id="86" name="Textfeld 85"/>
            <p:cNvSpPr txBox="1"/>
            <p:nvPr/>
          </p:nvSpPr>
          <p:spPr>
            <a:xfrm>
              <a:off x="5254829" y="4133683"/>
              <a:ext cx="1152128" cy="276999"/>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hoch</a:t>
              </a:r>
              <a:endParaRPr lang="de-DE" sz="1200" dirty="0">
                <a:solidFill>
                  <a:srgbClr val="000000"/>
                </a:solidFill>
                <a:cs typeface="Arial" panose="020B0604020202020204" pitchFamily="34" charset="0"/>
              </a:endParaRPr>
            </a:p>
          </p:txBody>
        </p:sp>
        <p:sp>
          <p:nvSpPr>
            <p:cNvPr id="95" name="Textfeld 94"/>
            <p:cNvSpPr txBox="1"/>
            <p:nvPr/>
          </p:nvSpPr>
          <p:spPr>
            <a:xfrm>
              <a:off x="173672" y="4133683"/>
              <a:ext cx="702527" cy="646331"/>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18 bis 24</a:t>
              </a:r>
            </a:p>
            <a:p>
              <a:pPr algn="ctr"/>
              <a:r>
                <a:rPr lang="de-DE" sz="1200" dirty="0" smtClean="0">
                  <a:solidFill>
                    <a:srgbClr val="000000"/>
                  </a:solidFill>
                  <a:cs typeface="Arial" panose="020B0604020202020204" pitchFamily="34" charset="0"/>
                </a:rPr>
                <a:t> </a:t>
              </a:r>
              <a:endParaRPr lang="de-DE" sz="1200" dirty="0">
                <a:solidFill>
                  <a:srgbClr val="000000"/>
                </a:solidFill>
                <a:cs typeface="Arial" panose="020B0604020202020204" pitchFamily="34" charset="0"/>
              </a:endParaRPr>
            </a:p>
          </p:txBody>
        </p:sp>
        <p:sp>
          <p:nvSpPr>
            <p:cNvPr id="96" name="Textfeld 95"/>
            <p:cNvSpPr txBox="1"/>
            <p:nvPr/>
          </p:nvSpPr>
          <p:spPr>
            <a:xfrm>
              <a:off x="673146" y="4133683"/>
              <a:ext cx="749465" cy="646331"/>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25 bis 34</a:t>
              </a:r>
            </a:p>
            <a:p>
              <a:pPr algn="ctr"/>
              <a:endParaRPr lang="de-DE" sz="1200" dirty="0" smtClean="0">
                <a:solidFill>
                  <a:srgbClr val="000000"/>
                </a:solidFill>
                <a:cs typeface="Arial" panose="020B0604020202020204" pitchFamily="34" charset="0"/>
              </a:endParaRPr>
            </a:p>
          </p:txBody>
        </p:sp>
        <p:sp>
          <p:nvSpPr>
            <p:cNvPr id="97" name="Textfeld 96"/>
            <p:cNvSpPr txBox="1"/>
            <p:nvPr/>
          </p:nvSpPr>
          <p:spPr>
            <a:xfrm>
              <a:off x="1226709" y="4133683"/>
              <a:ext cx="742315" cy="646331"/>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35 bis 44</a:t>
              </a:r>
            </a:p>
            <a:p>
              <a:pPr algn="ctr"/>
              <a:endParaRPr lang="de-DE" sz="1200" dirty="0">
                <a:solidFill>
                  <a:srgbClr val="000000"/>
                </a:solidFill>
                <a:cs typeface="Arial" panose="020B0604020202020204" pitchFamily="34" charset="0"/>
              </a:endParaRPr>
            </a:p>
          </p:txBody>
        </p:sp>
        <p:sp>
          <p:nvSpPr>
            <p:cNvPr id="98" name="Textfeld 97"/>
            <p:cNvSpPr txBox="1"/>
            <p:nvPr/>
          </p:nvSpPr>
          <p:spPr>
            <a:xfrm>
              <a:off x="1806977" y="4133683"/>
              <a:ext cx="697308" cy="646331"/>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45 bis 54</a:t>
              </a:r>
            </a:p>
            <a:p>
              <a:pPr algn="ctr"/>
              <a:endParaRPr lang="de-DE" sz="1200" dirty="0">
                <a:solidFill>
                  <a:srgbClr val="000000"/>
                </a:solidFill>
                <a:cs typeface="Arial" panose="020B0604020202020204" pitchFamily="34" charset="0"/>
              </a:endParaRPr>
            </a:p>
          </p:txBody>
        </p:sp>
        <p:sp>
          <p:nvSpPr>
            <p:cNvPr id="99" name="Textfeld 98"/>
            <p:cNvSpPr txBox="1"/>
            <p:nvPr/>
          </p:nvSpPr>
          <p:spPr>
            <a:xfrm>
              <a:off x="2403379" y="4133683"/>
              <a:ext cx="636167" cy="646331"/>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55 bis 64</a:t>
              </a:r>
            </a:p>
            <a:p>
              <a:pPr algn="ctr"/>
              <a:endParaRPr lang="de-DE" sz="1200" dirty="0">
                <a:solidFill>
                  <a:srgbClr val="000000"/>
                </a:solidFill>
                <a:cs typeface="Arial" panose="020B0604020202020204" pitchFamily="34" charset="0"/>
              </a:endParaRPr>
            </a:p>
          </p:txBody>
        </p:sp>
        <p:sp>
          <p:nvSpPr>
            <p:cNvPr id="31" name="Freihandform 30"/>
            <p:cNvSpPr/>
            <p:nvPr/>
          </p:nvSpPr>
          <p:spPr bwMode="auto">
            <a:xfrm>
              <a:off x="419003" y="2361636"/>
              <a:ext cx="2408663" cy="1501697"/>
            </a:xfrm>
            <a:custGeom>
              <a:avLst/>
              <a:gdLst>
                <a:gd name="connsiteX0" fmla="*/ 0 w 2877015"/>
                <a:gd name="connsiteY0" fmla="*/ 1501697 h 1501697"/>
                <a:gd name="connsiteX1" fmla="*/ 557561 w 2877015"/>
                <a:gd name="connsiteY1" fmla="*/ 486937 h 1501697"/>
                <a:gd name="connsiteX2" fmla="*/ 1438507 w 2877015"/>
                <a:gd name="connsiteY2" fmla="*/ 18585 h 1501697"/>
                <a:gd name="connsiteX3" fmla="*/ 2297151 w 2877015"/>
                <a:gd name="connsiteY3" fmla="*/ 375424 h 1501697"/>
                <a:gd name="connsiteX4" fmla="*/ 2877015 w 2877015"/>
                <a:gd name="connsiteY4" fmla="*/ 966439 h 1501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7015" h="1501697">
                  <a:moveTo>
                    <a:pt x="0" y="1501697"/>
                  </a:moveTo>
                  <a:cubicBezTo>
                    <a:pt x="158905" y="1117909"/>
                    <a:pt x="317810" y="734122"/>
                    <a:pt x="557561" y="486937"/>
                  </a:cubicBezTo>
                  <a:cubicBezTo>
                    <a:pt x="797312" y="239752"/>
                    <a:pt x="1148575" y="37171"/>
                    <a:pt x="1438507" y="18585"/>
                  </a:cubicBezTo>
                  <a:cubicBezTo>
                    <a:pt x="1728439" y="0"/>
                    <a:pt x="2057400" y="217448"/>
                    <a:pt x="2297151" y="375424"/>
                  </a:cubicBezTo>
                  <a:cubicBezTo>
                    <a:pt x="2536902" y="533400"/>
                    <a:pt x="2706958" y="749919"/>
                    <a:pt x="2877015" y="966439"/>
                  </a:cubicBezTo>
                </a:path>
              </a:pathLst>
            </a:cu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eaLnBrk="0" fontAlgn="base" hangingPunct="0">
                <a:spcBef>
                  <a:spcPct val="20000"/>
                </a:spcBef>
                <a:spcAft>
                  <a:spcPct val="0"/>
                </a:spcAft>
              </a:pPr>
              <a:endParaRPr lang="de-DE" sz="1600" smtClean="0">
                <a:solidFill>
                  <a:srgbClr val="000000"/>
                </a:solidFill>
              </a:endParaRPr>
            </a:p>
          </p:txBody>
        </p:sp>
        <p:sp>
          <p:nvSpPr>
            <p:cNvPr id="32" name="Freihandform 31"/>
            <p:cNvSpPr/>
            <p:nvPr/>
          </p:nvSpPr>
          <p:spPr bwMode="auto">
            <a:xfrm>
              <a:off x="3574793" y="2692456"/>
              <a:ext cx="2352647" cy="1260088"/>
            </a:xfrm>
            <a:custGeom>
              <a:avLst/>
              <a:gdLst>
                <a:gd name="connsiteX0" fmla="*/ 0 w 2810107"/>
                <a:gd name="connsiteY0" fmla="*/ 1260088 h 1260088"/>
                <a:gd name="connsiteX1" fmla="*/ 1460810 w 2810107"/>
                <a:gd name="connsiteY1" fmla="*/ 713678 h 1260088"/>
                <a:gd name="connsiteX2" fmla="*/ 2810107 w 2810107"/>
                <a:gd name="connsiteY2" fmla="*/ 0 h 1260088"/>
              </a:gdLst>
              <a:ahLst/>
              <a:cxnLst>
                <a:cxn ang="0">
                  <a:pos x="connsiteX0" y="connsiteY0"/>
                </a:cxn>
                <a:cxn ang="0">
                  <a:pos x="connsiteX1" y="connsiteY1"/>
                </a:cxn>
                <a:cxn ang="0">
                  <a:pos x="connsiteX2" y="connsiteY2"/>
                </a:cxn>
              </a:cxnLst>
              <a:rect l="l" t="t" r="r" b="b"/>
              <a:pathLst>
                <a:path w="2810107" h="1260088">
                  <a:moveTo>
                    <a:pt x="0" y="1260088"/>
                  </a:moveTo>
                  <a:cubicBezTo>
                    <a:pt x="496229" y="1091890"/>
                    <a:pt x="992459" y="923693"/>
                    <a:pt x="1460810" y="713678"/>
                  </a:cubicBezTo>
                  <a:cubicBezTo>
                    <a:pt x="1929161" y="503663"/>
                    <a:pt x="2369634" y="251831"/>
                    <a:pt x="2810107" y="0"/>
                  </a:cubicBezTo>
                </a:path>
              </a:pathLst>
            </a:cu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eaLnBrk="0" fontAlgn="base" hangingPunct="0">
                <a:spcBef>
                  <a:spcPct val="20000"/>
                </a:spcBef>
                <a:spcAft>
                  <a:spcPct val="0"/>
                </a:spcAft>
              </a:pPr>
              <a:endParaRPr lang="de-DE" sz="1600" smtClean="0">
                <a:solidFill>
                  <a:srgbClr val="000000"/>
                </a:solidFill>
              </a:endParaRPr>
            </a:p>
          </p:txBody>
        </p:sp>
        <p:sp>
          <p:nvSpPr>
            <p:cNvPr id="33" name="Freihandform 32"/>
            <p:cNvSpPr/>
            <p:nvPr/>
          </p:nvSpPr>
          <p:spPr bwMode="auto">
            <a:xfrm>
              <a:off x="6730589" y="2413677"/>
              <a:ext cx="2156594" cy="1471961"/>
            </a:xfrm>
            <a:custGeom>
              <a:avLst/>
              <a:gdLst>
                <a:gd name="connsiteX0" fmla="*/ 0 w 2575932"/>
                <a:gd name="connsiteY0" fmla="*/ 1471961 h 1471961"/>
                <a:gd name="connsiteX1" fmla="*/ 1304693 w 2575932"/>
                <a:gd name="connsiteY1" fmla="*/ 981307 h 1471961"/>
                <a:gd name="connsiteX2" fmla="*/ 2575932 w 2575932"/>
                <a:gd name="connsiteY2" fmla="*/ 0 h 1471961"/>
              </a:gdLst>
              <a:ahLst/>
              <a:cxnLst>
                <a:cxn ang="0">
                  <a:pos x="connsiteX0" y="connsiteY0"/>
                </a:cxn>
                <a:cxn ang="0">
                  <a:pos x="connsiteX1" y="connsiteY1"/>
                </a:cxn>
                <a:cxn ang="0">
                  <a:pos x="connsiteX2" y="connsiteY2"/>
                </a:cxn>
              </a:cxnLst>
              <a:rect l="l" t="t" r="r" b="b"/>
              <a:pathLst>
                <a:path w="2575932" h="1471961">
                  <a:moveTo>
                    <a:pt x="0" y="1471961"/>
                  </a:moveTo>
                  <a:cubicBezTo>
                    <a:pt x="437685" y="1349297"/>
                    <a:pt x="875371" y="1226634"/>
                    <a:pt x="1304693" y="981307"/>
                  </a:cubicBezTo>
                  <a:cubicBezTo>
                    <a:pt x="1734015" y="735980"/>
                    <a:pt x="2154973" y="367990"/>
                    <a:pt x="2575932" y="0"/>
                  </a:cubicBezTo>
                </a:path>
              </a:pathLst>
            </a:cu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eaLnBrk="0" fontAlgn="base" hangingPunct="0">
                <a:spcBef>
                  <a:spcPct val="20000"/>
                </a:spcBef>
                <a:spcAft>
                  <a:spcPct val="0"/>
                </a:spcAft>
              </a:pPr>
              <a:endParaRPr lang="de-DE" sz="1600" smtClean="0">
                <a:solidFill>
                  <a:srgbClr val="000000"/>
                </a:solidFill>
              </a:endParaRPr>
            </a:p>
          </p:txBody>
        </p:sp>
        <p:cxnSp>
          <p:nvCxnSpPr>
            <p:cNvPr id="35" name="Gerade Verbindung 34"/>
            <p:cNvCxnSpPr/>
            <p:nvPr/>
          </p:nvCxnSpPr>
          <p:spPr bwMode="auto">
            <a:xfrm>
              <a:off x="262883" y="4108663"/>
              <a:ext cx="2843561"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0" name="Gerade Verbindung 39"/>
            <p:cNvCxnSpPr/>
            <p:nvPr/>
          </p:nvCxnSpPr>
          <p:spPr bwMode="auto">
            <a:xfrm flipV="1">
              <a:off x="262883" y="1856116"/>
              <a:ext cx="0" cy="2241396"/>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1" name="Gerade Verbindung 40"/>
            <p:cNvCxnSpPr/>
            <p:nvPr/>
          </p:nvCxnSpPr>
          <p:spPr bwMode="auto">
            <a:xfrm>
              <a:off x="3325752" y="4104946"/>
              <a:ext cx="2843561"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2" name="Gerade Verbindung 41"/>
            <p:cNvCxnSpPr/>
            <p:nvPr/>
          </p:nvCxnSpPr>
          <p:spPr bwMode="auto">
            <a:xfrm flipV="1">
              <a:off x="3325752" y="1852399"/>
              <a:ext cx="0" cy="2241396"/>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3" name="Gerade Verbindung 42"/>
            <p:cNvCxnSpPr/>
            <p:nvPr/>
          </p:nvCxnSpPr>
          <p:spPr bwMode="auto">
            <a:xfrm>
              <a:off x="6422074" y="4112380"/>
              <a:ext cx="2843561"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1" name="Gerade Verbindung 50"/>
            <p:cNvCxnSpPr/>
            <p:nvPr/>
          </p:nvCxnSpPr>
          <p:spPr bwMode="auto">
            <a:xfrm flipV="1">
              <a:off x="6422074" y="1859833"/>
              <a:ext cx="0" cy="2241396"/>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55" name="Textfeld 54"/>
            <p:cNvSpPr txBox="1"/>
            <p:nvPr/>
          </p:nvSpPr>
          <p:spPr>
            <a:xfrm>
              <a:off x="3339382" y="1772008"/>
              <a:ext cx="1958142" cy="461665"/>
            </a:xfrm>
            <a:prstGeom prst="rect">
              <a:avLst/>
            </a:prstGeom>
            <a:noFill/>
          </p:spPr>
          <p:txBody>
            <a:bodyPr wrap="square" rtlCol="0">
              <a:spAutoFit/>
            </a:bodyPr>
            <a:lstStyle/>
            <a:p>
              <a:r>
                <a:rPr lang="de-DE" sz="1200" b="1" dirty="0" smtClean="0">
                  <a:solidFill>
                    <a:srgbClr val="000000"/>
                  </a:solidFill>
                  <a:cs typeface="Arial" pitchFamily="34" charset="0"/>
                </a:rPr>
                <a:t>Unternehmerisches Verhalten</a:t>
              </a:r>
              <a:endParaRPr lang="de-DE" sz="1200" b="1" dirty="0">
                <a:solidFill>
                  <a:srgbClr val="000000"/>
                </a:solidFill>
                <a:cs typeface="Arial" pitchFamily="34" charset="0"/>
              </a:endParaRPr>
            </a:p>
          </p:txBody>
        </p:sp>
        <p:sp>
          <p:nvSpPr>
            <p:cNvPr id="56" name="Textfeld 55"/>
            <p:cNvSpPr txBox="1"/>
            <p:nvPr/>
          </p:nvSpPr>
          <p:spPr>
            <a:xfrm>
              <a:off x="6439421" y="1772008"/>
              <a:ext cx="1958142" cy="461665"/>
            </a:xfrm>
            <a:prstGeom prst="rect">
              <a:avLst/>
            </a:prstGeom>
            <a:noFill/>
          </p:spPr>
          <p:txBody>
            <a:bodyPr wrap="square" rtlCol="0">
              <a:spAutoFit/>
            </a:bodyPr>
            <a:lstStyle/>
            <a:p>
              <a:r>
                <a:rPr lang="de-DE" sz="1200" b="1" dirty="0" smtClean="0">
                  <a:solidFill>
                    <a:srgbClr val="000000"/>
                  </a:solidFill>
                  <a:cs typeface="Arial" pitchFamily="34" charset="0"/>
                </a:rPr>
                <a:t>Unternehmerisches Verhalten</a:t>
              </a:r>
              <a:endParaRPr lang="de-DE" sz="1200" b="1" dirty="0">
                <a:solidFill>
                  <a:srgbClr val="000000"/>
                </a:solidFill>
                <a:cs typeface="Arial" pitchFamily="34" charset="0"/>
              </a:endParaRPr>
            </a:p>
          </p:txBody>
        </p:sp>
        <p:sp>
          <p:nvSpPr>
            <p:cNvPr id="57" name="Textfeld 56"/>
            <p:cNvSpPr txBox="1"/>
            <p:nvPr/>
          </p:nvSpPr>
          <p:spPr>
            <a:xfrm>
              <a:off x="727519" y="4566011"/>
              <a:ext cx="1958142" cy="276999"/>
            </a:xfrm>
            <a:prstGeom prst="rect">
              <a:avLst/>
            </a:prstGeom>
            <a:noFill/>
          </p:spPr>
          <p:txBody>
            <a:bodyPr wrap="square" rtlCol="0">
              <a:spAutoFit/>
            </a:bodyPr>
            <a:lstStyle/>
            <a:p>
              <a:pPr algn="ctr"/>
              <a:r>
                <a:rPr lang="de-DE" sz="1200" b="1" dirty="0" smtClean="0">
                  <a:solidFill>
                    <a:srgbClr val="000000"/>
                  </a:solidFill>
                  <a:cs typeface="Arial" pitchFamily="34" charset="0"/>
                </a:rPr>
                <a:t>Alter in Jahren</a:t>
              </a:r>
              <a:endParaRPr lang="de-DE" sz="1200" b="1" dirty="0">
                <a:solidFill>
                  <a:srgbClr val="000000"/>
                </a:solidFill>
                <a:cs typeface="Arial" pitchFamily="34" charset="0"/>
              </a:endParaRPr>
            </a:p>
          </p:txBody>
        </p:sp>
        <p:sp>
          <p:nvSpPr>
            <p:cNvPr id="58" name="Textfeld 57"/>
            <p:cNvSpPr txBox="1"/>
            <p:nvPr/>
          </p:nvSpPr>
          <p:spPr>
            <a:xfrm>
              <a:off x="3790387" y="4566011"/>
              <a:ext cx="1958142" cy="276999"/>
            </a:xfrm>
            <a:prstGeom prst="rect">
              <a:avLst/>
            </a:prstGeom>
            <a:noFill/>
          </p:spPr>
          <p:txBody>
            <a:bodyPr wrap="square" rtlCol="0">
              <a:spAutoFit/>
            </a:bodyPr>
            <a:lstStyle/>
            <a:p>
              <a:pPr algn="ctr"/>
              <a:r>
                <a:rPr lang="de-DE" sz="1200" b="1" dirty="0" smtClean="0">
                  <a:solidFill>
                    <a:srgbClr val="000000"/>
                  </a:solidFill>
                  <a:cs typeface="Arial" pitchFamily="34" charset="0"/>
                </a:rPr>
                <a:t>Bildungsstand</a:t>
              </a:r>
              <a:endParaRPr lang="de-DE" sz="1200" b="1" dirty="0">
                <a:solidFill>
                  <a:srgbClr val="000000"/>
                </a:solidFill>
                <a:cs typeface="Arial" pitchFamily="34" charset="0"/>
              </a:endParaRPr>
            </a:p>
          </p:txBody>
        </p:sp>
        <p:sp>
          <p:nvSpPr>
            <p:cNvPr id="59" name="Textfeld 58"/>
            <p:cNvSpPr txBox="1"/>
            <p:nvPr/>
          </p:nvSpPr>
          <p:spPr>
            <a:xfrm>
              <a:off x="6897860" y="4566011"/>
              <a:ext cx="1958142" cy="276999"/>
            </a:xfrm>
            <a:prstGeom prst="rect">
              <a:avLst/>
            </a:prstGeom>
            <a:noFill/>
          </p:spPr>
          <p:txBody>
            <a:bodyPr wrap="square" rtlCol="0">
              <a:spAutoFit/>
            </a:bodyPr>
            <a:lstStyle/>
            <a:p>
              <a:pPr algn="ctr"/>
              <a:r>
                <a:rPr lang="de-DE" sz="1200" b="1" dirty="0" smtClean="0">
                  <a:solidFill>
                    <a:srgbClr val="000000"/>
                  </a:solidFill>
                  <a:cs typeface="Arial" pitchFamily="34" charset="0"/>
                </a:rPr>
                <a:t>Einkommen</a:t>
              </a:r>
              <a:endParaRPr lang="de-DE" sz="1200" b="1" dirty="0">
                <a:solidFill>
                  <a:srgbClr val="000000"/>
                </a:solidFill>
                <a:cs typeface="Arial" pitchFamily="34" charset="0"/>
              </a:endParaRPr>
            </a:p>
          </p:txBody>
        </p:sp>
      </p:grpSp>
      <p:sp>
        <p:nvSpPr>
          <p:cNvPr id="29" name="Textfeld 28"/>
          <p:cNvSpPr txBox="1"/>
          <p:nvPr/>
        </p:nvSpPr>
        <p:spPr>
          <a:xfrm>
            <a:off x="346710" y="6382247"/>
            <a:ext cx="1826141" cy="253916"/>
          </a:xfrm>
          <a:prstGeom prst="rect">
            <a:avLst/>
          </a:prstGeom>
          <a:noFill/>
        </p:spPr>
        <p:txBody>
          <a:bodyPr wrap="none" rtlCol="0">
            <a:spAutoFit/>
          </a:bodyPr>
          <a:lstStyle/>
          <a:p>
            <a:r>
              <a:rPr lang="de-DE" sz="1050" dirty="0" smtClean="0">
                <a:solidFill>
                  <a:schemeClr val="bg1">
                    <a:lumMod val="50000"/>
                  </a:schemeClr>
                </a:solidFill>
              </a:rPr>
              <a:t>Quelle: Bosma et al. (2013)</a:t>
            </a:r>
            <a:endParaRPr lang="de-DE" sz="1050" dirty="0">
              <a:solidFill>
                <a:srgbClr val="FF0000"/>
              </a:solidFill>
            </a:endParaRPr>
          </a:p>
        </p:txBody>
      </p:sp>
      <p:sp>
        <p:nvSpPr>
          <p:cNvPr id="30" name="Textfeld 29"/>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Gibt es Individuen, die sich per se unternehmerischer verhalten als andere?</a:t>
            </a:r>
            <a:endParaRPr lang="de-DE" sz="1600" b="1" dirty="0">
              <a:solidFill>
                <a:srgbClr val="002060"/>
              </a:solidFill>
            </a:endParaRPr>
          </a:p>
        </p:txBody>
      </p:sp>
      <p:sp>
        <p:nvSpPr>
          <p:cNvPr id="39" name="Textfeld 38"/>
          <p:cNvSpPr txBox="1"/>
          <p:nvPr/>
        </p:nvSpPr>
        <p:spPr>
          <a:xfrm>
            <a:off x="394092" y="5226903"/>
            <a:ext cx="8349858" cy="646331"/>
          </a:xfrm>
          <a:prstGeom prst="rect">
            <a:avLst/>
          </a:prstGeom>
          <a:noFill/>
        </p:spPr>
        <p:txBody>
          <a:bodyPr wrap="square" rtlCol="0">
            <a:spAutoFit/>
          </a:bodyPr>
          <a:lstStyle/>
          <a:p>
            <a:pPr marL="263525" indent="-263525">
              <a:buFont typeface="Symbol" pitchFamily="18" charset="2"/>
              <a:buChar char="-"/>
            </a:pPr>
            <a:r>
              <a:rPr lang="de-DE" sz="1200" b="1" dirty="0" smtClean="0">
                <a:solidFill>
                  <a:srgbClr val="000000"/>
                </a:solidFill>
                <a:cs typeface="Arial" pitchFamily="34" charset="0"/>
              </a:rPr>
              <a:t>Demographische Eigenschaften </a:t>
            </a:r>
            <a:r>
              <a:rPr lang="de-DE" sz="1200" dirty="0" smtClean="0">
                <a:solidFill>
                  <a:srgbClr val="000000"/>
                </a:solidFill>
                <a:cs typeface="Arial" pitchFamily="34" charset="0"/>
              </a:rPr>
              <a:t>haben einen Einfluss auf unternehmerisches Verhalten eines Mitarbeiters</a:t>
            </a:r>
          </a:p>
          <a:p>
            <a:pPr marL="263525" indent="-263525">
              <a:buFont typeface="Symbol" pitchFamily="18" charset="2"/>
              <a:buChar char="-"/>
            </a:pPr>
            <a:r>
              <a:rPr lang="de-DE" sz="1200" dirty="0" smtClean="0">
                <a:solidFill>
                  <a:srgbClr val="000000"/>
                </a:solidFill>
                <a:cs typeface="Arial" pitchFamily="34" charset="0"/>
              </a:rPr>
              <a:t>Mitarbeiter mittleren Alters, Mitarbeiter mit hohem Bildungsstand und Mitarbeiter mit hohem Einkommen verhalten sich grundsätzlich unternehmerischer</a:t>
            </a:r>
            <a:endParaRPr lang="de-DE" sz="1200" dirty="0">
              <a:solidFill>
                <a:srgbClr val="000000"/>
              </a:solidFill>
              <a:cs typeface="Arial" pitchFamily="34" charset="0"/>
            </a:endParaRPr>
          </a:p>
        </p:txBody>
      </p:sp>
      <p:sp>
        <p:nvSpPr>
          <p:cNvPr id="4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46" name="Textfeld 45"/>
          <p:cNvSpPr txBox="1"/>
          <p:nvPr/>
        </p:nvSpPr>
        <p:spPr>
          <a:xfrm>
            <a:off x="217170" y="971550"/>
            <a:ext cx="2802370" cy="307777"/>
          </a:xfrm>
          <a:prstGeom prst="rect">
            <a:avLst/>
          </a:prstGeom>
          <a:noFill/>
        </p:spPr>
        <p:txBody>
          <a:bodyPr wrap="none" rtlCol="0">
            <a:spAutoFit/>
          </a:bodyPr>
          <a:lstStyle/>
          <a:p>
            <a:r>
              <a:rPr lang="de-DE" sz="1400" i="1" dirty="0" smtClean="0">
                <a:solidFill>
                  <a:schemeClr val="bg1">
                    <a:lumMod val="50000"/>
                  </a:schemeClr>
                </a:solidFill>
              </a:rPr>
              <a:t>3.3 Personal – Personalauswahl </a:t>
            </a:r>
            <a:endParaRPr lang="de-DE" sz="1400" i="1" dirty="0">
              <a:solidFill>
                <a:schemeClr val="bg1">
                  <a:lumMod val="50000"/>
                </a:schemeClr>
              </a:solidFill>
            </a:endParaRPr>
          </a:p>
        </p:txBody>
      </p:sp>
    </p:spTree>
    <p:extLst>
      <p:ext uri="{BB962C8B-B14F-4D97-AF65-F5344CB8AC3E}">
        <p14:creationId xmlns:p14="http://schemas.microsoft.com/office/powerpoint/2010/main" val="3165766074"/>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 name="Objekt 43"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33876"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5" name="Rechteck 44"/>
          <p:cNvSpPr/>
          <p:nvPr/>
        </p:nvSpPr>
        <p:spPr bwMode="auto">
          <a:xfrm>
            <a:off x="312420" y="2634135"/>
            <a:ext cx="1348740" cy="72771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6" name="Rechteck 45"/>
          <p:cNvSpPr/>
          <p:nvPr/>
        </p:nvSpPr>
        <p:spPr bwMode="auto">
          <a:xfrm>
            <a:off x="316230" y="3418995"/>
            <a:ext cx="1348740" cy="11696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7" name="Rechteck 46"/>
          <p:cNvSpPr/>
          <p:nvPr/>
        </p:nvSpPr>
        <p:spPr bwMode="auto">
          <a:xfrm>
            <a:off x="316230" y="4645815"/>
            <a:ext cx="1348740" cy="80391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8" name="Rechteck 47"/>
          <p:cNvSpPr/>
          <p:nvPr/>
        </p:nvSpPr>
        <p:spPr bwMode="auto">
          <a:xfrm>
            <a:off x="316230" y="5506875"/>
            <a:ext cx="1348740" cy="78486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3" name="Rechteck 42"/>
          <p:cNvSpPr/>
          <p:nvPr/>
        </p:nvSpPr>
        <p:spPr bwMode="auto">
          <a:xfrm>
            <a:off x="320040" y="1788315"/>
            <a:ext cx="1348740" cy="7886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Textfeld 6"/>
          <p:cNvSpPr txBox="1"/>
          <p:nvPr/>
        </p:nvSpPr>
        <p:spPr>
          <a:xfrm>
            <a:off x="295516" y="1793819"/>
            <a:ext cx="1396124" cy="646331"/>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 Macher </a:t>
            </a:r>
            <a:br>
              <a:rPr lang="de-DE" sz="1200" b="1" dirty="0" smtClean="0">
                <a:solidFill>
                  <a:srgbClr val="000000"/>
                </a:solidFill>
                <a:cs typeface="Arial" panose="020B0604020202020204" pitchFamily="34" charset="0"/>
              </a:rPr>
            </a:br>
            <a:r>
              <a:rPr lang="de-DE" sz="1200" b="1" dirty="0" smtClean="0">
                <a:solidFill>
                  <a:srgbClr val="000000"/>
                </a:solidFill>
                <a:cs typeface="Arial" panose="020B0604020202020204" pitchFamily="34" charset="0"/>
              </a:rPr>
              <a:t>(„</a:t>
            </a:r>
            <a:r>
              <a:rPr lang="de-DE" sz="1200" b="1" dirty="0" err="1" smtClean="0">
                <a:solidFill>
                  <a:srgbClr val="000000"/>
                </a:solidFill>
                <a:cs typeface="Arial" panose="020B0604020202020204" pitchFamily="34" charset="0"/>
              </a:rPr>
              <a:t>Mover</a:t>
            </a:r>
            <a:r>
              <a:rPr lang="de-DE" sz="1200" b="1" dirty="0" smtClean="0">
                <a:solidFill>
                  <a:srgbClr val="000000"/>
                </a:solidFill>
                <a:cs typeface="Arial" panose="020B0604020202020204" pitchFamily="34" charset="0"/>
              </a:rPr>
              <a:t> </a:t>
            </a:r>
            <a:r>
              <a:rPr lang="de-DE" sz="1200" b="1" dirty="0" err="1" smtClean="0">
                <a:solidFill>
                  <a:srgbClr val="000000"/>
                </a:solidFill>
                <a:cs typeface="Arial" panose="020B0604020202020204" pitchFamily="34" charset="0"/>
              </a:rPr>
              <a:t>and</a:t>
            </a:r>
            <a:r>
              <a:rPr lang="de-DE" sz="1200" b="1" dirty="0" smtClean="0">
                <a:solidFill>
                  <a:srgbClr val="000000"/>
                </a:solidFill>
                <a:cs typeface="Arial" panose="020B0604020202020204" pitchFamily="34" charset="0"/>
              </a:rPr>
              <a:t> Shaker“)</a:t>
            </a:r>
            <a:endParaRPr lang="de-DE" sz="1200" b="1" dirty="0">
              <a:solidFill>
                <a:srgbClr val="000000"/>
              </a:solidFill>
              <a:cs typeface="Arial" panose="020B0604020202020204" pitchFamily="34" charset="0"/>
            </a:endParaRPr>
          </a:p>
        </p:txBody>
      </p:sp>
      <p:sp>
        <p:nvSpPr>
          <p:cNvPr id="8" name="Textfeld 7"/>
          <p:cNvSpPr txBox="1"/>
          <p:nvPr/>
        </p:nvSpPr>
        <p:spPr>
          <a:xfrm>
            <a:off x="1855486" y="1782389"/>
            <a:ext cx="2104083" cy="830997"/>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Handlungsorientierte, </a:t>
            </a:r>
            <a:r>
              <a:rPr lang="de-DE" sz="1200" dirty="0">
                <a:solidFill>
                  <a:srgbClr val="000000"/>
                </a:solidFill>
                <a:cs typeface="Arial" panose="020B0604020202020204" pitchFamily="34" charset="0"/>
              </a:rPr>
              <a:t>s</a:t>
            </a:r>
            <a:r>
              <a:rPr lang="de-DE" sz="1200" dirty="0" smtClean="0">
                <a:solidFill>
                  <a:srgbClr val="000000"/>
                </a:solidFill>
                <a:cs typeface="Arial" panose="020B0604020202020204" pitchFamily="34" charset="0"/>
              </a:rPr>
              <a:t>tarke Führungspersönlichkeiten, getrieben von hoher Eigenmotivation</a:t>
            </a:r>
          </a:p>
        </p:txBody>
      </p:sp>
      <p:sp>
        <p:nvSpPr>
          <p:cNvPr id="30" name="Textfeld 7"/>
          <p:cNvSpPr txBox="1"/>
          <p:nvPr/>
        </p:nvSpPr>
        <p:spPr>
          <a:xfrm>
            <a:off x="3972576" y="1782389"/>
            <a:ext cx="4851384"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Ziele und Belohnungen sind starke Anreize </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Wollen Großes erreichen und ein Erbe hinterlassen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Wirken teilweise arrogant auf andere</a:t>
            </a:r>
          </a:p>
        </p:txBody>
      </p:sp>
      <p:sp>
        <p:nvSpPr>
          <p:cNvPr id="14" name="Textfeld 13"/>
          <p:cNvSpPr txBox="1"/>
          <p:nvPr/>
        </p:nvSpPr>
        <p:spPr>
          <a:xfrm>
            <a:off x="295516" y="2672870"/>
            <a:ext cx="1800000" cy="461665"/>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Kontrolleure („Controller“)</a:t>
            </a:r>
            <a:endParaRPr lang="de-DE" sz="1200" b="1" dirty="0">
              <a:solidFill>
                <a:srgbClr val="000000"/>
              </a:solidFill>
              <a:cs typeface="Arial" panose="020B0604020202020204" pitchFamily="34" charset="0"/>
            </a:endParaRPr>
          </a:p>
        </p:txBody>
      </p:sp>
      <p:sp>
        <p:nvSpPr>
          <p:cNvPr id="15" name="Textfeld 14"/>
          <p:cNvSpPr txBox="1"/>
          <p:nvPr/>
        </p:nvSpPr>
        <p:spPr>
          <a:xfrm>
            <a:off x="1855486" y="2661440"/>
            <a:ext cx="2104083" cy="461665"/>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Risikoaverse, wenig visionäre Führungskräfte</a:t>
            </a:r>
          </a:p>
        </p:txBody>
      </p:sp>
      <p:sp>
        <p:nvSpPr>
          <p:cNvPr id="31" name="Textfeld 14"/>
          <p:cNvSpPr txBox="1"/>
          <p:nvPr/>
        </p:nvSpPr>
        <p:spPr>
          <a:xfrm>
            <a:off x="3972576" y="2661440"/>
            <a:ext cx="4851384"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Treffen ungern Entscheidungen unter Unsicherheit </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Bevorzugen klare Ziele, kontrollierbare Strukturen und Prozesse </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Sind schwache Teamplayer und Netzwerker</a:t>
            </a:r>
          </a:p>
        </p:txBody>
      </p:sp>
      <p:sp>
        <p:nvSpPr>
          <p:cNvPr id="20" name="Textfeld 19"/>
          <p:cNvSpPr txBox="1"/>
          <p:nvPr/>
        </p:nvSpPr>
        <p:spPr>
          <a:xfrm>
            <a:off x="295516" y="3421295"/>
            <a:ext cx="1476134" cy="646331"/>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Tüftler („</a:t>
            </a:r>
            <a:r>
              <a:rPr lang="de-DE" sz="1200" b="1" dirty="0" err="1" smtClean="0">
                <a:solidFill>
                  <a:srgbClr val="000000"/>
                </a:solidFill>
                <a:cs typeface="Arial" panose="020B0604020202020204" pitchFamily="34" charset="0"/>
              </a:rPr>
              <a:t>Experimen-ters</a:t>
            </a:r>
            <a:r>
              <a:rPr lang="de-DE" sz="1200" b="1" dirty="0" smtClean="0">
                <a:solidFill>
                  <a:srgbClr val="000000"/>
                </a:solidFill>
                <a:cs typeface="Arial" panose="020B0604020202020204" pitchFamily="34" charset="0"/>
              </a:rPr>
              <a:t>“)</a:t>
            </a:r>
            <a:endParaRPr lang="de-DE" sz="1200" b="1" dirty="0">
              <a:solidFill>
                <a:srgbClr val="000000"/>
              </a:solidFill>
              <a:cs typeface="Arial" panose="020B0604020202020204" pitchFamily="34" charset="0"/>
            </a:endParaRPr>
          </a:p>
        </p:txBody>
      </p:sp>
      <p:sp>
        <p:nvSpPr>
          <p:cNvPr id="21" name="Textfeld 20"/>
          <p:cNvSpPr txBox="1"/>
          <p:nvPr/>
        </p:nvSpPr>
        <p:spPr>
          <a:xfrm>
            <a:off x="1855486" y="3409865"/>
            <a:ext cx="2104083" cy="1015663"/>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Extrem begeisterungsfähige, neugierige und risikofreudige Führungskräfte</a:t>
            </a:r>
          </a:p>
        </p:txBody>
      </p:sp>
      <p:sp>
        <p:nvSpPr>
          <p:cNvPr id="35" name="Textfeld 20"/>
          <p:cNvSpPr txBox="1"/>
          <p:nvPr/>
        </p:nvSpPr>
        <p:spPr>
          <a:xfrm>
            <a:off x="3972576" y="3409865"/>
            <a:ext cx="4851384" cy="1200329"/>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Sind offen für alles Neue</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Arbeiten intensiv, sind hartnäckig und stellen sich Widerständen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Sind sehr wertvoll in der Phase der Entwicklung und </a:t>
            </a:r>
            <a:br>
              <a:rPr lang="de-DE" sz="1200" dirty="0" smtClean="0">
                <a:solidFill>
                  <a:srgbClr val="000000"/>
                </a:solidFill>
                <a:cs typeface="Arial" panose="020B0604020202020204" pitchFamily="34" charset="0"/>
              </a:rPr>
            </a:br>
            <a:r>
              <a:rPr lang="de-DE" sz="1200" dirty="0" smtClean="0">
                <a:solidFill>
                  <a:srgbClr val="000000"/>
                </a:solidFill>
                <a:cs typeface="Arial" panose="020B0604020202020204" pitchFamily="34" charset="0"/>
              </a:rPr>
              <a:t>Umsetzung von Ideen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Ernten gerne den Ruhm erfolgreicher Projekte, sind aber auch bereit, diesen zu teilen</a:t>
            </a:r>
          </a:p>
        </p:txBody>
      </p:sp>
      <p:sp>
        <p:nvSpPr>
          <p:cNvPr id="26" name="Textfeld 25"/>
          <p:cNvSpPr txBox="1"/>
          <p:nvPr/>
        </p:nvSpPr>
        <p:spPr>
          <a:xfrm>
            <a:off x="295516" y="5549175"/>
            <a:ext cx="1327544" cy="646331"/>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Mahner und Warner („</a:t>
            </a:r>
            <a:r>
              <a:rPr lang="de-DE" sz="1200" b="1" dirty="0" err="1" smtClean="0">
                <a:solidFill>
                  <a:srgbClr val="000000"/>
                </a:solidFill>
                <a:cs typeface="Arial" panose="020B0604020202020204" pitchFamily="34" charset="0"/>
              </a:rPr>
              <a:t>Hangers</a:t>
            </a:r>
            <a:r>
              <a:rPr lang="de-DE" sz="1200" b="1" dirty="0" smtClean="0">
                <a:solidFill>
                  <a:srgbClr val="000000"/>
                </a:solidFill>
                <a:cs typeface="Arial" panose="020B0604020202020204" pitchFamily="34" charset="0"/>
              </a:rPr>
              <a:t>-on“)</a:t>
            </a:r>
            <a:endParaRPr lang="de-DE" sz="1200" b="1" dirty="0">
              <a:solidFill>
                <a:srgbClr val="000000"/>
              </a:solidFill>
              <a:cs typeface="Arial" panose="020B0604020202020204" pitchFamily="34" charset="0"/>
            </a:endParaRPr>
          </a:p>
        </p:txBody>
      </p:sp>
      <p:sp>
        <p:nvSpPr>
          <p:cNvPr id="27" name="Textfeld 26"/>
          <p:cNvSpPr txBox="1"/>
          <p:nvPr/>
        </p:nvSpPr>
        <p:spPr>
          <a:xfrm>
            <a:off x="1855486" y="5583465"/>
            <a:ext cx="2104083" cy="461665"/>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Bedenkenträger unter den Führungskräften</a:t>
            </a:r>
          </a:p>
        </p:txBody>
      </p:sp>
      <p:sp>
        <p:nvSpPr>
          <p:cNvPr id="36" name="Textfeld 26"/>
          <p:cNvSpPr txBox="1"/>
          <p:nvPr/>
        </p:nvSpPr>
        <p:spPr>
          <a:xfrm>
            <a:off x="3972576" y="5537299"/>
            <a:ext cx="4851384"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Zeigen Risiken von Innovationen auf</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Mögen keine unstrukturierten Entscheidungssituationen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Bevorzugen klare Ziele, Strukturen und etablierte Verfahren</a:t>
            </a:r>
          </a:p>
        </p:txBody>
      </p:sp>
      <p:sp>
        <p:nvSpPr>
          <p:cNvPr id="32" name="Textfeld 31"/>
          <p:cNvSpPr txBox="1"/>
          <p:nvPr/>
        </p:nvSpPr>
        <p:spPr>
          <a:xfrm>
            <a:off x="295516" y="4669678"/>
            <a:ext cx="1800000" cy="461665"/>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Klassenbeste</a:t>
            </a:r>
          </a:p>
          <a:p>
            <a:r>
              <a:rPr lang="de-DE" sz="1200" b="1" dirty="0" smtClean="0">
                <a:solidFill>
                  <a:srgbClr val="000000"/>
                </a:solidFill>
                <a:cs typeface="Arial" panose="020B0604020202020204" pitchFamily="34" charset="0"/>
              </a:rPr>
              <a:t>(„Star </a:t>
            </a:r>
            <a:r>
              <a:rPr lang="de-DE" sz="1200" b="1" dirty="0" err="1" smtClean="0">
                <a:solidFill>
                  <a:srgbClr val="000000"/>
                </a:solidFill>
                <a:cs typeface="Arial" panose="020B0604020202020204" pitchFamily="34" charset="0"/>
              </a:rPr>
              <a:t>Pupils</a:t>
            </a:r>
            <a:r>
              <a:rPr lang="de-DE" sz="1200" b="1" dirty="0" smtClean="0">
                <a:solidFill>
                  <a:srgbClr val="000000"/>
                </a:solidFill>
                <a:cs typeface="Arial" panose="020B0604020202020204" pitchFamily="34" charset="0"/>
              </a:rPr>
              <a:t>“)</a:t>
            </a:r>
            <a:endParaRPr lang="de-DE" sz="1200" b="1" dirty="0">
              <a:solidFill>
                <a:srgbClr val="000000"/>
              </a:solidFill>
              <a:cs typeface="Arial" panose="020B0604020202020204" pitchFamily="34" charset="0"/>
            </a:endParaRPr>
          </a:p>
        </p:txBody>
      </p:sp>
      <p:sp>
        <p:nvSpPr>
          <p:cNvPr id="33" name="Textfeld 32"/>
          <p:cNvSpPr txBox="1"/>
          <p:nvPr/>
        </p:nvSpPr>
        <p:spPr>
          <a:xfrm>
            <a:off x="1855486" y="4658248"/>
            <a:ext cx="2104083" cy="461665"/>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Führungskräfte, die in allen Dimensionen brillieren</a:t>
            </a:r>
          </a:p>
        </p:txBody>
      </p:sp>
      <p:sp>
        <p:nvSpPr>
          <p:cNvPr id="37" name="Textfeld 32"/>
          <p:cNvSpPr txBox="1"/>
          <p:nvPr/>
        </p:nvSpPr>
        <p:spPr>
          <a:xfrm>
            <a:off x="3972576" y="4658248"/>
            <a:ext cx="4851384"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Verfügen über einen hervorragenden Ruf, finden die richtigen Mentoren, entwickeln die Talente von Kollegen und Mitarbeitern </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Machen schnell Karriere, auch wenn die Unternehmenskultur ihnen Steine in den Weg legt</a:t>
            </a:r>
          </a:p>
        </p:txBody>
      </p:sp>
      <p:sp>
        <p:nvSpPr>
          <p:cNvPr id="39" name="Textfeld 6"/>
          <p:cNvSpPr txBox="1"/>
          <p:nvPr/>
        </p:nvSpPr>
        <p:spPr>
          <a:xfrm>
            <a:off x="1855486" y="1424204"/>
            <a:ext cx="1800000"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Definition</a:t>
            </a:r>
            <a:endParaRPr lang="de-DE" sz="1200" b="1" dirty="0">
              <a:solidFill>
                <a:srgbClr val="000000"/>
              </a:solidFill>
              <a:cs typeface="Arial" panose="020B0604020202020204" pitchFamily="34" charset="0"/>
            </a:endParaRPr>
          </a:p>
        </p:txBody>
      </p:sp>
      <p:sp>
        <p:nvSpPr>
          <p:cNvPr id="40" name="Textfeld 6"/>
          <p:cNvSpPr txBox="1"/>
          <p:nvPr/>
        </p:nvSpPr>
        <p:spPr>
          <a:xfrm>
            <a:off x="3972576" y="1424204"/>
            <a:ext cx="1800000"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 Charakteristika</a:t>
            </a:r>
            <a:endParaRPr lang="de-DE" sz="1200" b="1" dirty="0">
              <a:solidFill>
                <a:srgbClr val="000000"/>
              </a:solidFill>
              <a:cs typeface="Arial" panose="020B0604020202020204" pitchFamily="34" charset="0"/>
            </a:endParaRPr>
          </a:p>
        </p:txBody>
      </p:sp>
      <p:cxnSp>
        <p:nvCxnSpPr>
          <p:cNvPr id="41" name="Gerade Verbindung 40"/>
          <p:cNvCxnSpPr/>
          <p:nvPr/>
        </p:nvCxnSpPr>
        <p:spPr bwMode="auto">
          <a:xfrm>
            <a:off x="331470" y="1742595"/>
            <a:ext cx="843534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2" name="Gerade Verbindung 41"/>
          <p:cNvCxnSpPr/>
          <p:nvPr/>
        </p:nvCxnSpPr>
        <p:spPr bwMode="auto">
          <a:xfrm>
            <a:off x="312420" y="1369215"/>
            <a:ext cx="843534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9" name="Textfeld 48"/>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Gibt es die ideale unternehmerische Persönlichkeit bei Mitarbeitern?</a:t>
            </a:r>
            <a:endParaRPr lang="de-DE" sz="1600" b="1" dirty="0">
              <a:solidFill>
                <a:srgbClr val="002060"/>
              </a:solidFill>
            </a:endParaRPr>
          </a:p>
        </p:txBody>
      </p:sp>
      <p:sp>
        <p:nvSpPr>
          <p:cNvPr id="51" name="Textfeld 50"/>
          <p:cNvSpPr txBox="1"/>
          <p:nvPr/>
        </p:nvSpPr>
        <p:spPr>
          <a:xfrm>
            <a:off x="346710" y="6382247"/>
            <a:ext cx="1497526" cy="253916"/>
          </a:xfrm>
          <a:prstGeom prst="rect">
            <a:avLst/>
          </a:prstGeom>
          <a:noFill/>
        </p:spPr>
        <p:txBody>
          <a:bodyPr wrap="none" rtlCol="0">
            <a:spAutoFit/>
          </a:bodyPr>
          <a:lstStyle/>
          <a:p>
            <a:r>
              <a:rPr lang="de-DE" sz="1050" dirty="0" smtClean="0">
                <a:solidFill>
                  <a:schemeClr val="bg1">
                    <a:lumMod val="50000"/>
                  </a:schemeClr>
                </a:solidFill>
              </a:rPr>
              <a:t>Quelle: Forbes (2011)</a:t>
            </a:r>
            <a:endParaRPr lang="de-DE" sz="1050" dirty="0">
              <a:solidFill>
                <a:srgbClr val="FF0000"/>
              </a:solidFill>
            </a:endParaRPr>
          </a:p>
        </p:txBody>
      </p:sp>
      <p:sp>
        <p:nvSpPr>
          <p:cNvPr id="3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8" name="Textfeld 37"/>
          <p:cNvSpPr txBox="1"/>
          <p:nvPr/>
        </p:nvSpPr>
        <p:spPr>
          <a:xfrm>
            <a:off x="217170" y="971550"/>
            <a:ext cx="2802370" cy="307777"/>
          </a:xfrm>
          <a:prstGeom prst="rect">
            <a:avLst/>
          </a:prstGeom>
          <a:noFill/>
        </p:spPr>
        <p:txBody>
          <a:bodyPr wrap="none" rtlCol="0">
            <a:spAutoFit/>
          </a:bodyPr>
          <a:lstStyle/>
          <a:p>
            <a:r>
              <a:rPr lang="de-DE" sz="1400" i="1" dirty="0" smtClean="0">
                <a:solidFill>
                  <a:schemeClr val="bg1">
                    <a:lumMod val="50000"/>
                  </a:schemeClr>
                </a:solidFill>
              </a:rPr>
              <a:t>3.3 Personal – Personalauswahl </a:t>
            </a:r>
            <a:endParaRPr lang="de-DE" sz="1400" i="1" dirty="0">
              <a:solidFill>
                <a:schemeClr val="bg1">
                  <a:lumMod val="50000"/>
                </a:schemeClr>
              </a:solidFill>
            </a:endParaRPr>
          </a:p>
        </p:txBody>
      </p:sp>
    </p:spTree>
    <p:extLst>
      <p:ext uri="{BB962C8B-B14F-4D97-AF65-F5344CB8AC3E}">
        <p14:creationId xmlns:p14="http://schemas.microsoft.com/office/powerpoint/2010/main" val="99814605"/>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9905" name="Rectangle 1"/>
          <p:cNvSpPr>
            <a:spLocks noChangeArrowheads="1"/>
          </p:cNvSpPr>
          <p:nvPr/>
        </p:nvSpPr>
        <p:spPr bwMode="auto">
          <a:xfrm>
            <a:off x="1634490" y="2394467"/>
            <a:ext cx="574929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Jeff Bezos, Gründer von amazon.com, legt Wert darauf, in seinem Unternehmen eine große Anzahl an erfindungsfreudigen Mitarbeitern zu haben. So wird berichtet, dass er alle Bewerber in Interviews fragt, ob sie schon mal etwas erfunden hätten. Dabei erwartet er als Antwort keine Weltneuheit, es reicht auch eine Kleinigkeit wie eine kleine Prozessverbesserung, vielleicht sogar nur eine neue Idee, wie man eine Spülmaschine besser einräumt. </a:t>
            </a:r>
            <a:endParaRPr kumimoji="0" lang="de-DE" sz="3200" b="0" i="0" u="none" strike="noStrike" cap="none" normalizeH="0" baseline="0" dirty="0" smtClean="0">
              <a:ln>
                <a:noFill/>
              </a:ln>
              <a:solidFill>
                <a:schemeClr val="tx1"/>
              </a:solidFill>
              <a:effectLst/>
              <a:cs typeface="Arial" pitchFamily="34" charset="0"/>
            </a:endParaRPr>
          </a:p>
        </p:txBody>
      </p:sp>
      <p:sp>
        <p:nvSpPr>
          <p:cNvPr id="5" name="Textfeld 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„Haben Sie schon mal was erfunden?“</a:t>
            </a:r>
            <a:endParaRPr lang="de-DE" sz="1600" b="1" dirty="0">
              <a:solidFill>
                <a:srgbClr val="002060"/>
              </a:solidFill>
            </a:endParaRPr>
          </a:p>
        </p:txBody>
      </p:sp>
      <p:cxnSp>
        <p:nvCxnSpPr>
          <p:cNvPr id="8" name="Gerade Verbindung 7"/>
          <p:cNvCxnSpPr/>
          <p:nvPr/>
        </p:nvCxnSpPr>
        <p:spPr bwMode="auto">
          <a:xfrm>
            <a:off x="1703070" y="2308860"/>
            <a:ext cx="547497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1703070" y="4084320"/>
            <a:ext cx="547497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019906" name="Picture 2"/>
          <p:cNvPicPr>
            <a:picLocks noChangeAspect="1" noChangeArrowheads="1"/>
          </p:cNvPicPr>
          <p:nvPr/>
        </p:nvPicPr>
        <p:blipFill>
          <a:blip r:embed="rId2" cstate="print"/>
          <a:srcRect/>
          <a:stretch>
            <a:fillRect/>
          </a:stretch>
        </p:blipFill>
        <p:spPr bwMode="auto">
          <a:xfrm>
            <a:off x="6151245" y="1977390"/>
            <a:ext cx="1162050" cy="457200"/>
          </a:xfrm>
          <a:prstGeom prst="rect">
            <a:avLst/>
          </a:prstGeom>
          <a:noFill/>
          <a:ln w="9525">
            <a:noFill/>
            <a:miter lim="800000"/>
            <a:headEnd/>
            <a:tailEnd/>
          </a:ln>
        </p:spPr>
      </p:pic>
      <p:sp>
        <p:nvSpPr>
          <p:cNvPr id="1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1" name="Textfeld 10"/>
          <p:cNvSpPr txBox="1"/>
          <p:nvPr/>
        </p:nvSpPr>
        <p:spPr>
          <a:xfrm>
            <a:off x="217170" y="971550"/>
            <a:ext cx="2802370" cy="307777"/>
          </a:xfrm>
          <a:prstGeom prst="rect">
            <a:avLst/>
          </a:prstGeom>
          <a:noFill/>
        </p:spPr>
        <p:txBody>
          <a:bodyPr wrap="none" rtlCol="0">
            <a:spAutoFit/>
          </a:bodyPr>
          <a:lstStyle/>
          <a:p>
            <a:r>
              <a:rPr lang="de-DE" sz="1400" i="1" dirty="0" smtClean="0">
                <a:solidFill>
                  <a:schemeClr val="bg1">
                    <a:lumMod val="50000"/>
                  </a:schemeClr>
                </a:solidFill>
              </a:rPr>
              <a:t>3.3 Personal – Personalauswahl </a:t>
            </a:r>
            <a:endParaRPr lang="de-DE" sz="1400" i="1" dirty="0">
              <a:solidFill>
                <a:schemeClr val="bg1">
                  <a:lumMod val="50000"/>
                </a:schemeClr>
              </a:solidFill>
            </a:endParaRPr>
          </a:p>
        </p:txBody>
      </p:sp>
      <p:sp>
        <p:nvSpPr>
          <p:cNvPr id="12" name="Textfeld 11"/>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3" name="Gerade Verbindung 12"/>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4" name="Gerade Verbindung 13"/>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5" name="Textfeld 14"/>
          <p:cNvSpPr txBox="1"/>
          <p:nvPr/>
        </p:nvSpPr>
        <p:spPr>
          <a:xfrm>
            <a:off x="346710" y="6382247"/>
            <a:ext cx="649537" cy="253916"/>
          </a:xfrm>
          <a:prstGeom prst="rect">
            <a:avLst/>
          </a:prstGeom>
          <a:noFill/>
        </p:spPr>
        <p:txBody>
          <a:bodyPr wrap="none" rtlCol="0">
            <a:spAutoFit/>
          </a:bodyPr>
          <a:lstStyle/>
          <a:p>
            <a:r>
              <a:rPr lang="de-DE" sz="1050" dirty="0" smtClean="0">
                <a:solidFill>
                  <a:schemeClr val="bg1">
                    <a:lumMod val="50000"/>
                  </a:schemeClr>
                </a:solidFill>
              </a:rPr>
              <a:t>Quelle: </a:t>
            </a:r>
            <a:endParaRPr lang="de-DE" sz="1050" dirty="0">
              <a:solidFill>
                <a:srgbClr val="FF0000"/>
              </a:solidFill>
            </a:endParaRPr>
          </a:p>
        </p:txBody>
      </p:sp>
      <p:sp>
        <p:nvSpPr>
          <p:cNvPr id="16" name="Textfeld 15"/>
          <p:cNvSpPr txBox="1"/>
          <p:nvPr/>
        </p:nvSpPr>
        <p:spPr>
          <a:xfrm>
            <a:off x="346710" y="6382247"/>
            <a:ext cx="2074607"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Christensen </a:t>
            </a:r>
            <a:r>
              <a:rPr lang="de-DE" sz="1050" dirty="0">
                <a:solidFill>
                  <a:schemeClr val="bg1">
                    <a:lumMod val="50000"/>
                  </a:schemeClr>
                </a:solidFill>
              </a:rPr>
              <a:t>et al. 2011 </a:t>
            </a:r>
            <a:endParaRPr lang="de-DE" sz="1050" dirty="0">
              <a:solidFill>
                <a:srgbClr val="FF0000"/>
              </a:solidFill>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1" name="Objekt 13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98853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47" name="Gerade Verbindung 146"/>
          <p:cNvCxnSpPr/>
          <p:nvPr/>
        </p:nvCxnSpPr>
        <p:spPr bwMode="auto">
          <a:xfrm>
            <a:off x="5097780" y="1062990"/>
            <a:ext cx="0" cy="4480560"/>
          </a:xfrm>
          <a:prstGeom prst="line">
            <a:avLst/>
          </a:prstGeom>
          <a:solidFill>
            <a:schemeClr val="bg1"/>
          </a:solidFill>
          <a:ln w="9525" cap="flat" cmpd="sng" algn="ctr">
            <a:solidFill>
              <a:schemeClr val="tx1"/>
            </a:solidFill>
            <a:prstDash val="dash"/>
            <a:round/>
            <a:headEnd type="none" w="med" len="med"/>
            <a:tailEnd type="none" w="med" len="med"/>
          </a:ln>
          <a:effectLst/>
        </p:spPr>
      </p:cxnSp>
      <p:sp>
        <p:nvSpPr>
          <p:cNvPr id="130" name="Rechteck 129"/>
          <p:cNvSpPr/>
          <p:nvPr/>
        </p:nvSpPr>
        <p:spPr bwMode="auto">
          <a:xfrm>
            <a:off x="262890" y="1588770"/>
            <a:ext cx="2331720" cy="92583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 name="Textfeld 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Austausch mit anderen Funktionen und Unternehmen, ggfs. sogar aus anderen Branchen, ermöglicht alternative Sichten auf bestehende Probleme</a:t>
            </a:r>
            <a:endParaRPr lang="de-DE" sz="1600" b="1" dirty="0">
              <a:solidFill>
                <a:srgbClr val="002060"/>
              </a:solidFill>
            </a:endParaRPr>
          </a:p>
        </p:txBody>
      </p:sp>
      <p:sp>
        <p:nvSpPr>
          <p:cNvPr id="6" name="Gleichschenkliges Dreieck 5"/>
          <p:cNvSpPr/>
          <p:nvPr/>
        </p:nvSpPr>
        <p:spPr bwMode="auto">
          <a:xfrm>
            <a:off x="1875277" y="1383030"/>
            <a:ext cx="2960370" cy="3257550"/>
          </a:xfrm>
          <a:prstGeom prst="triangl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7" name="Gerade Verbindung 6"/>
          <p:cNvCxnSpPr/>
          <p:nvPr/>
        </p:nvCxnSpPr>
        <p:spPr bwMode="auto">
          <a:xfrm>
            <a:off x="2892547" y="2411730"/>
            <a:ext cx="92583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 name="Gerade Verbindung 7"/>
          <p:cNvCxnSpPr/>
          <p:nvPr/>
        </p:nvCxnSpPr>
        <p:spPr bwMode="auto">
          <a:xfrm>
            <a:off x="2469637" y="3348990"/>
            <a:ext cx="17602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2481067" y="336423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p:nvPr/>
        </p:nvCxnSpPr>
        <p:spPr bwMode="auto">
          <a:xfrm>
            <a:off x="2829301" y="336423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3177535" y="336423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2" name="Gerade Verbindung 11"/>
          <p:cNvCxnSpPr/>
          <p:nvPr/>
        </p:nvCxnSpPr>
        <p:spPr bwMode="auto">
          <a:xfrm>
            <a:off x="3525769" y="336423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3" name="Gerade Verbindung 12"/>
          <p:cNvCxnSpPr/>
          <p:nvPr/>
        </p:nvCxnSpPr>
        <p:spPr bwMode="auto">
          <a:xfrm>
            <a:off x="3874003" y="336423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4" name="Gerade Verbindung 13"/>
          <p:cNvCxnSpPr/>
          <p:nvPr/>
        </p:nvCxnSpPr>
        <p:spPr bwMode="auto">
          <a:xfrm>
            <a:off x="4222237" y="336423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5" name="Textfeld 14"/>
          <p:cNvSpPr txBox="1"/>
          <p:nvPr/>
        </p:nvSpPr>
        <p:spPr>
          <a:xfrm rot="16200000">
            <a:off x="1886707" y="4942963"/>
            <a:ext cx="857927" cy="276999"/>
          </a:xfrm>
          <a:prstGeom prst="rect">
            <a:avLst/>
          </a:prstGeom>
          <a:noFill/>
        </p:spPr>
        <p:txBody>
          <a:bodyPr wrap="none" rtlCol="0">
            <a:spAutoFit/>
          </a:bodyPr>
          <a:lstStyle/>
          <a:p>
            <a:r>
              <a:rPr lang="de-DE" sz="1200" dirty="0" smtClean="0"/>
              <a:t>Marketing</a:t>
            </a:r>
            <a:endParaRPr lang="de-DE" sz="1200" dirty="0"/>
          </a:p>
        </p:txBody>
      </p:sp>
      <p:sp>
        <p:nvSpPr>
          <p:cNvPr id="16" name="Textfeld 15"/>
          <p:cNvSpPr txBox="1"/>
          <p:nvPr/>
        </p:nvSpPr>
        <p:spPr>
          <a:xfrm rot="16200000">
            <a:off x="2306254" y="4858678"/>
            <a:ext cx="713209" cy="276999"/>
          </a:xfrm>
          <a:prstGeom prst="rect">
            <a:avLst/>
          </a:prstGeom>
          <a:noFill/>
        </p:spPr>
        <p:txBody>
          <a:bodyPr wrap="none" rtlCol="0">
            <a:spAutoFit/>
          </a:bodyPr>
          <a:lstStyle/>
          <a:p>
            <a:r>
              <a:rPr lang="de-DE" sz="1200" dirty="0" smtClean="0"/>
              <a:t>Vertrieb</a:t>
            </a:r>
            <a:endParaRPr lang="de-DE" sz="1200" dirty="0"/>
          </a:p>
        </p:txBody>
      </p:sp>
      <p:sp>
        <p:nvSpPr>
          <p:cNvPr id="17" name="Textfeld 16"/>
          <p:cNvSpPr txBox="1"/>
          <p:nvPr/>
        </p:nvSpPr>
        <p:spPr>
          <a:xfrm rot="16200000">
            <a:off x="3123838" y="4714536"/>
            <a:ext cx="466794" cy="276999"/>
          </a:xfrm>
          <a:prstGeom prst="rect">
            <a:avLst/>
          </a:prstGeom>
          <a:noFill/>
        </p:spPr>
        <p:txBody>
          <a:bodyPr wrap="none" rtlCol="0">
            <a:spAutoFit/>
          </a:bodyPr>
          <a:lstStyle/>
          <a:p>
            <a:r>
              <a:rPr lang="de-DE" sz="1200" dirty="0" err="1" smtClean="0"/>
              <a:t>FuE</a:t>
            </a:r>
            <a:endParaRPr lang="de-DE" sz="1200" dirty="0"/>
          </a:p>
        </p:txBody>
      </p:sp>
      <p:sp>
        <p:nvSpPr>
          <p:cNvPr id="18" name="Textfeld 17"/>
          <p:cNvSpPr txBox="1"/>
          <p:nvPr/>
        </p:nvSpPr>
        <p:spPr>
          <a:xfrm rot="16200000">
            <a:off x="3593793" y="4978230"/>
            <a:ext cx="915635" cy="276999"/>
          </a:xfrm>
          <a:prstGeom prst="rect">
            <a:avLst/>
          </a:prstGeom>
          <a:noFill/>
        </p:spPr>
        <p:txBody>
          <a:bodyPr wrap="none" rtlCol="0">
            <a:spAutoFit/>
          </a:bodyPr>
          <a:lstStyle/>
          <a:p>
            <a:r>
              <a:rPr lang="de-DE" sz="1200" dirty="0" smtClean="0"/>
              <a:t>Controlling</a:t>
            </a:r>
            <a:endParaRPr lang="de-DE" sz="1200" dirty="0"/>
          </a:p>
        </p:txBody>
      </p:sp>
      <p:sp>
        <p:nvSpPr>
          <p:cNvPr id="19" name="Textfeld 18"/>
          <p:cNvSpPr txBox="1"/>
          <p:nvPr/>
        </p:nvSpPr>
        <p:spPr>
          <a:xfrm rot="16200000">
            <a:off x="4050788" y="4849189"/>
            <a:ext cx="696024" cy="276999"/>
          </a:xfrm>
          <a:prstGeom prst="rect">
            <a:avLst/>
          </a:prstGeom>
          <a:noFill/>
        </p:spPr>
        <p:txBody>
          <a:bodyPr wrap="none" rtlCol="0">
            <a:spAutoFit/>
          </a:bodyPr>
          <a:lstStyle/>
          <a:p>
            <a:r>
              <a:rPr lang="de-DE" sz="1200" dirty="0" smtClean="0"/>
              <a:t>Service</a:t>
            </a:r>
            <a:endParaRPr lang="de-DE" sz="1200" dirty="0"/>
          </a:p>
        </p:txBody>
      </p:sp>
      <p:sp>
        <p:nvSpPr>
          <p:cNvPr id="20" name="Textfeld 19"/>
          <p:cNvSpPr txBox="1"/>
          <p:nvPr/>
        </p:nvSpPr>
        <p:spPr>
          <a:xfrm rot="16200000">
            <a:off x="2848785" y="4629577"/>
            <a:ext cx="322524" cy="276999"/>
          </a:xfrm>
          <a:prstGeom prst="rect">
            <a:avLst/>
          </a:prstGeom>
          <a:noFill/>
        </p:spPr>
        <p:txBody>
          <a:bodyPr wrap="none" rtlCol="0">
            <a:spAutoFit/>
          </a:bodyPr>
          <a:lstStyle/>
          <a:p>
            <a:r>
              <a:rPr lang="de-DE" sz="1200" dirty="0" smtClean="0"/>
              <a:t>IT</a:t>
            </a:r>
            <a:endParaRPr lang="de-DE" sz="1200" dirty="0"/>
          </a:p>
        </p:txBody>
      </p:sp>
      <p:sp>
        <p:nvSpPr>
          <p:cNvPr id="21" name="Textfeld 20"/>
          <p:cNvSpPr txBox="1"/>
          <p:nvPr/>
        </p:nvSpPr>
        <p:spPr>
          <a:xfrm rot="16200000">
            <a:off x="3186492" y="5047960"/>
            <a:ext cx="1035861" cy="276999"/>
          </a:xfrm>
          <a:prstGeom prst="rect">
            <a:avLst/>
          </a:prstGeom>
          <a:noFill/>
        </p:spPr>
        <p:txBody>
          <a:bodyPr wrap="none" rtlCol="0">
            <a:spAutoFit/>
          </a:bodyPr>
          <a:lstStyle/>
          <a:p>
            <a:r>
              <a:rPr lang="de-DE" sz="1200" dirty="0" smtClean="0"/>
              <a:t>Buchhaltung</a:t>
            </a:r>
            <a:endParaRPr lang="de-DE" sz="1200" dirty="0"/>
          </a:p>
        </p:txBody>
      </p:sp>
      <p:sp>
        <p:nvSpPr>
          <p:cNvPr id="28" name="Ellipse 27"/>
          <p:cNvSpPr/>
          <p:nvPr/>
        </p:nvSpPr>
        <p:spPr bwMode="auto">
          <a:xfrm>
            <a:off x="3187382" y="198691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9" name="Ellipse 28"/>
          <p:cNvSpPr/>
          <p:nvPr/>
        </p:nvSpPr>
        <p:spPr bwMode="auto">
          <a:xfrm>
            <a:off x="3339782" y="213931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0" name="Ellipse 29"/>
          <p:cNvSpPr/>
          <p:nvPr/>
        </p:nvSpPr>
        <p:spPr bwMode="auto">
          <a:xfrm>
            <a:off x="3311207" y="169164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1" name="Ellipse 30"/>
          <p:cNvSpPr/>
          <p:nvPr/>
        </p:nvSpPr>
        <p:spPr bwMode="auto">
          <a:xfrm>
            <a:off x="2925445" y="2715577"/>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2" name="Ellipse 31"/>
          <p:cNvSpPr/>
          <p:nvPr/>
        </p:nvSpPr>
        <p:spPr bwMode="auto">
          <a:xfrm>
            <a:off x="3254057" y="287750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3" name="Ellipse 32"/>
          <p:cNvSpPr/>
          <p:nvPr/>
        </p:nvSpPr>
        <p:spPr bwMode="auto">
          <a:xfrm>
            <a:off x="3644582" y="254889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4" name="Ellipse 33"/>
          <p:cNvSpPr/>
          <p:nvPr/>
        </p:nvSpPr>
        <p:spPr bwMode="auto">
          <a:xfrm>
            <a:off x="3292157" y="259175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Ellipse 34"/>
          <p:cNvSpPr/>
          <p:nvPr/>
        </p:nvSpPr>
        <p:spPr bwMode="auto">
          <a:xfrm>
            <a:off x="3687444" y="293941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6" name="Ellipse 35"/>
          <p:cNvSpPr/>
          <p:nvPr/>
        </p:nvSpPr>
        <p:spPr bwMode="auto">
          <a:xfrm>
            <a:off x="2639694" y="347281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7" name="Ellipse 36"/>
          <p:cNvSpPr/>
          <p:nvPr/>
        </p:nvSpPr>
        <p:spPr bwMode="auto">
          <a:xfrm>
            <a:off x="2292032" y="378714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8" name="Ellipse 37"/>
          <p:cNvSpPr/>
          <p:nvPr/>
        </p:nvSpPr>
        <p:spPr bwMode="auto">
          <a:xfrm>
            <a:off x="2211070" y="401574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9" name="Ellipse 38"/>
          <p:cNvSpPr/>
          <p:nvPr/>
        </p:nvSpPr>
        <p:spPr bwMode="auto">
          <a:xfrm>
            <a:off x="2330132" y="4191953"/>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0" name="Ellipse 39"/>
          <p:cNvSpPr/>
          <p:nvPr/>
        </p:nvSpPr>
        <p:spPr bwMode="auto">
          <a:xfrm>
            <a:off x="2120582" y="433006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1" name="Ellipse 40"/>
          <p:cNvSpPr/>
          <p:nvPr/>
        </p:nvSpPr>
        <p:spPr bwMode="auto">
          <a:xfrm>
            <a:off x="2639695" y="3687128"/>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2" name="Ellipse 41"/>
          <p:cNvSpPr/>
          <p:nvPr/>
        </p:nvSpPr>
        <p:spPr bwMode="auto">
          <a:xfrm>
            <a:off x="2568257" y="393001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3" name="Ellipse 42"/>
          <p:cNvSpPr/>
          <p:nvPr/>
        </p:nvSpPr>
        <p:spPr bwMode="auto">
          <a:xfrm>
            <a:off x="2630170" y="442055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4" name="Ellipse 43"/>
          <p:cNvSpPr/>
          <p:nvPr/>
        </p:nvSpPr>
        <p:spPr bwMode="auto">
          <a:xfrm>
            <a:off x="2615882" y="420623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5" name="Ellipse 44"/>
          <p:cNvSpPr/>
          <p:nvPr/>
        </p:nvSpPr>
        <p:spPr bwMode="auto">
          <a:xfrm>
            <a:off x="2968306" y="347281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6" name="Ellipse 45"/>
          <p:cNvSpPr/>
          <p:nvPr/>
        </p:nvSpPr>
        <p:spPr bwMode="auto">
          <a:xfrm>
            <a:off x="2892106" y="367284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7" name="Ellipse 46"/>
          <p:cNvSpPr/>
          <p:nvPr/>
        </p:nvSpPr>
        <p:spPr bwMode="auto">
          <a:xfrm>
            <a:off x="2858769" y="3896677"/>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8" name="Ellipse 47"/>
          <p:cNvSpPr/>
          <p:nvPr/>
        </p:nvSpPr>
        <p:spPr bwMode="auto">
          <a:xfrm>
            <a:off x="2944495" y="432530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9" name="Ellipse 48"/>
          <p:cNvSpPr/>
          <p:nvPr/>
        </p:nvSpPr>
        <p:spPr bwMode="auto">
          <a:xfrm>
            <a:off x="2963544" y="4115751"/>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0" name="Ellipse 49"/>
          <p:cNvSpPr/>
          <p:nvPr/>
        </p:nvSpPr>
        <p:spPr bwMode="auto">
          <a:xfrm>
            <a:off x="3315969" y="347281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1" name="Ellipse 50"/>
          <p:cNvSpPr/>
          <p:nvPr/>
        </p:nvSpPr>
        <p:spPr bwMode="auto">
          <a:xfrm>
            <a:off x="3235007" y="374904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2" name="Ellipse 51"/>
          <p:cNvSpPr/>
          <p:nvPr/>
        </p:nvSpPr>
        <p:spPr bwMode="auto">
          <a:xfrm>
            <a:off x="3258820" y="3991927"/>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3" name="Ellipse 52"/>
          <p:cNvSpPr/>
          <p:nvPr/>
        </p:nvSpPr>
        <p:spPr bwMode="auto">
          <a:xfrm>
            <a:off x="3235008" y="443960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4" name="Ellipse 53"/>
          <p:cNvSpPr/>
          <p:nvPr/>
        </p:nvSpPr>
        <p:spPr bwMode="auto">
          <a:xfrm>
            <a:off x="3292157" y="420623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5" name="Ellipse 54"/>
          <p:cNvSpPr/>
          <p:nvPr/>
        </p:nvSpPr>
        <p:spPr bwMode="auto">
          <a:xfrm>
            <a:off x="3592194" y="3563303"/>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6" name="Ellipse 55"/>
          <p:cNvSpPr/>
          <p:nvPr/>
        </p:nvSpPr>
        <p:spPr bwMode="auto">
          <a:xfrm>
            <a:off x="3687444" y="372999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7" name="Ellipse 56"/>
          <p:cNvSpPr/>
          <p:nvPr/>
        </p:nvSpPr>
        <p:spPr bwMode="auto">
          <a:xfrm>
            <a:off x="3620769" y="399669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8" name="Ellipse 57"/>
          <p:cNvSpPr/>
          <p:nvPr/>
        </p:nvSpPr>
        <p:spPr bwMode="auto">
          <a:xfrm>
            <a:off x="3630295" y="442055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9" name="Ellipse 58"/>
          <p:cNvSpPr/>
          <p:nvPr/>
        </p:nvSpPr>
        <p:spPr bwMode="auto">
          <a:xfrm>
            <a:off x="3616007" y="420623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0" name="Ellipse 59"/>
          <p:cNvSpPr/>
          <p:nvPr/>
        </p:nvSpPr>
        <p:spPr bwMode="auto">
          <a:xfrm>
            <a:off x="3935094" y="343471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1" name="Ellipse 60"/>
          <p:cNvSpPr/>
          <p:nvPr/>
        </p:nvSpPr>
        <p:spPr bwMode="auto">
          <a:xfrm>
            <a:off x="3968432" y="368236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2" name="Ellipse 61"/>
          <p:cNvSpPr/>
          <p:nvPr/>
        </p:nvSpPr>
        <p:spPr bwMode="auto">
          <a:xfrm>
            <a:off x="3930332" y="392049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3" name="Ellipse 62"/>
          <p:cNvSpPr/>
          <p:nvPr/>
        </p:nvSpPr>
        <p:spPr bwMode="auto">
          <a:xfrm>
            <a:off x="3992245" y="442055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4" name="Ellipse 63"/>
          <p:cNvSpPr/>
          <p:nvPr/>
        </p:nvSpPr>
        <p:spPr bwMode="auto">
          <a:xfrm>
            <a:off x="3977957" y="413003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5" name="Ellipse 64"/>
          <p:cNvSpPr/>
          <p:nvPr/>
        </p:nvSpPr>
        <p:spPr bwMode="auto">
          <a:xfrm>
            <a:off x="4287519" y="374904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6" name="Ellipse 65"/>
          <p:cNvSpPr/>
          <p:nvPr/>
        </p:nvSpPr>
        <p:spPr bwMode="auto">
          <a:xfrm>
            <a:off x="4392294" y="396811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7" name="Ellipse 66"/>
          <p:cNvSpPr/>
          <p:nvPr/>
        </p:nvSpPr>
        <p:spPr bwMode="auto">
          <a:xfrm>
            <a:off x="4358957" y="442055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8" name="Ellipse 67"/>
          <p:cNvSpPr/>
          <p:nvPr/>
        </p:nvSpPr>
        <p:spPr bwMode="auto">
          <a:xfrm>
            <a:off x="4344669" y="420623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9" name="Ellipse 68"/>
          <p:cNvSpPr/>
          <p:nvPr/>
        </p:nvSpPr>
        <p:spPr bwMode="auto">
          <a:xfrm rot="20188527">
            <a:off x="2551112" y="4194810"/>
            <a:ext cx="1280160" cy="171450"/>
          </a:xfrm>
          <a:prstGeom prst="ellipse">
            <a:avLst/>
          </a:prstGeom>
          <a:noFill/>
          <a:ln w="9525" cap="flat" cmpd="sng" algn="ctr">
            <a:solidFill>
              <a:schemeClr val="accent6">
                <a:lumMod val="50000"/>
              </a:schemeClr>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0" name="Gleichschenkliges Dreieck 69"/>
          <p:cNvSpPr/>
          <p:nvPr/>
        </p:nvSpPr>
        <p:spPr bwMode="auto">
          <a:xfrm>
            <a:off x="5349240" y="1386840"/>
            <a:ext cx="2960370" cy="3257550"/>
          </a:xfrm>
          <a:prstGeom prst="triangl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71" name="Gerade Verbindung 70"/>
          <p:cNvCxnSpPr/>
          <p:nvPr/>
        </p:nvCxnSpPr>
        <p:spPr bwMode="auto">
          <a:xfrm>
            <a:off x="6366510" y="2415540"/>
            <a:ext cx="92583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2" name="Gerade Verbindung 71"/>
          <p:cNvCxnSpPr/>
          <p:nvPr/>
        </p:nvCxnSpPr>
        <p:spPr bwMode="auto">
          <a:xfrm>
            <a:off x="5943600" y="3352800"/>
            <a:ext cx="17602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3" name="Gerade Verbindung 72"/>
          <p:cNvCxnSpPr/>
          <p:nvPr/>
        </p:nvCxnSpPr>
        <p:spPr bwMode="auto">
          <a:xfrm>
            <a:off x="5955030" y="336804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4" name="Gerade Verbindung 73"/>
          <p:cNvCxnSpPr/>
          <p:nvPr/>
        </p:nvCxnSpPr>
        <p:spPr bwMode="auto">
          <a:xfrm>
            <a:off x="6303264" y="336804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5" name="Gerade Verbindung 74"/>
          <p:cNvCxnSpPr/>
          <p:nvPr/>
        </p:nvCxnSpPr>
        <p:spPr bwMode="auto">
          <a:xfrm>
            <a:off x="6651498" y="336804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6" name="Gerade Verbindung 75"/>
          <p:cNvCxnSpPr/>
          <p:nvPr/>
        </p:nvCxnSpPr>
        <p:spPr bwMode="auto">
          <a:xfrm>
            <a:off x="6999732" y="336804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7" name="Gerade Verbindung 76"/>
          <p:cNvCxnSpPr/>
          <p:nvPr/>
        </p:nvCxnSpPr>
        <p:spPr bwMode="auto">
          <a:xfrm>
            <a:off x="7347966" y="336804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8" name="Gerade Verbindung 77"/>
          <p:cNvCxnSpPr/>
          <p:nvPr/>
        </p:nvCxnSpPr>
        <p:spPr bwMode="auto">
          <a:xfrm>
            <a:off x="7696200" y="336804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79" name="Textfeld 78"/>
          <p:cNvSpPr txBox="1"/>
          <p:nvPr/>
        </p:nvSpPr>
        <p:spPr>
          <a:xfrm rot="16200000">
            <a:off x="5360670" y="4946773"/>
            <a:ext cx="857927" cy="276999"/>
          </a:xfrm>
          <a:prstGeom prst="rect">
            <a:avLst/>
          </a:prstGeom>
          <a:noFill/>
        </p:spPr>
        <p:txBody>
          <a:bodyPr wrap="none" rtlCol="0">
            <a:spAutoFit/>
          </a:bodyPr>
          <a:lstStyle/>
          <a:p>
            <a:r>
              <a:rPr lang="de-DE" sz="1200" dirty="0" smtClean="0"/>
              <a:t>Marketing</a:t>
            </a:r>
            <a:endParaRPr lang="de-DE" sz="1200" dirty="0"/>
          </a:p>
        </p:txBody>
      </p:sp>
      <p:sp>
        <p:nvSpPr>
          <p:cNvPr id="80" name="Textfeld 79"/>
          <p:cNvSpPr txBox="1"/>
          <p:nvPr/>
        </p:nvSpPr>
        <p:spPr>
          <a:xfrm rot="16200000">
            <a:off x="5780217" y="4862488"/>
            <a:ext cx="713209" cy="276999"/>
          </a:xfrm>
          <a:prstGeom prst="rect">
            <a:avLst/>
          </a:prstGeom>
          <a:noFill/>
        </p:spPr>
        <p:txBody>
          <a:bodyPr wrap="none" rtlCol="0">
            <a:spAutoFit/>
          </a:bodyPr>
          <a:lstStyle/>
          <a:p>
            <a:r>
              <a:rPr lang="de-DE" sz="1200" dirty="0" smtClean="0"/>
              <a:t>Vertrieb</a:t>
            </a:r>
            <a:endParaRPr lang="de-DE" sz="1200" dirty="0"/>
          </a:p>
        </p:txBody>
      </p:sp>
      <p:sp>
        <p:nvSpPr>
          <p:cNvPr id="81" name="Textfeld 80"/>
          <p:cNvSpPr txBox="1"/>
          <p:nvPr/>
        </p:nvSpPr>
        <p:spPr>
          <a:xfrm rot="16200000">
            <a:off x="6597801" y="4718346"/>
            <a:ext cx="466794" cy="276999"/>
          </a:xfrm>
          <a:prstGeom prst="rect">
            <a:avLst/>
          </a:prstGeom>
          <a:noFill/>
        </p:spPr>
        <p:txBody>
          <a:bodyPr wrap="none" rtlCol="0">
            <a:spAutoFit/>
          </a:bodyPr>
          <a:lstStyle/>
          <a:p>
            <a:r>
              <a:rPr lang="de-DE" sz="1200" dirty="0" err="1" smtClean="0"/>
              <a:t>FuE</a:t>
            </a:r>
            <a:endParaRPr lang="de-DE" sz="1200" dirty="0"/>
          </a:p>
        </p:txBody>
      </p:sp>
      <p:sp>
        <p:nvSpPr>
          <p:cNvPr id="82" name="Textfeld 81"/>
          <p:cNvSpPr txBox="1"/>
          <p:nvPr/>
        </p:nvSpPr>
        <p:spPr>
          <a:xfrm rot="16200000">
            <a:off x="7067756" y="4982040"/>
            <a:ext cx="915635" cy="276999"/>
          </a:xfrm>
          <a:prstGeom prst="rect">
            <a:avLst/>
          </a:prstGeom>
          <a:noFill/>
        </p:spPr>
        <p:txBody>
          <a:bodyPr wrap="none" rtlCol="0">
            <a:spAutoFit/>
          </a:bodyPr>
          <a:lstStyle/>
          <a:p>
            <a:r>
              <a:rPr lang="de-DE" sz="1200" dirty="0" smtClean="0"/>
              <a:t>Controlling</a:t>
            </a:r>
            <a:endParaRPr lang="de-DE" sz="1200" dirty="0"/>
          </a:p>
        </p:txBody>
      </p:sp>
      <p:sp>
        <p:nvSpPr>
          <p:cNvPr id="83" name="Textfeld 82"/>
          <p:cNvSpPr txBox="1"/>
          <p:nvPr/>
        </p:nvSpPr>
        <p:spPr>
          <a:xfrm rot="16200000">
            <a:off x="7524751" y="4852999"/>
            <a:ext cx="696024" cy="276999"/>
          </a:xfrm>
          <a:prstGeom prst="rect">
            <a:avLst/>
          </a:prstGeom>
          <a:noFill/>
        </p:spPr>
        <p:txBody>
          <a:bodyPr wrap="none" rtlCol="0">
            <a:spAutoFit/>
          </a:bodyPr>
          <a:lstStyle/>
          <a:p>
            <a:r>
              <a:rPr lang="de-DE" sz="1200" dirty="0" smtClean="0"/>
              <a:t>Service</a:t>
            </a:r>
            <a:endParaRPr lang="de-DE" sz="1200" dirty="0"/>
          </a:p>
        </p:txBody>
      </p:sp>
      <p:sp>
        <p:nvSpPr>
          <p:cNvPr id="84" name="Textfeld 83"/>
          <p:cNvSpPr txBox="1"/>
          <p:nvPr/>
        </p:nvSpPr>
        <p:spPr>
          <a:xfrm rot="16200000">
            <a:off x="6322748" y="4633387"/>
            <a:ext cx="322524" cy="276999"/>
          </a:xfrm>
          <a:prstGeom prst="rect">
            <a:avLst/>
          </a:prstGeom>
          <a:noFill/>
        </p:spPr>
        <p:txBody>
          <a:bodyPr wrap="none" rtlCol="0">
            <a:spAutoFit/>
          </a:bodyPr>
          <a:lstStyle/>
          <a:p>
            <a:r>
              <a:rPr lang="de-DE" sz="1200" dirty="0" smtClean="0"/>
              <a:t>IT</a:t>
            </a:r>
            <a:endParaRPr lang="de-DE" sz="1200" dirty="0"/>
          </a:p>
        </p:txBody>
      </p:sp>
      <p:sp>
        <p:nvSpPr>
          <p:cNvPr id="85" name="Textfeld 84"/>
          <p:cNvSpPr txBox="1"/>
          <p:nvPr/>
        </p:nvSpPr>
        <p:spPr>
          <a:xfrm rot="16200000">
            <a:off x="6660455" y="5051770"/>
            <a:ext cx="1035861" cy="276999"/>
          </a:xfrm>
          <a:prstGeom prst="rect">
            <a:avLst/>
          </a:prstGeom>
          <a:noFill/>
        </p:spPr>
        <p:txBody>
          <a:bodyPr wrap="none" rtlCol="0">
            <a:spAutoFit/>
          </a:bodyPr>
          <a:lstStyle/>
          <a:p>
            <a:r>
              <a:rPr lang="de-DE" sz="1200" dirty="0" smtClean="0"/>
              <a:t>Buchhaltung</a:t>
            </a:r>
            <a:endParaRPr lang="de-DE" sz="1200" dirty="0"/>
          </a:p>
        </p:txBody>
      </p:sp>
      <p:sp>
        <p:nvSpPr>
          <p:cNvPr id="86" name="Ellipse 85"/>
          <p:cNvSpPr/>
          <p:nvPr/>
        </p:nvSpPr>
        <p:spPr bwMode="auto">
          <a:xfrm>
            <a:off x="6661345" y="19907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7" name="Ellipse 86"/>
          <p:cNvSpPr/>
          <p:nvPr/>
        </p:nvSpPr>
        <p:spPr bwMode="auto">
          <a:xfrm>
            <a:off x="6813745" y="21431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8" name="Ellipse 87"/>
          <p:cNvSpPr/>
          <p:nvPr/>
        </p:nvSpPr>
        <p:spPr bwMode="auto">
          <a:xfrm>
            <a:off x="6785170" y="16954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9" name="Ellipse 88"/>
          <p:cNvSpPr/>
          <p:nvPr/>
        </p:nvSpPr>
        <p:spPr bwMode="auto">
          <a:xfrm>
            <a:off x="6399408" y="2719387"/>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0" name="Ellipse 89"/>
          <p:cNvSpPr/>
          <p:nvPr/>
        </p:nvSpPr>
        <p:spPr bwMode="auto">
          <a:xfrm>
            <a:off x="6282250" y="294989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1" name="Ellipse 90"/>
          <p:cNvSpPr/>
          <p:nvPr/>
        </p:nvSpPr>
        <p:spPr bwMode="auto">
          <a:xfrm>
            <a:off x="7118545" y="25527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2" name="Ellipse 91"/>
          <p:cNvSpPr/>
          <p:nvPr/>
        </p:nvSpPr>
        <p:spPr bwMode="auto">
          <a:xfrm>
            <a:off x="6766120" y="259556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3" name="Ellipse 92"/>
          <p:cNvSpPr/>
          <p:nvPr/>
        </p:nvSpPr>
        <p:spPr bwMode="auto">
          <a:xfrm>
            <a:off x="7161407" y="29432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4" name="Ellipse 93"/>
          <p:cNvSpPr/>
          <p:nvPr/>
        </p:nvSpPr>
        <p:spPr bwMode="auto">
          <a:xfrm>
            <a:off x="6113657" y="34766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5" name="Ellipse 94"/>
          <p:cNvSpPr/>
          <p:nvPr/>
        </p:nvSpPr>
        <p:spPr bwMode="auto">
          <a:xfrm>
            <a:off x="5765995" y="37909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6" name="Ellipse 95"/>
          <p:cNvSpPr/>
          <p:nvPr/>
        </p:nvSpPr>
        <p:spPr bwMode="auto">
          <a:xfrm>
            <a:off x="5685033" y="40195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7" name="Ellipse 96"/>
          <p:cNvSpPr/>
          <p:nvPr/>
        </p:nvSpPr>
        <p:spPr bwMode="auto">
          <a:xfrm>
            <a:off x="5804095" y="4195763"/>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8" name="Ellipse 97"/>
          <p:cNvSpPr/>
          <p:nvPr/>
        </p:nvSpPr>
        <p:spPr bwMode="auto">
          <a:xfrm>
            <a:off x="5594545" y="43338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9" name="Ellipse 98"/>
          <p:cNvSpPr/>
          <p:nvPr/>
        </p:nvSpPr>
        <p:spPr bwMode="auto">
          <a:xfrm>
            <a:off x="6113658" y="3690938"/>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0" name="Ellipse 99"/>
          <p:cNvSpPr/>
          <p:nvPr/>
        </p:nvSpPr>
        <p:spPr bwMode="auto">
          <a:xfrm>
            <a:off x="6042220" y="39338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1" name="Ellipse 100"/>
          <p:cNvSpPr/>
          <p:nvPr/>
        </p:nvSpPr>
        <p:spPr bwMode="auto">
          <a:xfrm>
            <a:off x="6104133" y="442436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2" name="Ellipse 101"/>
          <p:cNvSpPr/>
          <p:nvPr/>
        </p:nvSpPr>
        <p:spPr bwMode="auto">
          <a:xfrm>
            <a:off x="6089845" y="421004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3" name="Ellipse 102"/>
          <p:cNvSpPr/>
          <p:nvPr/>
        </p:nvSpPr>
        <p:spPr bwMode="auto">
          <a:xfrm>
            <a:off x="6442269" y="34766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4" name="Ellipse 103"/>
          <p:cNvSpPr/>
          <p:nvPr/>
        </p:nvSpPr>
        <p:spPr bwMode="auto">
          <a:xfrm>
            <a:off x="6366069" y="36766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5" name="Ellipse 104"/>
          <p:cNvSpPr/>
          <p:nvPr/>
        </p:nvSpPr>
        <p:spPr bwMode="auto">
          <a:xfrm>
            <a:off x="6332732" y="3900487"/>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6" name="Ellipse 105"/>
          <p:cNvSpPr/>
          <p:nvPr/>
        </p:nvSpPr>
        <p:spPr bwMode="auto">
          <a:xfrm>
            <a:off x="6418458" y="432911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7" name="Ellipse 106"/>
          <p:cNvSpPr/>
          <p:nvPr/>
        </p:nvSpPr>
        <p:spPr bwMode="auto">
          <a:xfrm>
            <a:off x="6437507" y="4119561"/>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8" name="Ellipse 107"/>
          <p:cNvSpPr/>
          <p:nvPr/>
        </p:nvSpPr>
        <p:spPr bwMode="auto">
          <a:xfrm>
            <a:off x="6789932" y="34766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9" name="Ellipse 108"/>
          <p:cNvSpPr/>
          <p:nvPr/>
        </p:nvSpPr>
        <p:spPr bwMode="auto">
          <a:xfrm>
            <a:off x="6708970" y="37528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0" name="Ellipse 109"/>
          <p:cNvSpPr/>
          <p:nvPr/>
        </p:nvSpPr>
        <p:spPr bwMode="auto">
          <a:xfrm>
            <a:off x="6732783" y="3995737"/>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1" name="Ellipse 110"/>
          <p:cNvSpPr/>
          <p:nvPr/>
        </p:nvSpPr>
        <p:spPr bwMode="auto">
          <a:xfrm>
            <a:off x="6708971" y="444341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2" name="Ellipse 111"/>
          <p:cNvSpPr/>
          <p:nvPr/>
        </p:nvSpPr>
        <p:spPr bwMode="auto">
          <a:xfrm>
            <a:off x="6766120" y="421004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3" name="Ellipse 112"/>
          <p:cNvSpPr/>
          <p:nvPr/>
        </p:nvSpPr>
        <p:spPr bwMode="auto">
          <a:xfrm>
            <a:off x="7066157" y="3567113"/>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4" name="Ellipse 113"/>
          <p:cNvSpPr/>
          <p:nvPr/>
        </p:nvSpPr>
        <p:spPr bwMode="auto">
          <a:xfrm>
            <a:off x="7161407" y="37338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5" name="Ellipse 114"/>
          <p:cNvSpPr/>
          <p:nvPr/>
        </p:nvSpPr>
        <p:spPr bwMode="auto">
          <a:xfrm>
            <a:off x="7094732" y="40005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6" name="Ellipse 115"/>
          <p:cNvSpPr/>
          <p:nvPr/>
        </p:nvSpPr>
        <p:spPr bwMode="auto">
          <a:xfrm>
            <a:off x="7104258" y="442436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7" name="Ellipse 116"/>
          <p:cNvSpPr/>
          <p:nvPr/>
        </p:nvSpPr>
        <p:spPr bwMode="auto">
          <a:xfrm>
            <a:off x="7089970" y="421004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8" name="Ellipse 117"/>
          <p:cNvSpPr/>
          <p:nvPr/>
        </p:nvSpPr>
        <p:spPr bwMode="auto">
          <a:xfrm>
            <a:off x="7409057" y="34385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9" name="Ellipse 118"/>
          <p:cNvSpPr/>
          <p:nvPr/>
        </p:nvSpPr>
        <p:spPr bwMode="auto">
          <a:xfrm>
            <a:off x="7442395" y="36861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0" name="Ellipse 119"/>
          <p:cNvSpPr/>
          <p:nvPr/>
        </p:nvSpPr>
        <p:spPr bwMode="auto">
          <a:xfrm>
            <a:off x="7404295" y="39243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1" name="Ellipse 120"/>
          <p:cNvSpPr/>
          <p:nvPr/>
        </p:nvSpPr>
        <p:spPr bwMode="auto">
          <a:xfrm>
            <a:off x="7466208" y="442436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2" name="Ellipse 121"/>
          <p:cNvSpPr/>
          <p:nvPr/>
        </p:nvSpPr>
        <p:spPr bwMode="auto">
          <a:xfrm>
            <a:off x="7451920" y="413384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3" name="Ellipse 122"/>
          <p:cNvSpPr/>
          <p:nvPr/>
        </p:nvSpPr>
        <p:spPr bwMode="auto">
          <a:xfrm>
            <a:off x="7761482" y="37528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4" name="Ellipse 123"/>
          <p:cNvSpPr/>
          <p:nvPr/>
        </p:nvSpPr>
        <p:spPr bwMode="auto">
          <a:xfrm>
            <a:off x="7866257" y="39719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5" name="Ellipse 124"/>
          <p:cNvSpPr/>
          <p:nvPr/>
        </p:nvSpPr>
        <p:spPr bwMode="auto">
          <a:xfrm>
            <a:off x="7832920" y="442436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6" name="Ellipse 125"/>
          <p:cNvSpPr/>
          <p:nvPr/>
        </p:nvSpPr>
        <p:spPr bwMode="auto">
          <a:xfrm>
            <a:off x="7818632" y="421004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8" name="Ellipse 127"/>
          <p:cNvSpPr/>
          <p:nvPr/>
        </p:nvSpPr>
        <p:spPr bwMode="auto">
          <a:xfrm>
            <a:off x="3217862" y="3409950"/>
            <a:ext cx="4065270" cy="201930"/>
          </a:xfrm>
          <a:prstGeom prst="ellipse">
            <a:avLst/>
          </a:prstGeom>
          <a:noFill/>
          <a:ln w="9525" cap="flat" cmpd="sng" algn="ctr">
            <a:solidFill>
              <a:schemeClr val="accent6">
                <a:lumMod val="50000"/>
              </a:schemeClr>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9" name="Textfeld 128"/>
          <p:cNvSpPr txBox="1"/>
          <p:nvPr/>
        </p:nvSpPr>
        <p:spPr>
          <a:xfrm>
            <a:off x="262890" y="1615733"/>
            <a:ext cx="2263140" cy="830997"/>
          </a:xfrm>
          <a:prstGeom prst="rect">
            <a:avLst/>
          </a:prstGeom>
          <a:noFill/>
        </p:spPr>
        <p:txBody>
          <a:bodyPr wrap="square" rtlCol="0">
            <a:spAutoFit/>
          </a:bodyPr>
          <a:lstStyle/>
          <a:p>
            <a:pPr algn="ctr"/>
            <a:r>
              <a:rPr lang="de-DE" sz="1200" dirty="0" smtClean="0"/>
              <a:t>Arbeit in funktionsübergreifenden Teams erhöht  </a:t>
            </a:r>
            <a:r>
              <a:rPr lang="de-DE" sz="1200" dirty="0" err="1" smtClean="0"/>
              <a:t>Ausgesetztsein</a:t>
            </a:r>
            <a:r>
              <a:rPr lang="de-DE" sz="1200" dirty="0" smtClean="0"/>
              <a:t> zu anderen „</a:t>
            </a:r>
            <a:r>
              <a:rPr lang="de-DE" sz="1200" dirty="0" err="1" smtClean="0"/>
              <a:t>Thought</a:t>
            </a:r>
            <a:r>
              <a:rPr lang="de-DE" sz="1200" dirty="0" smtClean="0"/>
              <a:t> </a:t>
            </a:r>
            <a:r>
              <a:rPr lang="de-DE" sz="1200" dirty="0" err="1" smtClean="0"/>
              <a:t>Worlds</a:t>
            </a:r>
            <a:r>
              <a:rPr lang="de-DE" sz="1200" dirty="0" smtClean="0"/>
              <a:t>“  </a:t>
            </a:r>
            <a:endParaRPr lang="de-DE" sz="1200" dirty="0"/>
          </a:p>
        </p:txBody>
      </p:sp>
      <p:sp>
        <p:nvSpPr>
          <p:cNvPr id="132" name="Ellipse 131"/>
          <p:cNvSpPr/>
          <p:nvPr/>
        </p:nvSpPr>
        <p:spPr bwMode="auto">
          <a:xfrm>
            <a:off x="3142298" y="4153853"/>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134" name="Gerade Verbindung 133"/>
          <p:cNvCxnSpPr>
            <a:stCxn id="130" idx="2"/>
            <a:endCxn id="132" idx="1"/>
          </p:cNvCxnSpPr>
          <p:nvPr/>
        </p:nvCxnSpPr>
        <p:spPr bwMode="auto">
          <a:xfrm>
            <a:off x="1428750" y="2514600"/>
            <a:ext cx="1725405" cy="165390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35" name="Rechteck 134"/>
          <p:cNvSpPr/>
          <p:nvPr/>
        </p:nvSpPr>
        <p:spPr bwMode="auto">
          <a:xfrm>
            <a:off x="3883978" y="1268730"/>
            <a:ext cx="2425382" cy="90297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36" name="Textfeld 135"/>
          <p:cNvSpPr txBox="1"/>
          <p:nvPr/>
        </p:nvSpPr>
        <p:spPr>
          <a:xfrm>
            <a:off x="3917157" y="1310933"/>
            <a:ext cx="2356802" cy="830997"/>
          </a:xfrm>
          <a:prstGeom prst="rect">
            <a:avLst/>
          </a:prstGeom>
          <a:noFill/>
        </p:spPr>
        <p:txBody>
          <a:bodyPr wrap="square" rtlCol="0">
            <a:spAutoFit/>
          </a:bodyPr>
          <a:lstStyle/>
          <a:p>
            <a:pPr algn="ctr"/>
            <a:r>
              <a:rPr lang="de-DE" sz="1200" dirty="0" smtClean="0"/>
              <a:t>Austausch mit Mitarbeitern anderer Unternehmen (aus anderen Branchen) eröffnet neue Lösungsmöglichkeiten</a:t>
            </a:r>
            <a:endParaRPr lang="de-DE" sz="1200" dirty="0"/>
          </a:p>
        </p:txBody>
      </p:sp>
      <p:sp>
        <p:nvSpPr>
          <p:cNvPr id="137" name="Ellipse 136"/>
          <p:cNvSpPr/>
          <p:nvPr/>
        </p:nvSpPr>
        <p:spPr bwMode="auto">
          <a:xfrm>
            <a:off x="5062538" y="3368993"/>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138" name="Gerade Verbindung 137"/>
          <p:cNvCxnSpPr>
            <a:stCxn id="135" idx="2"/>
            <a:endCxn id="137" idx="0"/>
          </p:cNvCxnSpPr>
          <p:nvPr/>
        </p:nvCxnSpPr>
        <p:spPr bwMode="auto">
          <a:xfrm>
            <a:off x="5096669" y="2171700"/>
            <a:ext cx="6350" cy="1197293"/>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51" name="Ellipse 150"/>
          <p:cNvSpPr/>
          <p:nvPr/>
        </p:nvSpPr>
        <p:spPr bwMode="auto">
          <a:xfrm>
            <a:off x="3564572" y="2876550"/>
            <a:ext cx="3247708" cy="209550"/>
          </a:xfrm>
          <a:prstGeom prst="ellipse">
            <a:avLst/>
          </a:prstGeom>
          <a:noFill/>
          <a:ln w="9525" cap="flat" cmpd="sng" algn="ctr">
            <a:solidFill>
              <a:schemeClr val="accent6">
                <a:lumMod val="50000"/>
              </a:schemeClr>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2" name="Ellipse 151"/>
          <p:cNvSpPr/>
          <p:nvPr/>
        </p:nvSpPr>
        <p:spPr bwMode="auto">
          <a:xfrm>
            <a:off x="5062538" y="2824163"/>
            <a:ext cx="80962" cy="100013"/>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3" name="Textfeld 152"/>
          <p:cNvSpPr txBox="1"/>
          <p:nvPr/>
        </p:nvSpPr>
        <p:spPr>
          <a:xfrm>
            <a:off x="4676775" y="4800600"/>
            <a:ext cx="892745" cy="276999"/>
          </a:xfrm>
          <a:prstGeom prst="rect">
            <a:avLst/>
          </a:prstGeom>
          <a:solidFill>
            <a:schemeClr val="bg1"/>
          </a:solidFill>
        </p:spPr>
        <p:txBody>
          <a:bodyPr wrap="none" rtlCol="0">
            <a:spAutoFit/>
          </a:bodyPr>
          <a:lstStyle/>
          <a:p>
            <a:r>
              <a:rPr lang="de-DE" sz="1200" dirty="0" smtClean="0"/>
              <a:t>Branche A</a:t>
            </a:r>
            <a:endParaRPr lang="de-DE" sz="1200" dirty="0"/>
          </a:p>
        </p:txBody>
      </p:sp>
      <p:sp>
        <p:nvSpPr>
          <p:cNvPr id="154" name="Textfeld 153"/>
          <p:cNvSpPr txBox="1"/>
          <p:nvPr/>
        </p:nvSpPr>
        <p:spPr>
          <a:xfrm>
            <a:off x="4676775" y="5033010"/>
            <a:ext cx="892745" cy="276999"/>
          </a:xfrm>
          <a:prstGeom prst="rect">
            <a:avLst/>
          </a:prstGeom>
          <a:solidFill>
            <a:schemeClr val="bg1"/>
          </a:solidFill>
        </p:spPr>
        <p:txBody>
          <a:bodyPr wrap="none" rtlCol="0">
            <a:spAutoFit/>
          </a:bodyPr>
          <a:lstStyle/>
          <a:p>
            <a:r>
              <a:rPr lang="de-DE" sz="1200" dirty="0" smtClean="0"/>
              <a:t>Branche B</a:t>
            </a:r>
            <a:endParaRPr lang="de-DE" sz="1200" dirty="0"/>
          </a:p>
        </p:txBody>
      </p:sp>
      <p:sp>
        <p:nvSpPr>
          <p:cNvPr id="155" name="Textfeld 154"/>
          <p:cNvSpPr txBox="1"/>
          <p:nvPr/>
        </p:nvSpPr>
        <p:spPr>
          <a:xfrm>
            <a:off x="2072640" y="5688623"/>
            <a:ext cx="5436870" cy="646331"/>
          </a:xfrm>
          <a:prstGeom prst="rect">
            <a:avLst/>
          </a:prstGeom>
          <a:noFill/>
        </p:spPr>
        <p:txBody>
          <a:bodyPr wrap="square" rtlCol="0">
            <a:spAutoFit/>
          </a:bodyPr>
          <a:lstStyle/>
          <a:p>
            <a:r>
              <a:rPr lang="de-DE" sz="1200" b="1" dirty="0" smtClean="0"/>
              <a:t>Nutzen von Austausch:</a:t>
            </a:r>
          </a:p>
          <a:p>
            <a:pPr marL="263525" indent="-263525">
              <a:buFont typeface="Symbol" pitchFamily="18" charset="2"/>
              <a:buChar char="-"/>
            </a:pPr>
            <a:r>
              <a:rPr lang="de-DE" sz="1200" dirty="0" smtClean="0"/>
              <a:t>Transparenz über alternative Sichten auf Probleme</a:t>
            </a:r>
          </a:p>
          <a:p>
            <a:pPr marL="263525" indent="-263525">
              <a:buFont typeface="Symbol" pitchFamily="18" charset="2"/>
              <a:buChar char="-"/>
            </a:pPr>
            <a:r>
              <a:rPr lang="de-DE" sz="1200" dirty="0" err="1" smtClean="0"/>
              <a:t>Infragestellung</a:t>
            </a:r>
            <a:r>
              <a:rPr lang="de-DE" sz="1200" dirty="0" smtClean="0"/>
              <a:t> der eigenen, als gegeben angenommenen Annahmen</a:t>
            </a:r>
          </a:p>
        </p:txBody>
      </p:sp>
      <p:sp>
        <p:nvSpPr>
          <p:cNvPr id="156" name="Rechteck 155"/>
          <p:cNvSpPr/>
          <p:nvPr/>
        </p:nvSpPr>
        <p:spPr bwMode="auto">
          <a:xfrm>
            <a:off x="1908810" y="5703570"/>
            <a:ext cx="5737860" cy="685800"/>
          </a:xfrm>
          <a:prstGeom prst="rect">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7" name="Richtungspfeil 156"/>
          <p:cNvSpPr/>
          <p:nvPr/>
        </p:nvSpPr>
        <p:spPr bwMode="auto">
          <a:xfrm>
            <a:off x="1383030" y="5703570"/>
            <a:ext cx="514350" cy="70866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159" name="Gerade Verbindung mit Pfeil 158"/>
          <p:cNvCxnSpPr>
            <a:stCxn id="153" idx="1"/>
          </p:cNvCxnSpPr>
          <p:nvPr/>
        </p:nvCxnSpPr>
        <p:spPr bwMode="auto">
          <a:xfrm flipH="1">
            <a:off x="4569619" y="4939100"/>
            <a:ext cx="107156" cy="1994"/>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61" name="Gerade Verbindung mit Pfeil 160"/>
          <p:cNvCxnSpPr/>
          <p:nvPr/>
        </p:nvCxnSpPr>
        <p:spPr bwMode="auto">
          <a:xfrm flipV="1">
            <a:off x="5510213" y="5167700"/>
            <a:ext cx="107156" cy="1994"/>
          </a:xfrm>
          <a:prstGeom prst="straightConnector1">
            <a:avLst/>
          </a:prstGeom>
          <a:solidFill>
            <a:schemeClr val="bg1"/>
          </a:solidFill>
          <a:ln w="9525" cap="flat" cmpd="sng" algn="ctr">
            <a:solidFill>
              <a:schemeClr val="tx1"/>
            </a:solidFill>
            <a:prstDash val="solid"/>
            <a:round/>
            <a:headEnd type="none" w="med" len="med"/>
            <a:tailEnd type="arrow"/>
          </a:ln>
          <a:effectLst/>
        </p:spPr>
      </p:cxnSp>
      <p:sp>
        <p:nvSpPr>
          <p:cNvPr id="13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40" name="Textfeld 139"/>
          <p:cNvSpPr txBox="1"/>
          <p:nvPr/>
        </p:nvSpPr>
        <p:spPr>
          <a:xfrm>
            <a:off x="217170" y="971550"/>
            <a:ext cx="2662908" cy="307777"/>
          </a:xfrm>
          <a:prstGeom prst="rect">
            <a:avLst/>
          </a:prstGeom>
          <a:noFill/>
        </p:spPr>
        <p:txBody>
          <a:bodyPr wrap="none" rtlCol="0">
            <a:spAutoFit/>
          </a:bodyPr>
          <a:lstStyle/>
          <a:p>
            <a:r>
              <a:rPr lang="de-DE" sz="1400" i="1" dirty="0" smtClean="0">
                <a:solidFill>
                  <a:schemeClr val="bg1">
                    <a:lumMod val="50000"/>
                  </a:schemeClr>
                </a:solidFill>
              </a:rPr>
              <a:t>3.3 Personal – Personaleinsatz</a:t>
            </a:r>
            <a:endParaRPr lang="de-DE" sz="1400" i="1" dirty="0">
              <a:solidFill>
                <a:schemeClr val="bg1">
                  <a:lumMod val="50000"/>
                </a:schemeClr>
              </a:solidFill>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3457" name="Rectangle 1"/>
          <p:cNvSpPr>
            <a:spLocks noChangeArrowheads="1"/>
          </p:cNvSpPr>
          <p:nvPr/>
        </p:nvSpPr>
        <p:spPr bwMode="auto">
          <a:xfrm>
            <a:off x="1817370" y="2182475"/>
            <a:ext cx="5314950"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Bei Gore bekommt jeder Mitarbeiter die Freiheit, an seinen eigenen Projekten zu arbeiten und das Material aus dem Lager für eigene Zwecke zu nutzen. Aus dieser Freiheit werden regelmäßig neue Ideen geboren. So berichtet Bergmann (2009), dass ein Gore-Ingenieur die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Bowden</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-Züge seines Mountainbikes mit PTFE beschichtete. </a:t>
            </a:r>
          </a:p>
          <a:p>
            <a:pPr marL="0" marR="0" lvl="0" indent="0" algn="l" defTabSz="914400" rtl="0" eaLnBrk="0" fontAlgn="base" latinLnBrk="0" hangingPunct="0">
              <a:lnSpc>
                <a:spcPct val="100000"/>
              </a:lnSpc>
              <a:spcBef>
                <a:spcPct val="0"/>
              </a:spcBef>
              <a:spcAft>
                <a:spcPct val="0"/>
              </a:spcAft>
              <a:buClrTx/>
              <a:buSzTx/>
              <a:buFontTx/>
              <a:buNone/>
              <a:tabLst/>
            </a:pPr>
            <a:endParaRPr lang="de-DE" sz="1400" dirty="0" smtClean="0">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Bei dieser handwerklichen Arbeit kam er auf die Idee, dass man dieses Verfahren auch bei Gitarrensaiten anwenden könnte. Gitarrensaiten klingen nicht, wenn sie verschmutzt sind. Das Ergebnis dieses handwerklichen Experiments mit Gore-Materialien ist, dass Gore heute mit seinen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Elixir</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-Gitarrensaiten Marktführer ist.</a:t>
            </a:r>
            <a:endParaRPr kumimoji="0" lang="de-DE" sz="1400" b="0" i="0" u="none" strike="noStrike" cap="none" normalizeH="0" baseline="0" dirty="0" smtClean="0">
              <a:ln>
                <a:noFill/>
              </a:ln>
              <a:solidFill>
                <a:schemeClr val="tx1"/>
              </a:solidFill>
              <a:effectLst/>
              <a:cs typeface="Arial" pitchFamily="34" charset="0"/>
            </a:endParaRPr>
          </a:p>
        </p:txBody>
      </p:sp>
      <p:sp>
        <p:nvSpPr>
          <p:cNvPr id="5" name="Textfeld 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Wie Gore den Markt für Gitarrensaiten für sich entdeckte</a:t>
            </a:r>
            <a:endParaRPr lang="de-DE" sz="1600" b="1" dirty="0">
              <a:solidFill>
                <a:srgbClr val="002060"/>
              </a:solidFill>
            </a:endParaRPr>
          </a:p>
        </p:txBody>
      </p:sp>
      <p:cxnSp>
        <p:nvCxnSpPr>
          <p:cNvPr id="8" name="Gerade Verbindung 7"/>
          <p:cNvCxnSpPr/>
          <p:nvPr/>
        </p:nvCxnSpPr>
        <p:spPr bwMode="auto">
          <a:xfrm>
            <a:off x="1840230" y="2091690"/>
            <a:ext cx="51892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1840230" y="5124450"/>
            <a:ext cx="518922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0" name="Picture 1"/>
          <p:cNvPicPr>
            <a:picLocks noChangeAspect="1" noChangeArrowheads="1"/>
          </p:cNvPicPr>
          <p:nvPr/>
        </p:nvPicPr>
        <p:blipFill>
          <a:blip r:embed="rId2" cstate="print"/>
          <a:srcRect/>
          <a:stretch>
            <a:fillRect/>
          </a:stretch>
        </p:blipFill>
        <p:spPr bwMode="auto">
          <a:xfrm>
            <a:off x="6182607" y="1696062"/>
            <a:ext cx="914400" cy="561975"/>
          </a:xfrm>
          <a:prstGeom prst="rect">
            <a:avLst/>
          </a:prstGeom>
          <a:noFill/>
          <a:ln w="9525">
            <a:noFill/>
            <a:miter lim="800000"/>
            <a:headEnd/>
            <a:tailEnd/>
          </a:ln>
        </p:spPr>
      </p:pic>
      <p:sp>
        <p:nvSpPr>
          <p:cNvPr id="11"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2" name="Textfeld 11"/>
          <p:cNvSpPr txBox="1"/>
          <p:nvPr/>
        </p:nvSpPr>
        <p:spPr>
          <a:xfrm>
            <a:off x="217170" y="971550"/>
            <a:ext cx="2662908" cy="307777"/>
          </a:xfrm>
          <a:prstGeom prst="rect">
            <a:avLst/>
          </a:prstGeom>
          <a:noFill/>
        </p:spPr>
        <p:txBody>
          <a:bodyPr wrap="none" rtlCol="0">
            <a:spAutoFit/>
          </a:bodyPr>
          <a:lstStyle/>
          <a:p>
            <a:r>
              <a:rPr lang="de-DE" sz="1400" i="1" dirty="0" smtClean="0">
                <a:solidFill>
                  <a:schemeClr val="bg1">
                    <a:lumMod val="50000"/>
                  </a:schemeClr>
                </a:solidFill>
              </a:rPr>
              <a:t>3.3 Personal – Personaleinsatz</a:t>
            </a:r>
            <a:endParaRPr lang="de-DE" sz="1400" i="1" dirty="0">
              <a:solidFill>
                <a:schemeClr val="bg1">
                  <a:lumMod val="50000"/>
                </a:schemeClr>
              </a:solidFill>
            </a:endParaRPr>
          </a:p>
        </p:txBody>
      </p:sp>
      <p:sp>
        <p:nvSpPr>
          <p:cNvPr id="13" name="Textfeld 12"/>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4" name="Gerade Verbindung 13"/>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5" name="Gerade Verbindung 14"/>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6" name="Textfeld 15"/>
          <p:cNvSpPr txBox="1"/>
          <p:nvPr/>
        </p:nvSpPr>
        <p:spPr>
          <a:xfrm>
            <a:off x="346710" y="6382247"/>
            <a:ext cx="1737976"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Bergmann (2009) </a:t>
            </a:r>
            <a:endParaRPr lang="de-DE" sz="1050" dirty="0">
              <a:solidFill>
                <a:srgbClr val="FF0000"/>
              </a:solidFill>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81" name="Rectangle 1"/>
          <p:cNvSpPr>
            <a:spLocks noChangeArrowheads="1"/>
          </p:cNvSpPr>
          <p:nvPr/>
        </p:nvSpPr>
        <p:spPr bwMode="auto">
          <a:xfrm>
            <a:off x="388620" y="1791593"/>
            <a:ext cx="8058150"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234950" algn="l"/>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Procter &amp;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Gamble</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gilt nach einigen Management-Initiativen von vor etwa zehn bis 15 Jahren bis heute als eines der innovativsten Unternehmen in den USA. Eine Initiative bestand darin, den Austausch von verschiedensten Perspektiven zu ermöglichen – im sogenannten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Connect+Develop</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“-Programm. So hat Procter &amp;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Gamble</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a:t>
            </a:r>
          </a:p>
          <a:p>
            <a:pPr marL="0" marR="0" lvl="0" indent="0" algn="l" defTabSz="914400" rtl="0" eaLnBrk="0" fontAlgn="base" latinLnBrk="0" hangingPunct="0">
              <a:lnSpc>
                <a:spcPct val="100000"/>
              </a:lnSpc>
              <a:spcBef>
                <a:spcPct val="0"/>
              </a:spcBef>
              <a:spcAft>
                <a:spcPct val="0"/>
              </a:spcAft>
              <a:buClrTx/>
              <a:buSzTx/>
              <a:buFontTx/>
              <a:buNone/>
              <a:tabLst>
                <a:tab pos="234950" algn="l"/>
              </a:tabLst>
            </a:pPr>
            <a:endParaRPr kumimoji="0" lang="de-DE" sz="1400" b="0" i="0" u="none" strike="noStrike" cap="none" normalizeH="0" baseline="0" dirty="0" smtClean="0">
              <a:ln>
                <a:noFill/>
              </a:ln>
              <a:solidFill>
                <a:schemeClr val="tx1"/>
              </a:solidFill>
              <a:effectLst/>
              <a:cs typeface="Arial" pitchFamily="34" charset="0"/>
            </a:endParaRPr>
          </a:p>
          <a:p>
            <a:pPr marL="263525" marR="0" lvl="0" indent="-263525" algn="l" defTabSz="914400" rtl="0" eaLnBrk="0" fontAlgn="base" latinLnBrk="0" hangingPunct="0">
              <a:lnSpc>
                <a:spcPct val="100000"/>
              </a:lnSpc>
              <a:spcBef>
                <a:spcPct val="0"/>
              </a:spcBef>
              <a:spcAft>
                <a:spcPct val="0"/>
              </a:spcAft>
              <a:buClrTx/>
              <a:buSzTx/>
              <a:buFont typeface="Symbol" pitchFamily="18" charset="2"/>
              <a:buChar char="-"/>
              <a:tabLst>
                <a:tab pos="234950" algn="l"/>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Mitarbeiter mit anderen Unternehmen, mit denen es nicht im Wettbewerb steht, geteilt: 2008 haben Procter &amp;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Gamble</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und Google für eine Woche etwa zwei Dutzend Mitarbeiter ausgetauscht. Procter &amp;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Gamble</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wollte so einen Einblick in ein Online-Geschäftsmodell gewinnen, Google war daran interessiert, wie Procter &amp;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Gamble</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Marken aufbaut,</a:t>
            </a:r>
            <a:endParaRPr kumimoji="0" lang="de-DE" sz="1400" b="0" i="0" u="none" strike="noStrike" cap="none" normalizeH="0" baseline="0" dirty="0" smtClean="0">
              <a:ln>
                <a:noFill/>
              </a:ln>
              <a:solidFill>
                <a:schemeClr val="tx1"/>
              </a:solidFill>
              <a:effectLst/>
              <a:cs typeface="Arial" pitchFamily="34" charset="0"/>
            </a:endParaRPr>
          </a:p>
          <a:p>
            <a:pPr marL="263525" marR="0" lvl="0" indent="-263525" algn="l" defTabSz="914400" rtl="0" eaLnBrk="0" fontAlgn="base" latinLnBrk="0" hangingPunct="0">
              <a:lnSpc>
                <a:spcPct val="100000"/>
              </a:lnSpc>
              <a:spcBef>
                <a:spcPct val="0"/>
              </a:spcBef>
              <a:spcAft>
                <a:spcPct val="0"/>
              </a:spcAft>
              <a:buClrTx/>
              <a:buSzTx/>
              <a:buFont typeface="Symbol" pitchFamily="18" charset="2"/>
              <a:buChar char="-"/>
              <a:tabLst>
                <a:tab pos="234950" algn="l"/>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die Zusammenarbeit mit Innovatoren von außerhalb des Unternehmens gestärkt. Das Unternehmen strebt an, für Innovationsvorhaben (beispielsweise von Universitäten) der Partner der Wahl zu werden. Es wurde das Ziel formuliert, dass zeitnah etwa drei Milliarden US-Dollar Umsatz mit Ideen externer Innovatoren generiert werden sollen und</a:t>
            </a:r>
            <a:endParaRPr kumimoji="0" lang="de-DE" sz="1400" b="0" i="0" u="none" strike="noStrike" cap="none" normalizeH="0" baseline="0" dirty="0" smtClean="0">
              <a:ln>
                <a:noFill/>
              </a:ln>
              <a:solidFill>
                <a:schemeClr val="tx1"/>
              </a:solidFill>
              <a:effectLst/>
              <a:cs typeface="Arial" pitchFamily="34" charset="0"/>
            </a:endParaRPr>
          </a:p>
          <a:p>
            <a:pPr marL="263525" marR="0" lvl="0" indent="-263525" algn="l" defTabSz="914400" rtl="0" eaLnBrk="0" fontAlgn="base" latinLnBrk="0" hangingPunct="0">
              <a:lnSpc>
                <a:spcPct val="100000"/>
              </a:lnSpc>
              <a:spcBef>
                <a:spcPct val="0"/>
              </a:spcBef>
              <a:spcAft>
                <a:spcPct val="0"/>
              </a:spcAft>
              <a:buClrTx/>
              <a:buSzTx/>
              <a:buFont typeface="Symbol" pitchFamily="18" charset="2"/>
              <a:buChar char="-"/>
              <a:tabLst>
                <a:tab pos="234950" algn="l"/>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zuletzt von seiner traditionellen Personalstrategie, bevorzugt mit internen Bewerbern Stellen zu besetzen, Abstand genommen. Stattdessen hat Procter &amp;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Gamble</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angefangen, Experten auf bestimmten Gebieten (wie dem Franchising) von externen Quellen zu rekrutieren, um so zusätzliche Expertise und frische Perspektiven zu gewinnen. </a:t>
            </a:r>
            <a:endParaRPr kumimoji="0" lang="de-DE" sz="1400" b="0" i="0" u="none" strike="noStrike" cap="none" normalizeH="0" baseline="0" dirty="0" smtClean="0">
              <a:ln>
                <a:noFill/>
              </a:ln>
              <a:solidFill>
                <a:schemeClr val="tx1"/>
              </a:solidFill>
              <a:effectLst/>
              <a:cs typeface="Arial" pitchFamily="34" charset="0"/>
            </a:endParaRPr>
          </a:p>
        </p:txBody>
      </p:sp>
      <p:sp>
        <p:nvSpPr>
          <p:cNvPr id="5" name="Textfeld 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Procter &amp; </a:t>
            </a:r>
            <a:r>
              <a:rPr lang="de-DE" sz="1600" b="1" dirty="0" err="1" smtClean="0">
                <a:solidFill>
                  <a:srgbClr val="002060"/>
                </a:solidFill>
              </a:rPr>
              <a:t>Gambles</a:t>
            </a:r>
            <a:r>
              <a:rPr lang="de-DE" sz="1600" b="1" dirty="0" smtClean="0">
                <a:solidFill>
                  <a:srgbClr val="002060"/>
                </a:solidFill>
              </a:rPr>
              <a:t> „Connect-</a:t>
            </a:r>
            <a:r>
              <a:rPr lang="de-DE" sz="1600" b="1" dirty="0" err="1" smtClean="0">
                <a:solidFill>
                  <a:srgbClr val="002060"/>
                </a:solidFill>
              </a:rPr>
              <a:t>Develop</a:t>
            </a:r>
            <a:r>
              <a:rPr lang="de-DE" sz="1600" b="1" dirty="0" smtClean="0">
                <a:solidFill>
                  <a:srgbClr val="002060"/>
                </a:solidFill>
              </a:rPr>
              <a:t>“-Programm: Hauptsache Austausch!</a:t>
            </a:r>
            <a:endParaRPr lang="de-DE" sz="1600" b="1" dirty="0">
              <a:solidFill>
                <a:srgbClr val="002060"/>
              </a:solidFill>
            </a:endParaRPr>
          </a:p>
        </p:txBody>
      </p:sp>
      <p:cxnSp>
        <p:nvCxnSpPr>
          <p:cNvPr id="8" name="Gerade Verbindung 7"/>
          <p:cNvCxnSpPr/>
          <p:nvPr/>
        </p:nvCxnSpPr>
        <p:spPr bwMode="auto">
          <a:xfrm>
            <a:off x="388620" y="1703070"/>
            <a:ext cx="784098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388620" y="5661660"/>
            <a:ext cx="784098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044482" name="Picture 2"/>
          <p:cNvPicPr>
            <a:picLocks noChangeAspect="1" noChangeArrowheads="1"/>
          </p:cNvPicPr>
          <p:nvPr/>
        </p:nvPicPr>
        <p:blipFill>
          <a:blip r:embed="rId2" cstate="print"/>
          <a:srcRect/>
          <a:stretch>
            <a:fillRect/>
          </a:stretch>
        </p:blipFill>
        <p:spPr bwMode="auto">
          <a:xfrm>
            <a:off x="7564755" y="1448753"/>
            <a:ext cx="666750" cy="371475"/>
          </a:xfrm>
          <a:prstGeom prst="rect">
            <a:avLst/>
          </a:prstGeom>
          <a:noFill/>
          <a:ln w="9525">
            <a:noFill/>
            <a:miter lim="800000"/>
            <a:headEnd/>
            <a:tailEnd/>
          </a:ln>
        </p:spPr>
      </p:pic>
      <p:sp>
        <p:nvSpPr>
          <p:cNvPr id="1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149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1" name="Textfeld 10"/>
          <p:cNvSpPr txBox="1"/>
          <p:nvPr/>
        </p:nvSpPr>
        <p:spPr>
          <a:xfrm>
            <a:off x="217170" y="971550"/>
            <a:ext cx="2662908" cy="307777"/>
          </a:xfrm>
          <a:prstGeom prst="rect">
            <a:avLst/>
          </a:prstGeom>
          <a:noFill/>
        </p:spPr>
        <p:txBody>
          <a:bodyPr wrap="none" rtlCol="0">
            <a:spAutoFit/>
          </a:bodyPr>
          <a:lstStyle/>
          <a:p>
            <a:r>
              <a:rPr lang="de-DE" sz="1400" i="1" dirty="0" smtClean="0">
                <a:solidFill>
                  <a:schemeClr val="bg1">
                    <a:lumMod val="50000"/>
                  </a:schemeClr>
                </a:solidFill>
              </a:rPr>
              <a:t>3.3 Personal – Personaleinsatz</a:t>
            </a:r>
            <a:endParaRPr lang="de-DE" sz="1400" i="1" dirty="0">
              <a:solidFill>
                <a:schemeClr val="bg1">
                  <a:lumMod val="50000"/>
                </a:schemeClr>
              </a:solidFill>
            </a:endParaRPr>
          </a:p>
        </p:txBody>
      </p:sp>
      <p:sp>
        <p:nvSpPr>
          <p:cNvPr id="12" name="Textfeld 11"/>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3" name="Gerade Verbindung 12"/>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4" name="Gerade Verbindung 13"/>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5" name="Textfeld 14"/>
          <p:cNvSpPr txBox="1"/>
          <p:nvPr/>
        </p:nvSpPr>
        <p:spPr>
          <a:xfrm>
            <a:off x="346710" y="6382247"/>
            <a:ext cx="2074607" cy="253916"/>
          </a:xfrm>
          <a:prstGeom prst="rect">
            <a:avLst/>
          </a:prstGeom>
          <a:noFill/>
        </p:spPr>
        <p:txBody>
          <a:bodyPr wrap="none" rtlCol="0">
            <a:spAutoFit/>
          </a:bodyPr>
          <a:lstStyle/>
          <a:p>
            <a:r>
              <a:rPr lang="de-DE" sz="1050" dirty="0">
                <a:solidFill>
                  <a:schemeClr val="bg1">
                    <a:lumMod val="50000"/>
                  </a:schemeClr>
                </a:solidFill>
              </a:rPr>
              <a:t>Quelle: </a:t>
            </a:r>
            <a:r>
              <a:rPr lang="de-DE" sz="1050" dirty="0" smtClean="0">
                <a:solidFill>
                  <a:schemeClr val="bg1">
                    <a:lumMod val="50000"/>
                  </a:schemeClr>
                </a:solidFill>
              </a:rPr>
              <a:t>Brown/Anthony (2011) </a:t>
            </a:r>
            <a:endParaRPr lang="de-DE" sz="1050"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Welche konkreten Aktivitäten stehen hinter Corporate Entrepreneurship?</a:t>
            </a:r>
            <a:endParaRPr lang="de-DE" sz="1600" b="1" dirty="0">
              <a:solidFill>
                <a:srgbClr val="002060"/>
              </a:solidFill>
            </a:endParaRPr>
          </a:p>
        </p:txBody>
      </p:sp>
      <p:sp>
        <p:nvSpPr>
          <p:cNvPr id="4" name="Textfeld 3"/>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5" name="Rechteck 4"/>
          <p:cNvSpPr/>
          <p:nvPr/>
        </p:nvSpPr>
        <p:spPr bwMode="auto">
          <a:xfrm>
            <a:off x="3934313" y="1618341"/>
            <a:ext cx="2442949" cy="740845"/>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ctr" defTabSz="914400" rtl="0" eaLnBrk="0" fontAlgn="base" latinLnBrk="0" hangingPunct="0">
              <a:lnSpc>
                <a:spcPct val="100000"/>
              </a:lnSpc>
              <a:spcAft>
                <a:spcPct val="0"/>
              </a:spcAft>
              <a:buClrTx/>
              <a:buSzTx/>
              <a:buFontTx/>
              <a:buNone/>
              <a:tabLst/>
            </a:pPr>
            <a:r>
              <a:rPr kumimoji="0" lang="de-DE" sz="1400" b="1" i="0" u="none" strike="noStrike" cap="none" normalizeH="0" baseline="0" dirty="0" smtClean="0">
                <a:ln>
                  <a:noFill/>
                </a:ln>
                <a:solidFill>
                  <a:schemeClr val="tx1"/>
                </a:solidFill>
                <a:effectLst/>
                <a:latin typeface="Arial" charset="0"/>
              </a:rPr>
              <a:t>Dimensionen von </a:t>
            </a:r>
          </a:p>
          <a:p>
            <a:pPr marL="0" marR="0" indent="0" algn="ctr" defTabSz="914400" rtl="0" eaLnBrk="0" fontAlgn="base" latinLnBrk="0" hangingPunct="0">
              <a:lnSpc>
                <a:spcPct val="100000"/>
              </a:lnSpc>
              <a:spcAft>
                <a:spcPct val="0"/>
              </a:spcAft>
              <a:buClrTx/>
              <a:buSzTx/>
              <a:buFontTx/>
              <a:buNone/>
              <a:tabLst/>
            </a:pPr>
            <a:r>
              <a:rPr kumimoji="0" lang="de-DE" sz="1400" b="1" i="0" u="none" strike="noStrike" cap="none" normalizeH="0" baseline="0" dirty="0" smtClean="0">
                <a:ln>
                  <a:noFill/>
                </a:ln>
                <a:solidFill>
                  <a:schemeClr val="tx1"/>
                </a:solidFill>
                <a:effectLst/>
                <a:latin typeface="Arial" charset="0"/>
              </a:rPr>
              <a:t>Corporate</a:t>
            </a:r>
            <a:r>
              <a:rPr kumimoji="0" lang="de-DE" sz="1400" b="1" i="0" u="none" strike="noStrike" cap="none" normalizeH="0" dirty="0" smtClean="0">
                <a:ln>
                  <a:noFill/>
                </a:ln>
                <a:solidFill>
                  <a:schemeClr val="tx1"/>
                </a:solidFill>
                <a:effectLst/>
                <a:latin typeface="Arial" charset="0"/>
              </a:rPr>
              <a:t> Entrepreneurship</a:t>
            </a:r>
            <a:endParaRPr kumimoji="0" lang="de-DE" sz="1400" b="1" i="0" u="none" strike="noStrike" cap="none" normalizeH="0" baseline="0" dirty="0" smtClean="0">
              <a:ln>
                <a:noFill/>
              </a:ln>
              <a:solidFill>
                <a:schemeClr val="tx1"/>
              </a:solidFill>
              <a:effectLst/>
              <a:latin typeface="Arial" charset="0"/>
            </a:endParaRPr>
          </a:p>
        </p:txBody>
      </p:sp>
      <p:sp>
        <p:nvSpPr>
          <p:cNvPr id="6" name="Rechteck 5"/>
          <p:cNvSpPr/>
          <p:nvPr/>
        </p:nvSpPr>
        <p:spPr bwMode="auto">
          <a:xfrm>
            <a:off x="1862139" y="2657847"/>
            <a:ext cx="1908000" cy="6120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de-DE" sz="1400" b="0" i="0" u="none" strike="noStrike" cap="none" normalizeH="0" baseline="0" dirty="0" smtClean="0">
              <a:ln>
                <a:noFill/>
              </a:ln>
              <a:solidFill>
                <a:schemeClr val="tx1"/>
              </a:solidFill>
              <a:effectLst/>
              <a:latin typeface="Arial" charset="0"/>
            </a:endParaRPr>
          </a:p>
        </p:txBody>
      </p:sp>
      <p:sp>
        <p:nvSpPr>
          <p:cNvPr id="7" name="Textfeld 6"/>
          <p:cNvSpPr txBox="1"/>
          <p:nvPr/>
        </p:nvSpPr>
        <p:spPr>
          <a:xfrm>
            <a:off x="1862139" y="2824066"/>
            <a:ext cx="1908000" cy="307777"/>
          </a:xfrm>
          <a:prstGeom prst="rect">
            <a:avLst/>
          </a:prstGeom>
          <a:noFill/>
        </p:spPr>
        <p:txBody>
          <a:bodyPr wrap="square" rtlCol="0">
            <a:spAutoFit/>
          </a:bodyPr>
          <a:lstStyle/>
          <a:p>
            <a:pPr algn="ctr"/>
            <a:r>
              <a:rPr lang="de-DE" sz="1400" b="1" dirty="0" err="1" smtClean="0"/>
              <a:t>Innovativität</a:t>
            </a:r>
            <a:endParaRPr lang="de-DE" sz="1400" b="1" dirty="0"/>
          </a:p>
        </p:txBody>
      </p:sp>
      <p:sp>
        <p:nvSpPr>
          <p:cNvPr id="8" name="Rechteck 7"/>
          <p:cNvSpPr/>
          <p:nvPr/>
        </p:nvSpPr>
        <p:spPr bwMode="auto">
          <a:xfrm>
            <a:off x="4211867" y="2660119"/>
            <a:ext cx="1908000" cy="6120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de-DE" sz="1400" b="0" i="0" u="none" strike="noStrike" cap="none" normalizeH="0" baseline="0" dirty="0" smtClean="0">
              <a:ln>
                <a:noFill/>
              </a:ln>
              <a:solidFill>
                <a:schemeClr val="tx1"/>
              </a:solidFill>
              <a:effectLst/>
              <a:latin typeface="Arial" charset="0"/>
            </a:endParaRPr>
          </a:p>
        </p:txBody>
      </p:sp>
      <p:sp>
        <p:nvSpPr>
          <p:cNvPr id="9" name="Textfeld 8"/>
          <p:cNvSpPr txBox="1"/>
          <p:nvPr/>
        </p:nvSpPr>
        <p:spPr>
          <a:xfrm>
            <a:off x="4211867" y="2826338"/>
            <a:ext cx="1908000" cy="307777"/>
          </a:xfrm>
          <a:prstGeom prst="rect">
            <a:avLst/>
          </a:prstGeom>
          <a:noFill/>
        </p:spPr>
        <p:txBody>
          <a:bodyPr wrap="square" rtlCol="0">
            <a:spAutoFit/>
          </a:bodyPr>
          <a:lstStyle/>
          <a:p>
            <a:pPr algn="ctr"/>
            <a:r>
              <a:rPr lang="de-DE" sz="1400" b="1" dirty="0" smtClean="0"/>
              <a:t>Proaktivität</a:t>
            </a:r>
            <a:endParaRPr lang="de-DE" sz="1400" b="1" dirty="0"/>
          </a:p>
        </p:txBody>
      </p:sp>
      <p:sp>
        <p:nvSpPr>
          <p:cNvPr id="10" name="Rechteck 9"/>
          <p:cNvSpPr/>
          <p:nvPr/>
        </p:nvSpPr>
        <p:spPr bwMode="auto">
          <a:xfrm>
            <a:off x="6534299" y="2662391"/>
            <a:ext cx="1908000" cy="6120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de-DE" sz="1400" b="0" i="0" u="none" strike="noStrike" cap="none" normalizeH="0" baseline="0" dirty="0" smtClean="0">
              <a:ln>
                <a:noFill/>
              </a:ln>
              <a:solidFill>
                <a:schemeClr val="tx1"/>
              </a:solidFill>
              <a:effectLst/>
              <a:latin typeface="Arial" charset="0"/>
            </a:endParaRPr>
          </a:p>
        </p:txBody>
      </p:sp>
      <p:sp>
        <p:nvSpPr>
          <p:cNvPr id="11" name="Textfeld 10"/>
          <p:cNvSpPr txBox="1"/>
          <p:nvPr/>
        </p:nvSpPr>
        <p:spPr>
          <a:xfrm>
            <a:off x="6534299" y="2828610"/>
            <a:ext cx="1908000" cy="307777"/>
          </a:xfrm>
          <a:prstGeom prst="rect">
            <a:avLst/>
          </a:prstGeom>
          <a:noFill/>
        </p:spPr>
        <p:txBody>
          <a:bodyPr wrap="square" rtlCol="0">
            <a:spAutoFit/>
          </a:bodyPr>
          <a:lstStyle/>
          <a:p>
            <a:pPr algn="ctr"/>
            <a:r>
              <a:rPr lang="de-DE" sz="1400" b="1" dirty="0" smtClean="0"/>
              <a:t>Risikobereitschaft</a:t>
            </a:r>
            <a:endParaRPr lang="de-DE" sz="1400" b="1" dirty="0"/>
          </a:p>
        </p:txBody>
      </p:sp>
      <p:cxnSp>
        <p:nvCxnSpPr>
          <p:cNvPr id="13" name="Gewinkelte Verbindung 12"/>
          <p:cNvCxnSpPr>
            <a:stCxn id="5" idx="2"/>
            <a:endCxn id="6" idx="0"/>
          </p:cNvCxnSpPr>
          <p:nvPr/>
        </p:nvCxnSpPr>
        <p:spPr bwMode="auto">
          <a:xfrm rot="5400000">
            <a:off x="3836634" y="1338692"/>
            <a:ext cx="298661" cy="2339649"/>
          </a:xfrm>
          <a:prstGeom prst="bentConnector3">
            <a:avLst>
              <a:gd name="adj1" fmla="val 50000"/>
            </a:avLst>
          </a:prstGeom>
          <a:solidFill>
            <a:schemeClr val="bg1"/>
          </a:solidFill>
          <a:ln w="12700" cap="flat" cmpd="sng" algn="ctr">
            <a:solidFill>
              <a:schemeClr val="tx1"/>
            </a:solidFill>
            <a:prstDash val="solid"/>
            <a:round/>
            <a:headEnd type="none" w="med" len="med"/>
            <a:tailEnd type="none" w="med" len="med"/>
          </a:ln>
          <a:effectLst/>
        </p:spPr>
      </p:cxnSp>
      <p:sp>
        <p:nvSpPr>
          <p:cNvPr id="29" name="Textfeld 28"/>
          <p:cNvSpPr txBox="1"/>
          <p:nvPr/>
        </p:nvSpPr>
        <p:spPr>
          <a:xfrm>
            <a:off x="1862139" y="3406140"/>
            <a:ext cx="1908000" cy="2462213"/>
          </a:xfrm>
          <a:prstGeom prst="rect">
            <a:avLst/>
          </a:prstGeom>
          <a:noFill/>
        </p:spPr>
        <p:txBody>
          <a:bodyPr wrap="square" rtlCol="0">
            <a:spAutoFit/>
          </a:bodyPr>
          <a:lstStyle/>
          <a:p>
            <a:pPr marL="285750" indent="-285750">
              <a:buFont typeface="Symbol" panose="05050102010706020507" pitchFamily="18" charset="2"/>
              <a:buChar char="-"/>
            </a:pPr>
            <a:r>
              <a:rPr lang="de-DE" sz="1400" dirty="0"/>
              <a:t>l</a:t>
            </a:r>
            <a:r>
              <a:rPr lang="de-DE" sz="1400" dirty="0" smtClean="0"/>
              <a:t>egen Wert auf Forschung und Entwicklung und technologische Führerschaft</a:t>
            </a:r>
          </a:p>
          <a:p>
            <a:pPr marL="285750" indent="-285750">
              <a:buFont typeface="Symbol" panose="05050102010706020507" pitchFamily="18" charset="2"/>
              <a:buChar char="-"/>
            </a:pPr>
            <a:r>
              <a:rPr lang="de-DE" sz="1400" dirty="0"/>
              <a:t>v</a:t>
            </a:r>
            <a:r>
              <a:rPr lang="de-DE" sz="1400" dirty="0" smtClean="0"/>
              <a:t>ermarkten viele neue Produkte</a:t>
            </a:r>
          </a:p>
          <a:p>
            <a:pPr marL="285750" indent="-285750">
              <a:buFont typeface="Symbol" panose="05050102010706020507" pitchFamily="18" charset="2"/>
              <a:buChar char="-"/>
            </a:pPr>
            <a:r>
              <a:rPr lang="de-DE" sz="1400" dirty="0"/>
              <a:t>b</a:t>
            </a:r>
            <a:r>
              <a:rPr lang="de-DE" sz="1400" dirty="0" smtClean="0"/>
              <a:t>ieten Produkte mit tiefgreifenden Änderungen an </a:t>
            </a:r>
          </a:p>
          <a:p>
            <a:pPr marL="285750" indent="-285750">
              <a:buFont typeface="Symbol" panose="05050102010706020507" pitchFamily="18" charset="2"/>
              <a:buChar char="-"/>
            </a:pPr>
            <a:endParaRPr lang="de-DE" sz="1400" dirty="0"/>
          </a:p>
        </p:txBody>
      </p:sp>
      <p:sp>
        <p:nvSpPr>
          <p:cNvPr id="30" name="Textfeld 29"/>
          <p:cNvSpPr txBox="1"/>
          <p:nvPr/>
        </p:nvSpPr>
        <p:spPr>
          <a:xfrm>
            <a:off x="4215436" y="3406140"/>
            <a:ext cx="1908000" cy="2246769"/>
          </a:xfrm>
          <a:prstGeom prst="rect">
            <a:avLst/>
          </a:prstGeom>
          <a:noFill/>
        </p:spPr>
        <p:txBody>
          <a:bodyPr wrap="square" rtlCol="0">
            <a:spAutoFit/>
          </a:bodyPr>
          <a:lstStyle/>
          <a:p>
            <a:pPr marL="285750" indent="-285750">
              <a:buFont typeface="Symbol" panose="05050102010706020507" pitchFamily="18" charset="2"/>
              <a:buChar char="-"/>
            </a:pPr>
            <a:r>
              <a:rPr lang="de-DE" sz="1400" dirty="0"/>
              <a:t>s</a:t>
            </a:r>
            <a:r>
              <a:rPr lang="de-DE" sz="1400" dirty="0" smtClean="0"/>
              <a:t>tarten zumeist Aktivitäten, auf die Wettbewerber reagieren</a:t>
            </a:r>
          </a:p>
          <a:p>
            <a:pPr marL="285750" indent="-285750">
              <a:buFont typeface="Symbol" panose="05050102010706020507" pitchFamily="18" charset="2"/>
              <a:buChar char="-"/>
            </a:pPr>
            <a:r>
              <a:rPr lang="de-DE" sz="1400" dirty="0" smtClean="0"/>
              <a:t>nehmen sehr konkurrenz-betonende Haltungen ein</a:t>
            </a:r>
          </a:p>
          <a:p>
            <a:endParaRPr lang="de-DE" sz="1400" dirty="0" smtClean="0"/>
          </a:p>
          <a:p>
            <a:pPr marL="285750" indent="-285750">
              <a:buFont typeface="Symbol" panose="05050102010706020507" pitchFamily="18" charset="2"/>
              <a:buChar char="-"/>
            </a:pPr>
            <a:endParaRPr lang="de-DE" sz="1400" dirty="0"/>
          </a:p>
        </p:txBody>
      </p:sp>
      <p:sp>
        <p:nvSpPr>
          <p:cNvPr id="31" name="Textfeld 30"/>
          <p:cNvSpPr txBox="1"/>
          <p:nvPr/>
        </p:nvSpPr>
        <p:spPr>
          <a:xfrm>
            <a:off x="6563907" y="3406140"/>
            <a:ext cx="1908000" cy="1815882"/>
          </a:xfrm>
          <a:prstGeom prst="rect">
            <a:avLst/>
          </a:prstGeom>
          <a:noFill/>
        </p:spPr>
        <p:txBody>
          <a:bodyPr wrap="square" rtlCol="0">
            <a:spAutoFit/>
          </a:bodyPr>
          <a:lstStyle/>
          <a:p>
            <a:pPr marL="285750" indent="-285750">
              <a:buFont typeface="Symbol" panose="05050102010706020507" pitchFamily="18" charset="2"/>
              <a:buChar char="-"/>
            </a:pPr>
            <a:r>
              <a:rPr lang="de-DE" sz="1400" dirty="0"/>
              <a:t>n</a:t>
            </a:r>
            <a:r>
              <a:rPr lang="de-DE" sz="1400" dirty="0" smtClean="0"/>
              <a:t>ehmen eine selbstsichere, sogar aggressive Haltung ein</a:t>
            </a:r>
          </a:p>
          <a:p>
            <a:pPr marL="285750" indent="-285750">
              <a:buFont typeface="Symbol" panose="05050102010706020507" pitchFamily="18" charset="2"/>
              <a:buChar char="-"/>
            </a:pPr>
            <a:r>
              <a:rPr lang="de-DE" sz="1400" dirty="0"/>
              <a:t>g</a:t>
            </a:r>
            <a:r>
              <a:rPr lang="de-DE" sz="1400" dirty="0" smtClean="0"/>
              <a:t>ehen Projekten nach, deren Entwicklung nicht absehbar ist  </a:t>
            </a:r>
            <a:endParaRPr lang="de-DE" sz="1400" dirty="0"/>
          </a:p>
        </p:txBody>
      </p:sp>
      <p:sp>
        <p:nvSpPr>
          <p:cNvPr id="32" name="Textfeld 31"/>
          <p:cNvSpPr txBox="1"/>
          <p:nvPr/>
        </p:nvSpPr>
        <p:spPr>
          <a:xfrm>
            <a:off x="0" y="3406140"/>
            <a:ext cx="1870938" cy="523220"/>
          </a:xfrm>
          <a:prstGeom prst="rect">
            <a:avLst/>
          </a:prstGeom>
          <a:noFill/>
        </p:spPr>
        <p:txBody>
          <a:bodyPr wrap="square" rtlCol="0">
            <a:spAutoFit/>
          </a:bodyPr>
          <a:lstStyle/>
          <a:p>
            <a:r>
              <a:rPr lang="de-DE" sz="1400" dirty="0" smtClean="0"/>
              <a:t>Unternehmerische Unternehmen …</a:t>
            </a:r>
            <a:endParaRPr lang="de-DE" sz="1400" dirty="0"/>
          </a:p>
        </p:txBody>
      </p:sp>
      <p:cxnSp>
        <p:nvCxnSpPr>
          <p:cNvPr id="26" name="Gerade Verbindung 25"/>
          <p:cNvCxnSpPr/>
          <p:nvPr/>
        </p:nvCxnSpPr>
        <p:spPr bwMode="auto">
          <a:xfrm>
            <a:off x="1668780" y="3406140"/>
            <a:ext cx="0" cy="226314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5" name="Gewinkelte Verbindung 34"/>
          <p:cNvCxnSpPr/>
          <p:nvPr/>
        </p:nvCxnSpPr>
        <p:spPr bwMode="auto">
          <a:xfrm rot="16200000" flipH="1">
            <a:off x="6192850" y="1357383"/>
            <a:ext cx="255572" cy="2339649"/>
          </a:xfrm>
          <a:prstGeom prst="bentConnector3">
            <a:avLst>
              <a:gd name="adj1" fmla="val 44660"/>
            </a:avLst>
          </a:prstGeom>
          <a:solidFill>
            <a:schemeClr val="bg1"/>
          </a:solidFill>
          <a:ln w="12700" cap="flat" cmpd="sng" algn="ctr">
            <a:solidFill>
              <a:schemeClr val="tx1"/>
            </a:solidFill>
            <a:prstDash val="solid"/>
            <a:round/>
            <a:headEnd type="none" w="med" len="med"/>
            <a:tailEnd type="none" w="med" len="med"/>
          </a:ln>
          <a:effectLst/>
        </p:spPr>
      </p:cxnSp>
      <p:cxnSp>
        <p:nvCxnSpPr>
          <p:cNvPr id="38" name="Gerade Verbindung 37"/>
          <p:cNvCxnSpPr/>
          <p:nvPr/>
        </p:nvCxnSpPr>
        <p:spPr bwMode="auto">
          <a:xfrm flipH="1">
            <a:off x="5151579" y="2524125"/>
            <a:ext cx="1446" cy="135993"/>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0"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15</a:t>
            </a:fld>
            <a:r>
              <a:rPr kumimoji="0" lang="de-DE" sz="1050" b="0" i="0" u="none" strike="noStrike" kern="1200" cap="none" spc="0" normalizeH="0" baseline="0" noProof="0" dirty="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
        <p:nvSpPr>
          <p:cNvPr id="21" name="Textfeld 20"/>
          <p:cNvSpPr txBox="1"/>
          <p:nvPr/>
        </p:nvSpPr>
        <p:spPr>
          <a:xfrm>
            <a:off x="346710" y="6382247"/>
            <a:ext cx="187102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Kuratko</a:t>
            </a:r>
            <a:r>
              <a:rPr lang="de-DE" sz="1050" dirty="0" smtClean="0">
                <a:solidFill>
                  <a:schemeClr val="bg1">
                    <a:lumMod val="50000"/>
                  </a:schemeClr>
                </a:solidFill>
              </a:rPr>
              <a:t> et al. (2011)</a:t>
            </a:r>
            <a:endParaRPr lang="de-DE" sz="1050" dirty="0">
              <a:solidFill>
                <a:schemeClr val="bg1">
                  <a:lumMod val="50000"/>
                </a:schemeClr>
              </a:solidFill>
            </a:endParaRPr>
          </a:p>
        </p:txBody>
      </p:sp>
    </p:spTree>
    <p:extLst>
      <p:ext uri="{BB962C8B-B14F-4D97-AF65-F5344CB8AC3E}">
        <p14:creationId xmlns:p14="http://schemas.microsoft.com/office/powerpoint/2010/main" val="3574544685"/>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32852"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Das Risikoschubphänomen: Warum Gruppen risikoreicher sind als einzelne Individuen</a:t>
            </a:r>
            <a:endParaRPr lang="de-DE" sz="1600" b="1" dirty="0">
              <a:solidFill>
                <a:srgbClr val="002060"/>
              </a:solidFill>
            </a:endParaRPr>
          </a:p>
        </p:txBody>
      </p:sp>
      <p:sp>
        <p:nvSpPr>
          <p:cNvPr id="21" name="Textfeld 20"/>
          <p:cNvSpPr txBox="1"/>
          <p:nvPr/>
        </p:nvSpPr>
        <p:spPr>
          <a:xfrm>
            <a:off x="346710" y="6382247"/>
            <a:ext cx="2406428" cy="253916"/>
          </a:xfrm>
          <a:prstGeom prst="rect">
            <a:avLst/>
          </a:prstGeom>
          <a:noFill/>
        </p:spPr>
        <p:txBody>
          <a:bodyPr wrap="none" rtlCol="0">
            <a:spAutoFit/>
          </a:bodyPr>
          <a:lstStyle/>
          <a:p>
            <a:r>
              <a:rPr lang="de-DE" sz="1050" dirty="0" smtClean="0">
                <a:solidFill>
                  <a:schemeClr val="bg1">
                    <a:lumMod val="50000"/>
                  </a:schemeClr>
                </a:solidFill>
              </a:rPr>
              <a:t>Quelle: Steinmann/Schreyögg (2005)</a:t>
            </a:r>
            <a:endParaRPr lang="de-DE" sz="1050" dirty="0">
              <a:solidFill>
                <a:srgbClr val="FF0000"/>
              </a:solidFill>
            </a:endParaRPr>
          </a:p>
        </p:txBody>
      </p:sp>
      <p:grpSp>
        <p:nvGrpSpPr>
          <p:cNvPr id="25" name="Gruppieren 24"/>
          <p:cNvGrpSpPr/>
          <p:nvPr/>
        </p:nvGrpSpPr>
        <p:grpSpPr>
          <a:xfrm>
            <a:off x="-886295" y="1497330"/>
            <a:ext cx="9673743" cy="4229100"/>
            <a:chOff x="-966305" y="1497330"/>
            <a:chExt cx="9673743" cy="4229100"/>
          </a:xfrm>
        </p:grpSpPr>
        <p:sp>
          <p:nvSpPr>
            <p:cNvPr id="24" name="Rechteck 23"/>
            <p:cNvSpPr/>
            <p:nvPr/>
          </p:nvSpPr>
          <p:spPr bwMode="auto">
            <a:xfrm>
              <a:off x="5781358" y="1497330"/>
              <a:ext cx="2926080" cy="4217670"/>
            </a:xfrm>
            <a:prstGeom prst="rect">
              <a:avLst/>
            </a:pr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4" name="Richtungspfeil 13"/>
            <p:cNvSpPr/>
            <p:nvPr/>
          </p:nvSpPr>
          <p:spPr bwMode="auto">
            <a:xfrm>
              <a:off x="308610" y="1497330"/>
              <a:ext cx="5394960" cy="4229100"/>
            </a:xfrm>
            <a:prstGeom prst="homePlate">
              <a:avLst>
                <a:gd name="adj" fmla="val 11351"/>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 name="Textfeld 6"/>
            <p:cNvSpPr txBox="1">
              <a:spLocks noChangeArrowheads="1"/>
            </p:cNvSpPr>
            <p:nvPr/>
          </p:nvSpPr>
          <p:spPr bwMode="auto">
            <a:xfrm>
              <a:off x="-966305" y="1634033"/>
              <a:ext cx="2474912" cy="307777"/>
            </a:xfrm>
            <a:prstGeom prst="rect">
              <a:avLst/>
            </a:prstGeom>
            <a:noFill/>
            <a:ln w="9525">
              <a:noFill/>
              <a:miter lim="800000"/>
              <a:headEnd/>
              <a:tailEnd/>
            </a:ln>
          </p:spPr>
          <p:txBody>
            <a:bodyPr>
              <a:spAutoFit/>
            </a:bodyPr>
            <a:lstStyle/>
            <a:p>
              <a:pPr algn="r" eaLnBrk="0" hangingPunct="0">
                <a:spcBef>
                  <a:spcPct val="20000"/>
                </a:spcBef>
              </a:pPr>
              <a:r>
                <a:rPr lang="de-DE" altLang="de-DE" sz="1400" b="1" dirty="0">
                  <a:solidFill>
                    <a:srgbClr val="000000"/>
                  </a:solidFill>
                  <a:ea typeface="ＭＳ Ｐゴシック" pitchFamily="34" charset="-128"/>
                </a:rPr>
                <a:t>Risikohöhe</a:t>
              </a:r>
            </a:p>
          </p:txBody>
        </p:sp>
        <p:sp>
          <p:nvSpPr>
            <p:cNvPr id="10" name="Textfeld 7"/>
            <p:cNvSpPr txBox="1">
              <a:spLocks noChangeArrowheads="1"/>
            </p:cNvSpPr>
            <p:nvPr/>
          </p:nvSpPr>
          <p:spPr bwMode="auto">
            <a:xfrm>
              <a:off x="2903220" y="4666624"/>
              <a:ext cx="2089469" cy="738664"/>
            </a:xfrm>
            <a:prstGeom prst="rect">
              <a:avLst/>
            </a:prstGeom>
            <a:noFill/>
            <a:ln w="9525">
              <a:noFill/>
              <a:miter lim="800000"/>
              <a:headEnd/>
              <a:tailEnd/>
            </a:ln>
          </p:spPr>
          <p:txBody>
            <a:bodyPr wrap="square">
              <a:spAutoFit/>
            </a:bodyPr>
            <a:lstStyle/>
            <a:p>
              <a:pPr algn="ctr" eaLnBrk="0" hangingPunct="0">
                <a:spcBef>
                  <a:spcPct val="20000"/>
                </a:spcBef>
              </a:pPr>
              <a:r>
                <a:rPr lang="de-DE" altLang="de-DE" sz="1400" dirty="0">
                  <a:solidFill>
                    <a:srgbClr val="000000"/>
                  </a:solidFill>
                  <a:ea typeface="ＭＳ Ｐゴシック" pitchFamily="34" charset="-128"/>
                </a:rPr>
                <a:t>nach der Gruppeninteraktion (Gruppenentscheidung)</a:t>
              </a:r>
            </a:p>
          </p:txBody>
        </p:sp>
        <p:sp>
          <p:nvSpPr>
            <p:cNvPr id="11" name="Textfeld 11"/>
            <p:cNvSpPr txBox="1">
              <a:spLocks noChangeArrowheads="1"/>
            </p:cNvSpPr>
            <p:nvPr/>
          </p:nvSpPr>
          <p:spPr bwMode="auto">
            <a:xfrm>
              <a:off x="868363" y="4666624"/>
              <a:ext cx="1920875" cy="954107"/>
            </a:xfrm>
            <a:prstGeom prst="rect">
              <a:avLst/>
            </a:prstGeom>
            <a:noFill/>
            <a:ln w="9525">
              <a:noFill/>
              <a:miter lim="800000"/>
              <a:headEnd/>
              <a:tailEnd/>
            </a:ln>
          </p:spPr>
          <p:txBody>
            <a:bodyPr>
              <a:spAutoFit/>
            </a:bodyPr>
            <a:lstStyle/>
            <a:p>
              <a:pPr algn="ctr" eaLnBrk="0" hangingPunct="0">
                <a:spcBef>
                  <a:spcPct val="20000"/>
                </a:spcBef>
              </a:pPr>
              <a:r>
                <a:rPr lang="de-DE" altLang="de-DE" sz="1400" dirty="0">
                  <a:solidFill>
                    <a:srgbClr val="000000"/>
                  </a:solidFill>
                  <a:ea typeface="ＭＳ Ｐゴシック" pitchFamily="34" charset="-128"/>
                </a:rPr>
                <a:t>vor der Gruppeninteraktion (Mittelwert der Einzelurteile)</a:t>
              </a:r>
            </a:p>
          </p:txBody>
        </p:sp>
        <p:cxnSp>
          <p:nvCxnSpPr>
            <p:cNvPr id="12" name="Gerade Verbindung mit Pfeil 12"/>
            <p:cNvCxnSpPr>
              <a:cxnSpLocks noChangeShapeType="1"/>
            </p:cNvCxnSpPr>
            <p:nvPr/>
          </p:nvCxnSpPr>
          <p:spPr bwMode="auto">
            <a:xfrm rot="5400000" flipH="1" flipV="1">
              <a:off x="1281907" y="4065755"/>
              <a:ext cx="1084262" cy="0"/>
            </a:xfrm>
            <a:prstGeom prst="straightConnector1">
              <a:avLst/>
            </a:prstGeom>
            <a:noFill/>
            <a:ln w="9525">
              <a:solidFill>
                <a:schemeClr val="tx1"/>
              </a:solidFill>
              <a:round/>
              <a:headEnd/>
              <a:tailEnd type="diamond" w="lg" len="lg"/>
            </a:ln>
          </p:spPr>
        </p:cxnSp>
        <p:cxnSp>
          <p:nvCxnSpPr>
            <p:cNvPr id="13" name="Gerade Verbindung mit Pfeil 14"/>
            <p:cNvCxnSpPr>
              <a:cxnSpLocks noChangeShapeType="1"/>
            </p:cNvCxnSpPr>
            <p:nvPr/>
          </p:nvCxnSpPr>
          <p:spPr bwMode="auto">
            <a:xfrm rot="5400000" flipH="1" flipV="1">
              <a:off x="2894807" y="3484730"/>
              <a:ext cx="2243138" cy="0"/>
            </a:xfrm>
            <a:prstGeom prst="straightConnector1">
              <a:avLst/>
            </a:prstGeom>
            <a:noFill/>
            <a:ln w="9525">
              <a:solidFill>
                <a:schemeClr val="tx1"/>
              </a:solidFill>
              <a:round/>
              <a:headEnd/>
              <a:tailEnd type="diamond" w="lg" len="lg"/>
            </a:ln>
          </p:spPr>
        </p:cxnSp>
        <p:cxnSp>
          <p:nvCxnSpPr>
            <p:cNvPr id="16" name="Gerade Verbindung mit Pfeil 21"/>
            <p:cNvCxnSpPr>
              <a:cxnSpLocks noChangeShapeType="1"/>
            </p:cNvCxnSpPr>
            <p:nvPr/>
          </p:nvCxnSpPr>
          <p:spPr bwMode="auto">
            <a:xfrm flipV="1">
              <a:off x="2059500" y="2461587"/>
              <a:ext cx="1694938" cy="978843"/>
            </a:xfrm>
            <a:prstGeom prst="straightConnector1">
              <a:avLst/>
            </a:prstGeom>
            <a:noFill/>
            <a:ln w="9525">
              <a:solidFill>
                <a:schemeClr val="tx1"/>
              </a:solidFill>
              <a:round/>
              <a:headEnd/>
              <a:tailEnd type="arrow" w="med" len="med"/>
            </a:ln>
          </p:spPr>
        </p:cxnSp>
        <p:cxnSp>
          <p:nvCxnSpPr>
            <p:cNvPr id="18" name="Gerade Verbindung 17"/>
            <p:cNvCxnSpPr/>
            <p:nvPr/>
          </p:nvCxnSpPr>
          <p:spPr bwMode="auto">
            <a:xfrm flipV="1">
              <a:off x="863253" y="2062697"/>
              <a:ext cx="0" cy="254247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0" name="Gerade Verbindung 19"/>
            <p:cNvCxnSpPr/>
            <p:nvPr/>
          </p:nvCxnSpPr>
          <p:spPr bwMode="auto">
            <a:xfrm>
              <a:off x="852101" y="4616327"/>
              <a:ext cx="3824869"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2" name="Rechteck 21"/>
            <p:cNvSpPr/>
            <p:nvPr/>
          </p:nvSpPr>
          <p:spPr>
            <a:xfrm>
              <a:off x="5909310" y="2481918"/>
              <a:ext cx="2720340" cy="2677656"/>
            </a:xfrm>
            <a:prstGeom prst="rect">
              <a:avLst/>
            </a:prstGeom>
          </p:spPr>
          <p:txBody>
            <a:bodyPr wrap="square">
              <a:spAutoFit/>
            </a:bodyPr>
            <a:lstStyle/>
            <a:p>
              <a:pPr marL="263525" indent="-263525">
                <a:buFont typeface="Symbol" pitchFamily="18" charset="2"/>
                <a:buChar char="-"/>
              </a:pPr>
              <a:r>
                <a:rPr lang="de-DE" sz="1400" dirty="0" smtClean="0"/>
                <a:t>Verantwortungsdiffusion durch Verteilung der Verantwortung auf die ganze Gruppe</a:t>
              </a:r>
            </a:p>
            <a:p>
              <a:pPr marL="263525" indent="-263525">
                <a:buFont typeface="Symbol" pitchFamily="18" charset="2"/>
                <a:buChar char="-"/>
              </a:pPr>
              <a:r>
                <a:rPr lang="de-DE" sz="1400" dirty="0" smtClean="0"/>
                <a:t>Unsicherheitsreduktion durch mehr verfügbare Informationen für alle Gruppenmitglieder</a:t>
              </a:r>
            </a:p>
            <a:p>
              <a:pPr marL="263525" indent="-263525">
                <a:buFont typeface="Symbol" pitchFamily="18" charset="2"/>
                <a:buChar char="-"/>
              </a:pPr>
              <a:r>
                <a:rPr lang="de-DE" sz="1400" dirty="0" smtClean="0"/>
                <a:t>Risiko als sozialer Wert durch Anwesenheit anderer, um nicht als kleinmütig zu gelten</a:t>
              </a:r>
              <a:endParaRPr lang="de-DE" sz="1400" dirty="0"/>
            </a:p>
          </p:txBody>
        </p:sp>
        <p:sp>
          <p:nvSpPr>
            <p:cNvPr id="23" name="Rechteck 22"/>
            <p:cNvSpPr/>
            <p:nvPr/>
          </p:nvSpPr>
          <p:spPr>
            <a:xfrm>
              <a:off x="5909310" y="1925658"/>
              <a:ext cx="2720340" cy="523220"/>
            </a:xfrm>
            <a:prstGeom prst="rect">
              <a:avLst/>
            </a:prstGeom>
          </p:spPr>
          <p:txBody>
            <a:bodyPr wrap="square">
              <a:spAutoFit/>
            </a:bodyPr>
            <a:lstStyle/>
            <a:p>
              <a:r>
                <a:rPr lang="de-DE" sz="1400" b="1" dirty="0" smtClean="0"/>
                <a:t>Wodurch entsteht der Risikoschub?</a:t>
              </a:r>
              <a:endParaRPr lang="de-DE" sz="1400" b="1" dirty="0"/>
            </a:p>
          </p:txBody>
        </p:sp>
      </p:grpSp>
      <p:sp>
        <p:nvSpPr>
          <p:cNvPr id="2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7" name="Textfeld 26"/>
          <p:cNvSpPr txBox="1"/>
          <p:nvPr/>
        </p:nvSpPr>
        <p:spPr>
          <a:xfrm>
            <a:off x="217170" y="971550"/>
            <a:ext cx="2662908" cy="307777"/>
          </a:xfrm>
          <a:prstGeom prst="rect">
            <a:avLst/>
          </a:prstGeom>
          <a:noFill/>
        </p:spPr>
        <p:txBody>
          <a:bodyPr wrap="none" rtlCol="0">
            <a:spAutoFit/>
          </a:bodyPr>
          <a:lstStyle/>
          <a:p>
            <a:r>
              <a:rPr lang="de-DE" sz="1400" i="1" dirty="0" smtClean="0">
                <a:solidFill>
                  <a:schemeClr val="bg1">
                    <a:lumMod val="50000"/>
                  </a:schemeClr>
                </a:solidFill>
              </a:rPr>
              <a:t>3.3 Personal – Personaleinsatz</a:t>
            </a:r>
            <a:endParaRPr lang="de-DE" sz="1400" i="1" dirty="0">
              <a:solidFill>
                <a:schemeClr val="bg1">
                  <a:lumMod val="50000"/>
                </a:schemeClr>
              </a:solidFill>
            </a:endParaRPr>
          </a:p>
        </p:txBody>
      </p:sp>
    </p:spTree>
    <p:extLst>
      <p:ext uri="{BB962C8B-B14F-4D97-AF65-F5344CB8AC3E}">
        <p14:creationId xmlns:p14="http://schemas.microsoft.com/office/powerpoint/2010/main" val="2463487692"/>
      </p:ext>
    </p:extLst>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kt 16"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989557"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Richtungspfeil 36"/>
          <p:cNvSpPr/>
          <p:nvPr/>
        </p:nvSpPr>
        <p:spPr bwMode="auto">
          <a:xfrm>
            <a:off x="762001" y="1430214"/>
            <a:ext cx="6353908" cy="4747846"/>
          </a:xfrm>
          <a:prstGeom prst="homePlate">
            <a:avLst>
              <a:gd name="adj" fmla="val 1790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Ellipse 34"/>
          <p:cNvSpPr/>
          <p:nvPr/>
        </p:nvSpPr>
        <p:spPr bwMode="auto">
          <a:xfrm>
            <a:off x="6283570" y="3059721"/>
            <a:ext cx="1735016" cy="1441938"/>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4" name="Rechteck 23"/>
          <p:cNvSpPr/>
          <p:nvPr/>
        </p:nvSpPr>
        <p:spPr bwMode="auto">
          <a:xfrm>
            <a:off x="1190182" y="3136899"/>
            <a:ext cx="1565910" cy="89154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5" name="Rechteck 24"/>
          <p:cNvSpPr/>
          <p:nvPr/>
        </p:nvSpPr>
        <p:spPr bwMode="auto">
          <a:xfrm>
            <a:off x="1190182" y="4113529"/>
            <a:ext cx="1565910" cy="89154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6" name="Rechteck 25"/>
          <p:cNvSpPr/>
          <p:nvPr/>
        </p:nvSpPr>
        <p:spPr bwMode="auto">
          <a:xfrm>
            <a:off x="1190182" y="5090159"/>
            <a:ext cx="1565910" cy="89154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echteck 22"/>
          <p:cNvSpPr/>
          <p:nvPr/>
        </p:nvSpPr>
        <p:spPr bwMode="auto">
          <a:xfrm>
            <a:off x="1190182" y="2160269"/>
            <a:ext cx="1565910" cy="89154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Unternehmerische Unternehmen bilden ihre Mitarbeiter in einem breiten Set an Fähigkeiten weiter</a:t>
            </a:r>
            <a:endParaRPr lang="de-DE" sz="1600" b="1" dirty="0">
              <a:solidFill>
                <a:srgbClr val="002060"/>
              </a:solidFill>
            </a:endParaRPr>
          </a:p>
        </p:txBody>
      </p:sp>
      <p:sp>
        <p:nvSpPr>
          <p:cNvPr id="8" name="Textfeld 7"/>
          <p:cNvSpPr txBox="1"/>
          <p:nvPr/>
        </p:nvSpPr>
        <p:spPr>
          <a:xfrm>
            <a:off x="1216853" y="2179319"/>
            <a:ext cx="1623059" cy="523220"/>
          </a:xfrm>
          <a:prstGeom prst="rect">
            <a:avLst/>
          </a:prstGeom>
          <a:noFill/>
        </p:spPr>
        <p:txBody>
          <a:bodyPr wrap="square" rtlCol="0">
            <a:spAutoFit/>
          </a:bodyPr>
          <a:lstStyle/>
          <a:p>
            <a:r>
              <a:rPr lang="de-DE" sz="1400" b="1" dirty="0" smtClean="0"/>
              <a:t>Fachliche Fähigkeiten</a:t>
            </a:r>
            <a:endParaRPr lang="de-DE" sz="1400" b="1" dirty="0"/>
          </a:p>
        </p:txBody>
      </p:sp>
      <p:sp>
        <p:nvSpPr>
          <p:cNvPr id="9" name="Textfeld 8"/>
          <p:cNvSpPr txBox="1"/>
          <p:nvPr/>
        </p:nvSpPr>
        <p:spPr>
          <a:xfrm>
            <a:off x="1216853" y="3166109"/>
            <a:ext cx="1623059" cy="307777"/>
          </a:xfrm>
          <a:prstGeom prst="rect">
            <a:avLst/>
          </a:prstGeom>
          <a:noFill/>
        </p:spPr>
        <p:txBody>
          <a:bodyPr wrap="square" rtlCol="0">
            <a:spAutoFit/>
          </a:bodyPr>
          <a:lstStyle/>
          <a:p>
            <a:r>
              <a:rPr lang="de-DE" sz="1400" b="1" dirty="0" smtClean="0"/>
              <a:t>Kreativität</a:t>
            </a:r>
            <a:endParaRPr lang="de-DE" sz="1400" b="1" dirty="0"/>
          </a:p>
        </p:txBody>
      </p:sp>
      <p:sp>
        <p:nvSpPr>
          <p:cNvPr id="10" name="Textfeld 9"/>
          <p:cNvSpPr txBox="1"/>
          <p:nvPr/>
        </p:nvSpPr>
        <p:spPr>
          <a:xfrm>
            <a:off x="1216853" y="4160519"/>
            <a:ext cx="1623059" cy="523220"/>
          </a:xfrm>
          <a:prstGeom prst="rect">
            <a:avLst/>
          </a:prstGeom>
          <a:noFill/>
        </p:spPr>
        <p:txBody>
          <a:bodyPr wrap="square" rtlCol="0">
            <a:spAutoFit/>
          </a:bodyPr>
          <a:lstStyle/>
          <a:p>
            <a:r>
              <a:rPr lang="de-DE" sz="1400" b="1" dirty="0" smtClean="0"/>
              <a:t>Soziale Fähigkeiten</a:t>
            </a:r>
            <a:endParaRPr lang="de-DE" sz="1400" b="1" dirty="0"/>
          </a:p>
        </p:txBody>
      </p:sp>
      <p:sp>
        <p:nvSpPr>
          <p:cNvPr id="11" name="Textfeld 10"/>
          <p:cNvSpPr txBox="1"/>
          <p:nvPr/>
        </p:nvSpPr>
        <p:spPr>
          <a:xfrm>
            <a:off x="1216853" y="5086349"/>
            <a:ext cx="1466849" cy="738664"/>
          </a:xfrm>
          <a:prstGeom prst="rect">
            <a:avLst/>
          </a:prstGeom>
          <a:noFill/>
        </p:spPr>
        <p:txBody>
          <a:bodyPr wrap="square" rtlCol="0">
            <a:spAutoFit/>
          </a:bodyPr>
          <a:lstStyle/>
          <a:p>
            <a:r>
              <a:rPr lang="de-DE" sz="1400" b="1" dirty="0" smtClean="0"/>
              <a:t>Durchsetzen von Innovationen</a:t>
            </a:r>
            <a:endParaRPr lang="de-DE" sz="1400" b="1" dirty="0"/>
          </a:p>
        </p:txBody>
      </p:sp>
      <p:sp>
        <p:nvSpPr>
          <p:cNvPr id="12" name="Textfeld 11"/>
          <p:cNvSpPr txBox="1"/>
          <p:nvPr/>
        </p:nvSpPr>
        <p:spPr>
          <a:xfrm>
            <a:off x="3072323" y="2156459"/>
            <a:ext cx="4175759" cy="954107"/>
          </a:xfrm>
          <a:prstGeom prst="rect">
            <a:avLst/>
          </a:prstGeom>
          <a:noFill/>
        </p:spPr>
        <p:txBody>
          <a:bodyPr wrap="square" rtlCol="0">
            <a:spAutoFit/>
          </a:bodyPr>
          <a:lstStyle/>
          <a:p>
            <a:pPr marL="263525" indent="-263525">
              <a:buFont typeface="Symbol" pitchFamily="18" charset="2"/>
              <a:buChar char="-"/>
            </a:pPr>
            <a:r>
              <a:rPr lang="de-DE" sz="1400" dirty="0" smtClean="0"/>
              <a:t>Produktkenntnisse</a:t>
            </a:r>
          </a:p>
          <a:p>
            <a:pPr marL="263525" indent="-263525">
              <a:buFont typeface="Symbol" pitchFamily="18" charset="2"/>
              <a:buChar char="-"/>
            </a:pPr>
            <a:r>
              <a:rPr lang="de-DE" sz="1400" dirty="0" smtClean="0"/>
              <a:t>Technologische Trends</a:t>
            </a:r>
          </a:p>
          <a:p>
            <a:pPr marL="263525" indent="-263525">
              <a:buFont typeface="Symbol" pitchFamily="18" charset="2"/>
              <a:buChar char="-"/>
            </a:pPr>
            <a:r>
              <a:rPr lang="de-DE" sz="1400" dirty="0" smtClean="0"/>
              <a:t>Rechtliche Grundlagen</a:t>
            </a:r>
          </a:p>
          <a:p>
            <a:pPr marL="263525" indent="-263525">
              <a:buFont typeface="Symbol" pitchFamily="18" charset="2"/>
              <a:buChar char="-"/>
            </a:pPr>
            <a:r>
              <a:rPr lang="de-DE" sz="1400" dirty="0" smtClean="0"/>
              <a:t>…</a:t>
            </a:r>
            <a:endParaRPr lang="de-DE" sz="1400" dirty="0"/>
          </a:p>
        </p:txBody>
      </p:sp>
      <p:sp>
        <p:nvSpPr>
          <p:cNvPr id="13" name="Textfeld 12"/>
          <p:cNvSpPr txBox="1"/>
          <p:nvPr/>
        </p:nvSpPr>
        <p:spPr>
          <a:xfrm>
            <a:off x="3072323" y="3166109"/>
            <a:ext cx="4183379" cy="738664"/>
          </a:xfrm>
          <a:prstGeom prst="rect">
            <a:avLst/>
          </a:prstGeom>
          <a:noFill/>
        </p:spPr>
        <p:txBody>
          <a:bodyPr wrap="square" rtlCol="0">
            <a:spAutoFit/>
          </a:bodyPr>
          <a:lstStyle/>
          <a:p>
            <a:pPr marL="263525" indent="-263525">
              <a:buFont typeface="Symbol" pitchFamily="18" charset="2"/>
              <a:buChar char="-"/>
            </a:pPr>
            <a:r>
              <a:rPr lang="de-DE" sz="1400" dirty="0" smtClean="0"/>
              <a:t>Kreativitätstechniken</a:t>
            </a:r>
          </a:p>
          <a:p>
            <a:pPr marL="263525" indent="-263525">
              <a:buFont typeface="Symbol" pitchFamily="18" charset="2"/>
              <a:buChar char="-"/>
            </a:pPr>
            <a:r>
              <a:rPr lang="de-DE" sz="1400" dirty="0" smtClean="0"/>
              <a:t>Problemlösungsfähigkeiten</a:t>
            </a:r>
          </a:p>
          <a:p>
            <a:pPr marL="263525" indent="-263525">
              <a:buFont typeface="Symbol" pitchFamily="18" charset="2"/>
              <a:buChar char="-"/>
            </a:pPr>
            <a:r>
              <a:rPr lang="de-DE" sz="1400" dirty="0" smtClean="0"/>
              <a:t>…</a:t>
            </a:r>
            <a:endParaRPr lang="de-DE" sz="1400" dirty="0"/>
          </a:p>
        </p:txBody>
      </p:sp>
      <p:sp>
        <p:nvSpPr>
          <p:cNvPr id="14" name="Textfeld 13"/>
          <p:cNvSpPr txBox="1"/>
          <p:nvPr/>
        </p:nvSpPr>
        <p:spPr>
          <a:xfrm>
            <a:off x="3072323" y="4160519"/>
            <a:ext cx="3067049" cy="954107"/>
          </a:xfrm>
          <a:prstGeom prst="rect">
            <a:avLst/>
          </a:prstGeom>
          <a:noFill/>
        </p:spPr>
        <p:txBody>
          <a:bodyPr wrap="square" rtlCol="0">
            <a:spAutoFit/>
          </a:bodyPr>
          <a:lstStyle/>
          <a:p>
            <a:pPr marL="263525" indent="-263525">
              <a:buFont typeface="Symbol" pitchFamily="18" charset="2"/>
              <a:buChar char="-"/>
            </a:pPr>
            <a:r>
              <a:rPr lang="de-DE" sz="1400" dirty="0" smtClean="0"/>
              <a:t>Teamwork</a:t>
            </a:r>
          </a:p>
          <a:p>
            <a:pPr marL="263525" indent="-263525">
              <a:buFont typeface="Symbol" pitchFamily="18" charset="2"/>
              <a:buChar char="-"/>
            </a:pPr>
            <a:r>
              <a:rPr lang="de-DE" sz="1400" dirty="0" smtClean="0"/>
              <a:t>Konfliktmanagement</a:t>
            </a:r>
          </a:p>
          <a:p>
            <a:pPr marL="263525" indent="-263525">
              <a:buFont typeface="Symbol" pitchFamily="18" charset="2"/>
              <a:buChar char="-"/>
            </a:pPr>
            <a:r>
              <a:rPr lang="de-DE" sz="1400" dirty="0" smtClean="0"/>
              <a:t>Netzwerkaufbau</a:t>
            </a:r>
          </a:p>
          <a:p>
            <a:pPr marL="263525" indent="-263525">
              <a:buFont typeface="Symbol" pitchFamily="18" charset="2"/>
              <a:buChar char="-"/>
            </a:pPr>
            <a:r>
              <a:rPr lang="de-DE" sz="1400" dirty="0" smtClean="0"/>
              <a:t>…</a:t>
            </a:r>
            <a:endParaRPr lang="de-DE" sz="1400" dirty="0"/>
          </a:p>
        </p:txBody>
      </p:sp>
      <p:sp>
        <p:nvSpPr>
          <p:cNvPr id="15" name="Textfeld 14"/>
          <p:cNvSpPr txBox="1"/>
          <p:nvPr/>
        </p:nvSpPr>
        <p:spPr>
          <a:xfrm>
            <a:off x="3072323" y="5086349"/>
            <a:ext cx="3067049" cy="954107"/>
          </a:xfrm>
          <a:prstGeom prst="rect">
            <a:avLst/>
          </a:prstGeom>
          <a:noFill/>
        </p:spPr>
        <p:txBody>
          <a:bodyPr wrap="square" rtlCol="0">
            <a:spAutoFit/>
          </a:bodyPr>
          <a:lstStyle/>
          <a:p>
            <a:pPr marL="263525" indent="-263525">
              <a:buFont typeface="Symbol" pitchFamily="18" charset="2"/>
              <a:buChar char="-"/>
            </a:pPr>
            <a:r>
              <a:rPr lang="de-DE" sz="1400" dirty="0" smtClean="0"/>
              <a:t>Projektmanagement</a:t>
            </a:r>
          </a:p>
          <a:p>
            <a:pPr marL="263525" indent="-263525">
              <a:buFont typeface="Symbol" pitchFamily="18" charset="2"/>
              <a:buChar char="-"/>
            </a:pPr>
            <a:r>
              <a:rPr lang="de-DE" sz="1400" dirty="0" smtClean="0"/>
              <a:t>Ressourcenbeschaffung</a:t>
            </a:r>
          </a:p>
          <a:p>
            <a:pPr marL="263525" indent="-263525">
              <a:buFont typeface="Symbol" pitchFamily="18" charset="2"/>
              <a:buChar char="-"/>
            </a:pPr>
            <a:r>
              <a:rPr lang="de-DE" sz="1400" dirty="0" smtClean="0"/>
              <a:t>Business </a:t>
            </a:r>
            <a:r>
              <a:rPr lang="de-DE" sz="1400" dirty="0" err="1" smtClean="0"/>
              <a:t>Planning</a:t>
            </a:r>
            <a:endParaRPr lang="de-DE" sz="1400" dirty="0" smtClean="0"/>
          </a:p>
          <a:p>
            <a:pPr marL="263525" indent="-263525">
              <a:buFont typeface="Symbol" pitchFamily="18" charset="2"/>
              <a:buChar char="-"/>
            </a:pPr>
            <a:r>
              <a:rPr lang="de-DE" sz="1400" dirty="0" smtClean="0"/>
              <a:t>…</a:t>
            </a:r>
            <a:endParaRPr lang="de-DE" sz="1400" dirty="0"/>
          </a:p>
        </p:txBody>
      </p:sp>
      <p:sp>
        <p:nvSpPr>
          <p:cNvPr id="20" name="Textfeld 19"/>
          <p:cNvSpPr txBox="1"/>
          <p:nvPr/>
        </p:nvSpPr>
        <p:spPr>
          <a:xfrm>
            <a:off x="1174942" y="1682531"/>
            <a:ext cx="1623059" cy="307777"/>
          </a:xfrm>
          <a:prstGeom prst="rect">
            <a:avLst/>
          </a:prstGeom>
          <a:noFill/>
        </p:spPr>
        <p:txBody>
          <a:bodyPr wrap="square" rtlCol="0">
            <a:spAutoFit/>
          </a:bodyPr>
          <a:lstStyle/>
          <a:p>
            <a:r>
              <a:rPr lang="de-DE" sz="1400" b="1" dirty="0" smtClean="0"/>
              <a:t>Fähigkeiten</a:t>
            </a:r>
            <a:endParaRPr lang="de-DE" sz="1400" b="1" dirty="0"/>
          </a:p>
        </p:txBody>
      </p:sp>
      <p:sp>
        <p:nvSpPr>
          <p:cNvPr id="21" name="Textfeld 20"/>
          <p:cNvSpPr txBox="1"/>
          <p:nvPr/>
        </p:nvSpPr>
        <p:spPr>
          <a:xfrm>
            <a:off x="3072323" y="1682531"/>
            <a:ext cx="1623059" cy="307777"/>
          </a:xfrm>
          <a:prstGeom prst="rect">
            <a:avLst/>
          </a:prstGeom>
          <a:noFill/>
        </p:spPr>
        <p:txBody>
          <a:bodyPr wrap="square" rtlCol="0">
            <a:spAutoFit/>
          </a:bodyPr>
          <a:lstStyle/>
          <a:p>
            <a:r>
              <a:rPr lang="de-DE" sz="1400" b="1" dirty="0" smtClean="0"/>
              <a:t>Themen</a:t>
            </a:r>
            <a:endParaRPr lang="de-DE" sz="1400" b="1" dirty="0"/>
          </a:p>
        </p:txBody>
      </p:sp>
      <p:cxnSp>
        <p:nvCxnSpPr>
          <p:cNvPr id="30" name="Gerade Verbindung 29"/>
          <p:cNvCxnSpPr/>
          <p:nvPr/>
        </p:nvCxnSpPr>
        <p:spPr bwMode="auto">
          <a:xfrm>
            <a:off x="1174942" y="2057399"/>
            <a:ext cx="460629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1" name="Gerade Verbindung 30"/>
          <p:cNvCxnSpPr/>
          <p:nvPr/>
        </p:nvCxnSpPr>
        <p:spPr bwMode="auto">
          <a:xfrm>
            <a:off x="1174942" y="1615439"/>
            <a:ext cx="460629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4" name="Textfeld 33"/>
          <p:cNvSpPr txBox="1"/>
          <p:nvPr/>
        </p:nvSpPr>
        <p:spPr>
          <a:xfrm>
            <a:off x="6142893" y="3205088"/>
            <a:ext cx="2016369" cy="1169551"/>
          </a:xfrm>
          <a:prstGeom prst="rect">
            <a:avLst/>
          </a:prstGeom>
          <a:noFill/>
        </p:spPr>
        <p:txBody>
          <a:bodyPr wrap="square" rtlCol="0">
            <a:spAutoFit/>
          </a:bodyPr>
          <a:lstStyle/>
          <a:p>
            <a:pPr algn="ctr"/>
            <a:r>
              <a:rPr lang="de-DE" sz="1400" dirty="0" smtClean="0"/>
              <a:t>Aufbau </a:t>
            </a:r>
            <a:r>
              <a:rPr lang="de-DE" sz="1400" dirty="0" err="1" smtClean="0"/>
              <a:t>gesamtheitlicher</a:t>
            </a:r>
            <a:r>
              <a:rPr lang="de-DE" sz="1400" dirty="0" smtClean="0"/>
              <a:t> Fähigkeiten in Trainings und Seminaren</a:t>
            </a:r>
            <a:endParaRPr lang="de-DE" sz="1400" dirty="0"/>
          </a:p>
        </p:txBody>
      </p:sp>
      <p:sp>
        <p:nvSpPr>
          <p:cNvPr id="2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8" name="Textfeld 27"/>
          <p:cNvSpPr txBox="1"/>
          <p:nvPr/>
        </p:nvSpPr>
        <p:spPr>
          <a:xfrm>
            <a:off x="217170" y="971550"/>
            <a:ext cx="3031599" cy="307777"/>
          </a:xfrm>
          <a:prstGeom prst="rect">
            <a:avLst/>
          </a:prstGeom>
          <a:noFill/>
        </p:spPr>
        <p:txBody>
          <a:bodyPr wrap="none" rtlCol="0">
            <a:spAutoFit/>
          </a:bodyPr>
          <a:lstStyle/>
          <a:p>
            <a:r>
              <a:rPr lang="de-DE" sz="1400" i="1" dirty="0" smtClean="0">
                <a:solidFill>
                  <a:schemeClr val="bg1">
                    <a:lumMod val="50000"/>
                  </a:schemeClr>
                </a:solidFill>
              </a:rPr>
              <a:t>3.3 Personal – Personalentwicklung</a:t>
            </a:r>
            <a:endParaRPr lang="de-DE" sz="1400" i="1" dirty="0">
              <a:solidFill>
                <a:schemeClr val="bg1">
                  <a:lumMod val="50000"/>
                </a:schemeClr>
              </a:solidFill>
            </a:endParaRPr>
          </a:p>
        </p:txBody>
      </p:sp>
    </p:spTree>
  </p:cSld>
  <p:clrMapOvr>
    <a:masterClrMapping/>
  </p:clrMapOvr>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23029"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5505" name="Rectangle 1"/>
          <p:cNvSpPr>
            <a:spLocks noChangeArrowheads="1"/>
          </p:cNvSpPr>
          <p:nvPr/>
        </p:nvSpPr>
        <p:spPr bwMode="auto">
          <a:xfrm>
            <a:off x="1245870" y="2123599"/>
            <a:ext cx="6457950"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Mitarbeiter sind die Quellen unternehmerischer und innovativer Tätigkeiten – entsprechend müssen sie auf diese vorbereitet werden. Procter &amp;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Gamble</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hat dazu ein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Disruptive</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Innovation College“ gegründet. </a:t>
            </a:r>
          </a:p>
          <a:p>
            <a:pPr marL="0" marR="0" lvl="0" indent="0" algn="l" defTabSz="914400" rtl="0" eaLnBrk="0" fontAlgn="base" latinLnBrk="0" hangingPunct="0">
              <a:lnSpc>
                <a:spcPct val="100000"/>
              </a:lnSpc>
              <a:spcBef>
                <a:spcPct val="0"/>
              </a:spcBef>
              <a:spcAft>
                <a:spcPct val="0"/>
              </a:spcAft>
              <a:buClrTx/>
              <a:buSzTx/>
              <a:buFontTx/>
              <a:buNone/>
              <a:tabLst/>
            </a:pPr>
            <a:endParaRPr lang="de-DE" sz="1400" dirty="0" smtClean="0">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Mitarbeiter, insbesondere solche, die in Gebieten mit unternehmerischen Potenzialen arbeiten, werden hier geschult, unternehmerisch zu handeln und solche Initiativen zu treiben. Dazu werden regelmäßig mehr als ein Dutzend Kurse angeboten. Themen sind beispielsweise das Grundvokabular von Innovationsvorhaben, Erstellung von Business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Cases</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das personelle Besetzen von Teams zur Umsetzung unternehmerischer Vorhaben und das Aufdecken von Trends.</a:t>
            </a:r>
            <a:endParaRPr kumimoji="0" lang="de-DE" sz="1400" b="0" i="0" u="none" strike="noStrike" cap="none" normalizeH="0" baseline="0" dirty="0" smtClean="0">
              <a:ln>
                <a:noFill/>
              </a:ln>
              <a:solidFill>
                <a:schemeClr val="tx1"/>
              </a:solidFill>
              <a:effectLst/>
              <a:cs typeface="Arial" pitchFamily="34" charset="0"/>
            </a:endParaRPr>
          </a:p>
        </p:txBody>
      </p:sp>
      <p:sp>
        <p:nvSpPr>
          <p:cNvPr id="5" name="Textfeld 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Procter &amp; </a:t>
            </a:r>
            <a:r>
              <a:rPr lang="de-DE" sz="1600" b="1" dirty="0" err="1" smtClean="0">
                <a:solidFill>
                  <a:srgbClr val="002060"/>
                </a:solidFill>
              </a:rPr>
              <a:t>Gambles</a:t>
            </a:r>
            <a:r>
              <a:rPr lang="de-DE" sz="1600" b="1" dirty="0" smtClean="0">
                <a:solidFill>
                  <a:srgbClr val="002060"/>
                </a:solidFill>
              </a:rPr>
              <a:t> Innovations-Universität</a:t>
            </a:r>
            <a:endParaRPr lang="de-DE" sz="1600" b="1" dirty="0">
              <a:solidFill>
                <a:srgbClr val="002060"/>
              </a:solidFill>
            </a:endParaRPr>
          </a:p>
        </p:txBody>
      </p:sp>
      <p:cxnSp>
        <p:nvCxnSpPr>
          <p:cNvPr id="9" name="Gerade Verbindung 8"/>
          <p:cNvCxnSpPr/>
          <p:nvPr/>
        </p:nvCxnSpPr>
        <p:spPr bwMode="auto">
          <a:xfrm>
            <a:off x="1245870" y="2057400"/>
            <a:ext cx="618363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p:nvPr/>
        </p:nvCxnSpPr>
        <p:spPr bwMode="auto">
          <a:xfrm>
            <a:off x="1245870" y="4735830"/>
            <a:ext cx="618363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7" name="Picture 2"/>
          <p:cNvPicPr>
            <a:picLocks noChangeAspect="1" noChangeArrowheads="1"/>
          </p:cNvPicPr>
          <p:nvPr/>
        </p:nvPicPr>
        <p:blipFill>
          <a:blip r:embed="rId6" cstate="print"/>
          <a:srcRect/>
          <a:stretch>
            <a:fillRect/>
          </a:stretch>
        </p:blipFill>
        <p:spPr bwMode="auto">
          <a:xfrm>
            <a:off x="6833235" y="1791653"/>
            <a:ext cx="666750" cy="371475"/>
          </a:xfrm>
          <a:prstGeom prst="rect">
            <a:avLst/>
          </a:prstGeom>
          <a:noFill/>
          <a:ln w="9525">
            <a:noFill/>
            <a:miter lim="800000"/>
            <a:headEnd/>
            <a:tailEnd/>
          </a:ln>
        </p:spPr>
      </p:pic>
      <p:sp>
        <p:nvSpPr>
          <p:cNvPr id="1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152</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3" name="Textfeld 12"/>
          <p:cNvSpPr txBox="1"/>
          <p:nvPr/>
        </p:nvSpPr>
        <p:spPr>
          <a:xfrm>
            <a:off x="217170" y="971550"/>
            <a:ext cx="3031599" cy="307777"/>
          </a:xfrm>
          <a:prstGeom prst="rect">
            <a:avLst/>
          </a:prstGeom>
          <a:noFill/>
        </p:spPr>
        <p:txBody>
          <a:bodyPr wrap="none" rtlCol="0">
            <a:spAutoFit/>
          </a:bodyPr>
          <a:lstStyle/>
          <a:p>
            <a:r>
              <a:rPr lang="de-DE" sz="1400" i="1" dirty="0" smtClean="0">
                <a:solidFill>
                  <a:schemeClr val="bg1">
                    <a:lumMod val="50000"/>
                  </a:schemeClr>
                </a:solidFill>
              </a:rPr>
              <a:t>3.3 Personal – Personalentwicklung</a:t>
            </a:r>
            <a:endParaRPr lang="de-DE" sz="1400" i="1" dirty="0">
              <a:solidFill>
                <a:schemeClr val="bg1">
                  <a:lumMod val="50000"/>
                </a:schemeClr>
              </a:solidFill>
            </a:endParaRPr>
          </a:p>
        </p:txBody>
      </p:sp>
      <p:sp>
        <p:nvSpPr>
          <p:cNvPr id="14" name="Textfeld 13"/>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5" name="Gerade Verbindung 14"/>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6" name="Gerade Verbindung 15"/>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7" name="Textfeld 16"/>
          <p:cNvSpPr txBox="1"/>
          <p:nvPr/>
        </p:nvSpPr>
        <p:spPr>
          <a:xfrm>
            <a:off x="346710" y="6382247"/>
            <a:ext cx="2074607" cy="253916"/>
          </a:xfrm>
          <a:prstGeom prst="rect">
            <a:avLst/>
          </a:prstGeom>
          <a:noFill/>
        </p:spPr>
        <p:txBody>
          <a:bodyPr wrap="none" rtlCol="0">
            <a:spAutoFit/>
          </a:bodyPr>
          <a:lstStyle/>
          <a:p>
            <a:r>
              <a:rPr lang="de-DE" sz="1050" dirty="0">
                <a:solidFill>
                  <a:schemeClr val="bg1">
                    <a:lumMod val="50000"/>
                  </a:schemeClr>
                </a:solidFill>
              </a:rPr>
              <a:t>Quelle: </a:t>
            </a:r>
            <a:r>
              <a:rPr lang="de-DE" sz="1050" dirty="0" smtClean="0">
                <a:solidFill>
                  <a:schemeClr val="bg1">
                    <a:lumMod val="50000"/>
                  </a:schemeClr>
                </a:solidFill>
              </a:rPr>
              <a:t>Brown/Anthony (2011) </a:t>
            </a:r>
            <a:endParaRPr lang="de-DE" sz="1050" dirty="0">
              <a:solidFill>
                <a:srgbClr val="FF0000"/>
              </a:solidFill>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9470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ichtungspfeil 8"/>
          <p:cNvSpPr/>
          <p:nvPr/>
        </p:nvSpPr>
        <p:spPr bwMode="auto">
          <a:xfrm>
            <a:off x="1120140" y="1371600"/>
            <a:ext cx="3451860" cy="4594860"/>
          </a:xfrm>
          <a:prstGeom prst="homePlate">
            <a:avLst>
              <a:gd name="adj" fmla="val 1920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 name="Textfeld 3"/>
          <p:cNvSpPr txBox="1"/>
          <p:nvPr/>
        </p:nvSpPr>
        <p:spPr>
          <a:xfrm>
            <a:off x="1234440" y="2148840"/>
            <a:ext cx="3017520" cy="2246769"/>
          </a:xfrm>
          <a:prstGeom prst="rect">
            <a:avLst/>
          </a:prstGeom>
          <a:noFill/>
        </p:spPr>
        <p:txBody>
          <a:bodyPr wrap="square" rtlCol="0">
            <a:spAutoFit/>
          </a:bodyPr>
          <a:lstStyle/>
          <a:p>
            <a:pPr marL="182563" indent="-182563">
              <a:buFont typeface="Symbol" pitchFamily="18" charset="2"/>
              <a:buChar char="-"/>
            </a:pPr>
            <a:r>
              <a:rPr lang="de-DE" sz="1400" dirty="0" smtClean="0"/>
              <a:t>Finanzielle Kennzahlen greifen erst nach Jahren bei unternehmerischen Projekten</a:t>
            </a:r>
          </a:p>
          <a:p>
            <a:pPr marL="182563" indent="-182563">
              <a:buFont typeface="Symbol" pitchFamily="18" charset="2"/>
              <a:buChar char="-"/>
            </a:pPr>
            <a:r>
              <a:rPr lang="de-DE" sz="1400" dirty="0" smtClean="0"/>
              <a:t>Scheitern von Projekten nicht unbedingt Fehlern von Individuen zuzuschreiben</a:t>
            </a:r>
          </a:p>
          <a:p>
            <a:pPr marL="182563" indent="-182563">
              <a:buFont typeface="Symbol" pitchFamily="18" charset="2"/>
              <a:buChar char="-"/>
            </a:pPr>
            <a:r>
              <a:rPr lang="de-DE" sz="1400" dirty="0" smtClean="0"/>
              <a:t>Kontinuierliche Änderungen von Projekten über die Zeit </a:t>
            </a:r>
          </a:p>
          <a:p>
            <a:pPr marL="182563" indent="-182563">
              <a:buFont typeface="Symbol" pitchFamily="18" charset="2"/>
              <a:buChar char="-"/>
            </a:pPr>
            <a:r>
              <a:rPr lang="de-DE" sz="1400" dirty="0" smtClean="0"/>
              <a:t>Verfahren zur Problemerzielung oft nicht vorab transparent</a:t>
            </a:r>
          </a:p>
        </p:txBody>
      </p:sp>
      <p:sp>
        <p:nvSpPr>
          <p:cNvPr id="5" name="Textfeld 4"/>
          <p:cNvSpPr txBox="1"/>
          <p:nvPr/>
        </p:nvSpPr>
        <p:spPr>
          <a:xfrm>
            <a:off x="1409700" y="4850130"/>
            <a:ext cx="2430780" cy="954107"/>
          </a:xfrm>
          <a:prstGeom prst="rect">
            <a:avLst/>
          </a:prstGeom>
          <a:noFill/>
        </p:spPr>
        <p:txBody>
          <a:bodyPr wrap="square" rtlCol="0">
            <a:spAutoFit/>
          </a:bodyPr>
          <a:lstStyle/>
          <a:p>
            <a:pPr algn="ctr"/>
            <a:r>
              <a:rPr lang="de-DE" sz="1400" dirty="0" smtClean="0"/>
              <a:t>Kaum möglich, Mitarbeiter anhand von „traditionellen“ Kennzahlen wie Umsatz oder Gewinn zu bewerten</a:t>
            </a:r>
          </a:p>
        </p:txBody>
      </p:sp>
      <p:sp>
        <p:nvSpPr>
          <p:cNvPr id="6" name="Textfeld 5"/>
          <p:cNvSpPr txBox="1"/>
          <p:nvPr/>
        </p:nvSpPr>
        <p:spPr>
          <a:xfrm>
            <a:off x="1234440" y="1581150"/>
            <a:ext cx="3017520" cy="523220"/>
          </a:xfrm>
          <a:prstGeom prst="rect">
            <a:avLst/>
          </a:prstGeom>
          <a:noFill/>
        </p:spPr>
        <p:txBody>
          <a:bodyPr wrap="square" rtlCol="0">
            <a:spAutoFit/>
          </a:bodyPr>
          <a:lstStyle/>
          <a:p>
            <a:r>
              <a:rPr lang="de-DE" sz="1400" b="1" dirty="0" smtClean="0"/>
              <a:t>Ausgangssituation in unternehmerischen Kontexten</a:t>
            </a:r>
          </a:p>
        </p:txBody>
      </p:sp>
      <p:sp>
        <p:nvSpPr>
          <p:cNvPr id="12" name="Pfeil nach rechts 11"/>
          <p:cNvSpPr/>
          <p:nvPr/>
        </p:nvSpPr>
        <p:spPr bwMode="auto">
          <a:xfrm rot="5400000">
            <a:off x="2377440" y="4171950"/>
            <a:ext cx="308610" cy="857250"/>
          </a:xfrm>
          <a:prstGeom prst="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Rechteck 10"/>
          <p:cNvSpPr/>
          <p:nvPr/>
        </p:nvSpPr>
        <p:spPr bwMode="auto">
          <a:xfrm>
            <a:off x="4469130" y="2366010"/>
            <a:ext cx="2903220" cy="241173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Textfeld 6"/>
          <p:cNvSpPr txBox="1"/>
          <p:nvPr/>
        </p:nvSpPr>
        <p:spPr>
          <a:xfrm>
            <a:off x="4632960" y="2510790"/>
            <a:ext cx="2762250" cy="523220"/>
          </a:xfrm>
          <a:prstGeom prst="rect">
            <a:avLst/>
          </a:prstGeom>
          <a:noFill/>
        </p:spPr>
        <p:txBody>
          <a:bodyPr wrap="square" rtlCol="0">
            <a:spAutoFit/>
          </a:bodyPr>
          <a:lstStyle/>
          <a:p>
            <a:r>
              <a:rPr lang="de-DE" sz="1400" b="1" dirty="0" smtClean="0"/>
              <a:t>„Innovative“ Möglichkeiten der Bewertung</a:t>
            </a:r>
          </a:p>
        </p:txBody>
      </p:sp>
      <p:sp>
        <p:nvSpPr>
          <p:cNvPr id="8" name="Textfeld 7"/>
          <p:cNvSpPr txBox="1"/>
          <p:nvPr/>
        </p:nvSpPr>
        <p:spPr>
          <a:xfrm>
            <a:off x="4632960" y="3044190"/>
            <a:ext cx="3017520" cy="1815882"/>
          </a:xfrm>
          <a:prstGeom prst="rect">
            <a:avLst/>
          </a:prstGeom>
          <a:noFill/>
        </p:spPr>
        <p:txBody>
          <a:bodyPr wrap="square" rtlCol="0">
            <a:spAutoFit/>
          </a:bodyPr>
          <a:lstStyle/>
          <a:p>
            <a:pPr marL="182563" indent="-182563">
              <a:buFont typeface="Symbol" pitchFamily="18" charset="2"/>
              <a:buChar char="-"/>
            </a:pPr>
            <a:r>
              <a:rPr lang="de-DE" sz="1400" dirty="0" smtClean="0"/>
              <a:t>Ableitung qualitativer Meilensteine und subjektiver Kriterien</a:t>
            </a:r>
          </a:p>
          <a:p>
            <a:pPr marL="182563" indent="-182563">
              <a:buFont typeface="Symbol" pitchFamily="18" charset="2"/>
              <a:buChar char="-"/>
            </a:pPr>
            <a:r>
              <a:rPr lang="de-DE" sz="1400" dirty="0" smtClean="0"/>
              <a:t>Definition von Scheitern als „Erfolgsoption“</a:t>
            </a:r>
          </a:p>
          <a:p>
            <a:pPr marL="182563" indent="-182563">
              <a:buFont typeface="Symbol" pitchFamily="18" charset="2"/>
              <a:buChar char="-"/>
            </a:pPr>
            <a:r>
              <a:rPr lang="de-DE" sz="1400" dirty="0" smtClean="0"/>
              <a:t>Vermeidung von Verhaltensbewertung</a:t>
            </a:r>
          </a:p>
          <a:p>
            <a:endParaRPr lang="de-DE" sz="1400" dirty="0" smtClean="0"/>
          </a:p>
        </p:txBody>
      </p:sp>
      <p:sp>
        <p:nvSpPr>
          <p:cNvPr id="13" name="Textfeld 1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Bei der Bewertung von Mitarbeitern ergeben sich einige Besonderheiten im unternehmerischen Unternehmen</a:t>
            </a:r>
          </a:p>
        </p:txBody>
      </p:sp>
      <p:sp>
        <p:nvSpPr>
          <p:cNvPr id="1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6" name="Textfeld 15"/>
          <p:cNvSpPr txBox="1"/>
          <p:nvPr/>
        </p:nvSpPr>
        <p:spPr>
          <a:xfrm>
            <a:off x="217170" y="971550"/>
            <a:ext cx="2930610" cy="307777"/>
          </a:xfrm>
          <a:prstGeom prst="rect">
            <a:avLst/>
          </a:prstGeom>
          <a:noFill/>
        </p:spPr>
        <p:txBody>
          <a:bodyPr wrap="none" rtlCol="0">
            <a:spAutoFit/>
          </a:bodyPr>
          <a:lstStyle/>
          <a:p>
            <a:r>
              <a:rPr lang="de-DE" sz="1400" i="1" dirty="0" smtClean="0">
                <a:solidFill>
                  <a:schemeClr val="bg1">
                    <a:lumMod val="50000"/>
                  </a:schemeClr>
                </a:solidFill>
              </a:rPr>
              <a:t>3.3 Personal – Personalbewertung</a:t>
            </a:r>
            <a:endParaRPr lang="de-DE" sz="1400" i="1" dirty="0">
              <a:solidFill>
                <a:schemeClr val="bg1">
                  <a:lumMod val="50000"/>
                </a:schemeClr>
              </a:solidFill>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60070" y="1486436"/>
            <a:ext cx="7909560" cy="4616648"/>
          </a:xfrm>
          <a:prstGeom prst="rect">
            <a:avLst/>
          </a:prstGeom>
        </p:spPr>
        <p:txBody>
          <a:bodyPr wrap="square">
            <a:spAutoFit/>
          </a:bodyPr>
          <a:lstStyle/>
          <a:p>
            <a:r>
              <a:rPr lang="de-DE" sz="1400" dirty="0" smtClean="0"/>
              <a:t>Innovationen spielen eine wesentliche Rolle in der Firmengeschichte des 1868 gegründeten Unternehmens. </a:t>
            </a:r>
            <a:r>
              <a:rPr lang="de-DE" sz="1400" dirty="0" err="1" smtClean="0"/>
              <a:t>Tata</a:t>
            </a:r>
            <a:r>
              <a:rPr lang="de-DE" sz="1400" dirty="0" smtClean="0"/>
              <a:t> hat erkannt, dass es Erfolgsgeschichten und Anerkennung für Mitarbeiter braucht, die sich getraut haben, Neues zu wagen, wenn Innovationen gefördert werden sollen. 2006 wurde deshalb „</a:t>
            </a:r>
            <a:r>
              <a:rPr lang="de-DE" sz="1400" dirty="0" err="1" smtClean="0"/>
              <a:t>Tata</a:t>
            </a:r>
            <a:r>
              <a:rPr lang="de-DE" sz="1400" dirty="0" smtClean="0"/>
              <a:t> </a:t>
            </a:r>
            <a:r>
              <a:rPr lang="de-DE" sz="1400" dirty="0" err="1" smtClean="0"/>
              <a:t>InnoVista</a:t>
            </a:r>
            <a:r>
              <a:rPr lang="de-DE" sz="1400" dirty="0" smtClean="0"/>
              <a:t>“ ins Leben gerufen, um Erfolge und Herausforderungen im Innovationsprozess zu würdigen. Dieses Programm des </a:t>
            </a:r>
            <a:r>
              <a:rPr lang="de-DE" sz="1400" dirty="0" err="1" smtClean="0"/>
              <a:t>Tata</a:t>
            </a:r>
            <a:r>
              <a:rPr lang="de-DE" sz="1400" dirty="0" smtClean="0"/>
              <a:t>-Konzerns hat folgende Ziele: </a:t>
            </a:r>
          </a:p>
          <a:p>
            <a:pPr marL="263525" indent="-263525">
              <a:buFont typeface="Symbol" pitchFamily="18" charset="2"/>
              <a:buChar char="-"/>
            </a:pPr>
            <a:r>
              <a:rPr lang="de-DE" sz="1400" dirty="0" smtClean="0"/>
              <a:t>Innovationen in unterschiedlichen Konzernteilen sichtbar machen, so das Selbstvertrauen von Managern zu fördern und auf diese Weise dafür zu sorgen, dass an anderer Stelle im Konzern Ideen entwickelt werden, </a:t>
            </a:r>
          </a:p>
          <a:p>
            <a:pPr marL="263525" indent="-263525">
              <a:buFont typeface="Symbol" pitchFamily="18" charset="2"/>
              <a:buChar char="-"/>
            </a:pPr>
            <a:r>
              <a:rPr lang="de-DE" sz="1400" dirty="0" smtClean="0"/>
              <a:t>Innovatoren und Innovationen Anerkennung zollen,</a:t>
            </a:r>
          </a:p>
          <a:p>
            <a:pPr marL="263525" indent="-263525">
              <a:buFont typeface="Symbol" pitchFamily="18" charset="2"/>
              <a:buChar char="-"/>
            </a:pPr>
            <a:r>
              <a:rPr lang="de-DE" sz="1400" dirty="0" smtClean="0"/>
              <a:t>Hebel verstehen, die Unternehmen nutzen, um Innovationen zu entdecken und zu implementieren und</a:t>
            </a:r>
          </a:p>
          <a:p>
            <a:pPr marL="263525" indent="-263525">
              <a:buFont typeface="Symbol" pitchFamily="18" charset="2"/>
              <a:buChar char="-"/>
            </a:pPr>
            <a:r>
              <a:rPr lang="de-DE" sz="1400" dirty="0" smtClean="0"/>
              <a:t>eine Kultur angemessener Risikofreude zu etablieren.</a:t>
            </a:r>
          </a:p>
          <a:p>
            <a:endParaRPr lang="de-DE" sz="1400" dirty="0" smtClean="0"/>
          </a:p>
          <a:p>
            <a:r>
              <a:rPr lang="de-DE" sz="1400" dirty="0" smtClean="0"/>
              <a:t>Eine Besonderheit dieses Programms ist der sogenannte „Dare </a:t>
            </a:r>
            <a:r>
              <a:rPr lang="de-DE" sz="1400" dirty="0" err="1" smtClean="0"/>
              <a:t>to</a:t>
            </a:r>
            <a:r>
              <a:rPr lang="de-DE" sz="1400" dirty="0" smtClean="0"/>
              <a:t> Try“-Preis, der im Jahr 2007 eingeführt wurde. Hier werden große unternehmerische und innovative Bemühungen ausgezeichnet, die gescheitert sind. Ziel ist es, Risikofreude, Durchhaltevermögen und die Bereitschaft, Erfahrungen zu teilen, zu honorieren. Insbesondere die Risikofreude, die notwendig ist, um radikale Innovationen zu wagen, soll ausgezeichnet werden. </a:t>
            </a:r>
          </a:p>
          <a:p>
            <a:r>
              <a:rPr lang="de-DE" sz="1400" dirty="0" smtClean="0"/>
              <a:t>Scheitern einzugestehen ist jedoch auch bei </a:t>
            </a:r>
            <a:r>
              <a:rPr lang="de-DE" sz="1400" dirty="0" err="1" smtClean="0"/>
              <a:t>Tata</a:t>
            </a:r>
            <a:r>
              <a:rPr lang="de-DE" sz="1400" dirty="0" smtClean="0"/>
              <a:t> nicht einfach. Entsprechend fiel die Reaktion auf diesen Preis zunächst verhalten aus. Erst über die Jahre meldeten sich mehr Bewerber um den Preis und die Zahl der Einreichungen wuchs von zwölf im Jahr 2007 auf 87 im Jahr 2012.  </a:t>
            </a:r>
            <a:endParaRPr lang="de-DE" sz="1400" dirty="0"/>
          </a:p>
        </p:txBody>
      </p:sp>
      <p:sp>
        <p:nvSpPr>
          <p:cNvPr id="5" name="Textfeld 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„Dare </a:t>
            </a:r>
            <a:r>
              <a:rPr lang="de-DE" sz="1600" b="1" dirty="0" err="1" smtClean="0">
                <a:solidFill>
                  <a:srgbClr val="002060"/>
                </a:solidFill>
              </a:rPr>
              <a:t>to</a:t>
            </a:r>
            <a:r>
              <a:rPr lang="de-DE" sz="1600" b="1" dirty="0" smtClean="0">
                <a:solidFill>
                  <a:srgbClr val="002060"/>
                </a:solidFill>
              </a:rPr>
              <a:t> Try“-Preis: Auszeichnung für Scheitern bei </a:t>
            </a:r>
            <a:r>
              <a:rPr lang="de-DE" sz="1600" b="1" dirty="0" err="1" smtClean="0">
                <a:solidFill>
                  <a:srgbClr val="002060"/>
                </a:solidFill>
              </a:rPr>
              <a:t>Tata</a:t>
            </a:r>
            <a:r>
              <a:rPr lang="de-DE" sz="1600" b="1" dirty="0" smtClean="0">
                <a:solidFill>
                  <a:srgbClr val="002060"/>
                </a:solidFill>
              </a:rPr>
              <a:t> </a:t>
            </a:r>
            <a:endParaRPr lang="de-DE" sz="1600" b="1" dirty="0">
              <a:solidFill>
                <a:srgbClr val="002060"/>
              </a:solidFill>
            </a:endParaRPr>
          </a:p>
        </p:txBody>
      </p:sp>
      <p:cxnSp>
        <p:nvCxnSpPr>
          <p:cNvPr id="8" name="Gerade Verbindung 7"/>
          <p:cNvCxnSpPr/>
          <p:nvPr/>
        </p:nvCxnSpPr>
        <p:spPr bwMode="auto">
          <a:xfrm>
            <a:off x="582930" y="1428750"/>
            <a:ext cx="762381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582930" y="6164580"/>
            <a:ext cx="762381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046530" name="Picture 2"/>
          <p:cNvPicPr>
            <a:picLocks noChangeAspect="1" noChangeArrowheads="1"/>
          </p:cNvPicPr>
          <p:nvPr/>
        </p:nvPicPr>
        <p:blipFill>
          <a:blip r:embed="rId2" cstate="print"/>
          <a:srcRect/>
          <a:stretch>
            <a:fillRect/>
          </a:stretch>
        </p:blipFill>
        <p:spPr bwMode="auto">
          <a:xfrm>
            <a:off x="7141977" y="1165859"/>
            <a:ext cx="1143821" cy="333375"/>
          </a:xfrm>
          <a:prstGeom prst="rect">
            <a:avLst/>
          </a:prstGeom>
          <a:noFill/>
          <a:ln w="9525">
            <a:noFill/>
            <a:miter lim="800000"/>
            <a:headEnd/>
            <a:tailEnd/>
          </a:ln>
        </p:spPr>
      </p:pic>
      <p:sp>
        <p:nvSpPr>
          <p:cNvPr id="1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2" name="Textfeld 11"/>
          <p:cNvSpPr txBox="1"/>
          <p:nvPr/>
        </p:nvSpPr>
        <p:spPr>
          <a:xfrm>
            <a:off x="217170" y="971550"/>
            <a:ext cx="2930610" cy="307777"/>
          </a:xfrm>
          <a:prstGeom prst="rect">
            <a:avLst/>
          </a:prstGeom>
          <a:noFill/>
        </p:spPr>
        <p:txBody>
          <a:bodyPr wrap="none" rtlCol="0">
            <a:spAutoFit/>
          </a:bodyPr>
          <a:lstStyle/>
          <a:p>
            <a:r>
              <a:rPr lang="de-DE" sz="1400" i="1" dirty="0" smtClean="0">
                <a:solidFill>
                  <a:schemeClr val="bg1">
                    <a:lumMod val="50000"/>
                  </a:schemeClr>
                </a:solidFill>
              </a:rPr>
              <a:t>3.3 Personal – Personalbewertung</a:t>
            </a:r>
            <a:endParaRPr lang="de-DE" sz="1400" i="1" dirty="0">
              <a:solidFill>
                <a:schemeClr val="bg1">
                  <a:lumMod val="50000"/>
                </a:schemeClr>
              </a:solidFill>
            </a:endParaRPr>
          </a:p>
        </p:txBody>
      </p:sp>
      <p:sp>
        <p:nvSpPr>
          <p:cNvPr id="11" name="Textfeld 10"/>
          <p:cNvSpPr txBox="1"/>
          <p:nvPr/>
        </p:nvSpPr>
        <p:spPr>
          <a:xfrm>
            <a:off x="7239000" y="68961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3" name="Gerade Verbindung 12"/>
          <p:cNvCxnSpPr/>
          <p:nvPr/>
        </p:nvCxnSpPr>
        <p:spPr bwMode="auto">
          <a:xfrm>
            <a:off x="7325517" y="67437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4" name="Gerade Verbindung 13"/>
          <p:cNvCxnSpPr/>
          <p:nvPr/>
        </p:nvCxnSpPr>
        <p:spPr bwMode="auto">
          <a:xfrm>
            <a:off x="7325517" y="97536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5" name="Textfeld 14"/>
          <p:cNvSpPr txBox="1"/>
          <p:nvPr/>
        </p:nvSpPr>
        <p:spPr>
          <a:xfrm>
            <a:off x="346710" y="6382247"/>
            <a:ext cx="1383712" cy="253916"/>
          </a:xfrm>
          <a:prstGeom prst="rect">
            <a:avLst/>
          </a:prstGeom>
          <a:noFill/>
        </p:spPr>
        <p:txBody>
          <a:bodyPr wrap="none" rtlCol="0">
            <a:spAutoFit/>
          </a:bodyPr>
          <a:lstStyle/>
          <a:p>
            <a:r>
              <a:rPr lang="de-DE" sz="1050" dirty="0">
                <a:solidFill>
                  <a:schemeClr val="bg1">
                    <a:lumMod val="50000"/>
                  </a:schemeClr>
                </a:solidFill>
              </a:rPr>
              <a:t>Quelle: </a:t>
            </a:r>
            <a:r>
              <a:rPr lang="de-DE" sz="1050" dirty="0" err="1" smtClean="0">
                <a:solidFill>
                  <a:schemeClr val="bg1">
                    <a:lumMod val="50000"/>
                  </a:schemeClr>
                </a:solidFill>
              </a:rPr>
              <a:t>Tata</a:t>
            </a:r>
            <a:r>
              <a:rPr lang="de-DE" sz="1050" dirty="0" smtClean="0">
                <a:solidFill>
                  <a:schemeClr val="bg1">
                    <a:lumMod val="50000"/>
                  </a:schemeClr>
                </a:solidFill>
              </a:rPr>
              <a:t> (2014) </a:t>
            </a:r>
            <a:endParaRPr lang="de-DE" sz="1050" dirty="0">
              <a:solidFill>
                <a:srgbClr val="FF0000"/>
              </a:solidFill>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37364"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hteck 4"/>
          <p:cNvSpPr/>
          <p:nvPr/>
        </p:nvSpPr>
        <p:spPr bwMode="auto">
          <a:xfrm>
            <a:off x="434340" y="2034540"/>
            <a:ext cx="8115300" cy="257840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 name="Textfeld 3"/>
          <p:cNvSpPr txBox="1"/>
          <p:nvPr/>
        </p:nvSpPr>
        <p:spPr>
          <a:xfrm>
            <a:off x="645648" y="2200422"/>
            <a:ext cx="7854461" cy="2046714"/>
          </a:xfrm>
          <a:prstGeom prst="rect">
            <a:avLst/>
          </a:prstGeom>
          <a:noFill/>
        </p:spPr>
        <p:txBody>
          <a:bodyPr wrap="square" rtlCol="0">
            <a:spAutoFit/>
          </a:bodyPr>
          <a:lstStyle/>
          <a:p>
            <a:pPr marL="269875" indent="-269875">
              <a:spcAft>
                <a:spcPts val="600"/>
              </a:spcAft>
              <a:buFont typeface="Symbol" pitchFamily="18" charset="2"/>
              <a:buChar char="-"/>
            </a:pPr>
            <a:r>
              <a:rPr lang="de-DE" sz="1400" dirty="0" smtClean="0"/>
              <a:t>Mitarbeiter können einen Prozentsatz ihres Gehaltes einsetzen und den Einsatz in Abhängigkeit von der Teamleistung entweder verlieren, verdoppeln oder vervielfachen.</a:t>
            </a:r>
          </a:p>
          <a:p>
            <a:pPr marL="269875" indent="-269875">
              <a:spcAft>
                <a:spcPts val="600"/>
              </a:spcAft>
              <a:buFont typeface="Symbol" pitchFamily="18" charset="2"/>
              <a:buChar char="-"/>
            </a:pPr>
            <a:r>
              <a:rPr lang="de-DE" sz="1400" dirty="0" smtClean="0"/>
              <a:t>Wenn eine innovative Idee akzeptiert wird, erhält der Ideengeber Anteile am Unternehmen vom Vorstand.</a:t>
            </a:r>
          </a:p>
          <a:p>
            <a:pPr marL="269875" indent="-269875">
              <a:spcAft>
                <a:spcPts val="600"/>
              </a:spcAft>
              <a:buFont typeface="Symbol" pitchFamily="18" charset="2"/>
              <a:buChar char="-"/>
            </a:pPr>
            <a:r>
              <a:rPr lang="de-DE" sz="1400" dirty="0" smtClean="0"/>
              <a:t>Mitarbeiter erhalten Budget ohne definierten Verwendungszweck, um innovative Ideen voranzutreiben.</a:t>
            </a:r>
          </a:p>
          <a:p>
            <a:pPr marL="269875" indent="-269875">
              <a:spcAft>
                <a:spcPts val="600"/>
              </a:spcAft>
              <a:buFont typeface="Symbol" pitchFamily="18" charset="2"/>
              <a:buChar char="-"/>
            </a:pPr>
            <a:r>
              <a:rPr lang="de-DE" sz="1400" dirty="0" smtClean="0"/>
              <a:t>Bis zu 30% des Profites, der eine gesetzte Zielvereinbarung überschreitet, wird an die Mitarbeiter in Abhängigkeit von individueller Leistung wieder ausgeschüttet.</a:t>
            </a:r>
          </a:p>
        </p:txBody>
      </p:sp>
      <p:sp>
        <p:nvSpPr>
          <p:cNvPr id="7" name="Textfeld 6"/>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Es gibt einige innovative Ansätze, die Entlohnungsformen von angestellten Mitarbeitern an die von Start-</a:t>
            </a:r>
            <a:r>
              <a:rPr lang="de-DE" sz="1600" b="1" dirty="0" err="1" smtClean="0">
                <a:solidFill>
                  <a:srgbClr val="002060"/>
                </a:solidFill>
              </a:rPr>
              <a:t>up</a:t>
            </a:r>
            <a:r>
              <a:rPr lang="de-DE" sz="1600" b="1" dirty="0" smtClean="0">
                <a:solidFill>
                  <a:srgbClr val="002060"/>
                </a:solidFill>
              </a:rPr>
              <a:t>-Unternehmern anzupassen (1/2)</a:t>
            </a:r>
            <a:endParaRPr lang="de-DE" sz="1600" b="1" dirty="0">
              <a:solidFill>
                <a:srgbClr val="002060"/>
              </a:solidFill>
            </a:endParaRPr>
          </a:p>
        </p:txBody>
      </p:sp>
      <p:sp>
        <p:nvSpPr>
          <p:cNvPr id="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0" name="Textfeld 9"/>
          <p:cNvSpPr txBox="1"/>
          <p:nvPr/>
        </p:nvSpPr>
        <p:spPr>
          <a:xfrm>
            <a:off x="217170" y="971550"/>
            <a:ext cx="2980303" cy="307777"/>
          </a:xfrm>
          <a:prstGeom prst="rect">
            <a:avLst/>
          </a:prstGeom>
          <a:noFill/>
        </p:spPr>
        <p:txBody>
          <a:bodyPr wrap="none" rtlCol="0">
            <a:spAutoFit/>
          </a:bodyPr>
          <a:lstStyle/>
          <a:p>
            <a:r>
              <a:rPr lang="de-DE" sz="1400" i="1" dirty="0" smtClean="0">
                <a:solidFill>
                  <a:schemeClr val="bg1">
                    <a:lumMod val="50000"/>
                  </a:schemeClr>
                </a:solidFill>
              </a:rPr>
              <a:t>3.3 Personal – Personalentlohnung</a:t>
            </a:r>
            <a:endParaRPr lang="de-DE" sz="1400" i="1" dirty="0">
              <a:solidFill>
                <a:schemeClr val="bg1">
                  <a:lumMod val="50000"/>
                </a:schemeClr>
              </a:solidFill>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72181"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hteck 4"/>
          <p:cNvSpPr/>
          <p:nvPr/>
        </p:nvSpPr>
        <p:spPr bwMode="auto">
          <a:xfrm>
            <a:off x="434340" y="2034540"/>
            <a:ext cx="8115300" cy="316611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 name="Textfeld 3"/>
          <p:cNvSpPr txBox="1"/>
          <p:nvPr/>
        </p:nvSpPr>
        <p:spPr>
          <a:xfrm>
            <a:off x="542778" y="2314722"/>
            <a:ext cx="7854461" cy="2554545"/>
          </a:xfrm>
          <a:prstGeom prst="rect">
            <a:avLst/>
          </a:prstGeom>
          <a:noFill/>
        </p:spPr>
        <p:txBody>
          <a:bodyPr wrap="square" rtlCol="0">
            <a:spAutoFit/>
          </a:bodyPr>
          <a:lstStyle/>
          <a:p>
            <a:pPr marL="269875" indent="-269875">
              <a:spcAft>
                <a:spcPts val="600"/>
              </a:spcAft>
              <a:buFont typeface="Symbol" pitchFamily="18" charset="2"/>
              <a:buChar char="-"/>
            </a:pPr>
            <a:r>
              <a:rPr lang="de-DE" sz="1400" dirty="0" smtClean="0"/>
              <a:t>Mitarbeiter werden finanziell mit kleineren Beträgen für Ideen belohnt, die gescheitert sind.</a:t>
            </a:r>
          </a:p>
          <a:p>
            <a:pPr marL="269875" indent="-269875">
              <a:spcAft>
                <a:spcPts val="600"/>
              </a:spcAft>
              <a:buFont typeface="Symbol" pitchFamily="18" charset="2"/>
              <a:buChar char="-"/>
            </a:pPr>
            <a:r>
              <a:rPr lang="de-DE" sz="1400" dirty="0" smtClean="0"/>
              <a:t>Mitarbeiter können Punkte sammeln für innovative Ideen. Diese Punkte können dann in Güter oder Dienstleistungen umgetauscht werden.</a:t>
            </a:r>
          </a:p>
          <a:p>
            <a:pPr marL="269875" indent="-269875">
              <a:spcAft>
                <a:spcPts val="600"/>
              </a:spcAft>
              <a:buFont typeface="Symbol" pitchFamily="18" charset="2"/>
              <a:buChar char="-"/>
            </a:pPr>
            <a:r>
              <a:rPr lang="de-DE" sz="1400" dirty="0" smtClean="0"/>
              <a:t>In Innovationsprojekten werden Anteile für das Erreichen von Meilensteinen an ein Konto geknüpft. Werden Ziele erreicht, steigt der Kontostand, werden Ziele verfehlt, sinkt der Kontostand.   </a:t>
            </a:r>
          </a:p>
          <a:p>
            <a:pPr marL="269875" indent="-269875">
              <a:spcAft>
                <a:spcPts val="600"/>
              </a:spcAft>
              <a:buFont typeface="Symbol" pitchFamily="18" charset="2"/>
              <a:buChar char="-"/>
            </a:pPr>
            <a:r>
              <a:rPr lang="de-DE" sz="1400" dirty="0" smtClean="0"/>
              <a:t>Mitarbeiter werden finanziell je nach Beitrag zum Innovationsportfolio belohnt. Die Beiträge können in Ideen, Patentanmeldungen, entwickelten Prototypen etc. bestehen.</a:t>
            </a:r>
          </a:p>
          <a:p>
            <a:pPr marL="269875" indent="-269875">
              <a:spcAft>
                <a:spcPts val="600"/>
              </a:spcAft>
              <a:buFont typeface="Symbol" pitchFamily="18" charset="2"/>
              <a:buChar char="-"/>
            </a:pPr>
            <a:r>
              <a:rPr lang="de-DE" sz="1400" dirty="0" smtClean="0"/>
              <a:t>Bei einer Einsparung wird der Ideengeber mit einem Anteil an der Einsparung belohnt. Bei einem Produkt erhält der Ideengeber einen Umsatzanteil.</a:t>
            </a:r>
            <a:endParaRPr lang="de-DE" sz="1400" dirty="0"/>
          </a:p>
        </p:txBody>
      </p:sp>
      <p:sp>
        <p:nvSpPr>
          <p:cNvPr id="7" name="Textfeld 6"/>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Es gibt einige innovative Ansätze, die Entlohnungsformen von angestellten Mitarbeitern an die von Start-</a:t>
            </a:r>
            <a:r>
              <a:rPr lang="de-DE" sz="1600" b="1" dirty="0" err="1" smtClean="0">
                <a:solidFill>
                  <a:srgbClr val="002060"/>
                </a:solidFill>
              </a:rPr>
              <a:t>up</a:t>
            </a:r>
            <a:r>
              <a:rPr lang="de-DE" sz="1600" b="1" dirty="0" smtClean="0">
                <a:solidFill>
                  <a:srgbClr val="002060"/>
                </a:solidFill>
              </a:rPr>
              <a:t>-Unternehmern anzupassen (2/2)</a:t>
            </a:r>
            <a:endParaRPr lang="de-DE" sz="1600" b="1" dirty="0">
              <a:solidFill>
                <a:srgbClr val="002060"/>
              </a:solidFill>
            </a:endParaRPr>
          </a:p>
        </p:txBody>
      </p:sp>
      <p:sp>
        <p:nvSpPr>
          <p:cNvPr id="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0" name="Textfeld 9"/>
          <p:cNvSpPr txBox="1"/>
          <p:nvPr/>
        </p:nvSpPr>
        <p:spPr>
          <a:xfrm>
            <a:off x="217170" y="971550"/>
            <a:ext cx="2980303" cy="307777"/>
          </a:xfrm>
          <a:prstGeom prst="rect">
            <a:avLst/>
          </a:prstGeom>
          <a:noFill/>
        </p:spPr>
        <p:txBody>
          <a:bodyPr wrap="none" rtlCol="0">
            <a:spAutoFit/>
          </a:bodyPr>
          <a:lstStyle/>
          <a:p>
            <a:r>
              <a:rPr lang="de-DE" sz="1400" i="1" dirty="0" smtClean="0">
                <a:solidFill>
                  <a:schemeClr val="bg1">
                    <a:lumMod val="50000"/>
                  </a:schemeClr>
                </a:solidFill>
              </a:rPr>
              <a:t>3.3 Personal – Personalentlohnung</a:t>
            </a:r>
            <a:endParaRPr lang="de-DE" sz="1400" i="1" dirty="0">
              <a:solidFill>
                <a:schemeClr val="bg1">
                  <a:lumMod val="50000"/>
                </a:schemeClr>
              </a:solidFill>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Innovationschampions treiben unternehmerische Projekte aus Eigeninitiative. Sie weisen einige zentrale Eigenschaften auf</a:t>
            </a:r>
            <a:endParaRPr lang="de-DE" sz="1600" b="1" dirty="0">
              <a:solidFill>
                <a:srgbClr val="002060"/>
              </a:solidFill>
            </a:endParaRPr>
          </a:p>
        </p:txBody>
      </p:sp>
      <p:sp>
        <p:nvSpPr>
          <p:cNvPr id="9" name="Textfeld 8"/>
          <p:cNvSpPr txBox="1"/>
          <p:nvPr/>
        </p:nvSpPr>
        <p:spPr>
          <a:xfrm>
            <a:off x="270526" y="1873829"/>
            <a:ext cx="2104083" cy="461665"/>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Charaktereigenschaften und Fähigkeiten</a:t>
            </a:r>
          </a:p>
        </p:txBody>
      </p:sp>
      <p:sp>
        <p:nvSpPr>
          <p:cNvPr id="10" name="Textfeld 7"/>
          <p:cNvSpPr txBox="1"/>
          <p:nvPr/>
        </p:nvSpPr>
        <p:spPr>
          <a:xfrm>
            <a:off x="2719086" y="1873829"/>
            <a:ext cx="5948664"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Hohe Ausprägungen bei Selbstbewusstsein, Hartnäckigkeit, Energie, Risikobereitschaft; keine Demotivation von Widerständen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Durch Kommunikationsstärke ausgeprägte Fähigkeit, Vertrauen aufzubauen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Ablehnung von starren Routinen, Bevorzugung von Flexibilität</a:t>
            </a:r>
          </a:p>
        </p:txBody>
      </p:sp>
      <p:sp>
        <p:nvSpPr>
          <p:cNvPr id="13" name="Textfeld 6"/>
          <p:cNvSpPr txBox="1"/>
          <p:nvPr/>
        </p:nvSpPr>
        <p:spPr>
          <a:xfrm>
            <a:off x="270526" y="1515644"/>
            <a:ext cx="1800000"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Eigenschaft</a:t>
            </a:r>
            <a:endParaRPr lang="de-DE" sz="1200" b="1" dirty="0">
              <a:solidFill>
                <a:srgbClr val="000000"/>
              </a:solidFill>
              <a:cs typeface="Arial" panose="020B0604020202020204" pitchFamily="34" charset="0"/>
            </a:endParaRPr>
          </a:p>
        </p:txBody>
      </p:sp>
      <p:sp>
        <p:nvSpPr>
          <p:cNvPr id="14" name="Textfeld 6"/>
          <p:cNvSpPr txBox="1"/>
          <p:nvPr/>
        </p:nvSpPr>
        <p:spPr>
          <a:xfrm>
            <a:off x="2772426" y="1515644"/>
            <a:ext cx="1800000"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 Beschreibung</a:t>
            </a:r>
            <a:endParaRPr lang="de-DE" sz="1200" b="1" dirty="0">
              <a:solidFill>
                <a:srgbClr val="000000"/>
              </a:solidFill>
              <a:cs typeface="Arial" panose="020B0604020202020204" pitchFamily="34" charset="0"/>
            </a:endParaRPr>
          </a:p>
        </p:txBody>
      </p:sp>
      <p:cxnSp>
        <p:nvCxnSpPr>
          <p:cNvPr id="15" name="Gerade Verbindung 14"/>
          <p:cNvCxnSpPr/>
          <p:nvPr/>
        </p:nvCxnSpPr>
        <p:spPr bwMode="auto">
          <a:xfrm>
            <a:off x="320040" y="1834035"/>
            <a:ext cx="843534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6" name="Gerade Verbindung 15"/>
          <p:cNvCxnSpPr/>
          <p:nvPr/>
        </p:nvCxnSpPr>
        <p:spPr bwMode="auto">
          <a:xfrm>
            <a:off x="300990" y="1460655"/>
            <a:ext cx="843534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7" name="Textfeld 16"/>
          <p:cNvSpPr txBox="1"/>
          <p:nvPr/>
        </p:nvSpPr>
        <p:spPr>
          <a:xfrm>
            <a:off x="270526" y="2803469"/>
            <a:ext cx="2104083"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Führungsstil</a:t>
            </a:r>
          </a:p>
        </p:txBody>
      </p:sp>
      <p:sp>
        <p:nvSpPr>
          <p:cNvPr id="18" name="Textfeld 7"/>
          <p:cNvSpPr txBox="1"/>
          <p:nvPr/>
        </p:nvSpPr>
        <p:spPr>
          <a:xfrm>
            <a:off x="2719086" y="2803469"/>
            <a:ext cx="4851384"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Bevorzugung eines </a:t>
            </a:r>
            <a:r>
              <a:rPr lang="de-DE" sz="1200" dirty="0" err="1" smtClean="0">
                <a:solidFill>
                  <a:srgbClr val="000000"/>
                </a:solidFill>
                <a:cs typeface="Arial" panose="020B0604020202020204" pitchFamily="34" charset="0"/>
              </a:rPr>
              <a:t>transformationalen</a:t>
            </a:r>
            <a:r>
              <a:rPr lang="de-DE" sz="1200" dirty="0" smtClean="0">
                <a:solidFill>
                  <a:srgbClr val="000000"/>
                </a:solidFill>
                <a:cs typeface="Arial" panose="020B0604020202020204" pitchFamily="34" charset="0"/>
              </a:rPr>
              <a:t> und charismatischen Führungsstils</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Kontinuierliche Kommunikation von Visionen</a:t>
            </a:r>
          </a:p>
        </p:txBody>
      </p:sp>
      <p:sp>
        <p:nvSpPr>
          <p:cNvPr id="19" name="Textfeld 18"/>
          <p:cNvSpPr txBox="1"/>
          <p:nvPr/>
        </p:nvSpPr>
        <p:spPr>
          <a:xfrm>
            <a:off x="270526" y="3546419"/>
            <a:ext cx="2104083"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Erfahrung</a:t>
            </a:r>
          </a:p>
        </p:txBody>
      </p:sp>
      <p:sp>
        <p:nvSpPr>
          <p:cNvPr id="20" name="Textfeld 7"/>
          <p:cNvSpPr txBox="1"/>
          <p:nvPr/>
        </p:nvSpPr>
        <p:spPr>
          <a:xfrm>
            <a:off x="2719086" y="3546419"/>
            <a:ext cx="7453614"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Glaubwürdigkeit durch Erfahrung mit riskanten Projekten in der Vergangenheit</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Starkes Selbstbewusstsein durch Projekterfahrung</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Umfassende Industrieerfahrung ermöglicht Einschätzung von neuen Situationen</a:t>
            </a:r>
          </a:p>
          <a:p>
            <a:pPr marL="285750" indent="-285750">
              <a:buFont typeface="Symbol" panose="05050102010706020507" pitchFamily="18" charset="2"/>
              <a:buChar char="-"/>
            </a:pPr>
            <a:endParaRPr lang="de-DE" sz="1200" dirty="0" smtClean="0">
              <a:solidFill>
                <a:srgbClr val="000000"/>
              </a:solidFill>
              <a:cs typeface="Arial" panose="020B0604020202020204" pitchFamily="34" charset="0"/>
            </a:endParaRPr>
          </a:p>
        </p:txBody>
      </p:sp>
      <p:sp>
        <p:nvSpPr>
          <p:cNvPr id="21" name="Textfeld 20"/>
          <p:cNvSpPr txBox="1"/>
          <p:nvPr/>
        </p:nvSpPr>
        <p:spPr>
          <a:xfrm>
            <a:off x="270526" y="4312229"/>
            <a:ext cx="2104083" cy="646331"/>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Positionierung in </a:t>
            </a:r>
            <a:r>
              <a:rPr lang="de-DE" sz="1200" dirty="0" err="1" smtClean="0">
                <a:solidFill>
                  <a:srgbClr val="000000"/>
                </a:solidFill>
                <a:cs typeface="Arial" panose="020B0604020202020204" pitchFamily="34" charset="0"/>
              </a:rPr>
              <a:t>intra</a:t>
            </a:r>
            <a:r>
              <a:rPr lang="de-DE" sz="1200" dirty="0" smtClean="0">
                <a:solidFill>
                  <a:srgbClr val="000000"/>
                </a:solidFill>
                <a:cs typeface="Arial" panose="020B0604020202020204" pitchFamily="34" charset="0"/>
              </a:rPr>
              <a:t>- und interorganisationalen Netzwerken</a:t>
            </a:r>
          </a:p>
        </p:txBody>
      </p:sp>
      <p:sp>
        <p:nvSpPr>
          <p:cNvPr id="22" name="Textfeld 7"/>
          <p:cNvSpPr txBox="1"/>
          <p:nvPr/>
        </p:nvSpPr>
        <p:spPr>
          <a:xfrm>
            <a:off x="2719086" y="4312229"/>
            <a:ext cx="4851384"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Kontinuierlicher Aufbau und Pflege von Kontakten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Netzwerke ermöglichen Zugang zu Informationen für eigene Vorhaben (Informationsvorsprung)</a:t>
            </a:r>
          </a:p>
        </p:txBody>
      </p:sp>
      <p:sp>
        <p:nvSpPr>
          <p:cNvPr id="23" name="Textfeld 22"/>
          <p:cNvSpPr txBox="1"/>
          <p:nvPr/>
        </p:nvSpPr>
        <p:spPr>
          <a:xfrm>
            <a:off x="270526" y="5089469"/>
            <a:ext cx="2104083" cy="461665"/>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Strategien zur Ressourcenbeschaffung</a:t>
            </a:r>
          </a:p>
        </p:txBody>
      </p:sp>
      <p:sp>
        <p:nvSpPr>
          <p:cNvPr id="24" name="Textfeld 7"/>
          <p:cNvSpPr txBox="1"/>
          <p:nvPr/>
        </p:nvSpPr>
        <p:spPr>
          <a:xfrm>
            <a:off x="2719086" y="5089469"/>
            <a:ext cx="4851384" cy="1015663"/>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Hartnäckigkeit und „Dreistigkeit“ in der Beschaffung von Ressourcen (wie Mitarbeiter für unternehmerische Projekte)</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Ressourcenbeschaffung kann rational, </a:t>
            </a:r>
            <a:r>
              <a:rPr lang="de-DE" sz="1200" dirty="0" err="1" smtClean="0">
                <a:solidFill>
                  <a:srgbClr val="000000"/>
                </a:solidFill>
                <a:cs typeface="Arial" panose="020B0604020202020204" pitchFamily="34" charset="0"/>
              </a:rPr>
              <a:t>partizipativ</a:t>
            </a:r>
            <a:r>
              <a:rPr lang="de-DE" sz="1200" dirty="0" smtClean="0">
                <a:solidFill>
                  <a:srgbClr val="000000"/>
                </a:solidFill>
                <a:cs typeface="Arial" panose="020B0604020202020204" pitchFamily="34" charset="0"/>
              </a:rPr>
              <a:t> und subversiv erfolgen</a:t>
            </a:r>
          </a:p>
          <a:p>
            <a:pPr marL="285750" indent="-285750">
              <a:buFont typeface="Symbol" panose="05050102010706020507" pitchFamily="18" charset="2"/>
              <a:buChar char="-"/>
            </a:pPr>
            <a:endParaRPr lang="de-DE" sz="1200" dirty="0" smtClean="0">
              <a:solidFill>
                <a:srgbClr val="000000"/>
              </a:solidFill>
              <a:cs typeface="Arial" panose="020B0604020202020204" pitchFamily="34" charset="0"/>
            </a:endParaRPr>
          </a:p>
        </p:txBody>
      </p:sp>
      <p:sp>
        <p:nvSpPr>
          <p:cNvPr id="2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6" name="Textfeld 25"/>
          <p:cNvSpPr txBox="1"/>
          <p:nvPr/>
        </p:nvSpPr>
        <p:spPr>
          <a:xfrm>
            <a:off x="217170" y="971550"/>
            <a:ext cx="3817071" cy="307777"/>
          </a:xfrm>
          <a:prstGeom prst="rect">
            <a:avLst/>
          </a:prstGeom>
          <a:noFill/>
        </p:spPr>
        <p:txBody>
          <a:bodyPr wrap="none" rtlCol="0">
            <a:spAutoFit/>
          </a:bodyPr>
          <a:lstStyle/>
          <a:p>
            <a:r>
              <a:rPr lang="de-DE" sz="1400" i="1" dirty="0" smtClean="0">
                <a:solidFill>
                  <a:schemeClr val="bg1">
                    <a:lumMod val="50000"/>
                  </a:schemeClr>
                </a:solidFill>
              </a:rPr>
              <a:t>3.3 Personal – Exkurs: Innovationschampions</a:t>
            </a:r>
            <a:endParaRPr lang="de-DE" sz="1400" i="1" dirty="0">
              <a:solidFill>
                <a:schemeClr val="bg1">
                  <a:lumMod val="50000"/>
                </a:schemeClr>
              </a:solidFill>
            </a:endParaRPr>
          </a:p>
        </p:txBody>
      </p:sp>
      <p:sp>
        <p:nvSpPr>
          <p:cNvPr id="27" name="Textfeld 26"/>
          <p:cNvSpPr txBox="1"/>
          <p:nvPr/>
        </p:nvSpPr>
        <p:spPr>
          <a:xfrm>
            <a:off x="346710" y="6382247"/>
            <a:ext cx="2048959" cy="253916"/>
          </a:xfrm>
          <a:prstGeom prst="rect">
            <a:avLst/>
          </a:prstGeom>
          <a:noFill/>
        </p:spPr>
        <p:txBody>
          <a:bodyPr wrap="none" rtlCol="0">
            <a:spAutoFit/>
          </a:bodyPr>
          <a:lstStyle/>
          <a:p>
            <a:r>
              <a:rPr lang="de-DE" sz="1050" dirty="0" smtClean="0">
                <a:solidFill>
                  <a:schemeClr val="bg1">
                    <a:lumMod val="50000"/>
                  </a:schemeClr>
                </a:solidFill>
              </a:rPr>
              <a:t>Quelle: Howell/</a:t>
            </a:r>
            <a:r>
              <a:rPr lang="de-DE" sz="1050" dirty="0" err="1" smtClean="0">
                <a:solidFill>
                  <a:schemeClr val="bg1">
                    <a:lumMod val="50000"/>
                  </a:schemeClr>
                </a:solidFill>
              </a:rPr>
              <a:t>Higgings</a:t>
            </a:r>
            <a:r>
              <a:rPr lang="de-DE" sz="1050" dirty="0" smtClean="0">
                <a:solidFill>
                  <a:schemeClr val="bg1">
                    <a:lumMod val="50000"/>
                  </a:schemeClr>
                </a:solidFill>
              </a:rPr>
              <a:t> (1990)</a:t>
            </a:r>
            <a:endParaRPr lang="de-DE" sz="1050" dirty="0">
              <a:solidFill>
                <a:srgbClr val="FF0000"/>
              </a:solidFill>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5053474" y="1838821"/>
            <a:ext cx="1065600" cy="500400"/>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Vorstands-auftrag</a:t>
            </a:r>
            <a:endParaRPr lang="de-DE" sz="1100" dirty="0">
              <a:solidFill>
                <a:srgbClr val="000000"/>
              </a:solidFill>
              <a:cs typeface="Arial" panose="020B0604020202020204" pitchFamily="34" charset="0"/>
            </a:endParaRPr>
          </a:p>
        </p:txBody>
      </p:sp>
      <p:sp>
        <p:nvSpPr>
          <p:cNvPr id="13" name="Rechteck 12"/>
          <p:cNvSpPr/>
          <p:nvPr/>
        </p:nvSpPr>
        <p:spPr>
          <a:xfrm>
            <a:off x="7500596" y="1838821"/>
            <a:ext cx="1065600" cy="5004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err="1" smtClean="0">
                <a:solidFill>
                  <a:srgbClr val="000000"/>
                </a:solidFill>
                <a:cs typeface="Arial" panose="020B0604020202020204" pitchFamily="34" charset="0"/>
              </a:rPr>
              <a:t>Implemen-tierung</a:t>
            </a:r>
            <a:endParaRPr lang="de-DE" sz="1100" dirty="0" smtClean="0">
              <a:solidFill>
                <a:srgbClr val="000000"/>
              </a:solidFill>
              <a:cs typeface="Arial" panose="020B0604020202020204" pitchFamily="34" charset="0"/>
            </a:endParaRPr>
          </a:p>
        </p:txBody>
      </p:sp>
      <p:sp>
        <p:nvSpPr>
          <p:cNvPr id="14" name="Rechteck 13"/>
          <p:cNvSpPr/>
          <p:nvPr/>
        </p:nvSpPr>
        <p:spPr>
          <a:xfrm>
            <a:off x="5467604" y="2477659"/>
            <a:ext cx="1268207" cy="596084"/>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Aktivierung von Unterstützung</a:t>
            </a:r>
          </a:p>
        </p:txBody>
      </p:sp>
      <p:sp>
        <p:nvSpPr>
          <p:cNvPr id="15" name="Rechteck 14"/>
          <p:cNvSpPr/>
          <p:nvPr/>
        </p:nvSpPr>
        <p:spPr>
          <a:xfrm>
            <a:off x="6835756" y="2477659"/>
            <a:ext cx="1268207" cy="596084"/>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Kontinuierliche Information an Management</a:t>
            </a:r>
          </a:p>
        </p:txBody>
      </p:sp>
      <p:cxnSp>
        <p:nvCxnSpPr>
          <p:cNvPr id="29" name="Gerade Verbindung mit Pfeil 28"/>
          <p:cNvCxnSpPr/>
          <p:nvPr/>
        </p:nvCxnSpPr>
        <p:spPr>
          <a:xfrm>
            <a:off x="3576637" y="2095374"/>
            <a:ext cx="224684"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Gerade Verbindung mit Pfeil 29"/>
          <p:cNvCxnSpPr>
            <a:stCxn id="57" idx="3"/>
            <a:endCxn id="12" idx="1"/>
          </p:cNvCxnSpPr>
          <p:nvPr/>
        </p:nvCxnSpPr>
        <p:spPr>
          <a:xfrm flipV="1">
            <a:off x="4750321" y="2089021"/>
            <a:ext cx="303153" cy="79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2" name="Gerade Verbindung mit Pfeil 31"/>
          <p:cNvCxnSpPr>
            <a:stCxn id="12" idx="3"/>
            <a:endCxn id="13" idx="1"/>
          </p:cNvCxnSpPr>
          <p:nvPr/>
        </p:nvCxnSpPr>
        <p:spPr>
          <a:xfrm>
            <a:off x="6119074" y="2089021"/>
            <a:ext cx="138152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4" name="Gerade Verbindung mit Pfeil 33"/>
          <p:cNvCxnSpPr/>
          <p:nvPr/>
        </p:nvCxnSpPr>
        <p:spPr>
          <a:xfrm flipV="1">
            <a:off x="6360742" y="2094406"/>
            <a:ext cx="282915" cy="390573"/>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7" name="Gerade Verbindung mit Pfeil 36"/>
          <p:cNvCxnSpPr/>
          <p:nvPr/>
        </p:nvCxnSpPr>
        <p:spPr>
          <a:xfrm flipH="1" flipV="1">
            <a:off x="7089125" y="2106303"/>
            <a:ext cx="146090" cy="371356"/>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0" name="Rechteck 39"/>
          <p:cNvSpPr/>
          <p:nvPr/>
        </p:nvSpPr>
        <p:spPr>
          <a:xfrm>
            <a:off x="342900" y="3008006"/>
            <a:ext cx="1025894" cy="50141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Vision der Champions</a:t>
            </a:r>
            <a:endParaRPr lang="de-DE" sz="1100" dirty="0">
              <a:solidFill>
                <a:srgbClr val="000000"/>
              </a:solidFill>
              <a:cs typeface="Arial" panose="020B0604020202020204" pitchFamily="34" charset="0"/>
            </a:endParaRPr>
          </a:p>
        </p:txBody>
      </p:sp>
      <p:sp>
        <p:nvSpPr>
          <p:cNvPr id="41" name="Rechteck 40"/>
          <p:cNvSpPr/>
          <p:nvPr/>
        </p:nvSpPr>
        <p:spPr>
          <a:xfrm>
            <a:off x="342900" y="4044438"/>
            <a:ext cx="1025894" cy="651677"/>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Vision der Organisation</a:t>
            </a:r>
            <a:endParaRPr lang="de-DE" sz="1100" dirty="0">
              <a:solidFill>
                <a:srgbClr val="000000"/>
              </a:solidFill>
              <a:cs typeface="Arial" panose="020B0604020202020204" pitchFamily="34" charset="0"/>
            </a:endParaRPr>
          </a:p>
        </p:txBody>
      </p:sp>
      <p:sp>
        <p:nvSpPr>
          <p:cNvPr id="42" name="Rechteck 41"/>
          <p:cNvSpPr/>
          <p:nvPr/>
        </p:nvSpPr>
        <p:spPr>
          <a:xfrm>
            <a:off x="1571948" y="3531283"/>
            <a:ext cx="660942" cy="5004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Ideen-</a:t>
            </a:r>
          </a:p>
          <a:p>
            <a:pPr algn="ctr"/>
            <a:r>
              <a:rPr lang="de-DE" sz="1100" dirty="0" err="1" smtClean="0">
                <a:solidFill>
                  <a:srgbClr val="000000"/>
                </a:solidFill>
                <a:cs typeface="Arial" panose="020B0604020202020204" pitchFamily="34" charset="0"/>
              </a:rPr>
              <a:t>findung</a:t>
            </a:r>
            <a:endParaRPr lang="de-DE" sz="1100" dirty="0">
              <a:solidFill>
                <a:srgbClr val="000000"/>
              </a:solidFill>
              <a:cs typeface="Arial" panose="020B0604020202020204" pitchFamily="34" charset="0"/>
            </a:endParaRPr>
          </a:p>
        </p:txBody>
      </p:sp>
      <p:sp>
        <p:nvSpPr>
          <p:cNvPr id="43" name="Rechteck 42"/>
          <p:cNvSpPr/>
          <p:nvPr/>
        </p:nvSpPr>
        <p:spPr>
          <a:xfrm>
            <a:off x="2403109" y="3538364"/>
            <a:ext cx="864000" cy="5004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Recherche</a:t>
            </a:r>
            <a:endParaRPr lang="de-DE" sz="1100" dirty="0">
              <a:solidFill>
                <a:srgbClr val="000000"/>
              </a:solidFill>
              <a:cs typeface="Arial" panose="020B0604020202020204" pitchFamily="34" charset="0"/>
            </a:endParaRPr>
          </a:p>
        </p:txBody>
      </p:sp>
      <p:sp>
        <p:nvSpPr>
          <p:cNvPr id="44" name="Rechteck 43"/>
          <p:cNvSpPr/>
          <p:nvPr/>
        </p:nvSpPr>
        <p:spPr>
          <a:xfrm>
            <a:off x="3782326" y="3345706"/>
            <a:ext cx="864000" cy="920383"/>
          </a:xfrm>
          <a:prstGeom prst="rect">
            <a:avLst/>
          </a:prstGeom>
          <a:no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Aktivieren von Unter-stützung </a:t>
            </a:r>
          </a:p>
        </p:txBody>
      </p:sp>
      <p:sp>
        <p:nvSpPr>
          <p:cNvPr id="45" name="Rechteck 44"/>
          <p:cNvSpPr/>
          <p:nvPr/>
        </p:nvSpPr>
        <p:spPr>
          <a:xfrm>
            <a:off x="4832871" y="3345707"/>
            <a:ext cx="792000" cy="92038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Weitere informelle Unter-stützung</a:t>
            </a:r>
            <a:endParaRPr lang="de-DE" sz="1100" dirty="0">
              <a:solidFill>
                <a:srgbClr val="000000"/>
              </a:solidFill>
              <a:cs typeface="Arial" panose="020B0604020202020204" pitchFamily="34" charset="0"/>
            </a:endParaRPr>
          </a:p>
        </p:txBody>
      </p:sp>
      <p:cxnSp>
        <p:nvCxnSpPr>
          <p:cNvPr id="46" name="Gerade Verbindung 45"/>
          <p:cNvCxnSpPr/>
          <p:nvPr/>
        </p:nvCxnSpPr>
        <p:spPr>
          <a:xfrm>
            <a:off x="671534" y="3509425"/>
            <a:ext cx="0" cy="535014"/>
          </a:xfrm>
          <a:prstGeom prst="line">
            <a:avLst/>
          </a:prstGeom>
          <a:ln w="12700"/>
        </p:spPr>
        <p:style>
          <a:lnRef idx="1">
            <a:schemeClr val="dk1"/>
          </a:lnRef>
          <a:fillRef idx="0">
            <a:schemeClr val="dk1"/>
          </a:fillRef>
          <a:effectRef idx="0">
            <a:schemeClr val="dk1"/>
          </a:effectRef>
          <a:fontRef idx="minor">
            <a:schemeClr val="tx1"/>
          </a:fontRef>
        </p:style>
      </p:cxnSp>
      <p:cxnSp>
        <p:nvCxnSpPr>
          <p:cNvPr id="47" name="Gerade Verbindung 46"/>
          <p:cNvCxnSpPr/>
          <p:nvPr/>
        </p:nvCxnSpPr>
        <p:spPr>
          <a:xfrm>
            <a:off x="1247598" y="3509425"/>
            <a:ext cx="0" cy="535014"/>
          </a:xfrm>
          <a:prstGeom prst="line">
            <a:avLst/>
          </a:prstGeom>
          <a:ln w="12700">
            <a:prstDash val="dash"/>
          </a:ln>
        </p:spPr>
        <p:style>
          <a:lnRef idx="1">
            <a:schemeClr val="dk1"/>
          </a:lnRef>
          <a:fillRef idx="0">
            <a:schemeClr val="dk1"/>
          </a:fillRef>
          <a:effectRef idx="0">
            <a:schemeClr val="dk1"/>
          </a:effectRef>
          <a:fontRef idx="minor">
            <a:schemeClr val="tx1"/>
          </a:fontRef>
        </p:style>
      </p:cxnSp>
      <p:cxnSp>
        <p:nvCxnSpPr>
          <p:cNvPr id="48" name="Gewinkelte Verbindung 47"/>
          <p:cNvCxnSpPr>
            <a:stCxn id="40" idx="3"/>
            <a:endCxn id="42" idx="0"/>
          </p:cNvCxnSpPr>
          <p:nvPr/>
        </p:nvCxnSpPr>
        <p:spPr>
          <a:xfrm>
            <a:off x="1368794" y="3258716"/>
            <a:ext cx="533625" cy="272567"/>
          </a:xfrm>
          <a:prstGeom prst="bentConnector2">
            <a:avLst/>
          </a:prstGeom>
          <a:ln w="12700">
            <a:tailEnd type="arrow"/>
          </a:ln>
        </p:spPr>
        <p:style>
          <a:lnRef idx="1">
            <a:schemeClr val="dk1"/>
          </a:lnRef>
          <a:fillRef idx="0">
            <a:schemeClr val="dk1"/>
          </a:fillRef>
          <a:effectRef idx="0">
            <a:schemeClr val="dk1"/>
          </a:effectRef>
          <a:fontRef idx="minor">
            <a:schemeClr val="tx1"/>
          </a:fontRef>
        </p:style>
      </p:cxnSp>
      <p:cxnSp>
        <p:nvCxnSpPr>
          <p:cNvPr id="49" name="Gewinkelte Verbindung 48"/>
          <p:cNvCxnSpPr>
            <a:stCxn id="41" idx="3"/>
            <a:endCxn id="42" idx="2"/>
          </p:cNvCxnSpPr>
          <p:nvPr/>
        </p:nvCxnSpPr>
        <p:spPr>
          <a:xfrm flipV="1">
            <a:off x="1368794" y="4031683"/>
            <a:ext cx="533625" cy="338594"/>
          </a:xfrm>
          <a:prstGeom prst="bentConnector2">
            <a:avLst/>
          </a:prstGeom>
          <a:ln w="12700">
            <a:tailEnd type="arrow"/>
          </a:ln>
        </p:spPr>
        <p:style>
          <a:lnRef idx="1">
            <a:schemeClr val="dk1"/>
          </a:lnRef>
          <a:fillRef idx="0">
            <a:schemeClr val="dk1"/>
          </a:fillRef>
          <a:effectRef idx="0">
            <a:schemeClr val="dk1"/>
          </a:effectRef>
          <a:fontRef idx="minor">
            <a:schemeClr val="tx1"/>
          </a:fontRef>
        </p:style>
      </p:cxnSp>
      <p:cxnSp>
        <p:nvCxnSpPr>
          <p:cNvPr id="51" name="Gerade Verbindung mit Pfeil 50"/>
          <p:cNvCxnSpPr/>
          <p:nvPr/>
        </p:nvCxnSpPr>
        <p:spPr>
          <a:xfrm>
            <a:off x="3274208" y="3796951"/>
            <a:ext cx="302429"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52" name="Gerade Verbindung mit Pfeil 51"/>
          <p:cNvCxnSpPr/>
          <p:nvPr/>
        </p:nvCxnSpPr>
        <p:spPr>
          <a:xfrm>
            <a:off x="2232890" y="3794628"/>
            <a:ext cx="180000" cy="193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64" name="Rechteck 63"/>
          <p:cNvSpPr/>
          <p:nvPr/>
        </p:nvSpPr>
        <p:spPr>
          <a:xfrm>
            <a:off x="5804871" y="3509425"/>
            <a:ext cx="936000" cy="618075"/>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Vorstands-</a:t>
            </a:r>
          </a:p>
          <a:p>
            <a:pPr algn="ctr"/>
            <a:r>
              <a:rPr lang="de-DE" sz="1100" dirty="0" err="1">
                <a:solidFill>
                  <a:srgbClr val="000000"/>
                </a:solidFill>
                <a:cs typeface="Arial" panose="020B0604020202020204" pitchFamily="34" charset="0"/>
              </a:rPr>
              <a:t>p</a:t>
            </a:r>
            <a:r>
              <a:rPr lang="de-DE" sz="1100" dirty="0" err="1" smtClean="0">
                <a:solidFill>
                  <a:srgbClr val="000000"/>
                </a:solidFill>
                <a:cs typeface="Arial" panose="020B0604020202020204" pitchFamily="34" charset="0"/>
              </a:rPr>
              <a:t>räsenta-tion</a:t>
            </a:r>
            <a:endParaRPr lang="de-DE" sz="1100" dirty="0">
              <a:solidFill>
                <a:srgbClr val="000000"/>
              </a:solidFill>
              <a:cs typeface="Arial" panose="020B0604020202020204" pitchFamily="34" charset="0"/>
            </a:endParaRPr>
          </a:p>
        </p:txBody>
      </p:sp>
      <p:sp>
        <p:nvSpPr>
          <p:cNvPr id="65" name="Rechteck 64"/>
          <p:cNvSpPr/>
          <p:nvPr/>
        </p:nvSpPr>
        <p:spPr>
          <a:xfrm>
            <a:off x="6908969" y="3557634"/>
            <a:ext cx="864000" cy="500400"/>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Vorstands-auftrag</a:t>
            </a:r>
            <a:endParaRPr lang="de-DE" sz="1100" dirty="0">
              <a:solidFill>
                <a:srgbClr val="000000"/>
              </a:solidFill>
              <a:cs typeface="Arial" panose="020B0604020202020204" pitchFamily="34" charset="0"/>
            </a:endParaRPr>
          </a:p>
        </p:txBody>
      </p:sp>
      <p:sp>
        <p:nvSpPr>
          <p:cNvPr id="66" name="Rechteck 65"/>
          <p:cNvSpPr/>
          <p:nvPr/>
        </p:nvSpPr>
        <p:spPr>
          <a:xfrm>
            <a:off x="7990224" y="3546751"/>
            <a:ext cx="868026" cy="5004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err="1" smtClean="0">
                <a:solidFill>
                  <a:srgbClr val="000000"/>
                </a:solidFill>
                <a:cs typeface="Arial" panose="020B0604020202020204" pitchFamily="34" charset="0"/>
              </a:rPr>
              <a:t>Implemen-tierung</a:t>
            </a:r>
            <a:endParaRPr lang="de-DE" sz="1100" dirty="0" smtClean="0">
              <a:solidFill>
                <a:srgbClr val="000000"/>
              </a:solidFill>
              <a:cs typeface="Arial" panose="020B0604020202020204" pitchFamily="34" charset="0"/>
            </a:endParaRPr>
          </a:p>
        </p:txBody>
      </p:sp>
      <p:cxnSp>
        <p:nvCxnSpPr>
          <p:cNvPr id="82" name="Gerade Verbindung mit Pfeil 81"/>
          <p:cNvCxnSpPr/>
          <p:nvPr/>
        </p:nvCxnSpPr>
        <p:spPr>
          <a:xfrm>
            <a:off x="4652871" y="3803964"/>
            <a:ext cx="180000" cy="193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106" name="Gerade Verbindung mit Pfeil 105"/>
          <p:cNvCxnSpPr/>
          <p:nvPr/>
        </p:nvCxnSpPr>
        <p:spPr>
          <a:xfrm>
            <a:off x="5624871" y="3805899"/>
            <a:ext cx="180000" cy="193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107" name="Gerade Verbindung mit Pfeil 106"/>
          <p:cNvCxnSpPr/>
          <p:nvPr/>
        </p:nvCxnSpPr>
        <p:spPr>
          <a:xfrm>
            <a:off x="6728969" y="3796563"/>
            <a:ext cx="180000" cy="193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108" name="Gerade Verbindung mit Pfeil 107"/>
          <p:cNvCxnSpPr>
            <a:endCxn id="66" idx="1"/>
          </p:cNvCxnSpPr>
          <p:nvPr/>
        </p:nvCxnSpPr>
        <p:spPr>
          <a:xfrm>
            <a:off x="7772969" y="3796563"/>
            <a:ext cx="217255" cy="388"/>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109" name="Rechteck 108"/>
          <p:cNvSpPr/>
          <p:nvPr/>
        </p:nvSpPr>
        <p:spPr>
          <a:xfrm>
            <a:off x="7235215" y="4173533"/>
            <a:ext cx="1268207" cy="52258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Kontinuierliche Information an Management</a:t>
            </a:r>
          </a:p>
        </p:txBody>
      </p:sp>
      <p:cxnSp>
        <p:nvCxnSpPr>
          <p:cNvPr id="111" name="Gerade Verbindung mit Pfeil 110"/>
          <p:cNvCxnSpPr>
            <a:stCxn id="109" idx="0"/>
          </p:cNvCxnSpPr>
          <p:nvPr/>
        </p:nvCxnSpPr>
        <p:spPr>
          <a:xfrm flipH="1" flipV="1">
            <a:off x="7857971" y="3807835"/>
            <a:ext cx="11348" cy="365698"/>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118" name="Rechteck 117"/>
          <p:cNvSpPr/>
          <p:nvPr/>
        </p:nvSpPr>
        <p:spPr>
          <a:xfrm>
            <a:off x="4827154" y="5194480"/>
            <a:ext cx="850422" cy="5004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err="1" smtClean="0">
                <a:solidFill>
                  <a:srgbClr val="000000"/>
                </a:solidFill>
                <a:cs typeface="Arial" panose="020B0604020202020204" pitchFamily="34" charset="0"/>
              </a:rPr>
              <a:t>Implemen-tierung</a:t>
            </a:r>
            <a:endParaRPr lang="de-DE" sz="1100" dirty="0">
              <a:solidFill>
                <a:srgbClr val="000000"/>
              </a:solidFill>
              <a:cs typeface="Arial" panose="020B0604020202020204" pitchFamily="34" charset="0"/>
            </a:endParaRPr>
          </a:p>
        </p:txBody>
      </p:sp>
      <p:sp>
        <p:nvSpPr>
          <p:cNvPr id="126" name="Rechteck 125"/>
          <p:cNvSpPr/>
          <p:nvPr/>
        </p:nvSpPr>
        <p:spPr>
          <a:xfrm>
            <a:off x="7940139" y="5218896"/>
            <a:ext cx="864000" cy="500400"/>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Vorstands-auftrag</a:t>
            </a:r>
            <a:endParaRPr lang="de-DE" sz="1100" dirty="0">
              <a:solidFill>
                <a:srgbClr val="000000"/>
              </a:solidFill>
              <a:cs typeface="Arial" panose="020B0604020202020204" pitchFamily="34" charset="0"/>
            </a:endParaRPr>
          </a:p>
        </p:txBody>
      </p:sp>
      <p:cxnSp>
        <p:nvCxnSpPr>
          <p:cNvPr id="128" name="Gerade Verbindung mit Pfeil 127"/>
          <p:cNvCxnSpPr/>
          <p:nvPr/>
        </p:nvCxnSpPr>
        <p:spPr>
          <a:xfrm>
            <a:off x="4652871" y="5467161"/>
            <a:ext cx="180000" cy="193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129" name="Gerade Verbindung mit Pfeil 128"/>
          <p:cNvCxnSpPr/>
          <p:nvPr/>
        </p:nvCxnSpPr>
        <p:spPr>
          <a:xfrm>
            <a:off x="5667884" y="5471854"/>
            <a:ext cx="180000" cy="193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130" name="Gerade Verbindung mit Pfeil 129"/>
          <p:cNvCxnSpPr/>
          <p:nvPr/>
        </p:nvCxnSpPr>
        <p:spPr>
          <a:xfrm>
            <a:off x="6638969" y="5475724"/>
            <a:ext cx="180000" cy="193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134" name="Rechteck 133"/>
          <p:cNvSpPr/>
          <p:nvPr/>
        </p:nvSpPr>
        <p:spPr>
          <a:xfrm>
            <a:off x="5847884" y="5006969"/>
            <a:ext cx="792000" cy="92038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Weitere informelle Unter-stützung</a:t>
            </a:r>
            <a:endParaRPr lang="de-DE" sz="1100" dirty="0">
              <a:solidFill>
                <a:srgbClr val="000000"/>
              </a:solidFill>
              <a:cs typeface="Arial" panose="020B0604020202020204" pitchFamily="34" charset="0"/>
            </a:endParaRPr>
          </a:p>
        </p:txBody>
      </p:sp>
      <p:sp>
        <p:nvSpPr>
          <p:cNvPr id="135" name="Rechteck 134"/>
          <p:cNvSpPr/>
          <p:nvPr/>
        </p:nvSpPr>
        <p:spPr>
          <a:xfrm>
            <a:off x="6809815" y="5006968"/>
            <a:ext cx="950324" cy="92038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Aufmerk-</a:t>
            </a:r>
            <a:r>
              <a:rPr lang="de-DE" sz="1100" dirty="0" err="1" smtClean="0">
                <a:solidFill>
                  <a:srgbClr val="000000"/>
                </a:solidFill>
                <a:cs typeface="Arial" panose="020B0604020202020204" pitchFamily="34" charset="0"/>
              </a:rPr>
              <a:t>samkeit</a:t>
            </a:r>
            <a:r>
              <a:rPr lang="de-DE" sz="1100" dirty="0" smtClean="0">
                <a:solidFill>
                  <a:srgbClr val="000000"/>
                </a:solidFill>
                <a:cs typeface="Arial" panose="020B0604020202020204" pitchFamily="34" charset="0"/>
              </a:rPr>
              <a:t> im Unter-nehmen</a:t>
            </a:r>
            <a:endParaRPr lang="de-DE" sz="1100" dirty="0">
              <a:solidFill>
                <a:srgbClr val="000000"/>
              </a:solidFill>
              <a:cs typeface="Arial" panose="020B0604020202020204" pitchFamily="34" charset="0"/>
            </a:endParaRPr>
          </a:p>
        </p:txBody>
      </p:sp>
      <p:cxnSp>
        <p:nvCxnSpPr>
          <p:cNvPr id="136" name="Gerade Verbindung mit Pfeil 135"/>
          <p:cNvCxnSpPr/>
          <p:nvPr/>
        </p:nvCxnSpPr>
        <p:spPr>
          <a:xfrm>
            <a:off x="7760139" y="5477659"/>
            <a:ext cx="180000" cy="1935"/>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68" name="Textfeld 16"/>
          <p:cNvSpPr txBox="1"/>
          <p:nvPr/>
        </p:nvSpPr>
        <p:spPr>
          <a:xfrm>
            <a:off x="3762513" y="1339588"/>
            <a:ext cx="1543050" cy="286682"/>
          </a:xfrm>
          <a:prstGeom prst="rect">
            <a:avLst/>
          </a:prstGeom>
          <a:noFill/>
        </p:spPr>
        <p:txBody>
          <a:bodyPr wrap="square" rtlCol="0">
            <a:spAutoFit/>
          </a:bodyPr>
          <a:lstStyle/>
          <a:p>
            <a:pPr>
              <a:lnSpc>
                <a:spcPct val="115000"/>
              </a:lnSpc>
            </a:pPr>
            <a:r>
              <a:rPr lang="de-DE" sz="1100" b="1" dirty="0" smtClean="0">
                <a:solidFill>
                  <a:srgbClr val="000000"/>
                </a:solidFill>
                <a:ea typeface="Calibri"/>
                <a:cs typeface="Arial" panose="020B0604020202020204" pitchFamily="34" charset="0"/>
              </a:rPr>
              <a:t>Rational</a:t>
            </a:r>
            <a:endParaRPr lang="de-DE" sz="1100" b="1" dirty="0">
              <a:solidFill>
                <a:srgbClr val="000000"/>
              </a:solidFill>
              <a:ea typeface="Calibri"/>
              <a:cs typeface="Arial" panose="020B0604020202020204" pitchFamily="34" charset="0"/>
            </a:endParaRPr>
          </a:p>
        </p:txBody>
      </p:sp>
      <p:cxnSp>
        <p:nvCxnSpPr>
          <p:cNvPr id="69" name="Gerade Verbindung 26"/>
          <p:cNvCxnSpPr>
            <a:cxnSpLocks/>
          </p:cNvCxnSpPr>
          <p:nvPr/>
        </p:nvCxnSpPr>
        <p:spPr bwMode="auto">
          <a:xfrm>
            <a:off x="3762513" y="1606593"/>
            <a:ext cx="5055711"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6" name="Gerade Verbindung 26"/>
          <p:cNvCxnSpPr>
            <a:cxnSpLocks/>
          </p:cNvCxnSpPr>
          <p:nvPr/>
        </p:nvCxnSpPr>
        <p:spPr bwMode="auto">
          <a:xfrm>
            <a:off x="3762513" y="4905971"/>
            <a:ext cx="5055711" cy="0"/>
          </a:xfrm>
          <a:prstGeom prst="line">
            <a:avLst/>
          </a:prstGeom>
          <a:solidFill>
            <a:schemeClr val="bg1"/>
          </a:solidFill>
          <a:ln w="9525" cap="flat" cmpd="sng" algn="ctr">
            <a:solidFill>
              <a:schemeClr val="tx1"/>
            </a:solidFill>
            <a:prstDash val="solid"/>
            <a:round/>
            <a:headEnd type="none" w="med" len="med"/>
            <a:tailEnd type="none" w="med" len="med"/>
          </a:ln>
          <a:effectLst/>
        </p:spPr>
      </p:cxnSp>
      <p:grpSp>
        <p:nvGrpSpPr>
          <p:cNvPr id="2" name="Group 4"/>
          <p:cNvGrpSpPr>
            <a:grpSpLocks/>
          </p:cNvGrpSpPr>
          <p:nvPr/>
        </p:nvGrpSpPr>
        <p:grpSpPr>
          <a:xfrm>
            <a:off x="3762513" y="2926965"/>
            <a:ext cx="5055711" cy="333407"/>
            <a:chOff x="3762513" y="2616543"/>
            <a:chExt cx="5055711" cy="333407"/>
          </a:xfrm>
        </p:grpSpPr>
        <p:cxnSp>
          <p:nvCxnSpPr>
            <p:cNvPr id="74" name="Gerade Verbindung 26"/>
            <p:cNvCxnSpPr>
              <a:cxnSpLocks/>
            </p:cNvCxnSpPr>
            <p:nvPr/>
          </p:nvCxnSpPr>
          <p:spPr bwMode="auto">
            <a:xfrm>
              <a:off x="3762513" y="2949950"/>
              <a:ext cx="5055711"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70" name="Textfeld 16"/>
            <p:cNvSpPr txBox="1"/>
            <p:nvPr/>
          </p:nvSpPr>
          <p:spPr>
            <a:xfrm>
              <a:off x="3762513" y="2616543"/>
              <a:ext cx="1543050" cy="286682"/>
            </a:xfrm>
            <a:prstGeom prst="rect">
              <a:avLst/>
            </a:prstGeom>
            <a:noFill/>
          </p:spPr>
          <p:txBody>
            <a:bodyPr wrap="square" rtlCol="0">
              <a:spAutoFit/>
            </a:bodyPr>
            <a:lstStyle/>
            <a:p>
              <a:pPr>
                <a:lnSpc>
                  <a:spcPct val="115000"/>
                </a:lnSpc>
              </a:pPr>
              <a:r>
                <a:rPr lang="de-DE" sz="1100" b="1" dirty="0" err="1" smtClean="0">
                  <a:solidFill>
                    <a:srgbClr val="000000"/>
                  </a:solidFill>
                  <a:ea typeface="Calibri"/>
                  <a:cs typeface="Arial" panose="020B0604020202020204" pitchFamily="34" charset="0"/>
                </a:rPr>
                <a:t>Partizipativ</a:t>
              </a:r>
              <a:endParaRPr lang="de-DE" sz="1100" b="1" dirty="0">
                <a:solidFill>
                  <a:srgbClr val="000000"/>
                </a:solidFill>
                <a:ea typeface="Calibri"/>
                <a:cs typeface="Arial" panose="020B0604020202020204" pitchFamily="34" charset="0"/>
              </a:endParaRPr>
            </a:p>
          </p:txBody>
        </p:sp>
      </p:grpSp>
      <p:sp>
        <p:nvSpPr>
          <p:cNvPr id="71" name="Textfeld 16"/>
          <p:cNvSpPr txBox="1"/>
          <p:nvPr/>
        </p:nvSpPr>
        <p:spPr>
          <a:xfrm>
            <a:off x="3762513" y="4616106"/>
            <a:ext cx="1543050" cy="286682"/>
          </a:xfrm>
          <a:prstGeom prst="rect">
            <a:avLst/>
          </a:prstGeom>
          <a:noFill/>
        </p:spPr>
        <p:txBody>
          <a:bodyPr wrap="square" rtlCol="0">
            <a:spAutoFit/>
          </a:bodyPr>
          <a:lstStyle/>
          <a:p>
            <a:pPr>
              <a:lnSpc>
                <a:spcPct val="115000"/>
              </a:lnSpc>
            </a:pPr>
            <a:r>
              <a:rPr lang="de-DE" sz="1100" b="1" dirty="0" smtClean="0">
                <a:solidFill>
                  <a:srgbClr val="000000"/>
                </a:solidFill>
                <a:ea typeface="Calibri"/>
                <a:cs typeface="Arial" panose="020B0604020202020204" pitchFamily="34" charset="0"/>
              </a:rPr>
              <a:t>Subversiv</a:t>
            </a:r>
            <a:endParaRPr lang="de-DE" sz="1100" b="1" dirty="0">
              <a:solidFill>
                <a:srgbClr val="000000"/>
              </a:solidFill>
              <a:ea typeface="Calibri"/>
              <a:cs typeface="Arial" panose="020B0604020202020204" pitchFamily="34" charset="0"/>
            </a:endParaRPr>
          </a:p>
        </p:txBody>
      </p:sp>
      <p:cxnSp>
        <p:nvCxnSpPr>
          <p:cNvPr id="83" name="Gerade Verbindung mit Pfeil 28"/>
          <p:cNvCxnSpPr/>
          <p:nvPr/>
        </p:nvCxnSpPr>
        <p:spPr>
          <a:xfrm>
            <a:off x="3576637" y="3798088"/>
            <a:ext cx="224684"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84" name="Gerade Verbindung mit Pfeil 28"/>
          <p:cNvCxnSpPr/>
          <p:nvPr/>
        </p:nvCxnSpPr>
        <p:spPr>
          <a:xfrm>
            <a:off x="3576637" y="5444680"/>
            <a:ext cx="224684"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56" name="Rechteck 43"/>
          <p:cNvSpPr/>
          <p:nvPr/>
        </p:nvSpPr>
        <p:spPr>
          <a:xfrm>
            <a:off x="3782326" y="5003538"/>
            <a:ext cx="864000" cy="920383"/>
          </a:xfrm>
          <a:prstGeom prst="rect">
            <a:avLst/>
          </a:prstGeom>
          <a:no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Aktivieren von Unter-stützung </a:t>
            </a:r>
          </a:p>
        </p:txBody>
      </p:sp>
      <p:sp>
        <p:nvSpPr>
          <p:cNvPr id="57" name="Rechteck 63"/>
          <p:cNvSpPr/>
          <p:nvPr/>
        </p:nvSpPr>
        <p:spPr>
          <a:xfrm>
            <a:off x="3814321" y="1780778"/>
            <a:ext cx="936000" cy="618075"/>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100" dirty="0" smtClean="0">
                <a:solidFill>
                  <a:srgbClr val="000000"/>
                </a:solidFill>
                <a:cs typeface="Arial" panose="020B0604020202020204" pitchFamily="34" charset="0"/>
              </a:rPr>
              <a:t>Vorstands-</a:t>
            </a:r>
          </a:p>
          <a:p>
            <a:pPr algn="ctr"/>
            <a:r>
              <a:rPr lang="de-DE" sz="1100" dirty="0" err="1">
                <a:solidFill>
                  <a:srgbClr val="000000"/>
                </a:solidFill>
                <a:cs typeface="Arial" panose="020B0604020202020204" pitchFamily="34" charset="0"/>
              </a:rPr>
              <a:t>p</a:t>
            </a:r>
            <a:r>
              <a:rPr lang="de-DE" sz="1100" dirty="0" err="1" smtClean="0">
                <a:solidFill>
                  <a:srgbClr val="000000"/>
                </a:solidFill>
                <a:cs typeface="Arial" panose="020B0604020202020204" pitchFamily="34" charset="0"/>
              </a:rPr>
              <a:t>räsenta-tion</a:t>
            </a:r>
            <a:endParaRPr lang="de-DE" sz="1100" dirty="0">
              <a:solidFill>
                <a:srgbClr val="000000"/>
              </a:solidFill>
              <a:cs typeface="Arial" panose="020B0604020202020204" pitchFamily="34" charset="0"/>
            </a:endParaRPr>
          </a:p>
        </p:txBody>
      </p:sp>
      <p:sp>
        <p:nvSpPr>
          <p:cNvPr id="53" name="Textfeld 52"/>
          <p:cNvSpPr txBox="1"/>
          <p:nvPr/>
        </p:nvSpPr>
        <p:spPr>
          <a:xfrm>
            <a:off x="346710" y="6382247"/>
            <a:ext cx="2048959" cy="253916"/>
          </a:xfrm>
          <a:prstGeom prst="rect">
            <a:avLst/>
          </a:prstGeom>
          <a:noFill/>
        </p:spPr>
        <p:txBody>
          <a:bodyPr wrap="none" rtlCol="0">
            <a:spAutoFit/>
          </a:bodyPr>
          <a:lstStyle/>
          <a:p>
            <a:r>
              <a:rPr lang="de-DE" sz="1050" dirty="0" smtClean="0">
                <a:solidFill>
                  <a:schemeClr val="bg1">
                    <a:lumMod val="50000"/>
                  </a:schemeClr>
                </a:solidFill>
              </a:rPr>
              <a:t>Quelle: Howell/</a:t>
            </a:r>
            <a:r>
              <a:rPr lang="de-DE" sz="1050" dirty="0" err="1" smtClean="0">
                <a:solidFill>
                  <a:schemeClr val="bg1">
                    <a:lumMod val="50000"/>
                  </a:schemeClr>
                </a:solidFill>
              </a:rPr>
              <a:t>Higgings</a:t>
            </a:r>
            <a:r>
              <a:rPr lang="de-DE" sz="1050" dirty="0" smtClean="0">
                <a:solidFill>
                  <a:schemeClr val="bg1">
                    <a:lumMod val="50000"/>
                  </a:schemeClr>
                </a:solidFill>
              </a:rPr>
              <a:t> (1990)</a:t>
            </a:r>
            <a:endParaRPr lang="de-DE" sz="1050" dirty="0">
              <a:solidFill>
                <a:srgbClr val="FF0000"/>
              </a:solidFill>
            </a:endParaRPr>
          </a:p>
        </p:txBody>
      </p:sp>
      <p:sp>
        <p:nvSpPr>
          <p:cNvPr id="54" name="Textfeld 5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Innovationsprozess von Innovations-Champions im Vergleich: Rational, </a:t>
            </a:r>
            <a:r>
              <a:rPr lang="de-DE" sz="1600" b="1" dirty="0" err="1" smtClean="0">
                <a:solidFill>
                  <a:srgbClr val="002060"/>
                </a:solidFill>
              </a:rPr>
              <a:t>partizipativ</a:t>
            </a:r>
            <a:r>
              <a:rPr lang="de-DE" sz="1600" b="1" dirty="0" smtClean="0">
                <a:solidFill>
                  <a:srgbClr val="002060"/>
                </a:solidFill>
              </a:rPr>
              <a:t> und subversiv</a:t>
            </a:r>
            <a:endParaRPr lang="de-DE" sz="1600" b="1" dirty="0">
              <a:solidFill>
                <a:srgbClr val="002060"/>
              </a:solidFill>
            </a:endParaRPr>
          </a:p>
        </p:txBody>
      </p:sp>
      <p:cxnSp>
        <p:nvCxnSpPr>
          <p:cNvPr id="59" name="Gerade Verbindung 58"/>
          <p:cNvCxnSpPr/>
          <p:nvPr/>
        </p:nvCxnSpPr>
        <p:spPr bwMode="auto">
          <a:xfrm>
            <a:off x="3575538" y="2086708"/>
            <a:ext cx="0" cy="335280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5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60" name="Textfeld 59"/>
          <p:cNvSpPr txBox="1"/>
          <p:nvPr/>
        </p:nvSpPr>
        <p:spPr>
          <a:xfrm>
            <a:off x="217170" y="971550"/>
            <a:ext cx="3817071" cy="307777"/>
          </a:xfrm>
          <a:prstGeom prst="rect">
            <a:avLst/>
          </a:prstGeom>
          <a:noFill/>
        </p:spPr>
        <p:txBody>
          <a:bodyPr wrap="none" rtlCol="0">
            <a:spAutoFit/>
          </a:bodyPr>
          <a:lstStyle/>
          <a:p>
            <a:r>
              <a:rPr lang="de-DE" sz="1400" i="1" dirty="0" smtClean="0">
                <a:solidFill>
                  <a:schemeClr val="bg1">
                    <a:lumMod val="50000"/>
                  </a:schemeClr>
                </a:solidFill>
              </a:rPr>
              <a:t>3.3 Personal – Exkurs: Innovationschampions</a:t>
            </a:r>
            <a:endParaRPr lang="de-DE" sz="1400" i="1" dirty="0">
              <a:solidFill>
                <a:schemeClr val="bg1">
                  <a:lumMod val="50000"/>
                </a:schemeClr>
              </a:solidFill>
            </a:endParaRPr>
          </a:p>
        </p:txBody>
      </p:sp>
    </p:spTree>
    <p:extLst>
      <p:ext uri="{BB962C8B-B14F-4D97-AF65-F5344CB8AC3E}">
        <p14:creationId xmlns:p14="http://schemas.microsoft.com/office/powerpoint/2010/main" val="1779086057"/>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0494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ichtungspfeil 8"/>
          <p:cNvSpPr/>
          <p:nvPr/>
        </p:nvSpPr>
        <p:spPr bwMode="auto">
          <a:xfrm rot="10800000">
            <a:off x="1463040" y="1805940"/>
            <a:ext cx="7349490" cy="3509010"/>
          </a:xfrm>
          <a:prstGeom prst="homePlate">
            <a:avLst>
              <a:gd name="adj" fmla="val 13518"/>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Rechteck 4"/>
          <p:cNvSpPr/>
          <p:nvPr/>
        </p:nvSpPr>
        <p:spPr>
          <a:xfrm>
            <a:off x="2434590" y="2285643"/>
            <a:ext cx="6206490" cy="2769989"/>
          </a:xfrm>
          <a:prstGeom prst="rect">
            <a:avLst/>
          </a:prstGeom>
        </p:spPr>
        <p:txBody>
          <a:bodyPr wrap="square">
            <a:spAutoFit/>
          </a:bodyPr>
          <a:lstStyle/>
          <a:p>
            <a:pPr marL="263525" indent="-263525">
              <a:spcAft>
                <a:spcPts val="600"/>
              </a:spcAft>
              <a:buFont typeface="Symbol" pitchFamily="18" charset="2"/>
              <a:buChar char="-"/>
            </a:pPr>
            <a:r>
              <a:rPr lang="de-DE" sz="1400" dirty="0" smtClean="0"/>
              <a:t>hat grundsätzlich eine Vision des unternehmerischen Unternehmens. Es unterstützt den Champion deshalb ideell,</a:t>
            </a:r>
          </a:p>
          <a:p>
            <a:pPr marL="263525" indent="-263525">
              <a:spcAft>
                <a:spcPts val="600"/>
              </a:spcAft>
              <a:buFont typeface="Symbol" pitchFamily="18" charset="2"/>
              <a:buChar char="-"/>
            </a:pPr>
            <a:r>
              <a:rPr lang="de-DE" sz="1400" dirty="0" smtClean="0"/>
              <a:t>unterstützt den Champion auch mit konkreten Mitteln, z. B. durch Ressourcen,</a:t>
            </a:r>
          </a:p>
          <a:p>
            <a:pPr marL="263525" indent="-263525">
              <a:spcAft>
                <a:spcPts val="600"/>
              </a:spcAft>
              <a:buFont typeface="Symbol" pitchFamily="18" charset="2"/>
              <a:buChar char="-"/>
            </a:pPr>
            <a:r>
              <a:rPr lang="de-DE" sz="1400" dirty="0" smtClean="0"/>
              <a:t>muss Champions kontinuierlich unterstützen, indem es beispielsweise ebenfalls im Unternehmen für die Idee wirbt,</a:t>
            </a:r>
          </a:p>
          <a:p>
            <a:pPr marL="263525" indent="-263525">
              <a:spcAft>
                <a:spcPts val="600"/>
              </a:spcAft>
              <a:buFont typeface="Symbol" pitchFamily="18" charset="2"/>
              <a:buChar char="-"/>
            </a:pPr>
            <a:r>
              <a:rPr lang="de-DE" sz="1400" dirty="0" smtClean="0"/>
              <a:t>muss aktiv helfen, Hindernisse aus dem Weg zu räumen, z. B. indem das Projekt vor politischer Einflussnahme, Budgetrestriktionen, Bürokratie beschützt wird und</a:t>
            </a:r>
          </a:p>
          <a:p>
            <a:pPr marL="263525" indent="-263525">
              <a:spcAft>
                <a:spcPts val="600"/>
              </a:spcAft>
              <a:buFont typeface="Symbol" pitchFamily="18" charset="2"/>
              <a:buChar char="-"/>
            </a:pPr>
            <a:r>
              <a:rPr lang="de-DE" sz="1400" dirty="0" smtClean="0"/>
              <a:t>muss seinen Champions Gestaltungsfreiräume einräumen, in denen diese selbstständig gestalten können. </a:t>
            </a:r>
            <a:endParaRPr lang="de-DE" sz="1400" dirty="0"/>
          </a:p>
        </p:txBody>
      </p:sp>
      <p:grpSp>
        <p:nvGrpSpPr>
          <p:cNvPr id="11" name="Gruppieren 10"/>
          <p:cNvGrpSpPr/>
          <p:nvPr/>
        </p:nvGrpSpPr>
        <p:grpSpPr>
          <a:xfrm>
            <a:off x="283845" y="2828925"/>
            <a:ext cx="2137410" cy="1463040"/>
            <a:chOff x="386715" y="2571750"/>
            <a:chExt cx="2137410" cy="1463040"/>
          </a:xfrm>
        </p:grpSpPr>
        <p:sp>
          <p:nvSpPr>
            <p:cNvPr id="7" name="Ellipse 6"/>
            <p:cNvSpPr/>
            <p:nvPr/>
          </p:nvSpPr>
          <p:spPr bwMode="auto">
            <a:xfrm>
              <a:off x="386715" y="2571750"/>
              <a:ext cx="2137410" cy="146304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Rechteck 5"/>
            <p:cNvSpPr/>
            <p:nvPr/>
          </p:nvSpPr>
          <p:spPr>
            <a:xfrm>
              <a:off x="626745" y="2717632"/>
              <a:ext cx="1657350" cy="1169551"/>
            </a:xfrm>
            <a:prstGeom prst="rect">
              <a:avLst/>
            </a:prstGeom>
          </p:spPr>
          <p:txBody>
            <a:bodyPr wrap="square">
              <a:spAutoFit/>
            </a:bodyPr>
            <a:lstStyle/>
            <a:p>
              <a:pPr algn="ctr">
                <a:spcAft>
                  <a:spcPts val="600"/>
                </a:spcAft>
              </a:pPr>
              <a:r>
                <a:rPr lang="de-DE" sz="1400" dirty="0" smtClean="0"/>
                <a:t>Was kann das Top-Management tun, um Champions zu unterstützen?</a:t>
              </a:r>
              <a:endParaRPr lang="de-DE" sz="1400" dirty="0"/>
            </a:p>
          </p:txBody>
        </p:sp>
      </p:grpSp>
      <p:sp>
        <p:nvSpPr>
          <p:cNvPr id="10" name="Rechteck 9"/>
          <p:cNvSpPr/>
          <p:nvPr/>
        </p:nvSpPr>
        <p:spPr>
          <a:xfrm>
            <a:off x="2404110" y="1946553"/>
            <a:ext cx="6206490" cy="307777"/>
          </a:xfrm>
          <a:prstGeom prst="rect">
            <a:avLst/>
          </a:prstGeom>
        </p:spPr>
        <p:txBody>
          <a:bodyPr wrap="square">
            <a:spAutoFit/>
          </a:bodyPr>
          <a:lstStyle/>
          <a:p>
            <a:pPr marL="263525" indent="-263525">
              <a:spcAft>
                <a:spcPts val="600"/>
              </a:spcAft>
            </a:pPr>
            <a:r>
              <a:rPr lang="de-DE" sz="1400" b="1" dirty="0" smtClean="0"/>
              <a:t>Das Top-Management …</a:t>
            </a:r>
            <a:endParaRPr lang="de-DE" sz="1400" b="1" dirty="0"/>
          </a:p>
        </p:txBody>
      </p:sp>
      <p:sp>
        <p:nvSpPr>
          <p:cNvPr id="12" name="Textfeld 11"/>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Das Top-Management hat verschiedene Möglichkeiten, Champions im Unternehmen zu unterstützen</a:t>
            </a:r>
          </a:p>
        </p:txBody>
      </p:sp>
      <p:sp>
        <p:nvSpPr>
          <p:cNvPr id="1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159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Textfeld 14"/>
          <p:cNvSpPr txBox="1"/>
          <p:nvPr/>
        </p:nvSpPr>
        <p:spPr>
          <a:xfrm>
            <a:off x="217170" y="971550"/>
            <a:ext cx="3817071" cy="307777"/>
          </a:xfrm>
          <a:prstGeom prst="rect">
            <a:avLst/>
          </a:prstGeom>
          <a:noFill/>
        </p:spPr>
        <p:txBody>
          <a:bodyPr wrap="none" rtlCol="0">
            <a:spAutoFit/>
          </a:bodyPr>
          <a:lstStyle/>
          <a:p>
            <a:r>
              <a:rPr lang="de-DE" sz="1400" i="1" dirty="0" smtClean="0">
                <a:solidFill>
                  <a:schemeClr val="bg1">
                    <a:lumMod val="50000"/>
                  </a:schemeClr>
                </a:solidFill>
              </a:rPr>
              <a:t>3.3 Personal – Exkurs: Innovationschampions</a:t>
            </a:r>
            <a:endParaRPr lang="de-DE" sz="1400" i="1" dirty="0">
              <a:solidFill>
                <a:schemeClr val="bg1">
                  <a:lumMod val="50000"/>
                </a:schemeClr>
              </a:solidFill>
            </a:endParaRPr>
          </a:p>
        </p:txBody>
      </p:sp>
      <p:sp>
        <p:nvSpPr>
          <p:cNvPr id="13" name="Textfeld 12"/>
          <p:cNvSpPr txBox="1"/>
          <p:nvPr/>
        </p:nvSpPr>
        <p:spPr>
          <a:xfrm>
            <a:off x="346710" y="6382247"/>
            <a:ext cx="2048959" cy="253916"/>
          </a:xfrm>
          <a:prstGeom prst="rect">
            <a:avLst/>
          </a:prstGeom>
          <a:noFill/>
        </p:spPr>
        <p:txBody>
          <a:bodyPr wrap="none" rtlCol="0">
            <a:spAutoFit/>
          </a:bodyPr>
          <a:lstStyle/>
          <a:p>
            <a:r>
              <a:rPr lang="de-DE" sz="1050" dirty="0" smtClean="0">
                <a:solidFill>
                  <a:schemeClr val="bg1">
                    <a:lumMod val="50000"/>
                  </a:schemeClr>
                </a:solidFill>
              </a:rPr>
              <a:t>Quelle: Howell/</a:t>
            </a:r>
            <a:r>
              <a:rPr lang="de-DE" sz="1050" dirty="0" err="1" smtClean="0">
                <a:solidFill>
                  <a:schemeClr val="bg1">
                    <a:lumMod val="50000"/>
                  </a:schemeClr>
                </a:solidFill>
              </a:rPr>
              <a:t>Higgings</a:t>
            </a:r>
            <a:r>
              <a:rPr lang="de-DE" sz="1050" dirty="0" smtClean="0">
                <a:solidFill>
                  <a:schemeClr val="bg1">
                    <a:lumMod val="50000"/>
                  </a:schemeClr>
                </a:solidFill>
              </a:rPr>
              <a:t> (1990)</a:t>
            </a:r>
            <a:endParaRPr lang="de-DE" sz="1050"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92126536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96247" name="think-cell Folie" r:id="rId4" imgW="360" imgH="360" progId="TCLayout.ActiveDocument.1">
                  <p:embed/>
                </p:oleObj>
              </mc:Choice>
              <mc:Fallback>
                <p:oleObj name="think-cell Folie" r:id="rId4" imgW="360" imgH="360" progId="TCLayout.ActiveDocument.1">
                  <p:embed/>
                  <p:pic>
                    <p:nvPicPr>
                      <p:cNvPr id="0" name="Picture 6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 name="Textfeld 31"/>
          <p:cNvSpPr txBox="1">
            <a:spLocks noChangeArrowheads="1"/>
          </p:cNvSpPr>
          <p:nvPr/>
        </p:nvSpPr>
        <p:spPr bwMode="auto">
          <a:xfrm>
            <a:off x="251520" y="5949280"/>
            <a:ext cx="5068887" cy="277813"/>
          </a:xfrm>
          <a:prstGeom prst="rect">
            <a:avLst/>
          </a:prstGeom>
          <a:noFill/>
          <a:ln w="9525">
            <a:noFill/>
            <a:miter lim="800000"/>
            <a:headEnd/>
            <a:tailEnd/>
          </a:ln>
        </p:spPr>
        <p:txBody>
          <a:bodyPr anchor="ctr">
            <a:spAutoFit/>
          </a:bodyPr>
          <a:lstStyle/>
          <a:p>
            <a:pPr eaLnBrk="0" hangingPunct="0">
              <a:spcBef>
                <a:spcPct val="20000"/>
              </a:spcBef>
            </a:pPr>
            <a:r>
              <a:rPr lang="en-GB" sz="1200" dirty="0"/>
              <a:t>* </a:t>
            </a:r>
            <a:r>
              <a:rPr lang="de-DE" sz="1200" dirty="0" smtClean="0"/>
              <a:t>„</a:t>
            </a:r>
            <a:r>
              <a:rPr lang="en-GB" sz="1200" dirty="0" err="1" smtClean="0"/>
              <a:t>Neu</a:t>
            </a:r>
            <a:r>
              <a:rPr lang="en-GB" sz="1200" dirty="0" smtClean="0"/>
              <a:t>” für das </a:t>
            </a:r>
            <a:r>
              <a:rPr lang="en-GB" sz="1200" dirty="0" err="1" smtClean="0"/>
              <a:t>betrachtete</a:t>
            </a:r>
            <a:r>
              <a:rPr lang="en-GB" sz="1200" dirty="0" smtClean="0"/>
              <a:t> </a:t>
            </a:r>
            <a:r>
              <a:rPr lang="en-GB" sz="1200" dirty="0" err="1" smtClean="0"/>
              <a:t>Unternehmen</a:t>
            </a:r>
            <a:endParaRPr lang="en-GB" sz="1200" dirty="0"/>
          </a:p>
        </p:txBody>
      </p:sp>
      <p:sp>
        <p:nvSpPr>
          <p:cNvPr id="33" name="Rectangle 1"/>
          <p:cNvSpPr>
            <a:spLocks noChangeArrowheads="1"/>
          </p:cNvSpPr>
          <p:nvPr/>
        </p:nvSpPr>
        <p:spPr bwMode="auto">
          <a:xfrm>
            <a:off x="251520" y="6320861"/>
            <a:ext cx="1944763"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de-DE" sz="1050" dirty="0" smtClean="0">
                <a:solidFill>
                  <a:schemeClr val="bg1">
                    <a:lumMod val="50000"/>
                  </a:schemeClr>
                </a:solidFill>
              </a:rPr>
              <a:t>Quelle: </a:t>
            </a:r>
            <a:r>
              <a:rPr lang="de-DE" sz="1050" dirty="0" err="1" smtClean="0">
                <a:solidFill>
                  <a:schemeClr val="bg1">
                    <a:lumMod val="50000"/>
                  </a:schemeClr>
                </a:solidFill>
              </a:rPr>
              <a:t>Kuratko</a:t>
            </a:r>
            <a:r>
              <a:rPr lang="de-DE" sz="1050" dirty="0" smtClean="0">
                <a:solidFill>
                  <a:schemeClr val="bg1">
                    <a:lumMod val="50000"/>
                  </a:schemeClr>
                </a:solidFill>
              </a:rPr>
              <a:t> </a:t>
            </a:r>
            <a:r>
              <a:rPr lang="de-DE" sz="1050" dirty="0">
                <a:solidFill>
                  <a:schemeClr val="bg1">
                    <a:lumMod val="50000"/>
                  </a:schemeClr>
                </a:solidFill>
              </a:rPr>
              <a:t>et al. (2011</a:t>
            </a:r>
            <a:r>
              <a:rPr lang="de-DE" sz="1050" dirty="0" smtClean="0">
                <a:solidFill>
                  <a:schemeClr val="bg1">
                    <a:lumMod val="50000"/>
                  </a:schemeClr>
                </a:solidFill>
              </a:rPr>
              <a:t>) </a:t>
            </a:r>
          </a:p>
        </p:txBody>
      </p:sp>
      <p:grpSp>
        <p:nvGrpSpPr>
          <p:cNvPr id="41" name="Gruppieren 40"/>
          <p:cNvGrpSpPr/>
          <p:nvPr/>
        </p:nvGrpSpPr>
        <p:grpSpPr>
          <a:xfrm>
            <a:off x="479727" y="1812254"/>
            <a:ext cx="8001334" cy="4152886"/>
            <a:chOff x="91106" y="1538868"/>
            <a:chExt cx="8642773" cy="4568548"/>
          </a:xfrm>
        </p:grpSpPr>
        <p:sp>
          <p:nvSpPr>
            <p:cNvPr id="2" name="Right Triangle 1"/>
            <p:cNvSpPr/>
            <p:nvPr/>
          </p:nvSpPr>
          <p:spPr bwMode="auto">
            <a:xfrm rot="10800000">
              <a:off x="2710758" y="2368450"/>
              <a:ext cx="1498172" cy="825500"/>
            </a:xfrm>
            <a:prstGeom prst="rtTriangle">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8" name="Right Triangle 37"/>
            <p:cNvSpPr/>
            <p:nvPr/>
          </p:nvSpPr>
          <p:spPr bwMode="auto">
            <a:xfrm rot="10800000">
              <a:off x="4208930" y="3189862"/>
              <a:ext cx="1516554" cy="825500"/>
            </a:xfrm>
            <a:prstGeom prst="rtTriangle">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9" name="Right Triangle 38"/>
            <p:cNvSpPr/>
            <p:nvPr/>
          </p:nvSpPr>
          <p:spPr bwMode="auto">
            <a:xfrm rot="10800000">
              <a:off x="5689538" y="3999207"/>
              <a:ext cx="1633212" cy="871271"/>
            </a:xfrm>
            <a:prstGeom prst="rtTriangle">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Rechteck 4"/>
            <p:cNvSpPr>
              <a:spLocks noChangeArrowheads="1"/>
            </p:cNvSpPr>
            <p:nvPr/>
          </p:nvSpPr>
          <p:spPr bwMode="auto">
            <a:xfrm>
              <a:off x="2698872" y="4002474"/>
              <a:ext cx="1508125" cy="825500"/>
            </a:xfrm>
            <a:prstGeom prst="rect">
              <a:avLst/>
            </a:prstGeom>
            <a:solidFill>
              <a:schemeClr val="bg1"/>
            </a:solidFill>
            <a:ln w="9525">
              <a:solidFill>
                <a:schemeClr val="tx1"/>
              </a:solidFill>
              <a:round/>
              <a:headEnd/>
              <a:tailEnd/>
            </a:ln>
          </p:spPr>
          <p:txBody>
            <a:bodyPr wrap="none" lIns="90000" tIns="46800" rIns="90000" bIns="46800">
              <a:spAutoFit/>
            </a:bodyPr>
            <a:lstStyle/>
            <a:p>
              <a:pPr eaLnBrk="0" hangingPunct="0">
                <a:spcBef>
                  <a:spcPct val="20000"/>
                </a:spcBef>
              </a:pPr>
              <a:endParaRPr lang="en-GB"/>
            </a:p>
          </p:txBody>
        </p:sp>
        <p:sp>
          <p:nvSpPr>
            <p:cNvPr id="6" name="Textfeld 5"/>
            <p:cNvSpPr txBox="1">
              <a:spLocks noChangeArrowheads="1"/>
            </p:cNvSpPr>
            <p:nvPr/>
          </p:nvSpPr>
          <p:spPr bwMode="auto">
            <a:xfrm>
              <a:off x="2698872" y="4184243"/>
              <a:ext cx="1508125" cy="461962"/>
            </a:xfrm>
            <a:prstGeom prst="rect">
              <a:avLst/>
            </a:prstGeom>
            <a:noFill/>
            <a:ln w="9525">
              <a:noFill/>
              <a:miter lim="800000"/>
              <a:headEnd/>
              <a:tailEnd/>
            </a:ln>
          </p:spPr>
          <p:txBody>
            <a:bodyPr anchor="ctr">
              <a:spAutoFit/>
            </a:bodyPr>
            <a:lstStyle/>
            <a:p>
              <a:pPr algn="ctr" eaLnBrk="0" hangingPunct="0">
                <a:spcBef>
                  <a:spcPct val="20000"/>
                </a:spcBef>
              </a:pPr>
              <a:r>
                <a:rPr lang="en-GB" sz="1200"/>
                <a:t>Existierendes Geschäft</a:t>
              </a:r>
            </a:p>
          </p:txBody>
        </p:sp>
        <p:sp>
          <p:nvSpPr>
            <p:cNvPr id="8" name="Rechteck 7"/>
            <p:cNvSpPr>
              <a:spLocks noChangeArrowheads="1"/>
            </p:cNvSpPr>
            <p:nvPr/>
          </p:nvSpPr>
          <p:spPr bwMode="auto">
            <a:xfrm>
              <a:off x="2698872" y="2362643"/>
              <a:ext cx="1508125" cy="825500"/>
            </a:xfrm>
            <a:prstGeom prst="rect">
              <a:avLst/>
            </a:prstGeom>
            <a:noFill/>
            <a:ln w="9525">
              <a:solidFill>
                <a:schemeClr val="tx1"/>
              </a:solidFill>
              <a:round/>
              <a:headEnd/>
              <a:tailEnd/>
            </a:ln>
          </p:spPr>
          <p:txBody>
            <a:bodyPr wrap="none" lIns="90000" tIns="46800" rIns="90000" bIns="46800">
              <a:spAutoFit/>
            </a:bodyPr>
            <a:lstStyle/>
            <a:p>
              <a:pPr eaLnBrk="0" hangingPunct="0">
                <a:spcBef>
                  <a:spcPct val="20000"/>
                </a:spcBef>
              </a:pPr>
              <a:endParaRPr lang="en-GB"/>
            </a:p>
          </p:txBody>
        </p:sp>
        <p:sp>
          <p:nvSpPr>
            <p:cNvPr id="9" name="Rechteck 8"/>
            <p:cNvSpPr/>
            <p:nvPr/>
          </p:nvSpPr>
          <p:spPr bwMode="auto">
            <a:xfrm>
              <a:off x="2698872" y="1542950"/>
              <a:ext cx="1508125" cy="8255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10" name="Rechteck 9"/>
            <p:cNvSpPr>
              <a:spLocks noChangeArrowheads="1"/>
            </p:cNvSpPr>
            <p:nvPr/>
          </p:nvSpPr>
          <p:spPr bwMode="auto">
            <a:xfrm>
              <a:off x="4208424" y="4002474"/>
              <a:ext cx="1508125" cy="825500"/>
            </a:xfrm>
            <a:prstGeom prst="rect">
              <a:avLst/>
            </a:prstGeom>
            <a:solidFill>
              <a:schemeClr val="bg1"/>
            </a:solidFill>
            <a:ln w="9525">
              <a:solidFill>
                <a:schemeClr val="tx1"/>
              </a:solidFill>
              <a:round/>
              <a:headEnd/>
              <a:tailEnd/>
            </a:ln>
          </p:spPr>
          <p:txBody>
            <a:bodyPr wrap="none" lIns="90000" tIns="46800" rIns="90000" bIns="46800">
              <a:spAutoFit/>
            </a:bodyPr>
            <a:lstStyle/>
            <a:p>
              <a:pPr eaLnBrk="0" hangingPunct="0">
                <a:spcBef>
                  <a:spcPct val="20000"/>
                </a:spcBef>
              </a:pPr>
              <a:endParaRPr lang="en-GB"/>
            </a:p>
          </p:txBody>
        </p:sp>
        <p:sp>
          <p:nvSpPr>
            <p:cNvPr id="11" name="Rechteck 10"/>
            <p:cNvSpPr>
              <a:spLocks noChangeArrowheads="1"/>
            </p:cNvSpPr>
            <p:nvPr/>
          </p:nvSpPr>
          <p:spPr bwMode="auto">
            <a:xfrm>
              <a:off x="4208424" y="3176488"/>
              <a:ext cx="1508125" cy="823912"/>
            </a:xfrm>
            <a:prstGeom prst="rect">
              <a:avLst/>
            </a:prstGeom>
            <a:noFill/>
            <a:ln w="9525">
              <a:solidFill>
                <a:schemeClr val="tx1"/>
              </a:solidFill>
              <a:round/>
              <a:headEnd/>
              <a:tailEnd/>
            </a:ln>
          </p:spPr>
          <p:txBody>
            <a:bodyPr wrap="none" lIns="90000" tIns="46800" rIns="90000" bIns="46800">
              <a:spAutoFit/>
            </a:bodyPr>
            <a:lstStyle/>
            <a:p>
              <a:pPr eaLnBrk="0" hangingPunct="0">
                <a:spcBef>
                  <a:spcPct val="20000"/>
                </a:spcBef>
              </a:pPr>
              <a:endParaRPr lang="en-GB"/>
            </a:p>
          </p:txBody>
        </p:sp>
        <p:sp>
          <p:nvSpPr>
            <p:cNvPr id="12" name="Rechteck 11"/>
            <p:cNvSpPr/>
            <p:nvPr/>
          </p:nvSpPr>
          <p:spPr bwMode="auto">
            <a:xfrm>
              <a:off x="4208424" y="2359905"/>
              <a:ext cx="1508125" cy="8255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13" name="Rechteck 12"/>
            <p:cNvSpPr/>
            <p:nvPr/>
          </p:nvSpPr>
          <p:spPr bwMode="auto">
            <a:xfrm>
              <a:off x="4208424" y="1542950"/>
              <a:ext cx="1508125" cy="8255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14" name="Rechteck 13"/>
            <p:cNvSpPr>
              <a:spLocks noChangeArrowheads="1"/>
            </p:cNvSpPr>
            <p:nvPr/>
          </p:nvSpPr>
          <p:spPr bwMode="auto">
            <a:xfrm>
              <a:off x="5718663" y="4002474"/>
              <a:ext cx="1509712" cy="825500"/>
            </a:xfrm>
            <a:prstGeom prst="rect">
              <a:avLst/>
            </a:prstGeom>
            <a:noFill/>
            <a:ln w="9525">
              <a:solidFill>
                <a:schemeClr val="tx1"/>
              </a:solidFill>
              <a:round/>
              <a:headEnd/>
              <a:tailEnd/>
            </a:ln>
          </p:spPr>
          <p:txBody>
            <a:bodyPr wrap="none" lIns="90000" tIns="46800" rIns="90000" bIns="46800">
              <a:spAutoFit/>
            </a:bodyPr>
            <a:lstStyle/>
            <a:p>
              <a:pPr eaLnBrk="0" hangingPunct="0">
                <a:spcBef>
                  <a:spcPct val="20000"/>
                </a:spcBef>
              </a:pPr>
              <a:endParaRPr lang="en-GB"/>
            </a:p>
          </p:txBody>
        </p:sp>
        <p:sp>
          <p:nvSpPr>
            <p:cNvPr id="15" name="Rechteck 14"/>
            <p:cNvSpPr/>
            <p:nvPr/>
          </p:nvSpPr>
          <p:spPr bwMode="auto">
            <a:xfrm>
              <a:off x="5718663" y="3176488"/>
              <a:ext cx="1509712" cy="823912"/>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16" name="Rechteck 15"/>
            <p:cNvSpPr/>
            <p:nvPr/>
          </p:nvSpPr>
          <p:spPr bwMode="auto">
            <a:xfrm>
              <a:off x="5718663" y="2359905"/>
              <a:ext cx="1509712" cy="8255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17" name="Rechteck 16"/>
            <p:cNvSpPr/>
            <p:nvPr/>
          </p:nvSpPr>
          <p:spPr bwMode="auto">
            <a:xfrm>
              <a:off x="5718663" y="1542950"/>
              <a:ext cx="1509712" cy="8255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18" name="Rechteck 17"/>
            <p:cNvSpPr/>
            <p:nvPr/>
          </p:nvSpPr>
          <p:spPr bwMode="auto">
            <a:xfrm>
              <a:off x="7219313" y="4002474"/>
              <a:ext cx="1508125" cy="8255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19" name="Rechteck 18"/>
            <p:cNvSpPr/>
            <p:nvPr/>
          </p:nvSpPr>
          <p:spPr bwMode="auto">
            <a:xfrm>
              <a:off x="7219313" y="3176488"/>
              <a:ext cx="1508125" cy="823912"/>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20" name="Rechteck 19"/>
            <p:cNvSpPr/>
            <p:nvPr/>
          </p:nvSpPr>
          <p:spPr bwMode="auto">
            <a:xfrm>
              <a:off x="7219313" y="2359905"/>
              <a:ext cx="1508125" cy="8255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21" name="Rechteck 20"/>
            <p:cNvSpPr/>
            <p:nvPr/>
          </p:nvSpPr>
          <p:spPr bwMode="auto">
            <a:xfrm>
              <a:off x="7219313" y="1542950"/>
              <a:ext cx="1508125" cy="8255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wrap="none" lIns="90000" tIns="46800" rIns="90000" bIns="46800">
              <a:spAutoFit/>
            </a:bodyPr>
            <a:lstStyle/>
            <a:p>
              <a:pPr eaLnBrk="0" hangingPunct="0">
                <a:spcBef>
                  <a:spcPct val="20000"/>
                </a:spcBef>
                <a:defRPr/>
              </a:pPr>
              <a:endParaRPr lang="en-GB">
                <a:ea typeface="ＭＳ Ｐゴシック" charset="-128"/>
                <a:cs typeface="ＭＳ Ｐゴシック" charset="-128"/>
              </a:endParaRPr>
            </a:p>
          </p:txBody>
        </p:sp>
        <p:sp>
          <p:nvSpPr>
            <p:cNvPr id="22" name="Textfeld 21"/>
            <p:cNvSpPr txBox="1">
              <a:spLocks noChangeArrowheads="1"/>
            </p:cNvSpPr>
            <p:nvPr/>
          </p:nvSpPr>
          <p:spPr bwMode="auto">
            <a:xfrm>
              <a:off x="2699792" y="4823791"/>
              <a:ext cx="1508125" cy="830263"/>
            </a:xfrm>
            <a:prstGeom prst="rect">
              <a:avLst/>
            </a:prstGeom>
            <a:noFill/>
            <a:ln w="9525">
              <a:noFill/>
              <a:miter lim="800000"/>
              <a:headEnd/>
              <a:tailEnd/>
            </a:ln>
          </p:spPr>
          <p:txBody>
            <a:bodyPr>
              <a:spAutoFit/>
            </a:bodyPr>
            <a:lstStyle/>
            <a:p>
              <a:pPr algn="ctr" eaLnBrk="0" hangingPunct="0">
                <a:spcBef>
                  <a:spcPct val="20000"/>
                </a:spcBef>
              </a:pPr>
              <a:r>
                <a:rPr lang="en-GB" sz="1200"/>
                <a:t>Existierendes Produkt in bestehender Industrie</a:t>
              </a:r>
            </a:p>
          </p:txBody>
        </p:sp>
        <p:sp>
          <p:nvSpPr>
            <p:cNvPr id="23" name="Textfeld 22"/>
            <p:cNvSpPr txBox="1">
              <a:spLocks noChangeArrowheads="1"/>
            </p:cNvSpPr>
            <p:nvPr/>
          </p:nvSpPr>
          <p:spPr bwMode="auto">
            <a:xfrm>
              <a:off x="4207917" y="4823791"/>
              <a:ext cx="1508125" cy="646113"/>
            </a:xfrm>
            <a:prstGeom prst="rect">
              <a:avLst/>
            </a:prstGeom>
            <a:noFill/>
            <a:ln w="9525">
              <a:noFill/>
              <a:miter lim="800000"/>
              <a:headEnd/>
              <a:tailEnd/>
            </a:ln>
          </p:spPr>
          <p:txBody>
            <a:bodyPr>
              <a:spAutoFit/>
            </a:bodyPr>
            <a:lstStyle/>
            <a:p>
              <a:pPr algn="ctr" eaLnBrk="0" hangingPunct="0">
                <a:spcBef>
                  <a:spcPct val="20000"/>
                </a:spcBef>
              </a:pPr>
              <a:r>
                <a:rPr lang="en-GB" sz="1200"/>
                <a:t>Produkt-Erweiterung im bestehenden Markt</a:t>
              </a:r>
            </a:p>
          </p:txBody>
        </p:sp>
        <p:sp>
          <p:nvSpPr>
            <p:cNvPr id="24" name="Textfeld 23"/>
            <p:cNvSpPr txBox="1">
              <a:spLocks noChangeArrowheads="1"/>
            </p:cNvSpPr>
            <p:nvPr/>
          </p:nvSpPr>
          <p:spPr bwMode="auto">
            <a:xfrm>
              <a:off x="5716042" y="4823791"/>
              <a:ext cx="1509712" cy="646113"/>
            </a:xfrm>
            <a:prstGeom prst="rect">
              <a:avLst/>
            </a:prstGeom>
            <a:noFill/>
            <a:ln w="9525">
              <a:noFill/>
              <a:miter lim="800000"/>
              <a:headEnd/>
              <a:tailEnd/>
            </a:ln>
          </p:spPr>
          <p:txBody>
            <a:bodyPr>
              <a:spAutoFit/>
            </a:bodyPr>
            <a:lstStyle/>
            <a:p>
              <a:pPr algn="ctr" eaLnBrk="0" hangingPunct="0">
                <a:spcBef>
                  <a:spcPct val="20000"/>
                </a:spcBef>
              </a:pPr>
              <a:r>
                <a:rPr lang="en-GB" sz="1200"/>
                <a:t>Neues Produkt in der aktuellen Industrie*</a:t>
              </a:r>
            </a:p>
          </p:txBody>
        </p:sp>
        <p:sp>
          <p:nvSpPr>
            <p:cNvPr id="25" name="Textfeld 24"/>
            <p:cNvSpPr txBox="1">
              <a:spLocks noChangeArrowheads="1"/>
            </p:cNvSpPr>
            <p:nvPr/>
          </p:nvSpPr>
          <p:spPr bwMode="auto">
            <a:xfrm>
              <a:off x="7225754" y="4823791"/>
              <a:ext cx="1508125" cy="830263"/>
            </a:xfrm>
            <a:prstGeom prst="rect">
              <a:avLst/>
            </a:prstGeom>
            <a:noFill/>
            <a:ln w="9525">
              <a:noFill/>
              <a:miter lim="800000"/>
              <a:headEnd/>
              <a:tailEnd/>
            </a:ln>
          </p:spPr>
          <p:txBody>
            <a:bodyPr>
              <a:spAutoFit/>
            </a:bodyPr>
            <a:lstStyle/>
            <a:p>
              <a:pPr algn="ctr" eaLnBrk="0" hangingPunct="0">
                <a:spcBef>
                  <a:spcPct val="20000"/>
                </a:spcBef>
              </a:pPr>
              <a:r>
                <a:rPr lang="en-GB" sz="1200"/>
                <a:t>Eintritt in neue Industrie oder Schaffung neuer Industrie</a:t>
              </a:r>
            </a:p>
          </p:txBody>
        </p:sp>
        <p:sp>
          <p:nvSpPr>
            <p:cNvPr id="26" name="Textfeld 25"/>
            <p:cNvSpPr txBox="1">
              <a:spLocks noChangeArrowheads="1"/>
            </p:cNvSpPr>
            <p:nvPr/>
          </p:nvSpPr>
          <p:spPr bwMode="auto">
            <a:xfrm>
              <a:off x="1508247" y="4157899"/>
              <a:ext cx="1264278" cy="507873"/>
            </a:xfrm>
            <a:prstGeom prst="rect">
              <a:avLst/>
            </a:prstGeom>
            <a:noFill/>
            <a:ln w="9525">
              <a:noFill/>
              <a:miter lim="800000"/>
              <a:headEnd/>
              <a:tailEnd/>
            </a:ln>
          </p:spPr>
          <p:txBody>
            <a:bodyPr wrap="square" anchor="ctr">
              <a:spAutoFit/>
            </a:bodyPr>
            <a:lstStyle/>
            <a:p>
              <a:pPr algn="ctr" eaLnBrk="0" hangingPunct="0">
                <a:spcBef>
                  <a:spcPct val="20000"/>
                </a:spcBef>
              </a:pPr>
              <a:r>
                <a:rPr lang="en-GB" sz="1200" dirty="0" err="1"/>
                <a:t>Existierender</a:t>
              </a:r>
              <a:r>
                <a:rPr lang="en-GB" sz="1200" dirty="0"/>
                <a:t> </a:t>
              </a:r>
              <a:r>
                <a:rPr lang="en-GB" sz="1200" dirty="0" err="1"/>
                <a:t>Markt</a:t>
              </a:r>
              <a:endParaRPr lang="en-GB" sz="1200" dirty="0"/>
            </a:p>
          </p:txBody>
        </p:sp>
        <p:sp>
          <p:nvSpPr>
            <p:cNvPr id="27" name="Textfeld 26"/>
            <p:cNvSpPr txBox="1">
              <a:spLocks noChangeArrowheads="1"/>
            </p:cNvSpPr>
            <p:nvPr/>
          </p:nvSpPr>
          <p:spPr bwMode="auto">
            <a:xfrm>
              <a:off x="1591717" y="3355355"/>
              <a:ext cx="1108075" cy="461962"/>
            </a:xfrm>
            <a:prstGeom prst="rect">
              <a:avLst/>
            </a:prstGeom>
            <a:noFill/>
            <a:ln w="9525">
              <a:noFill/>
              <a:miter lim="800000"/>
              <a:headEnd/>
              <a:tailEnd/>
            </a:ln>
          </p:spPr>
          <p:txBody>
            <a:bodyPr anchor="ctr">
              <a:spAutoFit/>
            </a:bodyPr>
            <a:lstStyle/>
            <a:p>
              <a:pPr algn="ctr" eaLnBrk="0" hangingPunct="0">
                <a:spcBef>
                  <a:spcPct val="20000"/>
                </a:spcBef>
              </a:pPr>
              <a:r>
                <a:rPr lang="en-GB" sz="1200"/>
                <a:t>Markt-Erweiterung</a:t>
              </a:r>
            </a:p>
          </p:txBody>
        </p:sp>
        <p:sp>
          <p:nvSpPr>
            <p:cNvPr id="28" name="Textfeld 27"/>
            <p:cNvSpPr txBox="1">
              <a:spLocks noChangeArrowheads="1"/>
            </p:cNvSpPr>
            <p:nvPr/>
          </p:nvSpPr>
          <p:spPr bwMode="auto">
            <a:xfrm>
              <a:off x="1591717" y="2623517"/>
              <a:ext cx="1108075" cy="276225"/>
            </a:xfrm>
            <a:prstGeom prst="rect">
              <a:avLst/>
            </a:prstGeom>
            <a:noFill/>
            <a:ln w="9525">
              <a:noFill/>
              <a:miter lim="800000"/>
              <a:headEnd/>
              <a:tailEnd/>
            </a:ln>
          </p:spPr>
          <p:txBody>
            <a:bodyPr anchor="ctr">
              <a:spAutoFit/>
            </a:bodyPr>
            <a:lstStyle/>
            <a:p>
              <a:pPr algn="ctr" eaLnBrk="0" hangingPunct="0">
                <a:spcBef>
                  <a:spcPct val="20000"/>
                </a:spcBef>
              </a:pPr>
              <a:r>
                <a:rPr lang="en-GB" sz="1200"/>
                <a:t>Neuer Markt*</a:t>
              </a:r>
            </a:p>
          </p:txBody>
        </p:sp>
        <p:sp>
          <p:nvSpPr>
            <p:cNvPr id="29" name="Textfeld 28"/>
            <p:cNvSpPr txBox="1">
              <a:spLocks noChangeArrowheads="1"/>
            </p:cNvSpPr>
            <p:nvPr/>
          </p:nvSpPr>
          <p:spPr bwMode="auto">
            <a:xfrm>
              <a:off x="1591717" y="1705942"/>
              <a:ext cx="1108075" cy="461963"/>
            </a:xfrm>
            <a:prstGeom prst="rect">
              <a:avLst/>
            </a:prstGeom>
            <a:noFill/>
            <a:ln w="9525">
              <a:noFill/>
              <a:miter lim="800000"/>
              <a:headEnd/>
              <a:tailEnd/>
            </a:ln>
          </p:spPr>
          <p:txBody>
            <a:bodyPr anchor="ctr">
              <a:spAutoFit/>
            </a:bodyPr>
            <a:lstStyle/>
            <a:p>
              <a:pPr algn="ctr" eaLnBrk="0" hangingPunct="0">
                <a:spcBef>
                  <a:spcPct val="20000"/>
                </a:spcBef>
              </a:pPr>
              <a:r>
                <a:rPr lang="en-GB" sz="1200"/>
                <a:t>Markt-Schaffung</a:t>
              </a:r>
            </a:p>
          </p:txBody>
        </p:sp>
        <p:sp>
          <p:nvSpPr>
            <p:cNvPr id="30" name="Textfeld 29"/>
            <p:cNvSpPr txBox="1">
              <a:spLocks noChangeArrowheads="1"/>
            </p:cNvSpPr>
            <p:nvPr/>
          </p:nvSpPr>
          <p:spPr bwMode="auto">
            <a:xfrm>
              <a:off x="91106" y="2758455"/>
              <a:ext cx="1377950" cy="831849"/>
            </a:xfrm>
            <a:prstGeom prst="rect">
              <a:avLst/>
            </a:prstGeom>
            <a:noFill/>
            <a:ln w="9525">
              <a:noFill/>
              <a:miter lim="800000"/>
              <a:headEnd/>
              <a:tailEnd/>
            </a:ln>
          </p:spPr>
          <p:txBody>
            <a:bodyPr anchor="ctr">
              <a:spAutoFit/>
            </a:bodyPr>
            <a:lstStyle/>
            <a:p>
              <a:pPr algn="ctr" eaLnBrk="0" hangingPunct="0">
                <a:spcBef>
                  <a:spcPct val="20000"/>
                </a:spcBef>
              </a:pPr>
              <a:r>
                <a:rPr lang="en-GB" sz="1200" b="1" dirty="0" err="1"/>
                <a:t>Marktfokus</a:t>
              </a:r>
              <a:r>
                <a:rPr lang="en-GB" sz="1200" b="1" dirty="0"/>
                <a:t> der </a:t>
              </a:r>
              <a:r>
                <a:rPr lang="en-GB" sz="1200" b="1" dirty="0" err="1"/>
                <a:t>unter-nehmerischen</a:t>
              </a:r>
              <a:r>
                <a:rPr lang="en-GB" sz="1200" b="1" dirty="0"/>
                <a:t> Initiative </a:t>
              </a:r>
            </a:p>
          </p:txBody>
        </p:sp>
        <p:sp>
          <p:nvSpPr>
            <p:cNvPr id="31" name="Textfeld 30"/>
            <p:cNvSpPr txBox="1">
              <a:spLocks noChangeArrowheads="1"/>
            </p:cNvSpPr>
            <p:nvPr/>
          </p:nvSpPr>
          <p:spPr bwMode="auto">
            <a:xfrm>
              <a:off x="2699792" y="5829604"/>
              <a:ext cx="6034087" cy="277812"/>
            </a:xfrm>
            <a:prstGeom prst="rect">
              <a:avLst/>
            </a:prstGeom>
            <a:noFill/>
            <a:ln w="9525">
              <a:noFill/>
              <a:miter lim="800000"/>
              <a:headEnd/>
              <a:tailEnd/>
            </a:ln>
          </p:spPr>
          <p:txBody>
            <a:bodyPr anchor="ctr">
              <a:spAutoFit/>
            </a:bodyPr>
            <a:lstStyle/>
            <a:p>
              <a:pPr algn="ctr" eaLnBrk="0" hangingPunct="0">
                <a:spcBef>
                  <a:spcPct val="20000"/>
                </a:spcBef>
              </a:pPr>
              <a:r>
                <a:rPr lang="en-GB" sz="1200" b="1" dirty="0" err="1"/>
                <a:t>Produktfokus</a:t>
              </a:r>
              <a:r>
                <a:rPr lang="en-GB" sz="1200" b="1" dirty="0"/>
                <a:t> der </a:t>
              </a:r>
              <a:r>
                <a:rPr lang="en-GB" sz="1200" b="1" dirty="0" err="1"/>
                <a:t>unternehmerischen</a:t>
              </a:r>
              <a:r>
                <a:rPr lang="en-GB" sz="1200" b="1" dirty="0"/>
                <a:t> Initiative</a:t>
              </a:r>
            </a:p>
          </p:txBody>
        </p:sp>
        <p:cxnSp>
          <p:nvCxnSpPr>
            <p:cNvPr id="35" name="Gerade Verbindung 34"/>
            <p:cNvCxnSpPr/>
            <p:nvPr/>
          </p:nvCxnSpPr>
          <p:spPr bwMode="auto">
            <a:xfrm>
              <a:off x="1505438" y="1538868"/>
              <a:ext cx="0" cy="3300761"/>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7" name="Gerade Verbindung 36"/>
            <p:cNvCxnSpPr/>
            <p:nvPr/>
          </p:nvCxnSpPr>
          <p:spPr bwMode="auto">
            <a:xfrm>
              <a:off x="2709746" y="5765162"/>
              <a:ext cx="6021659" cy="0"/>
            </a:xfrm>
            <a:prstGeom prst="line">
              <a:avLst/>
            </a:prstGeom>
            <a:solidFill>
              <a:schemeClr val="bg1"/>
            </a:solidFill>
            <a:ln w="9525" cap="flat" cmpd="sng" algn="ctr">
              <a:solidFill>
                <a:schemeClr val="tx1"/>
              </a:solidFill>
              <a:prstDash val="solid"/>
              <a:round/>
              <a:headEnd type="none" w="med" len="med"/>
              <a:tailEnd type="none" w="med" len="med"/>
            </a:ln>
            <a:effectLst/>
          </p:spPr>
        </p:cxnSp>
      </p:grpSp>
      <p:cxnSp>
        <p:nvCxnSpPr>
          <p:cNvPr id="34" name="Gerade Verbindung 33"/>
          <p:cNvCxnSpPr/>
          <p:nvPr/>
        </p:nvCxnSpPr>
        <p:spPr bwMode="auto">
          <a:xfrm>
            <a:off x="2893953" y="3012046"/>
            <a:ext cx="0" cy="1120462"/>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4" name="Textfeld 43"/>
          <p:cNvSpPr txBox="1"/>
          <p:nvPr/>
        </p:nvSpPr>
        <p:spPr>
          <a:xfrm>
            <a:off x="217170" y="386775"/>
            <a:ext cx="8515349" cy="584775"/>
          </a:xfrm>
          <a:prstGeom prst="rect">
            <a:avLst/>
          </a:prstGeom>
          <a:noFill/>
        </p:spPr>
        <p:txBody>
          <a:bodyPr wrap="square" rtlCol="0">
            <a:spAutoFit/>
          </a:bodyPr>
          <a:lstStyle/>
          <a:p>
            <a:r>
              <a:rPr lang="de-DE" sz="1600" b="1" dirty="0">
                <a:solidFill>
                  <a:srgbClr val="002060"/>
                </a:solidFill>
              </a:rPr>
              <a:t>Corporate </a:t>
            </a:r>
            <a:r>
              <a:rPr lang="de-DE" sz="1600" b="1" dirty="0" err="1" smtClean="0">
                <a:solidFill>
                  <a:srgbClr val="002060"/>
                </a:solidFill>
              </a:rPr>
              <a:t>Entrepreneurship</a:t>
            </a:r>
            <a:r>
              <a:rPr lang="de-DE" sz="1600" b="1" dirty="0" smtClean="0">
                <a:solidFill>
                  <a:srgbClr val="002060"/>
                </a:solidFill>
              </a:rPr>
              <a:t> äußert sich im Eintritt in neue Märkte oder Produkte für das betrachtete Unternehmen </a:t>
            </a:r>
            <a:endParaRPr lang="de-DE" sz="1600" b="1" dirty="0">
              <a:solidFill>
                <a:srgbClr val="002060"/>
              </a:solidFill>
            </a:endParaRPr>
          </a:p>
        </p:txBody>
      </p:sp>
      <p:sp>
        <p:nvSpPr>
          <p:cNvPr id="45" name="Textfeld 44"/>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grpSp>
        <p:nvGrpSpPr>
          <p:cNvPr id="48" name="Gruppieren 47"/>
          <p:cNvGrpSpPr/>
          <p:nvPr/>
        </p:nvGrpSpPr>
        <p:grpSpPr>
          <a:xfrm>
            <a:off x="5017770" y="1268730"/>
            <a:ext cx="2535817" cy="276999"/>
            <a:chOff x="5497830" y="1394460"/>
            <a:chExt cx="2535817" cy="276999"/>
          </a:xfrm>
        </p:grpSpPr>
        <p:sp>
          <p:nvSpPr>
            <p:cNvPr id="40" name="Rechteck 39"/>
            <p:cNvSpPr/>
            <p:nvPr/>
          </p:nvSpPr>
          <p:spPr bwMode="auto">
            <a:xfrm>
              <a:off x="5497830" y="1417320"/>
              <a:ext cx="468630" cy="20574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2" name="Textfeld 41"/>
            <p:cNvSpPr txBox="1"/>
            <p:nvPr/>
          </p:nvSpPr>
          <p:spPr>
            <a:xfrm>
              <a:off x="6023610" y="1394460"/>
              <a:ext cx="2010037" cy="276999"/>
            </a:xfrm>
            <a:prstGeom prst="rect">
              <a:avLst/>
            </a:prstGeom>
            <a:noFill/>
          </p:spPr>
          <p:txBody>
            <a:bodyPr wrap="none" rtlCol="0">
              <a:spAutoFit/>
            </a:bodyPr>
            <a:lstStyle/>
            <a:p>
              <a:r>
                <a:rPr lang="de-DE" sz="1200" dirty="0" smtClean="0"/>
                <a:t>Unternehmerische Aktivität</a:t>
              </a:r>
              <a:endParaRPr lang="de-DE" sz="1200" dirty="0"/>
            </a:p>
          </p:txBody>
        </p:sp>
      </p:grpSp>
      <p:grpSp>
        <p:nvGrpSpPr>
          <p:cNvPr id="47" name="Gruppieren 46"/>
          <p:cNvGrpSpPr/>
          <p:nvPr/>
        </p:nvGrpSpPr>
        <p:grpSpPr>
          <a:xfrm>
            <a:off x="5017770" y="1524000"/>
            <a:ext cx="3501275" cy="276999"/>
            <a:chOff x="5497830" y="963930"/>
            <a:chExt cx="3501275" cy="276999"/>
          </a:xfrm>
        </p:grpSpPr>
        <p:sp>
          <p:nvSpPr>
            <p:cNvPr id="43" name="Rechteck 42"/>
            <p:cNvSpPr/>
            <p:nvPr/>
          </p:nvSpPr>
          <p:spPr bwMode="auto">
            <a:xfrm>
              <a:off x="5497830" y="986790"/>
              <a:ext cx="468630" cy="20574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6" name="Textfeld 45"/>
            <p:cNvSpPr txBox="1"/>
            <p:nvPr/>
          </p:nvSpPr>
          <p:spPr>
            <a:xfrm>
              <a:off x="6023610" y="963930"/>
              <a:ext cx="2975495" cy="276999"/>
            </a:xfrm>
            <a:prstGeom prst="rect">
              <a:avLst/>
            </a:prstGeom>
            <a:noFill/>
          </p:spPr>
          <p:txBody>
            <a:bodyPr wrap="none" rtlCol="0">
              <a:spAutoFit/>
            </a:bodyPr>
            <a:lstStyle/>
            <a:p>
              <a:r>
                <a:rPr lang="de-DE" sz="1200" dirty="0" smtClean="0"/>
                <a:t>Aktivität im oder nahe des Kerngeschäfts</a:t>
              </a:r>
              <a:endParaRPr lang="de-DE" sz="1200" dirty="0"/>
            </a:p>
          </p:txBody>
        </p:sp>
      </p:grpSp>
      <p:sp>
        <p:nvSpPr>
          <p:cNvPr id="4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4204977564"/>
      </p:ext>
    </p:extLst>
  </p:cSld>
  <p:clrMapOvr>
    <a:masterClrMapping/>
  </p:clrMapOvr>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704784" y="1675409"/>
            <a:ext cx="1008112"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Themen</a:t>
            </a:r>
            <a:endParaRPr lang="de-DE" sz="1200" b="1" dirty="0">
              <a:solidFill>
                <a:srgbClr val="000000"/>
              </a:solidFill>
              <a:cs typeface="Arial" panose="020B0604020202020204" pitchFamily="34" charset="0"/>
            </a:endParaRPr>
          </a:p>
        </p:txBody>
      </p:sp>
      <p:sp>
        <p:nvSpPr>
          <p:cNvPr id="6" name="Textfeld 5"/>
          <p:cNvSpPr txBox="1"/>
          <p:nvPr/>
        </p:nvSpPr>
        <p:spPr>
          <a:xfrm>
            <a:off x="2680808" y="1675409"/>
            <a:ext cx="5681774"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Erfolgsfaktoren unternehmerischer Unternehmen in der Personalfunktion</a:t>
            </a:r>
            <a:endParaRPr lang="de-DE" sz="1200" b="1" dirty="0">
              <a:solidFill>
                <a:srgbClr val="000000"/>
              </a:solidFill>
              <a:cs typeface="Arial" panose="020B0604020202020204" pitchFamily="34" charset="0"/>
            </a:endParaRPr>
          </a:p>
        </p:txBody>
      </p:sp>
      <p:sp>
        <p:nvSpPr>
          <p:cNvPr id="7" name="Rechteck 6"/>
          <p:cNvSpPr/>
          <p:nvPr/>
        </p:nvSpPr>
        <p:spPr>
          <a:xfrm>
            <a:off x="704784" y="2112819"/>
            <a:ext cx="1798386" cy="616148"/>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Personalplanung</a:t>
            </a:r>
            <a:endParaRPr lang="de-DE" sz="1200" b="1" dirty="0">
              <a:solidFill>
                <a:srgbClr val="000000"/>
              </a:solidFill>
              <a:cs typeface="Arial" panose="020B0604020202020204" pitchFamily="34" charset="0"/>
            </a:endParaRPr>
          </a:p>
        </p:txBody>
      </p:sp>
      <p:sp>
        <p:nvSpPr>
          <p:cNvPr id="11" name="Textfeld 10"/>
          <p:cNvSpPr txBox="1"/>
          <p:nvPr/>
        </p:nvSpPr>
        <p:spPr>
          <a:xfrm>
            <a:off x="2680808" y="2112818"/>
            <a:ext cx="5681774"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Flexible Ausgestaltung der Personalplanung</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Kontinuität in der Besetzung von Stellen (geringe Fluktuationsrate)</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Planung von Stellen für Mitarbeiter und nicht unbedingt umgekehrt </a:t>
            </a:r>
          </a:p>
        </p:txBody>
      </p:sp>
      <p:sp>
        <p:nvSpPr>
          <p:cNvPr id="8" name="Rechteck 7"/>
          <p:cNvSpPr/>
          <p:nvPr/>
        </p:nvSpPr>
        <p:spPr>
          <a:xfrm>
            <a:off x="704784" y="2822521"/>
            <a:ext cx="1798386" cy="797609"/>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Personalbeschaffung und -auswahl</a:t>
            </a:r>
            <a:endParaRPr lang="de-DE" sz="1200" b="1" dirty="0">
              <a:solidFill>
                <a:srgbClr val="000000"/>
              </a:solidFill>
              <a:cs typeface="Arial" panose="020B0604020202020204" pitchFamily="34" charset="0"/>
            </a:endParaRPr>
          </a:p>
        </p:txBody>
      </p:sp>
      <p:sp>
        <p:nvSpPr>
          <p:cNvPr id="14" name="Textfeld 13"/>
          <p:cNvSpPr txBox="1"/>
          <p:nvPr/>
        </p:nvSpPr>
        <p:spPr>
          <a:xfrm>
            <a:off x="2676521" y="2822520"/>
            <a:ext cx="5686061"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Investition ausreichender Ressourcen in aufwändige Auswahl neuer Mitarbeiter</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Ausgeprägte Heterogenität der Mitarbeiterschaft, beispielsweise in Bezug auf Persönlichkeitsmerkmale und Herkunft</a:t>
            </a:r>
          </a:p>
        </p:txBody>
      </p:sp>
      <p:sp>
        <p:nvSpPr>
          <p:cNvPr id="9" name="Rechteck 8"/>
          <p:cNvSpPr/>
          <p:nvPr/>
        </p:nvSpPr>
        <p:spPr>
          <a:xfrm>
            <a:off x="704784" y="3716888"/>
            <a:ext cx="1798386" cy="830997"/>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Personaleinsatz</a:t>
            </a:r>
            <a:endParaRPr lang="de-DE" sz="1200" b="1" dirty="0">
              <a:solidFill>
                <a:srgbClr val="000000"/>
              </a:solidFill>
              <a:cs typeface="Arial" panose="020B0604020202020204" pitchFamily="34" charset="0"/>
            </a:endParaRPr>
          </a:p>
        </p:txBody>
      </p:sp>
      <p:sp>
        <p:nvSpPr>
          <p:cNvPr id="15" name="Textfeld 14"/>
          <p:cNvSpPr txBox="1"/>
          <p:nvPr/>
        </p:nvSpPr>
        <p:spPr>
          <a:xfrm>
            <a:off x="2716812" y="3716888"/>
            <a:ext cx="5645770"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Dosierte Anwendung von unklaren Rollenbeschreibungen </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Gewährung von flexibler Zeit zur Entwicklung eigener Ideen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Förderung von Austausch zwischen Mitarbeitern an verschiedensten Stellen </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Nutzung von Teams zur Entscheidungsfindung („Risikoschub“)</a:t>
            </a:r>
          </a:p>
        </p:txBody>
      </p:sp>
      <p:cxnSp>
        <p:nvCxnSpPr>
          <p:cNvPr id="22" name="Gerade Verbindung 21"/>
          <p:cNvCxnSpPr/>
          <p:nvPr/>
        </p:nvCxnSpPr>
        <p:spPr bwMode="auto">
          <a:xfrm>
            <a:off x="729832" y="200025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3" name="Gerade Verbindung 22"/>
          <p:cNvCxnSpPr/>
          <p:nvPr/>
        </p:nvCxnSpPr>
        <p:spPr bwMode="auto">
          <a:xfrm>
            <a:off x="729832" y="160401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4" name="Textfeld 2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Zusammenfassender Überblick über die Erfolgsfaktoren </a:t>
            </a:r>
            <a:r>
              <a:rPr lang="de-DE" sz="1600" b="1" dirty="0">
                <a:solidFill>
                  <a:srgbClr val="002060"/>
                </a:solidFill>
              </a:rPr>
              <a:t>einer unternehmerischen Gestaltung der </a:t>
            </a:r>
            <a:r>
              <a:rPr lang="de-DE" sz="1600" b="1" dirty="0" smtClean="0">
                <a:solidFill>
                  <a:srgbClr val="002060"/>
                </a:solidFill>
              </a:rPr>
              <a:t>Personalfunktion (1/2)</a:t>
            </a:r>
            <a:endParaRPr lang="de-DE" sz="1600" b="1" dirty="0">
              <a:solidFill>
                <a:srgbClr val="002060"/>
              </a:solidFill>
            </a:endParaRPr>
          </a:p>
        </p:txBody>
      </p:sp>
      <p:sp>
        <p:nvSpPr>
          <p:cNvPr id="1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7" name="Textfeld 16"/>
          <p:cNvSpPr txBox="1"/>
          <p:nvPr/>
        </p:nvSpPr>
        <p:spPr>
          <a:xfrm>
            <a:off x="217170" y="971550"/>
            <a:ext cx="3817071" cy="307777"/>
          </a:xfrm>
          <a:prstGeom prst="rect">
            <a:avLst/>
          </a:prstGeom>
          <a:noFill/>
        </p:spPr>
        <p:txBody>
          <a:bodyPr wrap="none" rtlCol="0">
            <a:spAutoFit/>
          </a:bodyPr>
          <a:lstStyle/>
          <a:p>
            <a:r>
              <a:rPr lang="de-DE" sz="1400" i="1" dirty="0" smtClean="0">
                <a:solidFill>
                  <a:schemeClr val="bg1">
                    <a:lumMod val="50000"/>
                  </a:schemeClr>
                </a:solidFill>
              </a:rPr>
              <a:t>3.3 Personal – Exkurs: Innovationschampions</a:t>
            </a:r>
            <a:endParaRPr lang="de-DE" sz="1400" i="1" dirty="0">
              <a:solidFill>
                <a:schemeClr val="bg1">
                  <a:lumMod val="50000"/>
                </a:schemeClr>
              </a:solidFill>
            </a:endParaRPr>
          </a:p>
        </p:txBody>
      </p:sp>
    </p:spTree>
    <p:extLst>
      <p:ext uri="{BB962C8B-B14F-4D97-AF65-F5344CB8AC3E}">
        <p14:creationId xmlns:p14="http://schemas.microsoft.com/office/powerpoint/2010/main" val="1719882969"/>
      </p:ext>
    </p:extLst>
  </p:cSld>
  <p:clrMapOvr>
    <a:masterClrMapping/>
  </p:clrMapOvr>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718436" y="1652549"/>
            <a:ext cx="1008112"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Themen</a:t>
            </a:r>
            <a:endParaRPr lang="de-DE" sz="1200" b="1" dirty="0">
              <a:solidFill>
                <a:srgbClr val="000000"/>
              </a:solidFill>
              <a:cs typeface="Arial" panose="020B0604020202020204" pitchFamily="34" charset="0"/>
            </a:endParaRPr>
          </a:p>
        </p:txBody>
      </p:sp>
      <p:sp>
        <p:nvSpPr>
          <p:cNvPr id="6" name="Textfeld 5"/>
          <p:cNvSpPr txBox="1"/>
          <p:nvPr/>
        </p:nvSpPr>
        <p:spPr>
          <a:xfrm>
            <a:off x="2580160" y="1652549"/>
            <a:ext cx="5681774"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Erfolgsfaktoren unternehmerischer Unternehmen in der Personalfunktion</a:t>
            </a:r>
            <a:endParaRPr lang="de-DE" sz="1200" b="1" dirty="0">
              <a:solidFill>
                <a:srgbClr val="000000"/>
              </a:solidFill>
              <a:cs typeface="Arial" panose="020B0604020202020204" pitchFamily="34" charset="0"/>
            </a:endParaRPr>
          </a:p>
        </p:txBody>
      </p:sp>
      <p:sp>
        <p:nvSpPr>
          <p:cNvPr id="10" name="Rechteck 9"/>
          <p:cNvSpPr/>
          <p:nvPr/>
        </p:nvSpPr>
        <p:spPr>
          <a:xfrm>
            <a:off x="707006" y="2108086"/>
            <a:ext cx="1761874" cy="793813"/>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Personalentwicklung</a:t>
            </a:r>
            <a:endParaRPr lang="de-DE" sz="1200" b="1" dirty="0">
              <a:solidFill>
                <a:srgbClr val="000000"/>
              </a:solidFill>
              <a:cs typeface="Arial" panose="020B0604020202020204" pitchFamily="34" charset="0"/>
            </a:endParaRPr>
          </a:p>
        </p:txBody>
      </p:sp>
      <p:sp>
        <p:nvSpPr>
          <p:cNvPr id="16" name="Textfeld 15"/>
          <p:cNvSpPr txBox="1"/>
          <p:nvPr/>
        </p:nvSpPr>
        <p:spPr>
          <a:xfrm>
            <a:off x="2604734" y="2108086"/>
            <a:ext cx="5645770"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Individualisierung von Weiterbildungsmöglichkeiten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Umfassende Trainingsangebote zu fachlichen Themen, zu Kreativität, zu sozialen Fähigkeiten und zur Fähigkeit, Innovationen durchzusetzen (wie Projektmanagement, Ressourcenbeschaffung und Ausbau von Netzwerken)</a:t>
            </a:r>
          </a:p>
        </p:txBody>
      </p:sp>
      <p:sp>
        <p:nvSpPr>
          <p:cNvPr id="18" name="Rechteck 17"/>
          <p:cNvSpPr/>
          <p:nvPr/>
        </p:nvSpPr>
        <p:spPr>
          <a:xfrm>
            <a:off x="707006" y="4081488"/>
            <a:ext cx="1761874" cy="756541"/>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Personalentlohnung</a:t>
            </a:r>
            <a:endParaRPr lang="de-DE" sz="1200" b="1" dirty="0">
              <a:solidFill>
                <a:srgbClr val="000000"/>
              </a:solidFill>
              <a:cs typeface="Arial" panose="020B0604020202020204" pitchFamily="34" charset="0"/>
            </a:endParaRPr>
          </a:p>
        </p:txBody>
      </p:sp>
      <p:sp>
        <p:nvSpPr>
          <p:cNvPr id="19" name="Textfeld 18"/>
          <p:cNvSpPr txBox="1"/>
          <p:nvPr/>
        </p:nvSpPr>
        <p:spPr>
          <a:xfrm>
            <a:off x="2564442" y="4081488"/>
            <a:ext cx="5686061" cy="646331"/>
          </a:xfrm>
          <a:prstGeom prst="rect">
            <a:avLst/>
          </a:prstGeom>
          <a:noFill/>
        </p:spPr>
        <p:txBody>
          <a:bodyPr wrap="square" rtlCol="0">
            <a:spAutoFit/>
          </a:bodyPr>
          <a:lstStyle/>
          <a:p>
            <a:pPr marL="342900" indent="-342900">
              <a:buFont typeface="Symbol" panose="05050102010706020507" pitchFamily="18" charset="2"/>
              <a:buChar char="-"/>
            </a:pPr>
            <a:r>
              <a:rPr lang="de-DE" sz="1200" dirty="0" smtClean="0">
                <a:solidFill>
                  <a:srgbClr val="000000"/>
                </a:solidFill>
                <a:cs typeface="Arial" panose="020B0604020202020204" pitchFamily="34" charset="0"/>
              </a:rPr>
              <a:t>Betonung innovativen Verhaltens im Unternehmen </a:t>
            </a:r>
          </a:p>
          <a:p>
            <a:pPr marL="342900" indent="-342900">
              <a:buFont typeface="Symbol" panose="05050102010706020507" pitchFamily="18" charset="2"/>
              <a:buChar char="-"/>
            </a:pPr>
            <a:r>
              <a:rPr lang="de-DE" sz="1200" dirty="0" smtClean="0">
                <a:solidFill>
                  <a:srgbClr val="000000"/>
                </a:solidFill>
                <a:cs typeface="Arial" panose="020B0604020202020204" pitchFamily="34" charset="0"/>
              </a:rPr>
              <a:t>Nutzung innovativer Entlohnungsmechanismen, die sich der Situation eines Start-</a:t>
            </a:r>
            <a:r>
              <a:rPr lang="de-DE" sz="1200" dirty="0" err="1" smtClean="0">
                <a:solidFill>
                  <a:srgbClr val="000000"/>
                </a:solidFill>
                <a:cs typeface="Arial" panose="020B0604020202020204" pitchFamily="34" charset="0"/>
              </a:rPr>
              <a:t>ups</a:t>
            </a:r>
            <a:r>
              <a:rPr lang="de-DE" sz="1200" dirty="0" smtClean="0">
                <a:solidFill>
                  <a:srgbClr val="000000"/>
                </a:solidFill>
                <a:cs typeface="Arial" panose="020B0604020202020204" pitchFamily="34" charset="0"/>
              </a:rPr>
              <a:t> zumindest annähern</a:t>
            </a:r>
          </a:p>
        </p:txBody>
      </p:sp>
      <p:sp>
        <p:nvSpPr>
          <p:cNvPr id="17" name="Rechteck 16"/>
          <p:cNvSpPr/>
          <p:nvPr/>
        </p:nvSpPr>
        <p:spPr>
          <a:xfrm>
            <a:off x="707006" y="3002454"/>
            <a:ext cx="1761874" cy="954107"/>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Personalbewertung</a:t>
            </a:r>
            <a:endParaRPr lang="de-DE" sz="1200" b="1" dirty="0">
              <a:solidFill>
                <a:srgbClr val="000000"/>
              </a:solidFill>
              <a:cs typeface="Arial" panose="020B0604020202020204" pitchFamily="34" charset="0"/>
            </a:endParaRPr>
          </a:p>
        </p:txBody>
      </p:sp>
      <p:sp>
        <p:nvSpPr>
          <p:cNvPr id="20" name="Textfeld 19"/>
          <p:cNvSpPr txBox="1"/>
          <p:nvPr/>
        </p:nvSpPr>
        <p:spPr>
          <a:xfrm>
            <a:off x="2604734" y="3002454"/>
            <a:ext cx="5645770" cy="1015663"/>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Integration von Mitarbeitern im Zieldefinitionsprozess </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Integration von qualitativen und subjektiven Kriterien zur Messung unternehmerischen Verhaltens, insbesondere wenn finanzielle Kriterien noch nicht greifen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Akzeptanz von Scheitern in unternehmerischen Aktivitäten </a:t>
            </a:r>
          </a:p>
        </p:txBody>
      </p:sp>
      <p:cxnSp>
        <p:nvCxnSpPr>
          <p:cNvPr id="22" name="Gerade Verbindung 21"/>
          <p:cNvCxnSpPr/>
          <p:nvPr/>
        </p:nvCxnSpPr>
        <p:spPr bwMode="auto">
          <a:xfrm>
            <a:off x="729832" y="200025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3" name="Gerade Verbindung 22"/>
          <p:cNvCxnSpPr/>
          <p:nvPr/>
        </p:nvCxnSpPr>
        <p:spPr bwMode="auto">
          <a:xfrm>
            <a:off x="729832" y="160401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4" name="Textfeld 2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Zusammenfassender Überblick über die Erfolgsfaktoren </a:t>
            </a:r>
            <a:r>
              <a:rPr lang="de-DE" sz="1600" b="1" dirty="0">
                <a:solidFill>
                  <a:srgbClr val="002060"/>
                </a:solidFill>
              </a:rPr>
              <a:t>einer unternehmerischen Gestaltung der </a:t>
            </a:r>
            <a:r>
              <a:rPr lang="de-DE" sz="1600" b="1" dirty="0" smtClean="0">
                <a:solidFill>
                  <a:srgbClr val="002060"/>
                </a:solidFill>
              </a:rPr>
              <a:t>Personalfunktion (2/2)</a:t>
            </a:r>
            <a:endParaRPr lang="de-DE" sz="1600" b="1" dirty="0">
              <a:solidFill>
                <a:srgbClr val="002060"/>
              </a:solidFill>
            </a:endParaRPr>
          </a:p>
        </p:txBody>
      </p:sp>
      <p:sp>
        <p:nvSpPr>
          <p:cNvPr id="1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Textfeld 14"/>
          <p:cNvSpPr txBox="1"/>
          <p:nvPr/>
        </p:nvSpPr>
        <p:spPr>
          <a:xfrm>
            <a:off x="217170" y="971550"/>
            <a:ext cx="3817071" cy="307777"/>
          </a:xfrm>
          <a:prstGeom prst="rect">
            <a:avLst/>
          </a:prstGeom>
          <a:noFill/>
        </p:spPr>
        <p:txBody>
          <a:bodyPr wrap="none" rtlCol="0">
            <a:spAutoFit/>
          </a:bodyPr>
          <a:lstStyle/>
          <a:p>
            <a:r>
              <a:rPr lang="de-DE" sz="1400" i="1" dirty="0" smtClean="0">
                <a:solidFill>
                  <a:schemeClr val="bg1">
                    <a:lumMod val="50000"/>
                  </a:schemeClr>
                </a:solidFill>
              </a:rPr>
              <a:t>3.3 Personal – Exkurs: Innovationschampions</a:t>
            </a:r>
            <a:endParaRPr lang="de-DE" sz="1400" i="1" dirty="0">
              <a:solidFill>
                <a:schemeClr val="bg1">
                  <a:lumMod val="50000"/>
                </a:schemeClr>
              </a:solidFill>
            </a:endParaRPr>
          </a:p>
        </p:txBody>
      </p:sp>
    </p:spTree>
    <p:extLst>
      <p:ext uri="{BB962C8B-B14F-4D97-AF65-F5344CB8AC3E}">
        <p14:creationId xmlns:p14="http://schemas.microsoft.com/office/powerpoint/2010/main" val="1719882969"/>
      </p:ext>
    </p:extLst>
  </p:cSld>
  <p:clrMapOvr>
    <a:masterClrMapping/>
  </p:clrMapOvr>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9982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smtClean="0">
                <a:solidFill>
                  <a:prstClr val="black">
                    <a:tint val="75000"/>
                  </a:prstClr>
                </a:solidFill>
              </a:rPr>
              <a:t>- </a:t>
            </a:r>
            <a:fld id="{EDE9D4E2-8C11-4264-A17B-4C066A852835}" type="slidenum">
              <a:rPr lang="de-DE" sz="1050" smtClean="0">
                <a:solidFill>
                  <a:prstClr val="black">
                    <a:tint val="75000"/>
                  </a:prstClr>
                </a:solidFill>
              </a:rPr>
              <a:pPr algn="ctr"/>
              <a:t>162</a:t>
            </a:fld>
            <a:r>
              <a:rPr lang="de-DE" sz="1050" smtClean="0">
                <a:solidFill>
                  <a:prstClr val="black">
                    <a:tint val="75000"/>
                  </a:prstClr>
                </a:solidFill>
              </a:rPr>
              <a:t> -</a:t>
            </a:r>
            <a:endParaRPr lang="de-DE" sz="105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400050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 1"/>
          <p:cNvGraphicFramePr/>
          <p:nvPr>
            <p:extLst>
              <p:ext uri="{D42A27DB-BD31-4B8C-83A1-F6EECF244321}">
                <p14:modId xmlns:p14="http://schemas.microsoft.com/office/powerpoint/2010/main" val="1298765223"/>
              </p:ext>
            </p:extLst>
          </p:nvPr>
        </p:nvGraphicFramePr>
        <p:xfrm>
          <a:off x="689118" y="1476895"/>
          <a:ext cx="7368480" cy="3904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689057" y="4215913"/>
            <a:ext cx="2376264" cy="830979"/>
          </a:xfrm>
          <a:prstGeom prst="rect">
            <a:avLst/>
          </a:prstGeom>
          <a:noFill/>
        </p:spPr>
        <p:txBody>
          <a:bodyPr wrap="square" lIns="91420" tIns="45711" rIns="91420" bIns="45711" rtlCol="0">
            <a:spAutoFit/>
          </a:bodyPr>
          <a:lstStyle/>
          <a:p>
            <a:pPr marL="285750" indent="-285750" defTabSz="914206">
              <a:buFont typeface="Arial" panose="020B0604020202020204" pitchFamily="34" charset="0"/>
              <a:buChar char="•"/>
            </a:pPr>
            <a:r>
              <a:rPr lang="de-DE" sz="1600" dirty="0">
                <a:solidFill>
                  <a:prstClr val="black"/>
                </a:solidFill>
                <a:cs typeface="Arial" panose="020B0604020202020204" pitchFamily="34" charset="0"/>
              </a:rPr>
              <a:t>Eigenschaften von Führungskräften</a:t>
            </a:r>
          </a:p>
          <a:p>
            <a:pPr marL="285750" indent="-285750" defTabSz="914206">
              <a:buFont typeface="Arial" panose="020B0604020202020204" pitchFamily="34" charset="0"/>
              <a:buChar char="•"/>
            </a:pPr>
            <a:r>
              <a:rPr lang="de-DE" sz="1600" dirty="0">
                <a:solidFill>
                  <a:prstClr val="black"/>
                </a:solidFill>
                <a:cs typeface="Arial" panose="020B0604020202020204" pitchFamily="34" charset="0"/>
              </a:rPr>
              <a:t>Führungsstile</a:t>
            </a:r>
          </a:p>
        </p:txBody>
      </p:sp>
      <p:sp>
        <p:nvSpPr>
          <p:cNvPr id="6" name="Textfeld 5"/>
          <p:cNvSpPr txBox="1"/>
          <p:nvPr/>
        </p:nvSpPr>
        <p:spPr>
          <a:xfrm>
            <a:off x="1655476" y="3930524"/>
            <a:ext cx="1296144" cy="338554"/>
          </a:xfrm>
          <a:prstGeom prst="rect">
            <a:avLst/>
          </a:prstGeom>
          <a:noFill/>
        </p:spPr>
        <p:txBody>
          <a:bodyPr wrap="square" rtlCol="0">
            <a:spAutoFit/>
          </a:bodyPr>
          <a:lstStyle/>
          <a:p>
            <a:r>
              <a:rPr lang="de-DE" sz="1600" b="1" dirty="0" smtClean="0">
                <a:solidFill>
                  <a:srgbClr val="000000"/>
                </a:solidFill>
                <a:cs typeface="Arial" panose="020B0604020202020204" pitchFamily="34" charset="0"/>
              </a:rPr>
              <a:t>Führung</a:t>
            </a:r>
            <a:endParaRPr lang="de-DE" sz="1600" b="1" dirty="0">
              <a:solidFill>
                <a:srgbClr val="000000"/>
              </a:solidFill>
              <a:cs typeface="Arial" panose="020B0604020202020204" pitchFamily="34" charset="0"/>
            </a:endParaRPr>
          </a:p>
        </p:txBody>
      </p:sp>
      <p:sp>
        <p:nvSpPr>
          <p:cNvPr id="8" name="Textfeld 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Im Rahmen der Führungsfunktion werden zwei zentrale Themen auf ihre Eignung, Corporate </a:t>
            </a:r>
            <a:r>
              <a:rPr lang="de-DE" sz="1600" b="1" dirty="0" err="1" smtClean="0">
                <a:solidFill>
                  <a:srgbClr val="002060"/>
                </a:solidFill>
              </a:rPr>
              <a:t>Entrepreneurship</a:t>
            </a:r>
            <a:r>
              <a:rPr lang="de-DE" sz="1600" b="1" dirty="0" smtClean="0">
                <a:solidFill>
                  <a:srgbClr val="002060"/>
                </a:solidFill>
              </a:rPr>
              <a:t> zu fördern, untersucht</a:t>
            </a:r>
            <a:endParaRPr lang="de-DE" sz="1600" b="1" dirty="0">
              <a:solidFill>
                <a:srgbClr val="002060"/>
              </a:solidFill>
            </a:endParaRPr>
          </a:p>
        </p:txBody>
      </p:sp>
      <p:sp>
        <p:nvSpPr>
          <p:cNvPr id="9" name="Textfeld 8"/>
          <p:cNvSpPr txBox="1"/>
          <p:nvPr/>
        </p:nvSpPr>
        <p:spPr>
          <a:xfrm>
            <a:off x="217170" y="971550"/>
            <a:ext cx="1148071" cy="307777"/>
          </a:xfrm>
          <a:prstGeom prst="rect">
            <a:avLst/>
          </a:prstGeom>
          <a:noFill/>
        </p:spPr>
        <p:txBody>
          <a:bodyPr wrap="none" rtlCol="0">
            <a:spAutoFit/>
          </a:bodyPr>
          <a:lstStyle/>
          <a:p>
            <a:r>
              <a:rPr lang="de-DE" sz="1400" i="1" dirty="0" smtClean="0">
                <a:solidFill>
                  <a:schemeClr val="bg1">
                    <a:lumMod val="50000"/>
                  </a:schemeClr>
                </a:solidFill>
              </a:rPr>
              <a:t>3.4 Führung</a:t>
            </a:r>
            <a:endParaRPr lang="de-DE" sz="1400" i="1" dirty="0">
              <a:solidFill>
                <a:schemeClr val="bg1">
                  <a:lumMod val="50000"/>
                </a:schemeClr>
              </a:solidFill>
            </a:endParaRPr>
          </a:p>
        </p:txBody>
      </p:sp>
      <p:sp>
        <p:nvSpPr>
          <p:cNvPr id="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163</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856818326"/>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3" name="Rectangle 1"/>
          <p:cNvSpPr>
            <a:spLocks noChangeArrowheads="1"/>
          </p:cNvSpPr>
          <p:nvPr/>
        </p:nvSpPr>
        <p:spPr bwMode="auto">
          <a:xfrm>
            <a:off x="834390" y="1829871"/>
            <a:ext cx="7246620"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Tom Peters, Koautor des legendären Buchs „In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Search</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of Excellence“, erzählt von einem seiner Managementseminare, das er bei einem großen US-amerikanischen Unternehmen abgehalten hat. Seine Aufgabe war es, mit 150 Managern oberer und mittlerer Hierarchiestufen zu diskutieren, wie ein Unternehmen, dessen Produkte in den letzten Jahren zu reinen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Commodities</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 geworden sind, innovativer werden kann. Peters erzählt, dass er beim Eintritt in den Seminarraum die Antwort schon hatte: Von den 150 Führungskräften waren geschätzte 144 zwischen 48 und 59 Jahren alt. </a:t>
            </a:r>
          </a:p>
          <a:p>
            <a:pPr marL="0" marR="0" lvl="0" indent="0" algn="l" defTabSz="914400" rtl="0" eaLnBrk="0" fontAlgn="base" latinLnBrk="0" hangingPunct="0">
              <a:lnSpc>
                <a:spcPct val="100000"/>
              </a:lnSpc>
              <a:spcBef>
                <a:spcPct val="0"/>
              </a:spcBef>
              <a:spcAft>
                <a:spcPct val="0"/>
              </a:spcAft>
              <a:buClrTx/>
              <a:buSzTx/>
              <a:buFontTx/>
              <a:buNone/>
              <a:tabLst/>
            </a:pPr>
            <a:endParaRPr lang="de-DE" sz="1400" dirty="0" smtClean="0">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Von diesen 144 waren geschätzte 140 sogenannte „OWMs“ („Old White Males“). Und von diesen 140 „OWMs“ wiederum trugen geschätzte 137 die traditionelle US-amerikanische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Offsite</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-Kluft: leuchtend-hellgrüne Golfhosen aus Polyester. Er schlussfolgert: Mitglieder einer Gruppe sehen gleich aus, denken gleich, sprechen gleich, diskutieren gleich, essen das gleiche Essen und entwickeln die gleichen Ideen. Es folgt als rhetorische Frage zur Ausgangssituation: Können dabei überhaupt neue unternehmerische Perspektiven und Initiativen entstehen, die das Unternehmen aus der </a:t>
            </a:r>
            <a:r>
              <a:rPr kumimoji="0" lang="de-DE" sz="1400" b="0" i="0" u="none" strike="noStrike" cap="none" normalizeH="0" baseline="0" dirty="0" err="1" smtClean="0">
                <a:ln>
                  <a:noFill/>
                </a:ln>
                <a:solidFill>
                  <a:schemeClr val="tx1"/>
                </a:solidFill>
                <a:effectLst/>
                <a:ea typeface="Arial Unicode MS" pitchFamily="34" charset="-128"/>
                <a:cs typeface="Arial Unicode MS" pitchFamily="34" charset="-128"/>
              </a:rPr>
              <a:t>Commodity</a:t>
            </a:r>
            <a:r>
              <a:rPr kumimoji="0" lang="de-DE" sz="1400" b="0" i="0" u="none" strike="noStrike" cap="none" normalizeH="0" baseline="0" dirty="0" smtClean="0">
                <a:ln>
                  <a:noFill/>
                </a:ln>
                <a:solidFill>
                  <a:schemeClr val="tx1"/>
                </a:solidFill>
                <a:effectLst/>
                <a:ea typeface="Arial Unicode MS" pitchFamily="34" charset="-128"/>
                <a:cs typeface="Arial Unicode MS" pitchFamily="34" charset="-128"/>
              </a:rPr>
              <a:t>-Falle hieven?</a:t>
            </a:r>
            <a:r>
              <a:rPr kumimoji="0" lang="de-DE" sz="1400" b="0" i="0" u="none" strike="noStrike" cap="none" normalizeH="0" baseline="0" dirty="0" smtClean="0">
                <a:ln>
                  <a:noFill/>
                </a:ln>
                <a:solidFill>
                  <a:schemeClr val="tx1"/>
                </a:solidFill>
                <a:effectLst/>
                <a:cs typeface="Arial" pitchFamily="34" charset="0"/>
              </a:rPr>
              <a:t> </a:t>
            </a:r>
          </a:p>
        </p:txBody>
      </p:sp>
      <p:sp>
        <p:nvSpPr>
          <p:cNvPr id="5" name="Textfeld 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140 von 150: „Old White Males“ als Treiber von Corporate </a:t>
            </a:r>
            <a:r>
              <a:rPr lang="de-DE" sz="1600" b="1" dirty="0" err="1" smtClean="0">
                <a:solidFill>
                  <a:srgbClr val="002060"/>
                </a:solidFill>
              </a:rPr>
              <a:t>Entrepreneurship</a:t>
            </a:r>
            <a:r>
              <a:rPr lang="de-DE" sz="1600" b="1" dirty="0" smtClean="0">
                <a:solidFill>
                  <a:srgbClr val="002060"/>
                </a:solidFill>
              </a:rPr>
              <a:t>?</a:t>
            </a:r>
            <a:endParaRPr lang="de-DE" sz="1600" b="1" dirty="0">
              <a:solidFill>
                <a:srgbClr val="002060"/>
              </a:solidFill>
            </a:endParaRPr>
          </a:p>
        </p:txBody>
      </p:sp>
      <p:sp>
        <p:nvSpPr>
          <p:cNvPr id="6" name="Textfeld 5"/>
          <p:cNvSpPr txBox="1"/>
          <p:nvPr/>
        </p:nvSpPr>
        <p:spPr>
          <a:xfrm>
            <a:off x="217170" y="971550"/>
            <a:ext cx="1148071" cy="307777"/>
          </a:xfrm>
          <a:prstGeom prst="rect">
            <a:avLst/>
          </a:prstGeom>
          <a:noFill/>
        </p:spPr>
        <p:txBody>
          <a:bodyPr wrap="none" rtlCol="0">
            <a:spAutoFit/>
          </a:bodyPr>
          <a:lstStyle/>
          <a:p>
            <a:r>
              <a:rPr lang="de-DE" sz="1400" i="1" dirty="0" smtClean="0">
                <a:solidFill>
                  <a:schemeClr val="bg1">
                    <a:lumMod val="50000"/>
                  </a:schemeClr>
                </a:solidFill>
              </a:rPr>
              <a:t>3.4 Führung</a:t>
            </a:r>
            <a:endParaRPr lang="de-DE" sz="1400" i="1" dirty="0">
              <a:solidFill>
                <a:schemeClr val="bg1">
                  <a:lumMod val="50000"/>
                </a:schemeClr>
              </a:solidFill>
            </a:endParaRPr>
          </a:p>
        </p:txBody>
      </p:sp>
      <p:cxnSp>
        <p:nvCxnSpPr>
          <p:cNvPr id="8" name="Gerade Verbindung 7"/>
          <p:cNvCxnSpPr/>
          <p:nvPr/>
        </p:nvCxnSpPr>
        <p:spPr bwMode="auto">
          <a:xfrm>
            <a:off x="834390" y="1771650"/>
            <a:ext cx="705231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834390" y="5227320"/>
            <a:ext cx="705231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0" name="Textfeld 9"/>
          <p:cNvSpPr txBox="1"/>
          <p:nvPr/>
        </p:nvSpPr>
        <p:spPr>
          <a:xfrm>
            <a:off x="346710" y="6382247"/>
            <a:ext cx="1467068" cy="253916"/>
          </a:xfrm>
          <a:prstGeom prst="rect">
            <a:avLst/>
          </a:prstGeom>
          <a:noFill/>
        </p:spPr>
        <p:txBody>
          <a:bodyPr wrap="none" rtlCol="0">
            <a:spAutoFit/>
          </a:bodyPr>
          <a:lstStyle/>
          <a:p>
            <a:r>
              <a:rPr lang="de-DE" sz="1050" dirty="0" smtClean="0">
                <a:solidFill>
                  <a:schemeClr val="bg1">
                    <a:lumMod val="50000"/>
                  </a:schemeClr>
                </a:solidFill>
              </a:rPr>
              <a:t>Quelle: Peters (2010)</a:t>
            </a:r>
            <a:endParaRPr lang="de-DE" sz="1050" dirty="0">
              <a:solidFill>
                <a:srgbClr val="FF0000"/>
              </a:solidFill>
            </a:endParaRPr>
          </a:p>
        </p:txBody>
      </p:sp>
      <p:sp>
        <p:nvSpPr>
          <p:cNvPr id="11" name="Textfeld 10"/>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2" name="Gerade Verbindung 11"/>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3" name="Gerade Verbindung 12"/>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394460" y="2016056"/>
            <a:ext cx="6412230" cy="2677656"/>
          </a:xfrm>
          <a:prstGeom prst="rect">
            <a:avLst/>
          </a:prstGeom>
        </p:spPr>
        <p:txBody>
          <a:bodyPr wrap="square">
            <a:spAutoFit/>
          </a:bodyPr>
          <a:lstStyle/>
          <a:p>
            <a:r>
              <a:rPr lang="de-DE" sz="1400" dirty="0" smtClean="0"/>
              <a:t>Mitte der 1990er Jahre hatte ein kleines Team auf mittleren und unteren Hierarchieebenen bei Hewlett-Packard in der Scanner-Division den Prototyp eines tragbaren Scanners entwickelt. Für dieses Projekt bekam das Team zunächst keine Finanzierung, bis Antonio Perez aus dem Top-Management einschritt: Er stellte etwa zehn Millionen US-Dollar zur Überprüfung der Machbarkeit des Produkts bereit und ließ das Team damit arbeiten. </a:t>
            </a:r>
          </a:p>
          <a:p>
            <a:endParaRPr lang="de-DE" sz="1400" dirty="0" smtClean="0"/>
          </a:p>
          <a:p>
            <a:r>
              <a:rPr lang="de-DE" sz="1400" dirty="0" smtClean="0"/>
              <a:t>Als sich Perez Monate später nach dem Fortschritt erkundigte, erfuhr er, dass die Mittel in der Scanner-Division umgeleitet wurden, um ein anderes Loch im Budget der Division zu stopfen. Das besagte Team hatte damit weder finanzielle Mittel noch kontinuierliche Top-Management-Unterstützung. Das Produkt wurde nicht weiterverfolgt</a:t>
            </a:r>
            <a:endParaRPr lang="de-DE" sz="1400" dirty="0"/>
          </a:p>
        </p:txBody>
      </p:sp>
      <p:sp>
        <p:nvSpPr>
          <p:cNvPr id="5" name="Textfeld 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Wie Innovationsbudgets „versickern“ können …</a:t>
            </a:r>
            <a:endParaRPr lang="de-DE" sz="1600" b="1" dirty="0">
              <a:solidFill>
                <a:srgbClr val="002060"/>
              </a:solidFill>
            </a:endParaRPr>
          </a:p>
        </p:txBody>
      </p:sp>
      <p:sp>
        <p:nvSpPr>
          <p:cNvPr id="6" name="Textfeld 5"/>
          <p:cNvSpPr txBox="1"/>
          <p:nvPr/>
        </p:nvSpPr>
        <p:spPr>
          <a:xfrm>
            <a:off x="217170" y="971550"/>
            <a:ext cx="1148071" cy="307777"/>
          </a:xfrm>
          <a:prstGeom prst="rect">
            <a:avLst/>
          </a:prstGeom>
          <a:noFill/>
        </p:spPr>
        <p:txBody>
          <a:bodyPr wrap="none" rtlCol="0">
            <a:spAutoFit/>
          </a:bodyPr>
          <a:lstStyle/>
          <a:p>
            <a:r>
              <a:rPr lang="de-DE" sz="1400" i="1" dirty="0" smtClean="0">
                <a:solidFill>
                  <a:schemeClr val="bg1">
                    <a:lumMod val="50000"/>
                  </a:schemeClr>
                </a:solidFill>
              </a:rPr>
              <a:t>3.4 Führung</a:t>
            </a:r>
            <a:endParaRPr lang="de-DE" sz="1400" i="1" dirty="0">
              <a:solidFill>
                <a:schemeClr val="bg1">
                  <a:lumMod val="50000"/>
                </a:schemeClr>
              </a:solidFill>
            </a:endParaRPr>
          </a:p>
        </p:txBody>
      </p:sp>
      <p:cxnSp>
        <p:nvCxnSpPr>
          <p:cNvPr id="8" name="Gerade Verbindung 7"/>
          <p:cNvCxnSpPr/>
          <p:nvPr/>
        </p:nvCxnSpPr>
        <p:spPr bwMode="auto">
          <a:xfrm>
            <a:off x="1428750" y="1931670"/>
            <a:ext cx="602361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1428750" y="4781550"/>
            <a:ext cx="602361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0" name="Picture 1"/>
          <p:cNvPicPr>
            <a:picLocks noChangeAspect="1" noChangeArrowheads="1"/>
          </p:cNvPicPr>
          <p:nvPr/>
        </p:nvPicPr>
        <p:blipFill>
          <a:blip r:embed="rId2" cstate="print"/>
          <a:srcRect/>
          <a:stretch>
            <a:fillRect/>
          </a:stretch>
        </p:blipFill>
        <p:spPr bwMode="auto">
          <a:xfrm>
            <a:off x="7205663" y="1716710"/>
            <a:ext cx="383857" cy="364503"/>
          </a:xfrm>
          <a:prstGeom prst="rect">
            <a:avLst/>
          </a:prstGeom>
          <a:noFill/>
          <a:ln w="9525">
            <a:noFill/>
            <a:miter lim="800000"/>
            <a:headEnd/>
            <a:tailEnd/>
          </a:ln>
        </p:spPr>
      </p:pic>
      <p:sp>
        <p:nvSpPr>
          <p:cNvPr id="11"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2" name="Textfeld 11"/>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3" name="Gerade Verbindung 12"/>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4" name="Gerade Verbindung 13"/>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5" name="Textfeld 14"/>
          <p:cNvSpPr txBox="1"/>
          <p:nvPr/>
        </p:nvSpPr>
        <p:spPr>
          <a:xfrm>
            <a:off x="346710" y="6382247"/>
            <a:ext cx="1968809"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a:solidFill>
                  <a:schemeClr val="bg1">
                    <a:lumMod val="50000"/>
                  </a:schemeClr>
                </a:solidFill>
              </a:rPr>
              <a:t>Tushman</a:t>
            </a:r>
            <a:r>
              <a:rPr lang="de-DE" sz="1050" dirty="0">
                <a:solidFill>
                  <a:schemeClr val="bg1">
                    <a:lumMod val="50000"/>
                  </a:schemeClr>
                </a:solidFill>
              </a:rPr>
              <a:t> et al.</a:t>
            </a:r>
            <a:r>
              <a:rPr lang="de-DE" sz="1050" dirty="0" smtClean="0">
                <a:solidFill>
                  <a:schemeClr val="bg1">
                    <a:lumMod val="50000"/>
                  </a:schemeClr>
                </a:solidFill>
              </a:rPr>
              <a:t> (2011)</a:t>
            </a:r>
            <a:endParaRPr lang="de-DE" sz="1050" dirty="0">
              <a:solidFill>
                <a:srgbClr val="FF0000"/>
              </a:solidFill>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Objekt 34"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2670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Rechteck 35"/>
          <p:cNvSpPr/>
          <p:nvPr/>
        </p:nvSpPr>
        <p:spPr bwMode="auto">
          <a:xfrm>
            <a:off x="5920740" y="2183130"/>
            <a:ext cx="2628900" cy="2708910"/>
          </a:xfrm>
          <a:prstGeom prst="rect">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42" name="Textfeld 41"/>
          <p:cNvSpPr txBox="1"/>
          <p:nvPr/>
        </p:nvSpPr>
        <p:spPr>
          <a:xfrm>
            <a:off x="6104880" y="2279259"/>
            <a:ext cx="2286791" cy="2492990"/>
          </a:xfrm>
          <a:prstGeom prst="rect">
            <a:avLst/>
          </a:prstGeom>
          <a:noFill/>
        </p:spPr>
        <p:txBody>
          <a:bodyPr wrap="square" rtlCol="0">
            <a:spAutoFit/>
          </a:bodyPr>
          <a:lstStyle/>
          <a:p>
            <a:pPr marL="269875" indent="-269875">
              <a:buFont typeface="Symbol" pitchFamily="18" charset="2"/>
              <a:buChar char="-"/>
            </a:pPr>
            <a:r>
              <a:rPr lang="de-DE" sz="1200" dirty="0" smtClean="0"/>
              <a:t>Beispiel von Apple und Steve Jobs zeigt, dass einzelne Top-Manager einen Einfluss auf das gesamte Unternehmen nehmen können</a:t>
            </a:r>
          </a:p>
          <a:p>
            <a:pPr marL="269875" indent="-269875">
              <a:buFont typeface="Symbol" pitchFamily="18" charset="2"/>
              <a:buChar char="-"/>
            </a:pPr>
            <a:r>
              <a:rPr lang="de-DE" sz="1200" dirty="0" smtClean="0"/>
              <a:t>Einfluss wird durch Ressourcen- und Richtungsentscheidungen sowie durch Kommunikation insbesondere auf alle Mitarbeiter ausgeübt</a:t>
            </a:r>
            <a:endParaRPr lang="de-DE" sz="1200" dirty="0"/>
          </a:p>
        </p:txBody>
      </p:sp>
      <p:sp>
        <p:nvSpPr>
          <p:cNvPr id="34" name="Richtungspfeil 33"/>
          <p:cNvSpPr/>
          <p:nvPr/>
        </p:nvSpPr>
        <p:spPr bwMode="auto">
          <a:xfrm>
            <a:off x="457200" y="1383030"/>
            <a:ext cx="5543550" cy="4389120"/>
          </a:xfrm>
          <a:prstGeom prst="homePlate">
            <a:avLst>
              <a:gd name="adj" fmla="val 924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5" name="Gerade Verbindung 4"/>
          <p:cNvCxnSpPr>
            <a:stCxn id="20" idx="2"/>
          </p:cNvCxnSpPr>
          <p:nvPr/>
        </p:nvCxnSpPr>
        <p:spPr>
          <a:xfrm flipH="1">
            <a:off x="1420556" y="2177951"/>
            <a:ext cx="2480" cy="3336436"/>
          </a:xfrm>
          <a:prstGeom prst="line">
            <a:avLst/>
          </a:prstGeom>
        </p:spPr>
        <p:style>
          <a:lnRef idx="1">
            <a:schemeClr val="dk1"/>
          </a:lnRef>
          <a:fillRef idx="0">
            <a:schemeClr val="dk1"/>
          </a:fillRef>
          <a:effectRef idx="0">
            <a:schemeClr val="dk1"/>
          </a:effectRef>
          <a:fontRef idx="minor">
            <a:schemeClr val="tx1"/>
          </a:fontRef>
        </p:style>
      </p:cxnSp>
      <p:sp>
        <p:nvSpPr>
          <p:cNvPr id="13" name="Textfeld 12"/>
          <p:cNvSpPr txBox="1">
            <a:spLocks/>
          </p:cNvSpPr>
          <p:nvPr/>
        </p:nvSpPr>
        <p:spPr>
          <a:xfrm>
            <a:off x="937411" y="2112504"/>
            <a:ext cx="411298" cy="251794"/>
          </a:xfrm>
          <a:prstGeom prst="rect">
            <a:avLst/>
          </a:prstGeom>
          <a:noFill/>
        </p:spPr>
        <p:txBody>
          <a:bodyPr wrap="square" rtlCol="0">
            <a:spAutoFit/>
          </a:bodyPr>
          <a:lstStyle/>
          <a:p>
            <a:pPr algn="r"/>
            <a:r>
              <a:rPr lang="de-DE" sz="1200" dirty="0" smtClean="0">
                <a:solidFill>
                  <a:srgbClr val="000000"/>
                </a:solidFill>
                <a:cs typeface="Arial" panose="020B0604020202020204" pitchFamily="34" charset="0"/>
              </a:rPr>
              <a:t>60</a:t>
            </a:r>
            <a:endParaRPr lang="de-DE" sz="1200" dirty="0">
              <a:solidFill>
                <a:srgbClr val="000000"/>
              </a:solidFill>
              <a:cs typeface="Arial" panose="020B0604020202020204" pitchFamily="34" charset="0"/>
            </a:endParaRPr>
          </a:p>
        </p:txBody>
      </p:sp>
      <p:sp>
        <p:nvSpPr>
          <p:cNvPr id="14" name="Textfeld 13"/>
          <p:cNvSpPr txBox="1">
            <a:spLocks/>
          </p:cNvSpPr>
          <p:nvPr/>
        </p:nvSpPr>
        <p:spPr>
          <a:xfrm>
            <a:off x="937411" y="2767062"/>
            <a:ext cx="411298" cy="251794"/>
          </a:xfrm>
          <a:prstGeom prst="rect">
            <a:avLst/>
          </a:prstGeom>
          <a:noFill/>
        </p:spPr>
        <p:txBody>
          <a:bodyPr wrap="square" rtlCol="0">
            <a:noAutofit/>
          </a:bodyPr>
          <a:lstStyle/>
          <a:p>
            <a:pPr algn="r"/>
            <a:r>
              <a:rPr lang="de-DE" sz="1200" dirty="0" smtClean="0">
                <a:solidFill>
                  <a:srgbClr val="000000"/>
                </a:solidFill>
                <a:cs typeface="Arial" panose="020B0604020202020204" pitchFamily="34" charset="0"/>
              </a:rPr>
              <a:t>40</a:t>
            </a:r>
            <a:endParaRPr lang="de-DE" sz="1200" dirty="0">
              <a:solidFill>
                <a:srgbClr val="000000"/>
              </a:solidFill>
              <a:cs typeface="Arial" panose="020B0604020202020204" pitchFamily="34" charset="0"/>
            </a:endParaRPr>
          </a:p>
        </p:txBody>
      </p:sp>
      <p:sp>
        <p:nvSpPr>
          <p:cNvPr id="15" name="Textfeld 14"/>
          <p:cNvSpPr txBox="1">
            <a:spLocks/>
          </p:cNvSpPr>
          <p:nvPr/>
        </p:nvSpPr>
        <p:spPr>
          <a:xfrm>
            <a:off x="937411" y="3421620"/>
            <a:ext cx="411298" cy="251794"/>
          </a:xfrm>
          <a:prstGeom prst="rect">
            <a:avLst/>
          </a:prstGeom>
          <a:noFill/>
        </p:spPr>
        <p:txBody>
          <a:bodyPr wrap="square" rtlCol="0">
            <a:noAutofit/>
          </a:bodyPr>
          <a:lstStyle/>
          <a:p>
            <a:pPr algn="r"/>
            <a:r>
              <a:rPr lang="de-DE" sz="1200" dirty="0" smtClean="0">
                <a:solidFill>
                  <a:srgbClr val="000000"/>
                </a:solidFill>
                <a:cs typeface="Arial" panose="020B0604020202020204" pitchFamily="34" charset="0"/>
              </a:rPr>
              <a:t>20</a:t>
            </a:r>
            <a:endParaRPr lang="de-DE" sz="1200" dirty="0">
              <a:solidFill>
                <a:srgbClr val="000000"/>
              </a:solidFill>
              <a:cs typeface="Arial" panose="020B0604020202020204" pitchFamily="34" charset="0"/>
            </a:endParaRPr>
          </a:p>
        </p:txBody>
      </p:sp>
      <p:sp>
        <p:nvSpPr>
          <p:cNvPr id="16" name="Textfeld 15"/>
          <p:cNvSpPr txBox="1">
            <a:spLocks/>
          </p:cNvSpPr>
          <p:nvPr/>
        </p:nvSpPr>
        <p:spPr>
          <a:xfrm>
            <a:off x="937411" y="4076178"/>
            <a:ext cx="411298" cy="251794"/>
          </a:xfrm>
          <a:prstGeom prst="rect">
            <a:avLst/>
          </a:prstGeom>
          <a:noFill/>
        </p:spPr>
        <p:txBody>
          <a:bodyPr wrap="square" rtlCol="0">
            <a:noAutofit/>
          </a:bodyPr>
          <a:lstStyle/>
          <a:p>
            <a:pPr algn="r"/>
            <a:r>
              <a:rPr lang="de-DE" sz="1200" dirty="0">
                <a:solidFill>
                  <a:srgbClr val="000000"/>
                </a:solidFill>
                <a:cs typeface="Arial" panose="020B0604020202020204" pitchFamily="34" charset="0"/>
              </a:rPr>
              <a:t> </a:t>
            </a:r>
            <a:r>
              <a:rPr lang="de-DE" sz="1200" dirty="0" smtClean="0">
                <a:solidFill>
                  <a:srgbClr val="000000"/>
                </a:solidFill>
                <a:cs typeface="Arial" panose="020B0604020202020204" pitchFamily="34" charset="0"/>
              </a:rPr>
              <a:t>  0</a:t>
            </a:r>
            <a:endParaRPr lang="de-DE" sz="1200" dirty="0">
              <a:solidFill>
                <a:srgbClr val="000000"/>
              </a:solidFill>
              <a:cs typeface="Arial" panose="020B0604020202020204" pitchFamily="34" charset="0"/>
            </a:endParaRPr>
          </a:p>
        </p:txBody>
      </p:sp>
      <p:sp>
        <p:nvSpPr>
          <p:cNvPr id="17" name="Textfeld 16"/>
          <p:cNvSpPr txBox="1">
            <a:spLocks/>
          </p:cNvSpPr>
          <p:nvPr/>
        </p:nvSpPr>
        <p:spPr>
          <a:xfrm>
            <a:off x="937411" y="4730737"/>
            <a:ext cx="411298" cy="251794"/>
          </a:xfrm>
          <a:prstGeom prst="rect">
            <a:avLst/>
          </a:prstGeom>
          <a:noFill/>
        </p:spPr>
        <p:txBody>
          <a:bodyPr wrap="square" rtlCol="0">
            <a:noAutofit/>
          </a:bodyPr>
          <a:lstStyle/>
          <a:p>
            <a:pPr algn="r"/>
            <a:r>
              <a:rPr lang="de-DE" sz="1200" dirty="0" smtClean="0">
                <a:solidFill>
                  <a:srgbClr val="000000"/>
                </a:solidFill>
                <a:cs typeface="Arial" panose="020B0604020202020204" pitchFamily="34" charset="0"/>
              </a:rPr>
              <a:t>-20</a:t>
            </a:r>
            <a:endParaRPr lang="de-DE" sz="1200" dirty="0">
              <a:solidFill>
                <a:srgbClr val="000000"/>
              </a:solidFill>
              <a:cs typeface="Arial" panose="020B0604020202020204" pitchFamily="34" charset="0"/>
            </a:endParaRPr>
          </a:p>
        </p:txBody>
      </p:sp>
      <p:sp>
        <p:nvSpPr>
          <p:cNvPr id="18" name="Textfeld 17"/>
          <p:cNvSpPr txBox="1">
            <a:spLocks/>
          </p:cNvSpPr>
          <p:nvPr/>
        </p:nvSpPr>
        <p:spPr>
          <a:xfrm>
            <a:off x="937411" y="5385294"/>
            <a:ext cx="411298" cy="251794"/>
          </a:xfrm>
          <a:prstGeom prst="rect">
            <a:avLst/>
          </a:prstGeom>
          <a:noFill/>
        </p:spPr>
        <p:txBody>
          <a:bodyPr wrap="square" rtlCol="0">
            <a:noAutofit/>
          </a:bodyPr>
          <a:lstStyle/>
          <a:p>
            <a:pPr algn="r"/>
            <a:r>
              <a:rPr lang="de-DE" sz="1200" dirty="0" smtClean="0">
                <a:solidFill>
                  <a:srgbClr val="000000"/>
                </a:solidFill>
                <a:cs typeface="Arial" panose="020B0604020202020204" pitchFamily="34" charset="0"/>
              </a:rPr>
              <a:t>-40</a:t>
            </a:r>
            <a:endParaRPr lang="de-DE" sz="1200" dirty="0">
              <a:solidFill>
                <a:srgbClr val="000000"/>
              </a:solidFill>
              <a:cs typeface="Arial" panose="020B0604020202020204" pitchFamily="34" charset="0"/>
            </a:endParaRPr>
          </a:p>
        </p:txBody>
      </p:sp>
      <p:sp>
        <p:nvSpPr>
          <p:cNvPr id="20" name="Textfeld 19"/>
          <p:cNvSpPr txBox="1"/>
          <p:nvPr/>
        </p:nvSpPr>
        <p:spPr>
          <a:xfrm>
            <a:off x="525781" y="1531620"/>
            <a:ext cx="1794510" cy="646331"/>
          </a:xfrm>
          <a:prstGeom prst="rect">
            <a:avLst/>
          </a:prstGeom>
          <a:noFill/>
        </p:spPr>
        <p:txBody>
          <a:bodyPr wrap="square" rtlCol="0">
            <a:spAutoFit/>
          </a:bodyPr>
          <a:lstStyle/>
          <a:p>
            <a:pPr algn="ctr"/>
            <a:r>
              <a:rPr lang="de-DE" sz="1200" b="1" dirty="0" smtClean="0">
                <a:solidFill>
                  <a:srgbClr val="000000"/>
                </a:solidFill>
                <a:cs typeface="Arial" panose="020B0604020202020204" pitchFamily="34" charset="0"/>
              </a:rPr>
              <a:t>Innovationsprämie* von Apple </a:t>
            </a:r>
            <a:br>
              <a:rPr lang="de-DE" sz="1200" b="1" dirty="0" smtClean="0">
                <a:solidFill>
                  <a:srgbClr val="000000"/>
                </a:solidFill>
                <a:cs typeface="Arial" panose="020B0604020202020204" pitchFamily="34" charset="0"/>
              </a:rPr>
            </a:br>
            <a:r>
              <a:rPr lang="de-DE" sz="1200" dirty="0" smtClean="0">
                <a:solidFill>
                  <a:srgbClr val="000000"/>
                </a:solidFill>
                <a:cs typeface="Arial" panose="020B0604020202020204" pitchFamily="34" charset="0"/>
              </a:rPr>
              <a:t>(in Prozent)</a:t>
            </a:r>
            <a:endParaRPr lang="de-DE" sz="1200" dirty="0">
              <a:solidFill>
                <a:srgbClr val="000000"/>
              </a:solidFill>
              <a:cs typeface="Arial" panose="020B0604020202020204" pitchFamily="34" charset="0"/>
            </a:endParaRPr>
          </a:p>
        </p:txBody>
      </p:sp>
      <p:sp>
        <p:nvSpPr>
          <p:cNvPr id="21" name="Rechteck 20"/>
          <p:cNvSpPr/>
          <p:nvPr/>
        </p:nvSpPr>
        <p:spPr>
          <a:xfrm>
            <a:off x="1541101" y="3046834"/>
            <a:ext cx="616881" cy="1169231"/>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solidFill>
                  <a:sysClr val="windowText" lastClr="000000"/>
                </a:solidFill>
                <a:cs typeface="Arial" panose="020B0604020202020204" pitchFamily="34" charset="0"/>
              </a:rPr>
              <a:t>37%</a:t>
            </a:r>
            <a:endParaRPr lang="de-DE" sz="1200" dirty="0">
              <a:solidFill>
                <a:sysClr val="windowText" lastClr="000000"/>
              </a:solidFill>
              <a:cs typeface="Arial" panose="020B0604020202020204" pitchFamily="34" charset="0"/>
            </a:endParaRPr>
          </a:p>
        </p:txBody>
      </p:sp>
      <p:sp>
        <p:nvSpPr>
          <p:cNvPr id="22" name="Rechteck 21"/>
          <p:cNvSpPr/>
          <p:nvPr/>
        </p:nvSpPr>
        <p:spPr>
          <a:xfrm>
            <a:off x="2516409" y="4216065"/>
            <a:ext cx="616881" cy="981837"/>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solidFill>
                  <a:sysClr val="windowText" lastClr="000000"/>
                </a:solidFill>
                <a:cs typeface="Arial" panose="020B0604020202020204" pitchFamily="34" charset="0"/>
              </a:rPr>
              <a:t>- 31%</a:t>
            </a:r>
            <a:endParaRPr lang="de-DE" sz="1200" dirty="0">
              <a:solidFill>
                <a:sysClr val="windowText" lastClr="000000"/>
              </a:solidFill>
              <a:cs typeface="Arial" panose="020B0604020202020204" pitchFamily="34" charset="0"/>
            </a:endParaRPr>
          </a:p>
        </p:txBody>
      </p:sp>
      <p:sp>
        <p:nvSpPr>
          <p:cNvPr id="23" name="Rechteck 22"/>
          <p:cNvSpPr/>
          <p:nvPr/>
        </p:nvSpPr>
        <p:spPr>
          <a:xfrm>
            <a:off x="3471976" y="4174506"/>
            <a:ext cx="616881" cy="41559"/>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24" name="Textfeld 23"/>
          <p:cNvSpPr txBox="1"/>
          <p:nvPr/>
        </p:nvSpPr>
        <p:spPr>
          <a:xfrm>
            <a:off x="3471976" y="3908317"/>
            <a:ext cx="616881" cy="251794"/>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2%</a:t>
            </a:r>
            <a:endParaRPr lang="de-DE" sz="1200" dirty="0">
              <a:solidFill>
                <a:srgbClr val="000000"/>
              </a:solidFill>
              <a:cs typeface="Arial" panose="020B0604020202020204" pitchFamily="34" charset="0"/>
            </a:endParaRPr>
          </a:p>
        </p:txBody>
      </p:sp>
      <p:sp>
        <p:nvSpPr>
          <p:cNvPr id="25" name="Rechteck 24"/>
          <p:cNvSpPr/>
          <p:nvPr/>
        </p:nvSpPr>
        <p:spPr>
          <a:xfrm>
            <a:off x="4428374" y="2514214"/>
            <a:ext cx="616881" cy="1701850"/>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solidFill>
                  <a:sysClr val="windowText" lastClr="000000"/>
                </a:solidFill>
                <a:cs typeface="Arial" panose="020B0604020202020204" pitchFamily="34" charset="0"/>
              </a:rPr>
              <a:t>52%</a:t>
            </a:r>
            <a:endParaRPr lang="de-DE" sz="1200" dirty="0">
              <a:solidFill>
                <a:sysClr val="windowText" lastClr="000000"/>
              </a:solidFill>
              <a:cs typeface="Arial" panose="020B0604020202020204" pitchFamily="34" charset="0"/>
            </a:endParaRPr>
          </a:p>
        </p:txBody>
      </p:sp>
      <p:sp>
        <p:nvSpPr>
          <p:cNvPr id="26" name="Textfeld 25"/>
          <p:cNvSpPr txBox="1"/>
          <p:nvPr/>
        </p:nvSpPr>
        <p:spPr>
          <a:xfrm>
            <a:off x="4304997" y="4216065"/>
            <a:ext cx="925322" cy="587520"/>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2005-2010 unter Steve Jobs</a:t>
            </a:r>
            <a:endParaRPr lang="de-DE" sz="1200" dirty="0">
              <a:solidFill>
                <a:srgbClr val="000000"/>
              </a:solidFill>
              <a:cs typeface="Arial" panose="020B0604020202020204" pitchFamily="34" charset="0"/>
            </a:endParaRPr>
          </a:p>
        </p:txBody>
      </p:sp>
      <p:sp>
        <p:nvSpPr>
          <p:cNvPr id="27" name="Textfeld 26"/>
          <p:cNvSpPr txBox="1"/>
          <p:nvPr/>
        </p:nvSpPr>
        <p:spPr>
          <a:xfrm>
            <a:off x="3317756" y="4216065"/>
            <a:ext cx="925322" cy="587520"/>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1999-2005 unter Steve Jobs</a:t>
            </a:r>
            <a:endParaRPr lang="de-DE" sz="1200" dirty="0">
              <a:solidFill>
                <a:srgbClr val="000000"/>
              </a:solidFill>
              <a:cs typeface="Arial" panose="020B0604020202020204" pitchFamily="34" charset="0"/>
            </a:endParaRPr>
          </a:p>
        </p:txBody>
      </p:sp>
      <p:sp>
        <p:nvSpPr>
          <p:cNvPr id="28" name="Textfeld 27"/>
          <p:cNvSpPr txBox="1"/>
          <p:nvPr/>
        </p:nvSpPr>
        <p:spPr>
          <a:xfrm>
            <a:off x="2362189" y="3228561"/>
            <a:ext cx="925322" cy="587520"/>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 Apple ohne</a:t>
            </a:r>
          </a:p>
          <a:p>
            <a:pPr algn="ctr"/>
            <a:r>
              <a:rPr lang="de-DE" sz="1200" dirty="0" smtClean="0">
                <a:solidFill>
                  <a:srgbClr val="000000"/>
                </a:solidFill>
                <a:cs typeface="Arial" panose="020B0604020202020204" pitchFamily="34" charset="0"/>
              </a:rPr>
              <a:t>Steve Jobs 1985-1998</a:t>
            </a:r>
            <a:endParaRPr lang="de-DE" sz="1200" dirty="0">
              <a:solidFill>
                <a:srgbClr val="000000"/>
              </a:solidFill>
              <a:cs typeface="Arial" panose="020B0604020202020204" pitchFamily="34" charset="0"/>
            </a:endParaRPr>
          </a:p>
        </p:txBody>
      </p:sp>
      <p:sp>
        <p:nvSpPr>
          <p:cNvPr id="29" name="Textfeld 28"/>
          <p:cNvSpPr txBox="1"/>
          <p:nvPr/>
        </p:nvSpPr>
        <p:spPr>
          <a:xfrm>
            <a:off x="1396388" y="4216065"/>
            <a:ext cx="925322" cy="587520"/>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1980-1985 unter Steve Jobs</a:t>
            </a:r>
            <a:endParaRPr lang="de-DE" sz="1200" dirty="0">
              <a:solidFill>
                <a:srgbClr val="000000"/>
              </a:solidFill>
              <a:cs typeface="Arial" panose="020B0604020202020204" pitchFamily="34" charset="0"/>
            </a:endParaRPr>
          </a:p>
        </p:txBody>
      </p:sp>
      <p:cxnSp>
        <p:nvCxnSpPr>
          <p:cNvPr id="12" name="Straight Connector 11"/>
          <p:cNvCxnSpPr/>
          <p:nvPr/>
        </p:nvCxnSpPr>
        <p:spPr bwMode="auto">
          <a:xfrm>
            <a:off x="1420556" y="4216065"/>
            <a:ext cx="3940114"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8" name="Rechteck 37"/>
          <p:cNvSpPr/>
          <p:nvPr/>
        </p:nvSpPr>
        <p:spPr>
          <a:xfrm>
            <a:off x="466408" y="5882432"/>
            <a:ext cx="8128952" cy="415498"/>
          </a:xfrm>
          <a:prstGeom prst="rect">
            <a:avLst/>
          </a:prstGeom>
        </p:spPr>
        <p:txBody>
          <a:bodyPr wrap="square">
            <a:spAutoFit/>
          </a:bodyPr>
          <a:lstStyle/>
          <a:p>
            <a:r>
              <a:rPr lang="de-DE" sz="1050" dirty="0" smtClean="0"/>
              <a:t>*Die Innovationsprämie erfasst, in welchem Ausmaß der Aktienmarkt glaubt, dass das Unternehmen mit profitablen neuen Ideen über das aktuell bestehende Geschäft hinaus aufwartet.</a:t>
            </a:r>
            <a:endParaRPr lang="de-DE" sz="1050" dirty="0"/>
          </a:p>
        </p:txBody>
      </p:sp>
      <p:sp>
        <p:nvSpPr>
          <p:cNvPr id="39" name="Textfeld 38"/>
          <p:cNvSpPr txBox="1"/>
          <p:nvPr/>
        </p:nvSpPr>
        <p:spPr>
          <a:xfrm>
            <a:off x="346710" y="6382247"/>
            <a:ext cx="2127505" cy="253916"/>
          </a:xfrm>
          <a:prstGeom prst="rect">
            <a:avLst/>
          </a:prstGeom>
          <a:noFill/>
        </p:spPr>
        <p:txBody>
          <a:bodyPr wrap="none" rtlCol="0">
            <a:spAutoFit/>
          </a:bodyPr>
          <a:lstStyle/>
          <a:p>
            <a:r>
              <a:rPr lang="de-DE" sz="1050" dirty="0" smtClean="0">
                <a:solidFill>
                  <a:schemeClr val="bg1">
                    <a:lumMod val="50000"/>
                  </a:schemeClr>
                </a:solidFill>
              </a:rPr>
              <a:t>Quelle: Christensen et al. (2011)</a:t>
            </a:r>
            <a:endParaRPr lang="de-DE" sz="1050" dirty="0">
              <a:solidFill>
                <a:srgbClr val="FF0000"/>
              </a:solidFill>
            </a:endParaRPr>
          </a:p>
        </p:txBody>
      </p:sp>
      <p:sp>
        <p:nvSpPr>
          <p:cNvPr id="40" name="Textfeld 39"/>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Kann eine einzelne Person an der Spitze des Unternehmens überhaupt die Entwicklung des gesamten Unternehmens fördern?</a:t>
            </a:r>
            <a:endParaRPr lang="de-DE" sz="1600" b="1" dirty="0">
              <a:solidFill>
                <a:srgbClr val="002060"/>
              </a:solidFill>
            </a:endParaRPr>
          </a:p>
        </p:txBody>
      </p:sp>
      <p:sp>
        <p:nvSpPr>
          <p:cNvPr id="41" name="Textfeld 40"/>
          <p:cNvSpPr txBox="1"/>
          <p:nvPr/>
        </p:nvSpPr>
        <p:spPr>
          <a:xfrm>
            <a:off x="217170" y="971550"/>
            <a:ext cx="1148071" cy="307777"/>
          </a:xfrm>
          <a:prstGeom prst="rect">
            <a:avLst/>
          </a:prstGeom>
          <a:noFill/>
        </p:spPr>
        <p:txBody>
          <a:bodyPr wrap="none" rtlCol="0">
            <a:spAutoFit/>
          </a:bodyPr>
          <a:lstStyle/>
          <a:p>
            <a:r>
              <a:rPr lang="de-DE" sz="1400" i="1" dirty="0" smtClean="0">
                <a:solidFill>
                  <a:schemeClr val="bg1">
                    <a:lumMod val="50000"/>
                  </a:schemeClr>
                </a:solidFill>
              </a:rPr>
              <a:t>3.4 Führung</a:t>
            </a:r>
            <a:endParaRPr lang="de-DE" sz="1400" i="1" dirty="0">
              <a:solidFill>
                <a:schemeClr val="bg1">
                  <a:lumMod val="50000"/>
                </a:schemeClr>
              </a:solidFill>
            </a:endParaRPr>
          </a:p>
        </p:txBody>
      </p:sp>
      <p:sp>
        <p:nvSpPr>
          <p:cNvPr id="3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166</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2922620185"/>
      </p:ext>
    </p:extLst>
  </p:cSld>
  <p:clrMapOvr>
    <a:masterClrMapping/>
  </p:clrMapOvr>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1518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hteck 15"/>
          <p:cNvSpPr/>
          <p:nvPr/>
        </p:nvSpPr>
        <p:spPr bwMode="auto">
          <a:xfrm>
            <a:off x="5507502" y="2743427"/>
            <a:ext cx="2286000"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 name="Rechteck 14"/>
          <p:cNvSpPr/>
          <p:nvPr/>
        </p:nvSpPr>
        <p:spPr bwMode="auto">
          <a:xfrm>
            <a:off x="2729133" y="2756388"/>
            <a:ext cx="2286000"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3" name="Rechteck 12"/>
          <p:cNvSpPr/>
          <p:nvPr/>
        </p:nvSpPr>
        <p:spPr bwMode="auto">
          <a:xfrm>
            <a:off x="3690424" y="2123343"/>
            <a:ext cx="3106615" cy="398585"/>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3771316" y="2164961"/>
            <a:ext cx="3005951" cy="307777"/>
          </a:xfrm>
          <a:prstGeom prst="rect">
            <a:avLst/>
          </a:prstGeom>
          <a:noFill/>
        </p:spPr>
        <p:txBody>
          <a:bodyPr wrap="none" rtlCol="0">
            <a:spAutoFit/>
          </a:bodyPr>
          <a:lstStyle/>
          <a:p>
            <a:r>
              <a:rPr lang="de-DE" sz="1400" b="1" dirty="0" smtClean="0"/>
              <a:t>Richtungen in der Führungslehre</a:t>
            </a:r>
            <a:endParaRPr lang="de-DE" sz="1400" b="1" dirty="0"/>
          </a:p>
        </p:txBody>
      </p:sp>
      <p:sp>
        <p:nvSpPr>
          <p:cNvPr id="6" name="Textfeld 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In der Führungslehre hat man sich traditionell mit zwei inhaltlichen Stoßrichtungen beschäftigt</a:t>
            </a:r>
            <a:endParaRPr lang="de-DE" sz="1600" b="1" dirty="0">
              <a:solidFill>
                <a:srgbClr val="002060"/>
              </a:solidFill>
            </a:endParaRPr>
          </a:p>
        </p:txBody>
      </p:sp>
      <p:sp>
        <p:nvSpPr>
          <p:cNvPr id="8" name="Textfeld 7"/>
          <p:cNvSpPr txBox="1"/>
          <p:nvPr/>
        </p:nvSpPr>
        <p:spPr>
          <a:xfrm>
            <a:off x="2945437" y="2772867"/>
            <a:ext cx="1853392" cy="307777"/>
          </a:xfrm>
          <a:prstGeom prst="rect">
            <a:avLst/>
          </a:prstGeom>
          <a:noFill/>
        </p:spPr>
        <p:txBody>
          <a:bodyPr wrap="none" rtlCol="0">
            <a:spAutoFit/>
          </a:bodyPr>
          <a:lstStyle/>
          <a:p>
            <a:r>
              <a:rPr lang="de-DE" sz="1400" b="1" dirty="0" smtClean="0"/>
              <a:t>Eigenschaftsansatz</a:t>
            </a:r>
            <a:endParaRPr lang="de-DE" sz="1400" b="1" dirty="0"/>
          </a:p>
        </p:txBody>
      </p:sp>
      <p:sp>
        <p:nvSpPr>
          <p:cNvPr id="9" name="Textfeld 8"/>
          <p:cNvSpPr txBox="1"/>
          <p:nvPr/>
        </p:nvSpPr>
        <p:spPr>
          <a:xfrm>
            <a:off x="5967462" y="2759906"/>
            <a:ext cx="1366080" cy="307777"/>
          </a:xfrm>
          <a:prstGeom prst="rect">
            <a:avLst/>
          </a:prstGeom>
          <a:noFill/>
        </p:spPr>
        <p:txBody>
          <a:bodyPr wrap="none" rtlCol="0">
            <a:spAutoFit/>
          </a:bodyPr>
          <a:lstStyle/>
          <a:p>
            <a:r>
              <a:rPr lang="de-DE" sz="1400" b="1" dirty="0" smtClean="0"/>
              <a:t>Führungsstile</a:t>
            </a:r>
            <a:endParaRPr lang="de-DE" sz="1400" b="1" dirty="0"/>
          </a:p>
        </p:txBody>
      </p:sp>
      <p:sp>
        <p:nvSpPr>
          <p:cNvPr id="10" name="Textfeld 9"/>
          <p:cNvSpPr txBox="1"/>
          <p:nvPr/>
        </p:nvSpPr>
        <p:spPr>
          <a:xfrm>
            <a:off x="478301" y="3277481"/>
            <a:ext cx="1781908" cy="523220"/>
          </a:xfrm>
          <a:prstGeom prst="rect">
            <a:avLst/>
          </a:prstGeom>
          <a:noFill/>
        </p:spPr>
        <p:txBody>
          <a:bodyPr wrap="square" rtlCol="0">
            <a:spAutoFit/>
          </a:bodyPr>
          <a:lstStyle/>
          <a:p>
            <a:r>
              <a:rPr lang="de-DE" sz="1400" b="1" dirty="0" smtClean="0"/>
              <a:t>Zentrale Fragestellungen</a:t>
            </a:r>
            <a:endParaRPr lang="de-DE" sz="1400" b="1" dirty="0"/>
          </a:p>
        </p:txBody>
      </p:sp>
      <p:sp>
        <p:nvSpPr>
          <p:cNvPr id="11" name="Textfeld 10"/>
          <p:cNvSpPr txBox="1"/>
          <p:nvPr/>
        </p:nvSpPr>
        <p:spPr>
          <a:xfrm>
            <a:off x="2729134" y="3277481"/>
            <a:ext cx="2344614" cy="1600438"/>
          </a:xfrm>
          <a:prstGeom prst="rect">
            <a:avLst/>
          </a:prstGeom>
          <a:noFill/>
        </p:spPr>
        <p:txBody>
          <a:bodyPr wrap="square" rtlCol="0">
            <a:spAutoFit/>
          </a:bodyPr>
          <a:lstStyle/>
          <a:p>
            <a:pPr marL="176213" indent="-176213">
              <a:buFont typeface="Symbol" pitchFamily="18" charset="2"/>
              <a:buChar char="-"/>
            </a:pPr>
            <a:r>
              <a:rPr lang="de-DE" sz="1400" dirty="0" smtClean="0"/>
              <a:t>Welche Eigenschaften haben Führungskräfte?</a:t>
            </a:r>
          </a:p>
          <a:p>
            <a:pPr marL="176213" indent="-176213">
              <a:buFont typeface="Symbol" pitchFamily="18" charset="2"/>
              <a:buChar char="-"/>
            </a:pPr>
            <a:r>
              <a:rPr lang="de-DE" sz="1400" dirty="0" smtClean="0"/>
              <a:t>Gibt es Fähigkeiten, die Führungskräfte systematisch von Nicht-Führungskräften unterscheidet?</a:t>
            </a:r>
            <a:endParaRPr lang="de-DE" sz="1400" dirty="0"/>
          </a:p>
        </p:txBody>
      </p:sp>
      <p:sp>
        <p:nvSpPr>
          <p:cNvPr id="12" name="Textfeld 11"/>
          <p:cNvSpPr txBox="1"/>
          <p:nvPr/>
        </p:nvSpPr>
        <p:spPr>
          <a:xfrm>
            <a:off x="5507502" y="3277481"/>
            <a:ext cx="2321168" cy="2031325"/>
          </a:xfrm>
          <a:prstGeom prst="rect">
            <a:avLst/>
          </a:prstGeom>
          <a:noFill/>
        </p:spPr>
        <p:txBody>
          <a:bodyPr wrap="square" rtlCol="0">
            <a:spAutoFit/>
          </a:bodyPr>
          <a:lstStyle/>
          <a:p>
            <a:pPr marL="176213" indent="-176213">
              <a:buFont typeface="Symbol" pitchFamily="18" charset="2"/>
              <a:buChar char="-"/>
            </a:pPr>
            <a:r>
              <a:rPr lang="de-DE" sz="1400" dirty="0" smtClean="0"/>
              <a:t>Wie verhalten sich Manager gegenüber Mitarbeitern?</a:t>
            </a:r>
          </a:p>
          <a:p>
            <a:pPr marL="176213" indent="-176213">
              <a:buFont typeface="Symbol" pitchFamily="18" charset="2"/>
              <a:buChar char="-"/>
            </a:pPr>
            <a:r>
              <a:rPr lang="de-DE" sz="1400" dirty="0" smtClean="0"/>
              <a:t>Gibt es überlegene Verhaltensweisen von Führungskräften gegenüber Mitarbeitern?</a:t>
            </a:r>
          </a:p>
          <a:p>
            <a:pPr marL="176213" indent="-176213">
              <a:buFont typeface="Symbol" pitchFamily="18" charset="2"/>
              <a:buChar char="-"/>
            </a:pPr>
            <a:r>
              <a:rPr lang="de-DE" sz="1400" dirty="0" smtClean="0"/>
              <a:t>Welche Rolle spielt die Situation?</a:t>
            </a:r>
            <a:endParaRPr lang="de-DE" sz="1400" dirty="0"/>
          </a:p>
        </p:txBody>
      </p:sp>
      <p:cxnSp>
        <p:nvCxnSpPr>
          <p:cNvPr id="18" name="Gerade Verbindung 17"/>
          <p:cNvCxnSpPr/>
          <p:nvPr/>
        </p:nvCxnSpPr>
        <p:spPr bwMode="auto">
          <a:xfrm>
            <a:off x="2436055" y="3295651"/>
            <a:ext cx="0" cy="179363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3" name="Gewinkelte Verbindung 22"/>
          <p:cNvCxnSpPr>
            <a:stCxn id="13" idx="2"/>
            <a:endCxn id="15" idx="0"/>
          </p:cNvCxnSpPr>
          <p:nvPr/>
        </p:nvCxnSpPr>
        <p:spPr bwMode="auto">
          <a:xfrm rot="5400000">
            <a:off x="4440703" y="1953359"/>
            <a:ext cx="234460" cy="1371599"/>
          </a:xfrm>
          <a:prstGeom prst="bentConnector3">
            <a:avLst>
              <a:gd name="adj1" fmla="val 50000"/>
            </a:avLst>
          </a:prstGeom>
          <a:solidFill>
            <a:schemeClr val="bg1"/>
          </a:solidFill>
          <a:ln w="9525" cap="flat" cmpd="sng" algn="ctr">
            <a:solidFill>
              <a:schemeClr val="tx1"/>
            </a:solidFill>
            <a:prstDash val="solid"/>
            <a:round/>
            <a:headEnd type="none" w="med" len="med"/>
            <a:tailEnd type="none" w="med" len="med"/>
          </a:ln>
          <a:effectLst/>
        </p:spPr>
      </p:cxnSp>
      <p:cxnSp>
        <p:nvCxnSpPr>
          <p:cNvPr id="24" name="Gewinkelte Verbindung 23"/>
          <p:cNvCxnSpPr/>
          <p:nvPr/>
        </p:nvCxnSpPr>
        <p:spPr bwMode="auto">
          <a:xfrm rot="16200000" flipH="1">
            <a:off x="5824017" y="1953360"/>
            <a:ext cx="234460" cy="1371599"/>
          </a:xfrm>
          <a:prstGeom prst="bentConnector3">
            <a:avLst>
              <a:gd name="adj1" fmla="val 50000"/>
            </a:avLst>
          </a:prstGeom>
          <a:solidFill>
            <a:schemeClr val="bg1"/>
          </a:solidFill>
          <a:ln w="9525" cap="flat" cmpd="sng" algn="ctr">
            <a:solidFill>
              <a:schemeClr val="tx1"/>
            </a:solidFill>
            <a:prstDash val="solid"/>
            <a:round/>
            <a:headEnd type="none" w="med" len="med"/>
            <a:tailEnd type="none" w="med" len="med"/>
          </a:ln>
          <a:effectLst/>
        </p:spPr>
      </p:cxnSp>
      <p:sp>
        <p:nvSpPr>
          <p:cNvPr id="2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6" name="Textfeld 25"/>
          <p:cNvSpPr txBox="1"/>
          <p:nvPr/>
        </p:nvSpPr>
        <p:spPr>
          <a:xfrm>
            <a:off x="217170" y="971550"/>
            <a:ext cx="1148071" cy="307777"/>
          </a:xfrm>
          <a:prstGeom prst="rect">
            <a:avLst/>
          </a:prstGeom>
          <a:noFill/>
        </p:spPr>
        <p:txBody>
          <a:bodyPr wrap="none" rtlCol="0">
            <a:spAutoFit/>
          </a:bodyPr>
          <a:lstStyle/>
          <a:p>
            <a:r>
              <a:rPr lang="de-DE" sz="1400" i="1" dirty="0" smtClean="0">
                <a:solidFill>
                  <a:schemeClr val="bg1">
                    <a:lumMod val="50000"/>
                  </a:schemeClr>
                </a:solidFill>
              </a:rPr>
              <a:t>3.4 Führung</a:t>
            </a:r>
            <a:endParaRPr lang="de-DE" sz="1400" i="1" dirty="0">
              <a:solidFill>
                <a:schemeClr val="bg1">
                  <a:lumMod val="50000"/>
                </a:schemeClr>
              </a:solidFill>
            </a:endParaRPr>
          </a:p>
        </p:txBody>
      </p:sp>
      <p:sp>
        <p:nvSpPr>
          <p:cNvPr id="19" name="Textfeld 18"/>
          <p:cNvSpPr txBox="1"/>
          <p:nvPr/>
        </p:nvSpPr>
        <p:spPr>
          <a:xfrm>
            <a:off x="346710" y="6382247"/>
            <a:ext cx="2645276" cy="253916"/>
          </a:xfrm>
          <a:prstGeom prst="rect">
            <a:avLst/>
          </a:prstGeom>
          <a:noFill/>
        </p:spPr>
        <p:txBody>
          <a:bodyPr wrap="none" rtlCol="0">
            <a:spAutoFit/>
          </a:bodyPr>
          <a:lstStyle/>
          <a:p>
            <a:r>
              <a:rPr lang="de-DE" sz="1050" dirty="0" smtClean="0">
                <a:solidFill>
                  <a:schemeClr val="bg1">
                    <a:lumMod val="50000"/>
                  </a:schemeClr>
                </a:solidFill>
              </a:rPr>
              <a:t>Quelle: </a:t>
            </a:r>
            <a:r>
              <a:rPr lang="da-DK" sz="1050" dirty="0" smtClean="0">
                <a:solidFill>
                  <a:schemeClr val="bg1">
                    <a:lumMod val="50000"/>
                  </a:schemeClr>
                </a:solidFill>
              </a:rPr>
              <a:t>Conger (1999); </a:t>
            </a:r>
            <a:r>
              <a:rPr lang="da-DK" sz="1050" dirty="0">
                <a:solidFill>
                  <a:schemeClr val="bg1">
                    <a:lumMod val="50000"/>
                  </a:schemeClr>
                </a:solidFill>
              </a:rPr>
              <a:t>Ling et al. </a:t>
            </a:r>
            <a:r>
              <a:rPr lang="da-DK" sz="1050" dirty="0" smtClean="0">
                <a:solidFill>
                  <a:schemeClr val="bg1">
                    <a:lumMod val="50000"/>
                  </a:schemeClr>
                </a:solidFill>
              </a:rPr>
              <a:t>(2008)</a:t>
            </a:r>
            <a:r>
              <a:rPr lang="de-DE" sz="1050" dirty="0" smtClean="0">
                <a:solidFill>
                  <a:schemeClr val="bg1">
                    <a:lumMod val="50000"/>
                  </a:schemeClr>
                </a:solidFill>
              </a:rPr>
              <a:t> </a:t>
            </a:r>
            <a:endParaRPr lang="de-DE" sz="1050" dirty="0">
              <a:solidFill>
                <a:srgbClr val="FF0000"/>
              </a:solidFill>
            </a:endParaRPr>
          </a:p>
        </p:txBody>
      </p:sp>
    </p:spTree>
  </p:cSld>
  <p:clrMapOvr>
    <a:masterClrMapping/>
  </p:clrMapOvr>
  <p:transition/>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Objekt 3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25684"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Richtungspfeil 37"/>
          <p:cNvSpPr/>
          <p:nvPr/>
        </p:nvSpPr>
        <p:spPr bwMode="auto">
          <a:xfrm rot="10800000">
            <a:off x="1443672" y="1474466"/>
            <a:ext cx="6705917" cy="4217671"/>
          </a:xfrm>
          <a:prstGeom prst="homePlate">
            <a:avLst>
              <a:gd name="adj" fmla="val 2549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Ellipse 34"/>
          <p:cNvSpPr/>
          <p:nvPr/>
        </p:nvSpPr>
        <p:spPr bwMode="auto">
          <a:xfrm>
            <a:off x="720090" y="2606040"/>
            <a:ext cx="2240280" cy="186309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26" name="Gruppieren 25"/>
          <p:cNvGrpSpPr/>
          <p:nvPr/>
        </p:nvGrpSpPr>
        <p:grpSpPr>
          <a:xfrm>
            <a:off x="2468880" y="1760220"/>
            <a:ext cx="5509261" cy="3631680"/>
            <a:chOff x="992934" y="1214266"/>
            <a:chExt cx="7058247" cy="4349084"/>
          </a:xfrm>
        </p:grpSpPr>
        <p:sp>
          <p:nvSpPr>
            <p:cNvPr id="2" name="Freihandform 1"/>
            <p:cNvSpPr/>
            <p:nvPr/>
          </p:nvSpPr>
          <p:spPr bwMode="auto">
            <a:xfrm>
              <a:off x="2701616" y="2732978"/>
              <a:ext cx="4457700" cy="2181225"/>
            </a:xfrm>
            <a:custGeom>
              <a:avLst/>
              <a:gdLst>
                <a:gd name="connsiteX0" fmla="*/ 0 w 4457700"/>
                <a:gd name="connsiteY0" fmla="*/ 2181225 h 2181225"/>
                <a:gd name="connsiteX1" fmla="*/ 942975 w 4457700"/>
                <a:gd name="connsiteY1" fmla="*/ 1495425 h 2181225"/>
                <a:gd name="connsiteX2" fmla="*/ 1914525 w 4457700"/>
                <a:gd name="connsiteY2" fmla="*/ 885825 h 2181225"/>
                <a:gd name="connsiteX3" fmla="*/ 2790825 w 4457700"/>
                <a:gd name="connsiteY3" fmla="*/ 485775 h 2181225"/>
                <a:gd name="connsiteX4" fmla="*/ 3638550 w 4457700"/>
                <a:gd name="connsiteY4" fmla="*/ 180975 h 2181225"/>
                <a:gd name="connsiteX5" fmla="*/ 4457700 w 4457700"/>
                <a:gd name="connsiteY5" fmla="*/ 0 h 2181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7700" h="2181225">
                  <a:moveTo>
                    <a:pt x="0" y="2181225"/>
                  </a:moveTo>
                  <a:cubicBezTo>
                    <a:pt x="311944" y="1946275"/>
                    <a:pt x="623888" y="1711325"/>
                    <a:pt x="942975" y="1495425"/>
                  </a:cubicBezTo>
                  <a:cubicBezTo>
                    <a:pt x="1262063" y="1279525"/>
                    <a:pt x="1606550" y="1054100"/>
                    <a:pt x="1914525" y="885825"/>
                  </a:cubicBezTo>
                  <a:cubicBezTo>
                    <a:pt x="2222500" y="717550"/>
                    <a:pt x="2503488" y="603250"/>
                    <a:pt x="2790825" y="485775"/>
                  </a:cubicBezTo>
                  <a:cubicBezTo>
                    <a:pt x="3078162" y="368300"/>
                    <a:pt x="3360738" y="261937"/>
                    <a:pt x="3638550" y="180975"/>
                  </a:cubicBezTo>
                  <a:cubicBezTo>
                    <a:pt x="3916362" y="100013"/>
                    <a:pt x="4187031" y="50006"/>
                    <a:pt x="4457700" y="0"/>
                  </a:cubicBezTo>
                </a:path>
              </a:pathLst>
            </a:custGeom>
            <a:noFill/>
            <a:ln w="12700" cap="flat" cmpd="sng" algn="ctr">
              <a:solidFill>
                <a:srgbClr val="000000">
                  <a:shade val="95000"/>
                  <a:satMod val="105000"/>
                </a:srgbClr>
              </a:solidFill>
              <a:prstDash val="soli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eaLnBrk="0" fontAlgn="base" hangingPunct="0">
                <a:spcBef>
                  <a:spcPct val="20000"/>
                </a:spcBef>
                <a:spcAft>
                  <a:spcPct val="0"/>
                </a:spcAft>
                <a:defRPr/>
              </a:pPr>
              <a:endParaRPr lang="de-DE" sz="1400" kern="0" smtClean="0">
                <a:solidFill>
                  <a:srgbClr val="000000"/>
                </a:solidFill>
                <a:cs typeface="Arial" pitchFamily="34" charset="0"/>
              </a:endParaRPr>
            </a:p>
          </p:txBody>
        </p:sp>
        <p:cxnSp>
          <p:nvCxnSpPr>
            <p:cNvPr id="3" name="Gerade Verbindung 2"/>
            <p:cNvCxnSpPr/>
            <p:nvPr/>
          </p:nvCxnSpPr>
          <p:spPr bwMode="auto">
            <a:xfrm>
              <a:off x="2473016" y="1799528"/>
              <a:ext cx="0" cy="337185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 name="Gerade Verbindung 3"/>
            <p:cNvCxnSpPr/>
            <p:nvPr/>
          </p:nvCxnSpPr>
          <p:spPr bwMode="auto">
            <a:xfrm>
              <a:off x="2473016" y="5171378"/>
              <a:ext cx="5334000" cy="0"/>
            </a:xfrm>
            <a:prstGeom prst="line">
              <a:avLst/>
            </a:prstGeom>
            <a:ln w="127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5" name="Textfeld 4"/>
            <p:cNvSpPr txBox="1"/>
            <p:nvPr/>
          </p:nvSpPr>
          <p:spPr>
            <a:xfrm>
              <a:off x="992934" y="1214266"/>
              <a:ext cx="3057680" cy="461665"/>
            </a:xfrm>
            <a:prstGeom prst="rect">
              <a:avLst/>
            </a:prstGeom>
            <a:noFill/>
          </p:spPr>
          <p:txBody>
            <a:bodyPr wrap="square" rtlCol="0">
              <a:noAutofit/>
            </a:bodyPr>
            <a:lstStyle/>
            <a:p>
              <a:pPr algn="ctr"/>
              <a:r>
                <a:rPr lang="de-DE" sz="1400" b="1" dirty="0" smtClean="0">
                  <a:solidFill>
                    <a:srgbClr val="000000"/>
                  </a:solidFill>
                  <a:cs typeface="Arial" pitchFamily="34" charset="0"/>
                </a:rPr>
                <a:t>Corporate </a:t>
              </a:r>
              <a:r>
                <a:rPr lang="de-DE" sz="1400" b="1" dirty="0" err="1" smtClean="0">
                  <a:solidFill>
                    <a:srgbClr val="000000"/>
                  </a:solidFill>
                  <a:cs typeface="Arial" pitchFamily="34" charset="0"/>
                </a:rPr>
                <a:t>Entrepreneurship</a:t>
              </a:r>
              <a:endParaRPr lang="de-DE" sz="1400" b="1" dirty="0">
                <a:solidFill>
                  <a:srgbClr val="000000"/>
                </a:solidFill>
                <a:cs typeface="Arial" pitchFamily="34" charset="0"/>
              </a:endParaRPr>
            </a:p>
          </p:txBody>
        </p:sp>
        <p:cxnSp>
          <p:nvCxnSpPr>
            <p:cNvPr id="7" name="Gerade Verbindung 6"/>
            <p:cNvCxnSpPr/>
            <p:nvPr/>
          </p:nvCxnSpPr>
          <p:spPr>
            <a:xfrm>
              <a:off x="3219545" y="4536768"/>
              <a:ext cx="424579" cy="5610"/>
            </a:xfrm>
            <a:prstGeom prst="line">
              <a:avLst/>
            </a:prstGeom>
            <a:ln w="12700"/>
          </p:spPr>
          <p:style>
            <a:lnRef idx="1">
              <a:schemeClr val="dk1"/>
            </a:lnRef>
            <a:fillRef idx="0">
              <a:schemeClr val="dk1"/>
            </a:fillRef>
            <a:effectRef idx="0">
              <a:schemeClr val="dk1"/>
            </a:effectRef>
            <a:fontRef idx="minor">
              <a:schemeClr val="tx1"/>
            </a:fontRef>
          </p:style>
        </p:cxnSp>
        <p:cxnSp>
          <p:nvCxnSpPr>
            <p:cNvPr id="9" name="Gerade Verbindung 8"/>
            <p:cNvCxnSpPr>
              <a:endCxn id="2" idx="1"/>
            </p:cNvCxnSpPr>
            <p:nvPr/>
          </p:nvCxnSpPr>
          <p:spPr>
            <a:xfrm flipV="1">
              <a:off x="3644124" y="4228403"/>
              <a:ext cx="467" cy="313975"/>
            </a:xfrm>
            <a:prstGeom prst="line">
              <a:avLst/>
            </a:prstGeom>
            <a:ln w="12700">
              <a:prstDash val="solid"/>
            </a:ln>
          </p:spPr>
          <p:style>
            <a:lnRef idx="1">
              <a:schemeClr val="dk1"/>
            </a:lnRef>
            <a:fillRef idx="0">
              <a:schemeClr val="dk1"/>
            </a:fillRef>
            <a:effectRef idx="0">
              <a:schemeClr val="dk1"/>
            </a:effectRef>
            <a:fontRef idx="minor">
              <a:schemeClr val="tx1"/>
            </a:fontRef>
          </p:style>
        </p:cxnSp>
        <p:cxnSp>
          <p:nvCxnSpPr>
            <p:cNvPr id="10" name="Gerade Verbindung 9"/>
            <p:cNvCxnSpPr/>
            <p:nvPr/>
          </p:nvCxnSpPr>
          <p:spPr>
            <a:xfrm>
              <a:off x="4502888" y="3687816"/>
              <a:ext cx="432000" cy="2805"/>
            </a:xfrm>
            <a:prstGeom prst="line">
              <a:avLst/>
            </a:prstGeom>
            <a:ln w="12700"/>
          </p:spPr>
          <p:style>
            <a:lnRef idx="1">
              <a:schemeClr val="dk1"/>
            </a:lnRef>
            <a:fillRef idx="0">
              <a:schemeClr val="dk1"/>
            </a:fillRef>
            <a:effectRef idx="0">
              <a:schemeClr val="dk1"/>
            </a:effectRef>
            <a:fontRef idx="minor">
              <a:schemeClr val="tx1"/>
            </a:fontRef>
          </p:style>
        </p:cxnSp>
        <p:cxnSp>
          <p:nvCxnSpPr>
            <p:cNvPr id="12" name="Gerade Verbindung 11"/>
            <p:cNvCxnSpPr/>
            <p:nvPr/>
          </p:nvCxnSpPr>
          <p:spPr>
            <a:xfrm flipV="1">
              <a:off x="4930466" y="3455113"/>
              <a:ext cx="0" cy="235508"/>
            </a:xfrm>
            <a:prstGeom prst="line">
              <a:avLst/>
            </a:prstGeom>
            <a:ln w="12700"/>
          </p:spPr>
          <p:style>
            <a:lnRef idx="1">
              <a:schemeClr val="dk1"/>
            </a:lnRef>
            <a:fillRef idx="0">
              <a:schemeClr val="dk1"/>
            </a:fillRef>
            <a:effectRef idx="0">
              <a:schemeClr val="dk1"/>
            </a:effectRef>
            <a:fontRef idx="minor">
              <a:schemeClr val="tx1"/>
            </a:fontRef>
          </p:style>
        </p:cxnSp>
        <p:cxnSp>
          <p:nvCxnSpPr>
            <p:cNvPr id="15" name="Gerade Verbindung 14"/>
            <p:cNvCxnSpPr/>
            <p:nvPr/>
          </p:nvCxnSpPr>
          <p:spPr>
            <a:xfrm>
              <a:off x="6208140" y="2961111"/>
              <a:ext cx="443176" cy="5610"/>
            </a:xfrm>
            <a:prstGeom prst="line">
              <a:avLst/>
            </a:prstGeom>
            <a:ln w="12700"/>
          </p:spPr>
          <p:style>
            <a:lnRef idx="1">
              <a:schemeClr val="dk1"/>
            </a:lnRef>
            <a:fillRef idx="0">
              <a:schemeClr val="dk1"/>
            </a:fillRef>
            <a:effectRef idx="0">
              <a:schemeClr val="dk1"/>
            </a:effectRef>
            <a:fontRef idx="minor">
              <a:schemeClr val="tx1"/>
            </a:fontRef>
          </p:style>
        </p:cxnSp>
        <p:cxnSp>
          <p:nvCxnSpPr>
            <p:cNvPr id="17" name="Gerade Verbindung 16"/>
            <p:cNvCxnSpPr/>
            <p:nvPr/>
          </p:nvCxnSpPr>
          <p:spPr>
            <a:xfrm flipV="1">
              <a:off x="6651316" y="2828228"/>
              <a:ext cx="0" cy="138493"/>
            </a:xfrm>
            <a:prstGeom prst="line">
              <a:avLst/>
            </a:prstGeom>
            <a:ln w="12700"/>
          </p:spPr>
          <p:style>
            <a:lnRef idx="1">
              <a:schemeClr val="dk1"/>
            </a:lnRef>
            <a:fillRef idx="0">
              <a:schemeClr val="dk1"/>
            </a:fillRef>
            <a:effectRef idx="0">
              <a:schemeClr val="dk1"/>
            </a:effectRef>
            <a:fontRef idx="minor">
              <a:schemeClr val="tx1"/>
            </a:fontRef>
          </p:style>
        </p:cxnSp>
        <p:sp>
          <p:nvSpPr>
            <p:cNvPr id="22" name="Textfeld 21"/>
            <p:cNvSpPr txBox="1"/>
            <p:nvPr/>
          </p:nvSpPr>
          <p:spPr>
            <a:xfrm>
              <a:off x="3607211" y="4228402"/>
              <a:ext cx="388189" cy="307777"/>
            </a:xfrm>
            <a:prstGeom prst="rect">
              <a:avLst/>
            </a:prstGeom>
            <a:noFill/>
          </p:spPr>
          <p:txBody>
            <a:bodyPr wrap="square" rtlCol="0">
              <a:noAutofit/>
            </a:bodyPr>
            <a:lstStyle/>
            <a:p>
              <a:pPr algn="ctr"/>
              <a:r>
                <a:rPr lang="de-DE" sz="1400" dirty="0" smtClean="0">
                  <a:solidFill>
                    <a:srgbClr val="000000"/>
                  </a:solidFill>
                  <a:cs typeface="Arial" pitchFamily="34" charset="0"/>
                </a:rPr>
                <a:t>A</a:t>
              </a:r>
              <a:endParaRPr lang="de-DE" sz="1400" dirty="0">
                <a:solidFill>
                  <a:srgbClr val="000000"/>
                </a:solidFill>
                <a:cs typeface="Arial" pitchFamily="34" charset="0"/>
              </a:endParaRPr>
            </a:p>
          </p:txBody>
        </p:sp>
        <p:sp>
          <p:nvSpPr>
            <p:cNvPr id="23" name="Textfeld 22"/>
            <p:cNvSpPr txBox="1"/>
            <p:nvPr/>
          </p:nvSpPr>
          <p:spPr>
            <a:xfrm>
              <a:off x="4885539" y="3408722"/>
              <a:ext cx="388189" cy="307777"/>
            </a:xfrm>
            <a:prstGeom prst="rect">
              <a:avLst/>
            </a:prstGeom>
            <a:noFill/>
          </p:spPr>
          <p:txBody>
            <a:bodyPr wrap="square" rtlCol="0">
              <a:noAutofit/>
            </a:bodyPr>
            <a:lstStyle/>
            <a:p>
              <a:pPr algn="ctr"/>
              <a:r>
                <a:rPr lang="de-DE" sz="1400" dirty="0">
                  <a:solidFill>
                    <a:srgbClr val="000000"/>
                  </a:solidFill>
                  <a:cs typeface="Arial" pitchFamily="34" charset="0"/>
                </a:rPr>
                <a:t>B</a:t>
              </a:r>
            </a:p>
          </p:txBody>
        </p:sp>
        <p:sp>
          <p:nvSpPr>
            <p:cNvPr id="24" name="Textfeld 23"/>
            <p:cNvSpPr txBox="1"/>
            <p:nvPr/>
          </p:nvSpPr>
          <p:spPr>
            <a:xfrm>
              <a:off x="6625197" y="2759220"/>
              <a:ext cx="388189" cy="307777"/>
            </a:xfrm>
            <a:prstGeom prst="rect">
              <a:avLst/>
            </a:prstGeom>
            <a:noFill/>
          </p:spPr>
          <p:txBody>
            <a:bodyPr wrap="square" rtlCol="0">
              <a:noAutofit/>
            </a:bodyPr>
            <a:lstStyle/>
            <a:p>
              <a:pPr algn="ctr"/>
              <a:r>
                <a:rPr lang="de-DE" sz="1400" dirty="0" smtClean="0">
                  <a:solidFill>
                    <a:srgbClr val="000000"/>
                  </a:solidFill>
                  <a:cs typeface="Arial" pitchFamily="34" charset="0"/>
                </a:rPr>
                <a:t>C</a:t>
              </a:r>
              <a:endParaRPr lang="de-DE" sz="1400" dirty="0">
                <a:solidFill>
                  <a:srgbClr val="000000"/>
                </a:solidFill>
                <a:cs typeface="Arial" pitchFamily="34" charset="0"/>
              </a:endParaRPr>
            </a:p>
          </p:txBody>
        </p:sp>
        <p:sp>
          <p:nvSpPr>
            <p:cNvPr id="25" name="Textfeld 24"/>
            <p:cNvSpPr txBox="1"/>
            <p:nvPr/>
          </p:nvSpPr>
          <p:spPr>
            <a:xfrm>
              <a:off x="4884979" y="5255573"/>
              <a:ext cx="3166202" cy="307777"/>
            </a:xfrm>
            <a:prstGeom prst="rect">
              <a:avLst/>
            </a:prstGeom>
            <a:noFill/>
          </p:spPr>
          <p:txBody>
            <a:bodyPr wrap="square" rtlCol="0">
              <a:noAutofit/>
            </a:bodyPr>
            <a:lstStyle/>
            <a:p>
              <a:r>
                <a:rPr lang="de-DE" sz="1400" b="1" dirty="0" smtClean="0">
                  <a:solidFill>
                    <a:srgbClr val="000000"/>
                  </a:solidFill>
                  <a:cs typeface="Arial" pitchFamily="34" charset="0"/>
                </a:rPr>
                <a:t>Selbstvertrauen des Top-Managements</a:t>
              </a:r>
              <a:endParaRPr lang="de-DE" sz="1400" b="1" dirty="0">
                <a:solidFill>
                  <a:srgbClr val="000000"/>
                </a:solidFill>
                <a:cs typeface="Arial" pitchFamily="34" charset="0"/>
              </a:endParaRPr>
            </a:p>
          </p:txBody>
        </p:sp>
        <p:sp>
          <p:nvSpPr>
            <p:cNvPr id="27" name="Textfeld 26"/>
            <p:cNvSpPr txBox="1"/>
            <p:nvPr/>
          </p:nvSpPr>
          <p:spPr>
            <a:xfrm>
              <a:off x="3044761" y="4542377"/>
              <a:ext cx="1653018" cy="381305"/>
            </a:xfrm>
            <a:prstGeom prst="rect">
              <a:avLst/>
            </a:prstGeom>
            <a:noFill/>
          </p:spPr>
          <p:txBody>
            <a:bodyPr wrap="square" rtlCol="0">
              <a:noAutofit/>
            </a:bodyPr>
            <a:lstStyle/>
            <a:p>
              <a:r>
                <a:rPr lang="de-DE" sz="1400" dirty="0" smtClean="0">
                  <a:solidFill>
                    <a:srgbClr val="000000"/>
                  </a:solidFill>
                  <a:cs typeface="Arial" pitchFamily="34" charset="0"/>
                </a:rPr>
                <a:t>1 Einheit</a:t>
              </a:r>
              <a:endParaRPr lang="de-DE" sz="1400" dirty="0">
                <a:solidFill>
                  <a:srgbClr val="000000"/>
                </a:solidFill>
                <a:cs typeface="Arial" pitchFamily="34" charset="0"/>
              </a:endParaRPr>
            </a:p>
          </p:txBody>
        </p:sp>
        <p:sp>
          <p:nvSpPr>
            <p:cNvPr id="28" name="Textfeld 27"/>
            <p:cNvSpPr txBox="1"/>
            <p:nvPr/>
          </p:nvSpPr>
          <p:spPr>
            <a:xfrm>
              <a:off x="4309259" y="3714178"/>
              <a:ext cx="1193924" cy="401920"/>
            </a:xfrm>
            <a:prstGeom prst="rect">
              <a:avLst/>
            </a:prstGeom>
            <a:noFill/>
          </p:spPr>
          <p:txBody>
            <a:bodyPr wrap="square" rtlCol="0">
              <a:noAutofit/>
            </a:bodyPr>
            <a:lstStyle/>
            <a:p>
              <a:r>
                <a:rPr lang="de-DE" sz="1400" dirty="0" smtClean="0">
                  <a:solidFill>
                    <a:srgbClr val="000000"/>
                  </a:solidFill>
                  <a:cs typeface="Arial" pitchFamily="34" charset="0"/>
                </a:rPr>
                <a:t>1 Einheit</a:t>
              </a:r>
              <a:endParaRPr lang="de-DE" sz="1400" dirty="0">
                <a:solidFill>
                  <a:srgbClr val="000000"/>
                </a:solidFill>
                <a:cs typeface="Arial" pitchFamily="34" charset="0"/>
              </a:endParaRPr>
            </a:p>
          </p:txBody>
        </p:sp>
        <p:sp>
          <p:nvSpPr>
            <p:cNvPr id="29" name="Textfeld 28"/>
            <p:cNvSpPr txBox="1"/>
            <p:nvPr/>
          </p:nvSpPr>
          <p:spPr>
            <a:xfrm>
              <a:off x="5978857" y="2980876"/>
              <a:ext cx="1442644" cy="423451"/>
            </a:xfrm>
            <a:prstGeom prst="rect">
              <a:avLst/>
            </a:prstGeom>
            <a:noFill/>
          </p:spPr>
          <p:txBody>
            <a:bodyPr wrap="square" rtlCol="0">
              <a:noAutofit/>
            </a:bodyPr>
            <a:lstStyle/>
            <a:p>
              <a:r>
                <a:rPr lang="de-DE" sz="1400" dirty="0" smtClean="0">
                  <a:solidFill>
                    <a:srgbClr val="000000"/>
                  </a:solidFill>
                  <a:cs typeface="Arial" pitchFamily="34" charset="0"/>
                </a:rPr>
                <a:t>1 Einheit</a:t>
              </a:r>
              <a:endParaRPr lang="de-DE" sz="1400" dirty="0">
                <a:solidFill>
                  <a:srgbClr val="000000"/>
                </a:solidFill>
                <a:cs typeface="Arial" pitchFamily="34" charset="0"/>
              </a:endParaRPr>
            </a:p>
          </p:txBody>
        </p:sp>
        <p:sp>
          <p:nvSpPr>
            <p:cNvPr id="21" name="Textfeld 20"/>
            <p:cNvSpPr txBox="1"/>
            <p:nvPr/>
          </p:nvSpPr>
          <p:spPr>
            <a:xfrm>
              <a:off x="5789133" y="4079719"/>
              <a:ext cx="1492614" cy="307777"/>
            </a:xfrm>
            <a:prstGeom prst="rect">
              <a:avLst/>
            </a:prstGeom>
            <a:noFill/>
          </p:spPr>
          <p:txBody>
            <a:bodyPr wrap="square" rtlCol="0">
              <a:noAutofit/>
            </a:bodyPr>
            <a:lstStyle/>
            <a:p>
              <a:pPr algn="ctr"/>
              <a:r>
                <a:rPr lang="de-DE" sz="1400" dirty="0" smtClean="0">
                  <a:solidFill>
                    <a:srgbClr val="000000"/>
                  </a:solidFill>
                  <a:cs typeface="Arial" pitchFamily="34" charset="0"/>
                </a:rPr>
                <a:t>A &gt; B &gt; C</a:t>
              </a:r>
              <a:endParaRPr lang="de-DE" sz="1400" dirty="0">
                <a:solidFill>
                  <a:srgbClr val="000000"/>
                </a:solidFill>
                <a:cs typeface="Arial" pitchFamily="34" charset="0"/>
              </a:endParaRPr>
            </a:p>
          </p:txBody>
        </p:sp>
      </p:grpSp>
      <p:sp>
        <p:nvSpPr>
          <p:cNvPr id="30" name="Textfeld 29"/>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Gibt es bestimmte Eigenschaften, die ein Top-Manager haben sollte, damit das Unternehmen unternehmerischer wird?</a:t>
            </a:r>
            <a:endParaRPr lang="de-DE" sz="1600" b="1" dirty="0">
              <a:solidFill>
                <a:srgbClr val="002060"/>
              </a:solidFill>
            </a:endParaRPr>
          </a:p>
        </p:txBody>
      </p:sp>
      <p:sp>
        <p:nvSpPr>
          <p:cNvPr id="32" name="Textfeld 31"/>
          <p:cNvSpPr txBox="1"/>
          <p:nvPr/>
        </p:nvSpPr>
        <p:spPr>
          <a:xfrm>
            <a:off x="346710" y="6382247"/>
            <a:ext cx="1903085" cy="253916"/>
          </a:xfrm>
          <a:prstGeom prst="rect">
            <a:avLst/>
          </a:prstGeom>
          <a:noFill/>
        </p:spPr>
        <p:txBody>
          <a:bodyPr wrap="none" rtlCol="0">
            <a:spAutoFit/>
          </a:bodyPr>
          <a:lstStyle/>
          <a:p>
            <a:r>
              <a:rPr lang="de-DE" sz="1050" dirty="0" smtClean="0">
                <a:solidFill>
                  <a:schemeClr val="bg1">
                    <a:lumMod val="50000"/>
                  </a:schemeClr>
                </a:solidFill>
              </a:rPr>
              <a:t>Quelle: Engelen et al. (2014)</a:t>
            </a:r>
            <a:endParaRPr lang="de-DE" sz="1050" dirty="0">
              <a:solidFill>
                <a:srgbClr val="FF0000"/>
              </a:solidFill>
            </a:endParaRPr>
          </a:p>
        </p:txBody>
      </p:sp>
      <p:sp>
        <p:nvSpPr>
          <p:cNvPr id="34" name="Textfeld 33"/>
          <p:cNvSpPr txBox="1"/>
          <p:nvPr/>
        </p:nvSpPr>
        <p:spPr>
          <a:xfrm>
            <a:off x="857251" y="2846070"/>
            <a:ext cx="1977390" cy="1384995"/>
          </a:xfrm>
          <a:prstGeom prst="rect">
            <a:avLst/>
          </a:prstGeom>
          <a:noFill/>
        </p:spPr>
        <p:txBody>
          <a:bodyPr wrap="square" rtlCol="0">
            <a:spAutoFit/>
          </a:bodyPr>
          <a:lstStyle/>
          <a:p>
            <a:pPr algn="ctr"/>
            <a:r>
              <a:rPr lang="de-DE" sz="1400" dirty="0" smtClean="0"/>
              <a:t>Welche Rolle spielt das </a:t>
            </a:r>
            <a:r>
              <a:rPr lang="de-DE" sz="1400" b="1" dirty="0" smtClean="0"/>
              <a:t>Selbstvertrauen des Top-Managements </a:t>
            </a:r>
            <a:r>
              <a:rPr lang="de-DE" sz="1400" dirty="0" smtClean="0"/>
              <a:t>für den Grad an Corporate </a:t>
            </a:r>
            <a:r>
              <a:rPr lang="de-DE" sz="1400" dirty="0" err="1" smtClean="0"/>
              <a:t>Entrepreneurship</a:t>
            </a:r>
            <a:r>
              <a:rPr lang="de-DE" sz="1400" dirty="0" smtClean="0"/>
              <a:t>?</a:t>
            </a:r>
            <a:endParaRPr lang="de-DE" sz="1400" dirty="0"/>
          </a:p>
        </p:txBody>
      </p:sp>
      <p:sp>
        <p:nvSpPr>
          <p:cNvPr id="3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7" name="Textfeld 36"/>
          <p:cNvSpPr txBox="1"/>
          <p:nvPr/>
        </p:nvSpPr>
        <p:spPr>
          <a:xfrm>
            <a:off x="217170" y="971550"/>
            <a:ext cx="4171335" cy="307777"/>
          </a:xfrm>
          <a:prstGeom prst="rect">
            <a:avLst/>
          </a:prstGeom>
          <a:noFill/>
        </p:spPr>
        <p:txBody>
          <a:bodyPr wrap="none" rtlCol="0">
            <a:spAutoFit/>
          </a:bodyPr>
          <a:lstStyle/>
          <a:p>
            <a:r>
              <a:rPr lang="de-DE" sz="1400" i="1" dirty="0" smtClean="0">
                <a:solidFill>
                  <a:schemeClr val="bg1">
                    <a:lumMod val="50000"/>
                  </a:schemeClr>
                </a:solidFill>
              </a:rPr>
              <a:t>3.4 Führung – Eigenschaften von Führungskräften</a:t>
            </a:r>
            <a:endParaRPr lang="de-DE" sz="1400" i="1" dirty="0">
              <a:solidFill>
                <a:schemeClr val="bg1">
                  <a:lumMod val="50000"/>
                </a:schemeClr>
              </a:solidFill>
            </a:endParaRPr>
          </a:p>
        </p:txBody>
      </p:sp>
    </p:spTree>
    <p:extLst>
      <p:ext uri="{BB962C8B-B14F-4D97-AF65-F5344CB8AC3E}">
        <p14:creationId xmlns:p14="http://schemas.microsoft.com/office/powerpoint/2010/main" val="611350437"/>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04997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ichtungspfeil 9"/>
          <p:cNvSpPr/>
          <p:nvPr/>
        </p:nvSpPr>
        <p:spPr bwMode="auto">
          <a:xfrm rot="10800000">
            <a:off x="1931670" y="2171698"/>
            <a:ext cx="5589270" cy="2583181"/>
          </a:xfrm>
          <a:prstGeom prst="homePlate">
            <a:avLst>
              <a:gd name="adj" fmla="val 2345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 name="Ellipse 7"/>
          <p:cNvSpPr/>
          <p:nvPr/>
        </p:nvSpPr>
        <p:spPr bwMode="auto">
          <a:xfrm>
            <a:off x="742950" y="2823210"/>
            <a:ext cx="2400300" cy="131445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 name="Textfeld 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Eine internationale Studie mit einer Befragung von 15.000 Managern aus 62 Nationen zeigt einige universelle Eigenschaften von unternehmerischen Managern</a:t>
            </a:r>
            <a:endParaRPr lang="de-DE" sz="1600" b="1" dirty="0">
              <a:solidFill>
                <a:srgbClr val="002060"/>
              </a:solidFill>
            </a:endParaRPr>
          </a:p>
        </p:txBody>
      </p:sp>
      <p:sp>
        <p:nvSpPr>
          <p:cNvPr id="6" name="Textfeld 5"/>
          <p:cNvSpPr txBox="1"/>
          <p:nvPr/>
        </p:nvSpPr>
        <p:spPr>
          <a:xfrm>
            <a:off x="994410" y="3040380"/>
            <a:ext cx="1977389" cy="954107"/>
          </a:xfrm>
          <a:prstGeom prst="rect">
            <a:avLst/>
          </a:prstGeom>
          <a:noFill/>
        </p:spPr>
        <p:txBody>
          <a:bodyPr wrap="square" rtlCol="0">
            <a:spAutoFit/>
          </a:bodyPr>
          <a:lstStyle/>
          <a:p>
            <a:pPr algn="ctr"/>
            <a:r>
              <a:rPr lang="de-DE" sz="1400" dirty="0" smtClean="0"/>
              <a:t>Welche Eigenschaften haben unternehmerische Manager?</a:t>
            </a:r>
            <a:endParaRPr lang="de-DE" sz="1400" dirty="0"/>
          </a:p>
        </p:txBody>
      </p:sp>
      <p:sp>
        <p:nvSpPr>
          <p:cNvPr id="7" name="Textfeld 6"/>
          <p:cNvSpPr txBox="1"/>
          <p:nvPr/>
        </p:nvSpPr>
        <p:spPr>
          <a:xfrm>
            <a:off x="3478530" y="2461260"/>
            <a:ext cx="4339590" cy="2031325"/>
          </a:xfrm>
          <a:prstGeom prst="rect">
            <a:avLst/>
          </a:prstGeom>
          <a:noFill/>
        </p:spPr>
        <p:txBody>
          <a:bodyPr wrap="square" rtlCol="0">
            <a:spAutoFit/>
          </a:bodyPr>
          <a:lstStyle/>
          <a:p>
            <a:pPr marL="263525" indent="-263525">
              <a:buFont typeface="Symbol" pitchFamily="18" charset="2"/>
              <a:buChar char="-"/>
            </a:pPr>
            <a:r>
              <a:rPr lang="de-DE" sz="1400" dirty="0" smtClean="0"/>
              <a:t>Ein vorausschauendes Wesen</a:t>
            </a:r>
          </a:p>
          <a:p>
            <a:pPr marL="263525" indent="-263525">
              <a:buFont typeface="Symbol" pitchFamily="18" charset="2"/>
              <a:buChar char="-"/>
            </a:pPr>
            <a:r>
              <a:rPr lang="de-DE" sz="1400" dirty="0" smtClean="0"/>
              <a:t>Ermutigendes Verhalten</a:t>
            </a:r>
          </a:p>
          <a:p>
            <a:pPr marL="263525" indent="-263525">
              <a:buFont typeface="Symbol" pitchFamily="18" charset="2"/>
              <a:buChar char="-"/>
            </a:pPr>
            <a:r>
              <a:rPr lang="de-DE" sz="1400" dirty="0" smtClean="0"/>
              <a:t>Eine positive Einstellung</a:t>
            </a:r>
          </a:p>
          <a:p>
            <a:pPr marL="263525" indent="-263525">
              <a:buFont typeface="Symbol" pitchFamily="18" charset="2"/>
              <a:buChar char="-"/>
            </a:pPr>
            <a:r>
              <a:rPr lang="de-DE" sz="1400" dirty="0" smtClean="0"/>
              <a:t>Selbstvertrauen</a:t>
            </a:r>
          </a:p>
          <a:p>
            <a:pPr marL="263525" indent="-263525">
              <a:buFont typeface="Symbol" pitchFamily="18" charset="2"/>
              <a:buChar char="-"/>
            </a:pPr>
            <a:r>
              <a:rPr lang="de-DE" sz="1400" dirty="0" smtClean="0"/>
              <a:t>Entscheidungsfreude</a:t>
            </a:r>
          </a:p>
          <a:p>
            <a:pPr marL="263525" indent="-263525">
              <a:buFont typeface="Symbol" pitchFamily="18" charset="2"/>
              <a:buChar char="-"/>
            </a:pPr>
            <a:r>
              <a:rPr lang="de-DE" sz="1400" dirty="0" smtClean="0"/>
              <a:t>Fähigkeiten, um Verhandlungen zu führen</a:t>
            </a:r>
          </a:p>
          <a:p>
            <a:pPr marL="263525" indent="-263525">
              <a:buFont typeface="Symbol" pitchFamily="18" charset="2"/>
              <a:buChar char="-"/>
            </a:pPr>
            <a:r>
              <a:rPr lang="de-DE" sz="1400" dirty="0" smtClean="0"/>
              <a:t>Fähigkeiten, um auf der Grundlage von Informationen Entscheidungen zu treffen</a:t>
            </a:r>
          </a:p>
          <a:p>
            <a:pPr marL="263525" indent="-263525">
              <a:buFont typeface="Symbol" pitchFamily="18" charset="2"/>
              <a:buChar char="-"/>
            </a:pPr>
            <a:r>
              <a:rPr lang="de-DE" sz="1400" dirty="0" smtClean="0"/>
              <a:t>Teamgeist</a:t>
            </a:r>
            <a:endParaRPr lang="de-DE" sz="1400" dirty="0"/>
          </a:p>
        </p:txBody>
      </p:sp>
      <p:sp>
        <p:nvSpPr>
          <p:cNvPr id="11"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169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2" name="Textfeld 11"/>
          <p:cNvSpPr txBox="1"/>
          <p:nvPr/>
        </p:nvSpPr>
        <p:spPr>
          <a:xfrm>
            <a:off x="217170" y="971550"/>
            <a:ext cx="4171335" cy="307777"/>
          </a:xfrm>
          <a:prstGeom prst="rect">
            <a:avLst/>
          </a:prstGeom>
          <a:noFill/>
        </p:spPr>
        <p:txBody>
          <a:bodyPr wrap="none" rtlCol="0">
            <a:spAutoFit/>
          </a:bodyPr>
          <a:lstStyle/>
          <a:p>
            <a:r>
              <a:rPr lang="de-DE" sz="1400" i="1" dirty="0" smtClean="0">
                <a:solidFill>
                  <a:schemeClr val="bg1">
                    <a:lumMod val="50000"/>
                  </a:schemeClr>
                </a:solidFill>
              </a:rPr>
              <a:t>3.4 Führung – Eigenschaften von Führungskräften</a:t>
            </a:r>
            <a:endParaRPr lang="de-DE" sz="1400" i="1" dirty="0">
              <a:solidFill>
                <a:schemeClr val="bg1">
                  <a:lumMod val="50000"/>
                </a:schemeClr>
              </a:solidFill>
            </a:endParaRPr>
          </a:p>
        </p:txBody>
      </p:sp>
      <p:sp>
        <p:nvSpPr>
          <p:cNvPr id="13" name="Textfeld 12"/>
          <p:cNvSpPr txBox="1"/>
          <p:nvPr/>
        </p:nvSpPr>
        <p:spPr>
          <a:xfrm>
            <a:off x="346710" y="6382247"/>
            <a:ext cx="1810111"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Gupta </a:t>
            </a:r>
            <a:r>
              <a:rPr lang="de-DE" sz="1050" dirty="0">
                <a:solidFill>
                  <a:schemeClr val="bg1">
                    <a:lumMod val="50000"/>
                  </a:schemeClr>
                </a:solidFill>
              </a:rPr>
              <a:t>et al. (2004 </a:t>
            </a:r>
            <a:r>
              <a:rPr lang="de-DE" sz="1050" dirty="0" smtClean="0">
                <a:solidFill>
                  <a:schemeClr val="bg1">
                    <a:lumMod val="50000"/>
                  </a:schemeClr>
                </a:solidFill>
              </a:rPr>
              <a:t>)</a:t>
            </a:r>
            <a:endParaRPr lang="de-DE" sz="1050"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064086" y="1556792"/>
            <a:ext cx="6892290" cy="4616648"/>
          </a:xfrm>
          <a:prstGeom prst="rect">
            <a:avLst/>
          </a:prstGeom>
        </p:spPr>
        <p:txBody>
          <a:bodyPr wrap="square">
            <a:spAutoFit/>
          </a:bodyPr>
          <a:lstStyle/>
          <a:p>
            <a:endParaRPr lang="de-DE" sz="1400" dirty="0" smtClean="0"/>
          </a:p>
          <a:p>
            <a:r>
              <a:rPr lang="de-DE" sz="1400" dirty="0" err="1" smtClean="0"/>
              <a:t>Milliken</a:t>
            </a:r>
            <a:r>
              <a:rPr lang="de-DE" sz="1400" dirty="0" smtClean="0"/>
              <a:t> </a:t>
            </a:r>
            <a:r>
              <a:rPr lang="de-DE" sz="1400" dirty="0" err="1" smtClean="0"/>
              <a:t>and</a:t>
            </a:r>
            <a:r>
              <a:rPr lang="de-DE" sz="1400" dirty="0" smtClean="0"/>
              <a:t> Company ist ein US-amerikanisches Unternehmen, das eine Transformation vom Textilunternehmen zum High-Tech-Unternehmen vollzogen hat, wie McGrath (2012) beschreibt. Gegründet wurde </a:t>
            </a:r>
            <a:r>
              <a:rPr lang="de-DE" sz="1400" dirty="0" err="1" smtClean="0"/>
              <a:t>Milliken</a:t>
            </a:r>
            <a:r>
              <a:rPr lang="de-DE" sz="1400" dirty="0" smtClean="0"/>
              <a:t> 1865 als Produzent von Wolle und war bis in die 1960er Jahre ein klassisches Textilunternehmen, das Stoffe herstellte. </a:t>
            </a:r>
          </a:p>
          <a:p>
            <a:endParaRPr lang="de-DE" sz="1400" dirty="0" smtClean="0"/>
          </a:p>
          <a:p>
            <a:r>
              <a:rPr lang="de-DE" sz="1400" dirty="0" smtClean="0"/>
              <a:t>Während die US-amerikanischen Hauptwettbewerber ab den 1970er Jahren nach und nach insolvent gegangen sind, schloss Roger </a:t>
            </a:r>
            <a:r>
              <a:rPr lang="de-DE" sz="1400" dirty="0" err="1" smtClean="0"/>
              <a:t>Milliken</a:t>
            </a:r>
            <a:r>
              <a:rPr lang="de-DE" sz="1400" dirty="0" smtClean="0"/>
              <a:t> bewusst eine Textilproduktion nach der anderen. Denn er hatte neue Pläne: Er hatte früh erkannt, dass er im Textilgeschäft durch den aufkommenden globalen Wettbewerb keine Chance mehr haben würde. Bis 1991 waren beispielsweise bereits 58 Prozent aller im US-Einzelhandel verkauften Stoffe und Kleidung importiert. Roger </a:t>
            </a:r>
            <a:r>
              <a:rPr lang="de-DE" sz="1400" dirty="0" err="1" smtClean="0"/>
              <a:t>Milliken</a:t>
            </a:r>
            <a:r>
              <a:rPr lang="de-DE" sz="1400" dirty="0" smtClean="0"/>
              <a:t> hatte diese Entwicklung kommen sehen. Er hatte bereits 1958 in ein eigenes Forschungslabor investiert und in den Folgejahren in viele neue Technologien und Märkte. </a:t>
            </a:r>
          </a:p>
          <a:p>
            <a:endParaRPr lang="de-DE" sz="1400" dirty="0" smtClean="0"/>
          </a:p>
          <a:p>
            <a:r>
              <a:rPr lang="de-DE" sz="1400" dirty="0" smtClean="0"/>
              <a:t>Heute ist </a:t>
            </a:r>
            <a:r>
              <a:rPr lang="de-DE" sz="1400" dirty="0" err="1" smtClean="0"/>
              <a:t>Milliken</a:t>
            </a:r>
            <a:r>
              <a:rPr lang="de-DE" sz="1400" dirty="0" smtClean="0"/>
              <a:t> ein High-Tech-Unternehmen, das Spezialmaterialien herstellt, die Matratzen feuerfest, Windräder leichter und Kühlschrankbehälter klarer machen. </a:t>
            </a:r>
            <a:r>
              <a:rPr lang="de-DE" sz="1400" dirty="0" err="1" smtClean="0"/>
              <a:t>Milliken</a:t>
            </a:r>
            <a:r>
              <a:rPr lang="de-DE" sz="1400" dirty="0" smtClean="0"/>
              <a:t> hat dabei oft Mitarbeiter aus früheren Innovationswellen übernommen, konsequent intern ausgebildet und auf kommende Herausforderungen vorbereitet. </a:t>
            </a:r>
            <a:endParaRPr lang="de-DE" sz="1400" dirty="0"/>
          </a:p>
        </p:txBody>
      </p:sp>
      <p:cxnSp>
        <p:nvCxnSpPr>
          <p:cNvPr id="7" name="Gerade Verbindung 6"/>
          <p:cNvCxnSpPr/>
          <p:nvPr/>
        </p:nvCxnSpPr>
        <p:spPr bwMode="auto">
          <a:xfrm>
            <a:off x="1064086" y="1558938"/>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 name="Gerade Verbindung 7"/>
          <p:cNvCxnSpPr/>
          <p:nvPr/>
        </p:nvCxnSpPr>
        <p:spPr bwMode="auto">
          <a:xfrm>
            <a:off x="1064086" y="6199478"/>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9" name="Textfeld 8"/>
          <p:cNvSpPr txBox="1"/>
          <p:nvPr/>
        </p:nvSpPr>
        <p:spPr>
          <a:xfrm>
            <a:off x="217171" y="388620"/>
            <a:ext cx="8332470" cy="584775"/>
          </a:xfrm>
          <a:prstGeom prst="rect">
            <a:avLst/>
          </a:prstGeom>
          <a:noFill/>
        </p:spPr>
        <p:txBody>
          <a:bodyPr wrap="square" rtlCol="0">
            <a:spAutoFit/>
          </a:bodyPr>
          <a:lstStyle/>
          <a:p>
            <a:r>
              <a:rPr lang="de-DE" sz="1600" b="1" dirty="0" err="1" smtClean="0">
                <a:solidFill>
                  <a:srgbClr val="002060"/>
                </a:solidFill>
              </a:rPr>
              <a:t>Milliken</a:t>
            </a:r>
            <a:r>
              <a:rPr lang="de-DE" sz="1600" b="1" dirty="0" smtClean="0">
                <a:solidFill>
                  <a:srgbClr val="002060"/>
                </a:solidFill>
              </a:rPr>
              <a:t> </a:t>
            </a:r>
            <a:r>
              <a:rPr lang="de-DE" sz="1600" b="1" dirty="0" err="1" smtClean="0">
                <a:solidFill>
                  <a:srgbClr val="002060"/>
                </a:solidFill>
              </a:rPr>
              <a:t>and</a:t>
            </a:r>
            <a:r>
              <a:rPr lang="de-DE" sz="1600" b="1" dirty="0" smtClean="0">
                <a:solidFill>
                  <a:srgbClr val="002060"/>
                </a:solidFill>
              </a:rPr>
              <a:t> Company: Vom Produzenten für Stoffe zum High-Tech-Unternehmen, das Spezialmaterialien herstellt</a:t>
            </a:r>
            <a:endParaRPr lang="de-DE" sz="1600" b="1" dirty="0">
              <a:solidFill>
                <a:srgbClr val="002060"/>
              </a:solidFill>
            </a:endParaRPr>
          </a:p>
        </p:txBody>
      </p:sp>
      <p:sp>
        <p:nvSpPr>
          <p:cNvPr id="10" name="Textfeld 9"/>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11" name="Textfeld 10"/>
          <p:cNvSpPr txBox="1"/>
          <p:nvPr/>
        </p:nvSpPr>
        <p:spPr>
          <a:xfrm>
            <a:off x="346710" y="6382247"/>
            <a:ext cx="1593706" cy="253916"/>
          </a:xfrm>
          <a:prstGeom prst="rect">
            <a:avLst/>
          </a:prstGeom>
          <a:noFill/>
        </p:spPr>
        <p:txBody>
          <a:bodyPr wrap="none" rtlCol="0">
            <a:spAutoFit/>
          </a:bodyPr>
          <a:lstStyle/>
          <a:p>
            <a:r>
              <a:rPr lang="de-DE" sz="1050" dirty="0" smtClean="0">
                <a:solidFill>
                  <a:schemeClr val="bg1">
                    <a:lumMod val="50000"/>
                  </a:schemeClr>
                </a:solidFill>
              </a:rPr>
              <a:t>Quelle: McGrath (2012)</a:t>
            </a:r>
            <a:endParaRPr lang="de-DE" sz="1050" dirty="0">
              <a:solidFill>
                <a:schemeClr val="bg1">
                  <a:lumMod val="50000"/>
                </a:schemeClr>
              </a:solidFill>
            </a:endParaRPr>
          </a:p>
        </p:txBody>
      </p:sp>
      <p:sp>
        <p:nvSpPr>
          <p:cNvPr id="12" name="Textfeld 11"/>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4" name="Gerade Verbindung 13"/>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5" name="Gerade Verbindung 14"/>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pic>
        <p:nvPicPr>
          <p:cNvPr id="231425" name="Picture 1"/>
          <p:cNvPicPr>
            <a:picLocks noChangeAspect="1" noChangeArrowheads="1"/>
          </p:cNvPicPr>
          <p:nvPr/>
        </p:nvPicPr>
        <p:blipFill>
          <a:blip r:embed="rId2" cstate="print"/>
          <a:srcRect/>
          <a:stretch>
            <a:fillRect/>
          </a:stretch>
        </p:blipFill>
        <p:spPr bwMode="auto">
          <a:xfrm>
            <a:off x="6228184" y="1268760"/>
            <a:ext cx="1672170" cy="541689"/>
          </a:xfrm>
          <a:prstGeom prst="rect">
            <a:avLst/>
          </a:prstGeom>
          <a:noFill/>
          <a:ln w="9525">
            <a:noFill/>
            <a:miter lim="800000"/>
            <a:headEnd/>
            <a:tailEnd/>
          </a:ln>
        </p:spPr>
      </p:pic>
      <p:sp>
        <p:nvSpPr>
          <p:cNvPr id="13"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dirty="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17</a:t>
            </a:fld>
            <a:r>
              <a:rPr kumimoji="0" lang="de-DE" sz="1050" b="0" i="0" u="none" strike="noStrike" kern="0" cap="none" spc="0" normalizeH="0" baseline="0" noProof="0" dirty="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cSld>
  <p:clrMapOvr>
    <a:masterClrMapping/>
  </p:clrMapOvr>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377190" y="1699498"/>
            <a:ext cx="8309610" cy="3970318"/>
          </a:xfrm>
          <a:prstGeom prst="rect">
            <a:avLst/>
          </a:prstGeom>
        </p:spPr>
        <p:txBody>
          <a:bodyPr wrap="square">
            <a:spAutoFit/>
          </a:bodyPr>
          <a:lstStyle/>
          <a:p>
            <a:r>
              <a:rPr lang="de-DE" sz="1400" dirty="0" smtClean="0"/>
              <a:t>David Packard als einer der beiden Gründer von Hewlett-Packard erklärt in seinem Buch über die Geschichte seines Unternehmens, dass die schwierigsten Situationen die waren, in denen man Mitarbeitern mitteilen musste, dass ihre innovativen Ideen mangels Potenzial oder Machbarkeit nicht umgesetzt werden können. Schließlich sollten diese Mitarbeiter nicht demotiviert werden, sondern weiterhin Ideen einbringen, auch wenn bereits mehrere davon nicht umgesetzt worden waren. </a:t>
            </a:r>
          </a:p>
          <a:p>
            <a:endParaRPr lang="de-DE" sz="1400" dirty="0" smtClean="0"/>
          </a:p>
          <a:p>
            <a:r>
              <a:rPr lang="de-DE" sz="1400" dirty="0" smtClean="0"/>
              <a:t>Sein Gründerkollege Bill Hewlett entwickelte zur Lösung dieser Situationen einen eigenwilligen Prozess: Sobald ein Mitarbeiter mit einer innovativen Idee auf ihn zukam, setzte er einen Hut auf, der den Schriftzug „Begeisterung“ trug. Gleichzeitig zeigte Bill Hewlett eben diese Begeisterung und stellte einige erste Fragen. Einige Tage später trug er dann meistens einen Hut mit dem Schriftzug „Untersuchung“ und stellte weitere Fragen, um das Potenzial ganz zu verstehen und zu signalisieren, dass er über die Idee nachdachte und weitere Informationen sammelte. Schließlich wechselte er zu einem Hut mit dem Schriftzug „Entscheidung“ und teilte dem Initiator der Idee mit, ob die Idee vom Unternehmen weiterverfolgt wurde oder nicht. Selbst wenn die Idee dann abgelehnt wurde – und die meisten Ideen wurden abgelehnt –, hatte der Initiator so das Gefühl, dass seine Idee wichtig und etwas Besonderes war, über die sich das Gründerteam wirklich Gedanken gemacht hatte. Auf diese Weise schaffte Bill Hewlett es oft, dass der Initiator trotz der Ablehnung ein gutes Gefühl mit seiner Initiative hatte und nicht demotiviert wurde. </a:t>
            </a:r>
            <a:endParaRPr lang="de-DE" sz="1400" dirty="0"/>
          </a:p>
        </p:txBody>
      </p:sp>
      <p:sp>
        <p:nvSpPr>
          <p:cNvPr id="5" name="Textfeld 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Bill </a:t>
            </a:r>
            <a:r>
              <a:rPr lang="de-DE" sz="1600" b="1" dirty="0" err="1" smtClean="0">
                <a:solidFill>
                  <a:srgbClr val="002060"/>
                </a:solidFill>
              </a:rPr>
              <a:t>Hewletts</a:t>
            </a:r>
            <a:r>
              <a:rPr lang="de-DE" sz="1600" b="1" dirty="0" smtClean="0">
                <a:solidFill>
                  <a:srgbClr val="002060"/>
                </a:solidFill>
              </a:rPr>
              <a:t> drei verschiedene Hüte als Reaktion auf neue Ideen</a:t>
            </a:r>
            <a:endParaRPr lang="de-DE" sz="1600" b="1" dirty="0">
              <a:solidFill>
                <a:srgbClr val="002060"/>
              </a:solidFill>
            </a:endParaRPr>
          </a:p>
        </p:txBody>
      </p:sp>
      <p:cxnSp>
        <p:nvCxnSpPr>
          <p:cNvPr id="8" name="Gerade Verbindung 7"/>
          <p:cNvCxnSpPr/>
          <p:nvPr/>
        </p:nvCxnSpPr>
        <p:spPr bwMode="auto">
          <a:xfrm>
            <a:off x="411480" y="1623060"/>
            <a:ext cx="782955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411480" y="5741670"/>
            <a:ext cx="782955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0" name="Picture 1"/>
          <p:cNvPicPr>
            <a:picLocks noChangeAspect="1" noChangeArrowheads="1"/>
          </p:cNvPicPr>
          <p:nvPr/>
        </p:nvPicPr>
        <p:blipFill>
          <a:blip r:embed="rId2" cstate="print"/>
          <a:srcRect/>
          <a:stretch>
            <a:fillRect/>
          </a:stretch>
        </p:blipFill>
        <p:spPr bwMode="auto">
          <a:xfrm>
            <a:off x="7971473" y="1396670"/>
            <a:ext cx="383857" cy="364503"/>
          </a:xfrm>
          <a:prstGeom prst="rect">
            <a:avLst/>
          </a:prstGeom>
          <a:noFill/>
          <a:ln w="9525">
            <a:noFill/>
            <a:miter lim="800000"/>
            <a:headEnd/>
            <a:tailEnd/>
          </a:ln>
        </p:spPr>
      </p:pic>
      <p:sp>
        <p:nvSpPr>
          <p:cNvPr id="11"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170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2" name="Textfeld 11"/>
          <p:cNvSpPr txBox="1"/>
          <p:nvPr/>
        </p:nvSpPr>
        <p:spPr>
          <a:xfrm>
            <a:off x="217170" y="971550"/>
            <a:ext cx="4171335" cy="307777"/>
          </a:xfrm>
          <a:prstGeom prst="rect">
            <a:avLst/>
          </a:prstGeom>
          <a:noFill/>
        </p:spPr>
        <p:txBody>
          <a:bodyPr wrap="none" rtlCol="0">
            <a:spAutoFit/>
          </a:bodyPr>
          <a:lstStyle/>
          <a:p>
            <a:r>
              <a:rPr lang="de-DE" sz="1400" i="1" dirty="0" smtClean="0">
                <a:solidFill>
                  <a:schemeClr val="bg1">
                    <a:lumMod val="50000"/>
                  </a:schemeClr>
                </a:solidFill>
              </a:rPr>
              <a:t>3.4 Führung – Eigenschaften von Führungskräften</a:t>
            </a:r>
            <a:endParaRPr lang="de-DE" sz="1400" i="1" dirty="0">
              <a:solidFill>
                <a:schemeClr val="bg1">
                  <a:lumMod val="50000"/>
                </a:schemeClr>
              </a:solidFill>
            </a:endParaRPr>
          </a:p>
        </p:txBody>
      </p:sp>
      <p:sp>
        <p:nvSpPr>
          <p:cNvPr id="13" name="Textfeld 12"/>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4" name="Gerade Verbindung 13"/>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5" name="Gerade Verbindung 14"/>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6" name="Textfeld 15"/>
          <p:cNvSpPr txBox="1"/>
          <p:nvPr/>
        </p:nvSpPr>
        <p:spPr>
          <a:xfrm>
            <a:off x="346710" y="6382247"/>
            <a:ext cx="1609736" cy="253916"/>
          </a:xfrm>
          <a:prstGeom prst="rect">
            <a:avLst/>
          </a:prstGeom>
          <a:noFill/>
        </p:spPr>
        <p:txBody>
          <a:bodyPr wrap="none" rtlCol="0">
            <a:spAutoFit/>
          </a:bodyPr>
          <a:lstStyle/>
          <a:p>
            <a:r>
              <a:rPr lang="de-DE" sz="1050" dirty="0">
                <a:solidFill>
                  <a:schemeClr val="bg1">
                    <a:lumMod val="50000"/>
                  </a:schemeClr>
                </a:solidFill>
              </a:rPr>
              <a:t>Quelle</a:t>
            </a:r>
            <a:r>
              <a:rPr lang="de-DE" sz="1050" dirty="0" smtClean="0">
                <a:solidFill>
                  <a:schemeClr val="bg1">
                    <a:lumMod val="50000"/>
                  </a:schemeClr>
                </a:solidFill>
              </a:rPr>
              <a:t>: Packard (1995) </a:t>
            </a:r>
            <a:endParaRPr lang="de-DE" sz="1050" dirty="0">
              <a:solidFill>
                <a:srgbClr val="FF0000"/>
              </a:solidFill>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1548924" y="2554510"/>
            <a:ext cx="1800200" cy="338554"/>
          </a:xfrm>
          <a:prstGeom prst="rect">
            <a:avLst/>
          </a:prstGeom>
          <a:solidFill>
            <a:schemeClr val="accent2">
              <a:lumMod val="20000"/>
              <a:lumOff val="80000"/>
            </a:schemeClr>
          </a:solidFill>
          <a:ln w="12700">
            <a:solidFill>
              <a:schemeClr val="tx1"/>
            </a:solidFill>
          </a:ln>
        </p:spPr>
        <p:txBody>
          <a:bodyPr wrap="square" rtlCol="0" anchor="ctr" anchorCtr="0">
            <a:noAutofit/>
          </a:bodyPr>
          <a:lstStyle/>
          <a:p>
            <a:pPr algn="ctr"/>
            <a:r>
              <a:rPr lang="de-DE" sz="1200" dirty="0" smtClean="0">
                <a:solidFill>
                  <a:srgbClr val="000000"/>
                </a:solidFill>
                <a:cs typeface="Arial" panose="020B0604020202020204" pitchFamily="34" charset="0"/>
              </a:rPr>
              <a:t>Hinterfragen</a:t>
            </a:r>
            <a:endParaRPr lang="de-DE" sz="1200" dirty="0">
              <a:solidFill>
                <a:srgbClr val="000000"/>
              </a:solidFill>
              <a:cs typeface="Arial" panose="020B0604020202020204" pitchFamily="34" charset="0"/>
            </a:endParaRPr>
          </a:p>
        </p:txBody>
      </p:sp>
      <p:sp>
        <p:nvSpPr>
          <p:cNvPr id="7" name="Textfeld 6"/>
          <p:cNvSpPr txBox="1"/>
          <p:nvPr/>
        </p:nvSpPr>
        <p:spPr>
          <a:xfrm>
            <a:off x="1548924" y="3168143"/>
            <a:ext cx="1800200" cy="338554"/>
          </a:xfrm>
          <a:prstGeom prst="rect">
            <a:avLst/>
          </a:prstGeom>
          <a:solidFill>
            <a:schemeClr val="accent2">
              <a:lumMod val="20000"/>
              <a:lumOff val="80000"/>
            </a:schemeClr>
          </a:solidFill>
          <a:ln w="12700">
            <a:solidFill>
              <a:schemeClr val="tx1"/>
            </a:solidFill>
          </a:ln>
        </p:spPr>
        <p:txBody>
          <a:bodyPr wrap="square" rtlCol="0" anchor="ctr" anchorCtr="0">
            <a:noAutofit/>
          </a:bodyPr>
          <a:lstStyle/>
          <a:p>
            <a:pPr algn="ctr"/>
            <a:r>
              <a:rPr lang="de-DE" sz="1200" dirty="0" smtClean="0">
                <a:solidFill>
                  <a:srgbClr val="000000"/>
                </a:solidFill>
                <a:cs typeface="Arial" panose="020B0604020202020204" pitchFamily="34" charset="0"/>
              </a:rPr>
              <a:t>Beobachten</a:t>
            </a:r>
            <a:endParaRPr lang="de-DE" sz="1200" dirty="0">
              <a:solidFill>
                <a:srgbClr val="000000"/>
              </a:solidFill>
              <a:cs typeface="Arial" panose="020B0604020202020204" pitchFamily="34" charset="0"/>
            </a:endParaRPr>
          </a:p>
        </p:txBody>
      </p:sp>
      <p:sp>
        <p:nvSpPr>
          <p:cNvPr id="8" name="Textfeld 7"/>
          <p:cNvSpPr txBox="1"/>
          <p:nvPr/>
        </p:nvSpPr>
        <p:spPr>
          <a:xfrm>
            <a:off x="1548924" y="3797260"/>
            <a:ext cx="1800200" cy="338554"/>
          </a:xfrm>
          <a:prstGeom prst="rect">
            <a:avLst/>
          </a:prstGeom>
          <a:solidFill>
            <a:schemeClr val="accent2">
              <a:lumMod val="20000"/>
              <a:lumOff val="80000"/>
            </a:schemeClr>
          </a:solidFill>
          <a:ln w="12700">
            <a:solidFill>
              <a:schemeClr val="tx1"/>
            </a:solidFill>
          </a:ln>
        </p:spPr>
        <p:txBody>
          <a:bodyPr wrap="square" rtlCol="0" anchor="ctr" anchorCtr="0">
            <a:noAutofit/>
          </a:bodyPr>
          <a:lstStyle/>
          <a:p>
            <a:pPr algn="ctr"/>
            <a:r>
              <a:rPr lang="de-DE" sz="1200" dirty="0" smtClean="0">
                <a:solidFill>
                  <a:srgbClr val="000000"/>
                </a:solidFill>
                <a:cs typeface="Arial" panose="020B0604020202020204" pitchFamily="34" charset="0"/>
              </a:rPr>
              <a:t>Networking</a:t>
            </a:r>
            <a:endParaRPr lang="de-DE" sz="1200" dirty="0">
              <a:solidFill>
                <a:srgbClr val="000000"/>
              </a:solidFill>
              <a:cs typeface="Arial" panose="020B0604020202020204" pitchFamily="34" charset="0"/>
            </a:endParaRPr>
          </a:p>
        </p:txBody>
      </p:sp>
      <p:sp>
        <p:nvSpPr>
          <p:cNvPr id="9" name="Textfeld 8"/>
          <p:cNvSpPr txBox="1"/>
          <p:nvPr/>
        </p:nvSpPr>
        <p:spPr>
          <a:xfrm>
            <a:off x="1548924" y="4383732"/>
            <a:ext cx="1800200" cy="338554"/>
          </a:xfrm>
          <a:prstGeom prst="rect">
            <a:avLst/>
          </a:prstGeom>
          <a:solidFill>
            <a:schemeClr val="accent2">
              <a:lumMod val="20000"/>
              <a:lumOff val="80000"/>
            </a:schemeClr>
          </a:solidFill>
          <a:ln w="12700">
            <a:solidFill>
              <a:schemeClr val="tx1"/>
            </a:solidFill>
          </a:ln>
        </p:spPr>
        <p:txBody>
          <a:bodyPr wrap="square" rtlCol="0" anchor="ctr" anchorCtr="0">
            <a:noAutofit/>
          </a:bodyPr>
          <a:lstStyle/>
          <a:p>
            <a:pPr algn="ctr"/>
            <a:r>
              <a:rPr lang="de-DE" sz="1200" dirty="0" smtClean="0">
                <a:solidFill>
                  <a:srgbClr val="000000"/>
                </a:solidFill>
                <a:cs typeface="Arial" panose="020B0604020202020204" pitchFamily="34" charset="0"/>
              </a:rPr>
              <a:t>Experimentieren</a:t>
            </a:r>
            <a:endParaRPr lang="de-DE" sz="1200" dirty="0">
              <a:solidFill>
                <a:srgbClr val="000000"/>
              </a:solidFill>
              <a:cs typeface="Arial" panose="020B0604020202020204" pitchFamily="34" charset="0"/>
            </a:endParaRPr>
          </a:p>
        </p:txBody>
      </p:sp>
      <p:sp>
        <p:nvSpPr>
          <p:cNvPr id="10" name="Textfeld 9"/>
          <p:cNvSpPr txBox="1"/>
          <p:nvPr/>
        </p:nvSpPr>
        <p:spPr>
          <a:xfrm>
            <a:off x="3709164" y="3375620"/>
            <a:ext cx="1800200" cy="584775"/>
          </a:xfrm>
          <a:prstGeom prst="rect">
            <a:avLst/>
          </a:prstGeom>
          <a:solidFill>
            <a:schemeClr val="accent2">
              <a:lumMod val="20000"/>
              <a:lumOff val="80000"/>
            </a:schemeClr>
          </a:solidFill>
          <a:ln w="12700">
            <a:solidFill>
              <a:schemeClr val="tx1"/>
            </a:solidFill>
          </a:ln>
        </p:spPr>
        <p:txBody>
          <a:bodyPr wrap="square" rtlCol="0" anchor="ctr" anchorCtr="0">
            <a:noAutofit/>
          </a:bodyPr>
          <a:lstStyle/>
          <a:p>
            <a:pPr algn="ctr"/>
            <a:r>
              <a:rPr lang="de-DE" sz="1200" dirty="0" smtClean="0">
                <a:solidFill>
                  <a:srgbClr val="000000"/>
                </a:solidFill>
                <a:cs typeface="Arial" panose="020B0604020202020204" pitchFamily="34" charset="0"/>
              </a:rPr>
              <a:t>Verknüpfen</a:t>
            </a:r>
            <a:endParaRPr lang="de-DE" sz="1200" dirty="0">
              <a:solidFill>
                <a:srgbClr val="000000"/>
              </a:solidFill>
              <a:cs typeface="Arial" panose="020B0604020202020204" pitchFamily="34" charset="0"/>
            </a:endParaRPr>
          </a:p>
        </p:txBody>
      </p:sp>
      <p:sp>
        <p:nvSpPr>
          <p:cNvPr id="11" name="Textfeld 10"/>
          <p:cNvSpPr txBox="1"/>
          <p:nvPr/>
        </p:nvSpPr>
        <p:spPr>
          <a:xfrm>
            <a:off x="5718023" y="3375619"/>
            <a:ext cx="1800200" cy="584775"/>
          </a:xfrm>
          <a:prstGeom prst="rect">
            <a:avLst/>
          </a:prstGeom>
          <a:solidFill>
            <a:schemeClr val="accent2">
              <a:lumMod val="20000"/>
              <a:lumOff val="80000"/>
            </a:schemeClr>
          </a:solidFill>
          <a:ln>
            <a:solidFill>
              <a:schemeClr val="tx1"/>
            </a:solidFill>
          </a:ln>
        </p:spPr>
        <p:txBody>
          <a:bodyPr wrap="square" rtlCol="0" anchor="ctr" anchorCtr="0">
            <a:noAutofit/>
          </a:bodyPr>
          <a:lstStyle/>
          <a:p>
            <a:pPr algn="ctr"/>
            <a:r>
              <a:rPr lang="de-DE" sz="1200" dirty="0" smtClean="0">
                <a:solidFill>
                  <a:srgbClr val="000000"/>
                </a:solidFill>
                <a:cs typeface="Arial" panose="020B0604020202020204" pitchFamily="34" charset="0"/>
              </a:rPr>
              <a:t>Unternehmerische Idee</a:t>
            </a:r>
            <a:endParaRPr lang="de-DE" sz="1200" dirty="0">
              <a:solidFill>
                <a:srgbClr val="000000"/>
              </a:solidFill>
              <a:cs typeface="Arial" panose="020B0604020202020204" pitchFamily="34" charset="0"/>
            </a:endParaRPr>
          </a:p>
        </p:txBody>
      </p:sp>
      <p:sp>
        <p:nvSpPr>
          <p:cNvPr id="13" name="Textfeld 12"/>
          <p:cNvSpPr txBox="1"/>
          <p:nvPr/>
        </p:nvSpPr>
        <p:spPr>
          <a:xfrm>
            <a:off x="1535096" y="1998591"/>
            <a:ext cx="3962734" cy="584775"/>
          </a:xfrm>
          <a:prstGeom prst="rect">
            <a:avLst/>
          </a:prstGeom>
          <a:noFill/>
        </p:spPr>
        <p:txBody>
          <a:bodyPr wrap="square" rtlCol="0">
            <a:noAutofit/>
          </a:bodyPr>
          <a:lstStyle/>
          <a:p>
            <a:pPr algn="ctr"/>
            <a:r>
              <a:rPr lang="de-DE" sz="1200" b="1" dirty="0" smtClean="0">
                <a:solidFill>
                  <a:srgbClr val="000000"/>
                </a:solidFill>
                <a:cs typeface="Arial" panose="020B0604020202020204" pitchFamily="34" charset="0"/>
              </a:rPr>
              <a:t>Entdeckungsfähigkeiten von Top-Managern</a:t>
            </a:r>
            <a:endParaRPr lang="de-DE" sz="1200" b="1" dirty="0">
              <a:solidFill>
                <a:srgbClr val="000000"/>
              </a:solidFill>
              <a:cs typeface="Arial" panose="020B0604020202020204" pitchFamily="34" charset="0"/>
            </a:endParaRPr>
          </a:p>
        </p:txBody>
      </p:sp>
      <p:cxnSp>
        <p:nvCxnSpPr>
          <p:cNvPr id="15" name="Gerade Verbindung mit Pfeil 14"/>
          <p:cNvCxnSpPr>
            <a:stCxn id="6" idx="3"/>
          </p:cNvCxnSpPr>
          <p:nvPr/>
        </p:nvCxnSpPr>
        <p:spPr>
          <a:xfrm>
            <a:off x="3349124" y="2723787"/>
            <a:ext cx="360040" cy="65183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Gerade Verbindung mit Pfeil 15"/>
          <p:cNvCxnSpPr>
            <a:stCxn id="7" idx="3"/>
          </p:cNvCxnSpPr>
          <p:nvPr/>
        </p:nvCxnSpPr>
        <p:spPr>
          <a:xfrm>
            <a:off x="3349124" y="3337420"/>
            <a:ext cx="360040" cy="2058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Gerade Verbindung mit Pfeil 16"/>
          <p:cNvCxnSpPr>
            <a:stCxn id="8" idx="3"/>
          </p:cNvCxnSpPr>
          <p:nvPr/>
        </p:nvCxnSpPr>
        <p:spPr>
          <a:xfrm flipV="1">
            <a:off x="3349124" y="3797260"/>
            <a:ext cx="360040" cy="16927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Gerade Verbindung mit Pfeil 17"/>
          <p:cNvCxnSpPr>
            <a:stCxn id="9" idx="3"/>
          </p:cNvCxnSpPr>
          <p:nvPr/>
        </p:nvCxnSpPr>
        <p:spPr>
          <a:xfrm flipV="1">
            <a:off x="3349124" y="3960394"/>
            <a:ext cx="360040" cy="59261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Gerade Verbindung mit Pfeil 18"/>
          <p:cNvCxnSpPr>
            <a:stCxn id="10" idx="3"/>
          </p:cNvCxnSpPr>
          <p:nvPr/>
        </p:nvCxnSpPr>
        <p:spPr>
          <a:xfrm flipV="1">
            <a:off x="5509364" y="3668006"/>
            <a:ext cx="216024" cy="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9" name="Textfeld 28"/>
          <p:cNvSpPr txBox="1"/>
          <p:nvPr/>
        </p:nvSpPr>
        <p:spPr>
          <a:xfrm>
            <a:off x="5571426" y="1998591"/>
            <a:ext cx="1933910" cy="356637"/>
          </a:xfrm>
          <a:prstGeom prst="rect">
            <a:avLst/>
          </a:prstGeom>
          <a:noFill/>
        </p:spPr>
        <p:txBody>
          <a:bodyPr wrap="square" rtlCol="0">
            <a:noAutofit/>
          </a:bodyPr>
          <a:lstStyle/>
          <a:p>
            <a:pPr algn="ctr"/>
            <a:r>
              <a:rPr lang="de-DE" sz="1200" b="1" dirty="0" smtClean="0">
                <a:solidFill>
                  <a:srgbClr val="000000"/>
                </a:solidFill>
                <a:cs typeface="Arial" panose="020B0604020202020204" pitchFamily="34" charset="0"/>
              </a:rPr>
              <a:t>Ergebnis</a:t>
            </a:r>
            <a:endParaRPr lang="de-DE" sz="1200" b="1" dirty="0">
              <a:solidFill>
                <a:srgbClr val="000000"/>
              </a:solidFill>
              <a:cs typeface="Arial" panose="020B0604020202020204" pitchFamily="34" charset="0"/>
            </a:endParaRPr>
          </a:p>
        </p:txBody>
      </p:sp>
      <p:sp>
        <p:nvSpPr>
          <p:cNvPr id="2" name="Oval 1"/>
          <p:cNvSpPr/>
          <p:nvPr/>
        </p:nvSpPr>
        <p:spPr bwMode="auto">
          <a:xfrm>
            <a:off x="3858245" y="3522436"/>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1</a:t>
            </a:r>
          </a:p>
        </p:txBody>
      </p:sp>
      <p:sp>
        <p:nvSpPr>
          <p:cNvPr id="20" name="Oval 19"/>
          <p:cNvSpPr/>
          <p:nvPr/>
        </p:nvSpPr>
        <p:spPr bwMode="auto">
          <a:xfrm>
            <a:off x="1600820" y="2593949"/>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2</a:t>
            </a:r>
          </a:p>
        </p:txBody>
      </p:sp>
      <p:sp>
        <p:nvSpPr>
          <p:cNvPr id="21" name="Oval 20"/>
          <p:cNvSpPr/>
          <p:nvPr/>
        </p:nvSpPr>
        <p:spPr bwMode="auto">
          <a:xfrm>
            <a:off x="1600820" y="3207582"/>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3</a:t>
            </a:r>
          </a:p>
        </p:txBody>
      </p:sp>
      <p:sp>
        <p:nvSpPr>
          <p:cNvPr id="22" name="Oval 21"/>
          <p:cNvSpPr/>
          <p:nvPr/>
        </p:nvSpPr>
        <p:spPr bwMode="auto">
          <a:xfrm>
            <a:off x="1600820" y="3836699"/>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4</a:t>
            </a:r>
          </a:p>
        </p:txBody>
      </p:sp>
      <p:sp>
        <p:nvSpPr>
          <p:cNvPr id="23" name="Oval 22"/>
          <p:cNvSpPr/>
          <p:nvPr/>
        </p:nvSpPr>
        <p:spPr bwMode="auto">
          <a:xfrm>
            <a:off x="1600820" y="4423171"/>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5</a:t>
            </a:r>
          </a:p>
        </p:txBody>
      </p:sp>
      <p:cxnSp>
        <p:nvCxnSpPr>
          <p:cNvPr id="32" name="Gerade Verbindung 31"/>
          <p:cNvCxnSpPr/>
          <p:nvPr/>
        </p:nvCxnSpPr>
        <p:spPr bwMode="auto">
          <a:xfrm>
            <a:off x="1548924" y="2366010"/>
            <a:ext cx="593217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4" name="Gerade Verbindung 33"/>
          <p:cNvCxnSpPr/>
          <p:nvPr/>
        </p:nvCxnSpPr>
        <p:spPr bwMode="auto">
          <a:xfrm>
            <a:off x="1548924" y="1912620"/>
            <a:ext cx="593217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5" name="Textfeld 3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Christensen et al. (2011) finden heraus, dass innovative Top-Manager systematisch stärkere Entdeckungsfähigkeiten haben als weniger innovative Manager </a:t>
            </a:r>
            <a:endParaRPr lang="de-DE" sz="1600" b="1" dirty="0">
              <a:solidFill>
                <a:srgbClr val="002060"/>
              </a:solidFill>
            </a:endParaRPr>
          </a:p>
        </p:txBody>
      </p:sp>
      <p:sp>
        <p:nvSpPr>
          <p:cNvPr id="37" name="Textfeld 36"/>
          <p:cNvSpPr txBox="1"/>
          <p:nvPr/>
        </p:nvSpPr>
        <p:spPr>
          <a:xfrm>
            <a:off x="346710" y="6382247"/>
            <a:ext cx="2127505" cy="253916"/>
          </a:xfrm>
          <a:prstGeom prst="rect">
            <a:avLst/>
          </a:prstGeom>
          <a:noFill/>
        </p:spPr>
        <p:txBody>
          <a:bodyPr wrap="none" rtlCol="0">
            <a:spAutoFit/>
          </a:bodyPr>
          <a:lstStyle/>
          <a:p>
            <a:r>
              <a:rPr lang="de-DE" sz="1050" dirty="0" smtClean="0">
                <a:solidFill>
                  <a:schemeClr val="bg1">
                    <a:lumMod val="50000"/>
                  </a:schemeClr>
                </a:solidFill>
              </a:rPr>
              <a:t>Quelle: Christensen et al. (2011)</a:t>
            </a:r>
            <a:endParaRPr lang="de-DE" sz="1050" dirty="0">
              <a:solidFill>
                <a:srgbClr val="FF0000"/>
              </a:solidFill>
            </a:endParaRPr>
          </a:p>
        </p:txBody>
      </p:sp>
      <p:sp>
        <p:nvSpPr>
          <p:cNvPr id="2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171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6" name="Textfeld 25"/>
          <p:cNvSpPr txBox="1"/>
          <p:nvPr/>
        </p:nvSpPr>
        <p:spPr>
          <a:xfrm>
            <a:off x="217170" y="971550"/>
            <a:ext cx="4171335" cy="307777"/>
          </a:xfrm>
          <a:prstGeom prst="rect">
            <a:avLst/>
          </a:prstGeom>
          <a:noFill/>
        </p:spPr>
        <p:txBody>
          <a:bodyPr wrap="none" rtlCol="0">
            <a:spAutoFit/>
          </a:bodyPr>
          <a:lstStyle/>
          <a:p>
            <a:r>
              <a:rPr lang="de-DE" sz="1400" i="1" dirty="0" smtClean="0">
                <a:solidFill>
                  <a:schemeClr val="bg1">
                    <a:lumMod val="50000"/>
                  </a:schemeClr>
                </a:solidFill>
              </a:rPr>
              <a:t>3.4 Führung – Eigenschaften von Führungskräften</a:t>
            </a:r>
            <a:endParaRPr lang="de-DE" sz="1400" i="1" dirty="0">
              <a:solidFill>
                <a:schemeClr val="bg1">
                  <a:lumMod val="50000"/>
                </a:schemeClr>
              </a:solidFill>
            </a:endParaRPr>
          </a:p>
        </p:txBody>
      </p:sp>
    </p:spTree>
    <p:extLst>
      <p:ext uri="{BB962C8B-B14F-4D97-AF65-F5344CB8AC3E}">
        <p14:creationId xmlns:p14="http://schemas.microsoft.com/office/powerpoint/2010/main" val="3186027615"/>
      </p:ext>
    </p:extLst>
  </p:cSld>
  <p:clrMapOvr>
    <a:masterClrMapping/>
  </p:clrMapOvr>
  <p:transition/>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Objekt 2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050997"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Rechteck 22"/>
          <p:cNvSpPr/>
          <p:nvPr/>
        </p:nvSpPr>
        <p:spPr bwMode="auto">
          <a:xfrm>
            <a:off x="294664" y="2764595"/>
            <a:ext cx="1219200" cy="855785"/>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4" name="Rechteck 23"/>
          <p:cNvSpPr/>
          <p:nvPr/>
        </p:nvSpPr>
        <p:spPr bwMode="auto">
          <a:xfrm>
            <a:off x="271218" y="3702440"/>
            <a:ext cx="1219200" cy="855785"/>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5" name="Rechteck 24"/>
          <p:cNvSpPr/>
          <p:nvPr/>
        </p:nvSpPr>
        <p:spPr bwMode="auto">
          <a:xfrm>
            <a:off x="282941" y="4650837"/>
            <a:ext cx="1219200" cy="855785"/>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6" name="Rechteck 25"/>
          <p:cNvSpPr/>
          <p:nvPr/>
        </p:nvSpPr>
        <p:spPr bwMode="auto">
          <a:xfrm>
            <a:off x="270925" y="5568169"/>
            <a:ext cx="1219200" cy="855785"/>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1" name="Rechteck 20"/>
          <p:cNvSpPr/>
          <p:nvPr/>
        </p:nvSpPr>
        <p:spPr bwMode="auto">
          <a:xfrm>
            <a:off x="294664" y="1849022"/>
            <a:ext cx="1219200" cy="855785"/>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53047" y="1892105"/>
            <a:ext cx="1159035" cy="307777"/>
          </a:xfrm>
          <a:prstGeom prst="rect">
            <a:avLst/>
          </a:prstGeom>
          <a:noFill/>
        </p:spPr>
        <p:txBody>
          <a:bodyPr wrap="none" rtlCol="0">
            <a:spAutoFit/>
          </a:bodyPr>
          <a:lstStyle/>
          <a:p>
            <a:r>
              <a:rPr lang="de-DE" sz="1400" b="1" dirty="0" smtClean="0"/>
              <a:t>Verknüpfen</a:t>
            </a:r>
            <a:endParaRPr lang="de-DE" sz="1400" b="1" dirty="0"/>
          </a:p>
        </p:txBody>
      </p:sp>
      <p:sp>
        <p:nvSpPr>
          <p:cNvPr id="6" name="Textfeld 5"/>
          <p:cNvSpPr txBox="1"/>
          <p:nvPr/>
        </p:nvSpPr>
        <p:spPr>
          <a:xfrm>
            <a:off x="253047" y="2792730"/>
            <a:ext cx="1249060" cy="307777"/>
          </a:xfrm>
          <a:prstGeom prst="rect">
            <a:avLst/>
          </a:prstGeom>
          <a:noFill/>
        </p:spPr>
        <p:txBody>
          <a:bodyPr wrap="none" rtlCol="0">
            <a:spAutoFit/>
          </a:bodyPr>
          <a:lstStyle/>
          <a:p>
            <a:r>
              <a:rPr lang="de-DE" sz="1400" b="1" dirty="0" smtClean="0"/>
              <a:t>Hinterfragen</a:t>
            </a:r>
            <a:endParaRPr lang="de-DE" sz="1400" b="1" dirty="0"/>
          </a:p>
        </p:txBody>
      </p:sp>
      <p:sp>
        <p:nvSpPr>
          <p:cNvPr id="7" name="Textfeld 6"/>
          <p:cNvSpPr txBox="1"/>
          <p:nvPr/>
        </p:nvSpPr>
        <p:spPr>
          <a:xfrm>
            <a:off x="253047" y="3707130"/>
            <a:ext cx="1207382" cy="307777"/>
          </a:xfrm>
          <a:prstGeom prst="rect">
            <a:avLst/>
          </a:prstGeom>
          <a:noFill/>
        </p:spPr>
        <p:txBody>
          <a:bodyPr wrap="none" rtlCol="0">
            <a:spAutoFit/>
          </a:bodyPr>
          <a:lstStyle/>
          <a:p>
            <a:r>
              <a:rPr lang="de-DE" sz="1400" b="1" dirty="0" smtClean="0"/>
              <a:t>Beobachten</a:t>
            </a:r>
            <a:endParaRPr lang="de-DE" sz="1400" b="1" dirty="0"/>
          </a:p>
        </p:txBody>
      </p:sp>
      <p:sp>
        <p:nvSpPr>
          <p:cNvPr id="9" name="Textfeld 8"/>
          <p:cNvSpPr txBox="1"/>
          <p:nvPr/>
        </p:nvSpPr>
        <p:spPr>
          <a:xfrm>
            <a:off x="253047" y="5637628"/>
            <a:ext cx="1159292" cy="307777"/>
          </a:xfrm>
          <a:prstGeom prst="rect">
            <a:avLst/>
          </a:prstGeom>
          <a:noFill/>
        </p:spPr>
        <p:txBody>
          <a:bodyPr wrap="none" rtlCol="0">
            <a:spAutoFit/>
          </a:bodyPr>
          <a:lstStyle/>
          <a:p>
            <a:r>
              <a:rPr lang="de-DE" sz="1400" b="1" dirty="0" smtClean="0"/>
              <a:t>Networking</a:t>
            </a:r>
            <a:endParaRPr lang="de-DE" sz="1400" b="1" dirty="0"/>
          </a:p>
        </p:txBody>
      </p:sp>
      <p:sp>
        <p:nvSpPr>
          <p:cNvPr id="10" name="Textfeld 9"/>
          <p:cNvSpPr txBox="1"/>
          <p:nvPr/>
        </p:nvSpPr>
        <p:spPr>
          <a:xfrm>
            <a:off x="253047" y="4700954"/>
            <a:ext cx="1267143" cy="523220"/>
          </a:xfrm>
          <a:prstGeom prst="rect">
            <a:avLst/>
          </a:prstGeom>
          <a:noFill/>
        </p:spPr>
        <p:txBody>
          <a:bodyPr wrap="square" rtlCol="0">
            <a:spAutoFit/>
          </a:bodyPr>
          <a:lstStyle/>
          <a:p>
            <a:r>
              <a:rPr lang="de-DE" sz="1400" b="1" dirty="0" err="1" smtClean="0"/>
              <a:t>Experimen-tieren</a:t>
            </a:r>
            <a:endParaRPr lang="de-DE" sz="1400" b="1" dirty="0"/>
          </a:p>
        </p:txBody>
      </p:sp>
      <p:sp>
        <p:nvSpPr>
          <p:cNvPr id="11" name="Textfeld 10"/>
          <p:cNvSpPr txBox="1"/>
          <p:nvPr/>
        </p:nvSpPr>
        <p:spPr>
          <a:xfrm>
            <a:off x="1791407" y="1466850"/>
            <a:ext cx="1377300" cy="307777"/>
          </a:xfrm>
          <a:prstGeom prst="rect">
            <a:avLst/>
          </a:prstGeom>
          <a:noFill/>
        </p:spPr>
        <p:txBody>
          <a:bodyPr wrap="none" rtlCol="0">
            <a:spAutoFit/>
          </a:bodyPr>
          <a:lstStyle/>
          <a:p>
            <a:r>
              <a:rPr lang="de-DE" sz="1400" b="1" dirty="0" smtClean="0"/>
              <a:t>Beschreibung</a:t>
            </a:r>
            <a:endParaRPr lang="de-DE" sz="1400" b="1" dirty="0"/>
          </a:p>
        </p:txBody>
      </p:sp>
      <p:sp>
        <p:nvSpPr>
          <p:cNvPr id="12" name="Textfeld 11"/>
          <p:cNvSpPr txBox="1"/>
          <p:nvPr/>
        </p:nvSpPr>
        <p:spPr>
          <a:xfrm>
            <a:off x="253047" y="1466850"/>
            <a:ext cx="968535" cy="307777"/>
          </a:xfrm>
          <a:prstGeom prst="rect">
            <a:avLst/>
          </a:prstGeom>
          <a:noFill/>
        </p:spPr>
        <p:txBody>
          <a:bodyPr wrap="none" rtlCol="0">
            <a:spAutoFit/>
          </a:bodyPr>
          <a:lstStyle/>
          <a:p>
            <a:r>
              <a:rPr lang="de-DE" sz="1400" b="1" dirty="0" smtClean="0"/>
              <a:t>Fähigkeit</a:t>
            </a:r>
            <a:endParaRPr lang="de-DE" sz="1400" b="1" dirty="0"/>
          </a:p>
        </p:txBody>
      </p:sp>
      <p:sp>
        <p:nvSpPr>
          <p:cNvPr id="13" name="Textfeld 12"/>
          <p:cNvSpPr txBox="1"/>
          <p:nvPr/>
        </p:nvSpPr>
        <p:spPr>
          <a:xfrm>
            <a:off x="1791407" y="1790700"/>
            <a:ext cx="6934492" cy="954107"/>
          </a:xfrm>
          <a:prstGeom prst="rect">
            <a:avLst/>
          </a:prstGeom>
          <a:noFill/>
        </p:spPr>
        <p:txBody>
          <a:bodyPr wrap="square" rtlCol="0">
            <a:spAutoFit/>
          </a:bodyPr>
          <a:lstStyle/>
          <a:p>
            <a:pPr marL="269875" indent="-269875">
              <a:buFont typeface="Symbol" pitchFamily="18" charset="2"/>
              <a:buChar char="-"/>
            </a:pPr>
            <a:r>
              <a:rPr lang="de-DE" sz="1400" dirty="0" smtClean="0"/>
              <a:t>Entstehung von Innovationen oft an der Schnittstelle von verschiedenen Disziplinen („Medici-Effekt“)</a:t>
            </a:r>
          </a:p>
          <a:p>
            <a:pPr marL="269875" indent="-269875">
              <a:buFont typeface="Symbol" pitchFamily="18" charset="2"/>
              <a:buChar char="-"/>
            </a:pPr>
            <a:r>
              <a:rPr lang="de-DE" sz="1400" dirty="0" smtClean="0"/>
              <a:t>Fähigkeit von unternehmerischen Managern, aus einer Vielzahl an Informationen und Erfahrungen Kombinationen neuer Informationen zu generieren</a:t>
            </a:r>
            <a:endParaRPr lang="de-DE" sz="1400" dirty="0"/>
          </a:p>
        </p:txBody>
      </p:sp>
      <p:sp>
        <p:nvSpPr>
          <p:cNvPr id="14" name="Textfeld 13"/>
          <p:cNvSpPr txBox="1"/>
          <p:nvPr/>
        </p:nvSpPr>
        <p:spPr>
          <a:xfrm>
            <a:off x="1791407" y="2764595"/>
            <a:ext cx="7261153" cy="738664"/>
          </a:xfrm>
          <a:prstGeom prst="rect">
            <a:avLst/>
          </a:prstGeom>
          <a:noFill/>
        </p:spPr>
        <p:txBody>
          <a:bodyPr wrap="square" rtlCol="0">
            <a:spAutoFit/>
          </a:bodyPr>
          <a:lstStyle/>
          <a:p>
            <a:pPr marL="269875" indent="-269875">
              <a:buFont typeface="Symbol" pitchFamily="18" charset="2"/>
              <a:buChar char="-"/>
            </a:pPr>
            <a:r>
              <a:rPr lang="de-DE" sz="1400" dirty="0" smtClean="0"/>
              <a:t>Kontinuierliches </a:t>
            </a:r>
            <a:r>
              <a:rPr lang="de-DE" sz="1400" dirty="0" err="1" smtClean="0"/>
              <a:t>Infragestellen</a:t>
            </a:r>
            <a:r>
              <a:rPr lang="de-DE" sz="1400" dirty="0" smtClean="0"/>
              <a:t> von eigentlich Akzeptiertem und als Standard Angenommenem </a:t>
            </a:r>
          </a:p>
          <a:p>
            <a:pPr marL="269875" indent="-269875">
              <a:buFont typeface="Symbol" pitchFamily="18" charset="2"/>
              <a:buChar char="-"/>
            </a:pPr>
            <a:r>
              <a:rPr lang="de-DE" sz="1400" dirty="0" smtClean="0"/>
              <a:t>Typische Fragen: Warum? Warum nicht? Was wenn?</a:t>
            </a:r>
            <a:endParaRPr lang="de-DE" sz="1400" dirty="0"/>
          </a:p>
        </p:txBody>
      </p:sp>
      <p:sp>
        <p:nvSpPr>
          <p:cNvPr id="15" name="Textfeld 14"/>
          <p:cNvSpPr txBox="1"/>
          <p:nvPr/>
        </p:nvSpPr>
        <p:spPr>
          <a:xfrm>
            <a:off x="1791407" y="3702440"/>
            <a:ext cx="6817262" cy="738664"/>
          </a:xfrm>
          <a:prstGeom prst="rect">
            <a:avLst/>
          </a:prstGeom>
          <a:noFill/>
        </p:spPr>
        <p:txBody>
          <a:bodyPr wrap="square" rtlCol="0">
            <a:spAutoFit/>
          </a:bodyPr>
          <a:lstStyle/>
          <a:p>
            <a:pPr marL="269875" indent="-269875">
              <a:buFont typeface="Symbol" pitchFamily="18" charset="2"/>
              <a:buChar char="-"/>
            </a:pPr>
            <a:r>
              <a:rPr lang="de-DE" sz="1400" dirty="0" smtClean="0"/>
              <a:t>Anhäufung von Beobachtungspunkten durch kontinuierliches Beobachten, insbesondere von Kunden und potentiellen Kunden</a:t>
            </a:r>
          </a:p>
          <a:p>
            <a:pPr marL="269875" indent="-269875">
              <a:buFont typeface="Symbol" pitchFamily="18" charset="2"/>
              <a:buChar char="-"/>
            </a:pPr>
            <a:r>
              <a:rPr lang="de-DE" sz="1400" dirty="0" smtClean="0"/>
              <a:t>Beobachtungen führen zu Informationen und Erfahrungen</a:t>
            </a:r>
            <a:endParaRPr lang="de-DE" sz="1400" dirty="0"/>
          </a:p>
        </p:txBody>
      </p:sp>
      <p:sp>
        <p:nvSpPr>
          <p:cNvPr id="16" name="Textfeld 15"/>
          <p:cNvSpPr txBox="1"/>
          <p:nvPr/>
        </p:nvSpPr>
        <p:spPr>
          <a:xfrm>
            <a:off x="1791407" y="4650837"/>
            <a:ext cx="6963509" cy="307777"/>
          </a:xfrm>
          <a:prstGeom prst="rect">
            <a:avLst/>
          </a:prstGeom>
          <a:noFill/>
        </p:spPr>
        <p:txBody>
          <a:bodyPr wrap="none" rtlCol="0">
            <a:spAutoFit/>
          </a:bodyPr>
          <a:lstStyle/>
          <a:p>
            <a:pPr marL="269875" indent="-269875">
              <a:buFont typeface="Symbol" pitchFamily="18" charset="2"/>
              <a:buChar char="-"/>
            </a:pPr>
            <a:r>
              <a:rPr lang="de-DE" sz="1400" dirty="0" smtClean="0"/>
              <a:t>Kontinuierliches Ausprobieren von neuen Ideen, ggfs. eng mit potentiellen Kunden</a:t>
            </a:r>
            <a:endParaRPr lang="de-DE" sz="1400" dirty="0"/>
          </a:p>
        </p:txBody>
      </p:sp>
      <p:sp>
        <p:nvSpPr>
          <p:cNvPr id="17" name="Textfeld 16"/>
          <p:cNvSpPr txBox="1"/>
          <p:nvPr/>
        </p:nvSpPr>
        <p:spPr>
          <a:xfrm>
            <a:off x="1791407" y="5568169"/>
            <a:ext cx="6580584" cy="523220"/>
          </a:xfrm>
          <a:prstGeom prst="rect">
            <a:avLst/>
          </a:prstGeom>
          <a:noFill/>
        </p:spPr>
        <p:txBody>
          <a:bodyPr wrap="none" rtlCol="0">
            <a:spAutoFit/>
          </a:bodyPr>
          <a:lstStyle/>
          <a:p>
            <a:pPr marL="269875" indent="-269875">
              <a:buFont typeface="Symbol" pitchFamily="18" charset="2"/>
              <a:buChar char="-"/>
            </a:pPr>
            <a:r>
              <a:rPr lang="de-DE" sz="1400" dirty="0" smtClean="0"/>
              <a:t>Aufbau von Netzwerken als wesentlichem Bestandteil von Arbeitszeit</a:t>
            </a:r>
          </a:p>
          <a:p>
            <a:pPr marL="269875" indent="-269875">
              <a:buFont typeface="Symbol" pitchFamily="18" charset="2"/>
              <a:buChar char="-"/>
            </a:pPr>
            <a:r>
              <a:rPr lang="de-DE" sz="1400" dirty="0" smtClean="0"/>
              <a:t>Schaffung von Zugang zu Informationen, die ansonsten nicht erhältlich wären</a:t>
            </a:r>
            <a:endParaRPr lang="de-DE" sz="1400" dirty="0"/>
          </a:p>
        </p:txBody>
      </p:sp>
      <p:cxnSp>
        <p:nvCxnSpPr>
          <p:cNvPr id="19" name="Gerade Verbindung 18"/>
          <p:cNvCxnSpPr/>
          <p:nvPr/>
        </p:nvCxnSpPr>
        <p:spPr bwMode="auto">
          <a:xfrm>
            <a:off x="294664" y="1767547"/>
            <a:ext cx="8499231"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0" name="Gerade Verbindung 19"/>
          <p:cNvCxnSpPr/>
          <p:nvPr/>
        </p:nvCxnSpPr>
        <p:spPr bwMode="auto">
          <a:xfrm>
            <a:off x="247771" y="1425526"/>
            <a:ext cx="8499231"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7" name="Textfeld 26"/>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Konkret handelt es sich um Fähigkeiten des Verknüpfens, des Hinterfragens, des Beobachtens, des Experimentierens und des Netzwerkens</a:t>
            </a:r>
            <a:endParaRPr lang="de-DE" sz="1600" b="1" dirty="0">
              <a:solidFill>
                <a:srgbClr val="002060"/>
              </a:solidFill>
            </a:endParaRPr>
          </a:p>
        </p:txBody>
      </p:sp>
      <p:sp>
        <p:nvSpPr>
          <p:cNvPr id="2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172</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0" name="Textfeld 29"/>
          <p:cNvSpPr txBox="1"/>
          <p:nvPr/>
        </p:nvSpPr>
        <p:spPr>
          <a:xfrm>
            <a:off x="217170" y="971550"/>
            <a:ext cx="4171335" cy="307777"/>
          </a:xfrm>
          <a:prstGeom prst="rect">
            <a:avLst/>
          </a:prstGeom>
          <a:noFill/>
        </p:spPr>
        <p:txBody>
          <a:bodyPr wrap="none" rtlCol="0">
            <a:spAutoFit/>
          </a:bodyPr>
          <a:lstStyle/>
          <a:p>
            <a:r>
              <a:rPr lang="de-DE" sz="1400" i="1" dirty="0" smtClean="0">
                <a:solidFill>
                  <a:schemeClr val="bg1">
                    <a:lumMod val="50000"/>
                  </a:schemeClr>
                </a:solidFill>
              </a:rPr>
              <a:t>3.4 Führung – Eigenschaften von Führungskräften</a:t>
            </a:r>
            <a:endParaRPr lang="de-DE" sz="1400" i="1" dirty="0">
              <a:solidFill>
                <a:schemeClr val="bg1">
                  <a:lumMod val="50000"/>
                </a:schemeClr>
              </a:solidFill>
            </a:endParaRPr>
          </a:p>
        </p:txBody>
      </p:sp>
      <p:sp>
        <p:nvSpPr>
          <p:cNvPr id="28" name="Textfeld 27"/>
          <p:cNvSpPr txBox="1"/>
          <p:nvPr/>
        </p:nvSpPr>
        <p:spPr>
          <a:xfrm>
            <a:off x="346710" y="6382247"/>
            <a:ext cx="3004349" cy="253916"/>
          </a:xfrm>
          <a:prstGeom prst="rect">
            <a:avLst/>
          </a:prstGeom>
          <a:noFill/>
        </p:spPr>
        <p:txBody>
          <a:bodyPr wrap="none" rtlCol="0">
            <a:spAutoFit/>
          </a:bodyPr>
          <a:lstStyle/>
          <a:p>
            <a:r>
              <a:rPr lang="de-DE" sz="1050" dirty="0" smtClean="0">
                <a:solidFill>
                  <a:schemeClr val="bg1">
                    <a:lumMod val="50000"/>
                  </a:schemeClr>
                </a:solidFill>
              </a:rPr>
              <a:t>Quelle: Christensen et al. (2011</a:t>
            </a:r>
            <a:r>
              <a:rPr lang="de-DE" sz="1050" dirty="0">
                <a:solidFill>
                  <a:schemeClr val="bg1">
                    <a:lumMod val="50000"/>
                  </a:schemeClr>
                </a:solidFill>
              </a:rPr>
              <a:t>); Dyer (1994)</a:t>
            </a:r>
            <a:endParaRPr lang="de-DE" sz="1050" dirty="0">
              <a:solidFill>
                <a:srgbClr val="FF0000"/>
              </a:solidFill>
            </a:endParaRPr>
          </a:p>
        </p:txBody>
      </p:sp>
    </p:spTree>
  </p:cSld>
  <p:clrMapOvr>
    <a:masterClrMapping/>
  </p:clrMapOvr>
  <p:transition/>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048950" name="think-cell Folie" r:id="rId4" imgW="270" imgH="270" progId="TCLayout.ActiveDocument.1">
                  <p:embed/>
                </p:oleObj>
              </mc:Choice>
              <mc:Fallback>
                <p:oleObj name="think-cell Folie" r:id="rId4" imgW="270" imgH="270" progId="TCLayout.ActiveDocument.1">
                  <p:embed/>
                  <p:pic>
                    <p:nvPicPr>
                      <p:cNvPr id="0" name="Picture 3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hteck 4"/>
          <p:cNvSpPr/>
          <p:nvPr/>
        </p:nvSpPr>
        <p:spPr>
          <a:xfrm>
            <a:off x="1005840" y="2077939"/>
            <a:ext cx="6846570" cy="2893100"/>
          </a:xfrm>
          <a:prstGeom prst="rect">
            <a:avLst/>
          </a:prstGeom>
        </p:spPr>
        <p:txBody>
          <a:bodyPr wrap="square">
            <a:spAutoFit/>
          </a:bodyPr>
          <a:lstStyle/>
          <a:p>
            <a:r>
              <a:rPr lang="de-DE" sz="1400" dirty="0" smtClean="0"/>
              <a:t>Walt Disney gilt als einer der erfolgreichsten Unternehmer aller Zeiten in den USA. Bei einer Besichtigung der Studios fragte ein kleiner Junge ihn, ob er persönlich Mickey Mouse zeichne. Walt Disney verneinte. Ebenso verneinte er die Frage, ob er sich die Geschichten über Mickey Mouse selber ausdachte. Der kleine Junge fragte daraufhin Walt Disney: „Was machen Sie denn überhaupt den ganzen Tag?“. </a:t>
            </a:r>
          </a:p>
          <a:p>
            <a:endParaRPr lang="de-DE" sz="1400" dirty="0" smtClean="0"/>
          </a:p>
          <a:p>
            <a:r>
              <a:rPr lang="de-DE" sz="1400" dirty="0" smtClean="0"/>
              <a:t>Diese Frage macht Walt Disney klar, was seine Aufgabe wirklich war und wie es ihm gelingen würde, immer neue Geschäftsfelder zu erschließen. Er ging von Studio zu Studios, und brachte Ideen zusammen. Er wurde die Verbindungslinie zwischen seinen Mitarbeitern und ihren Erfahrungen und kombinierte diese zu immer neuen Ideen. So entstanden Walt Disneys zentrale unternehmerische Errungenschaften wie Zeichentrickanimationen in Kinofilmlänge und die Darstellung von Zeichentrickinhalten in Erlebnisparks. </a:t>
            </a:r>
            <a:endParaRPr lang="de-DE" sz="1400" dirty="0"/>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„Herr Disney, was machen Sie eigentlich so den ganzen Tag?“</a:t>
            </a:r>
            <a:endParaRPr lang="de-DE" sz="1600" b="1" dirty="0">
              <a:solidFill>
                <a:srgbClr val="002060"/>
              </a:solidFill>
            </a:endParaRPr>
          </a:p>
        </p:txBody>
      </p:sp>
      <p:cxnSp>
        <p:nvCxnSpPr>
          <p:cNvPr id="10" name="Gerade Verbindung 9"/>
          <p:cNvCxnSpPr/>
          <p:nvPr/>
        </p:nvCxnSpPr>
        <p:spPr bwMode="auto">
          <a:xfrm>
            <a:off x="1005840" y="2023110"/>
            <a:ext cx="677799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1005840" y="5055870"/>
            <a:ext cx="677799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048578" name="Picture 2"/>
          <p:cNvPicPr>
            <a:picLocks noChangeAspect="1" noChangeArrowheads="1"/>
          </p:cNvPicPr>
          <p:nvPr/>
        </p:nvPicPr>
        <p:blipFill>
          <a:blip r:embed="rId6" cstate="print"/>
          <a:srcRect/>
          <a:stretch>
            <a:fillRect/>
          </a:stretch>
        </p:blipFill>
        <p:spPr bwMode="auto">
          <a:xfrm>
            <a:off x="7179945" y="1813560"/>
            <a:ext cx="704850" cy="304800"/>
          </a:xfrm>
          <a:prstGeom prst="rect">
            <a:avLst/>
          </a:prstGeom>
          <a:noFill/>
          <a:ln w="9525">
            <a:noFill/>
            <a:miter lim="800000"/>
            <a:headEnd/>
            <a:tailEnd/>
          </a:ln>
        </p:spPr>
      </p:pic>
      <p:sp>
        <p:nvSpPr>
          <p:cNvPr id="1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173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4" name="Textfeld 13"/>
          <p:cNvSpPr txBox="1"/>
          <p:nvPr/>
        </p:nvSpPr>
        <p:spPr>
          <a:xfrm>
            <a:off x="217170" y="971550"/>
            <a:ext cx="4171335" cy="307777"/>
          </a:xfrm>
          <a:prstGeom prst="rect">
            <a:avLst/>
          </a:prstGeom>
          <a:noFill/>
        </p:spPr>
        <p:txBody>
          <a:bodyPr wrap="none" rtlCol="0">
            <a:spAutoFit/>
          </a:bodyPr>
          <a:lstStyle/>
          <a:p>
            <a:r>
              <a:rPr lang="de-DE" sz="1400" i="1" dirty="0" smtClean="0">
                <a:solidFill>
                  <a:schemeClr val="bg1">
                    <a:lumMod val="50000"/>
                  </a:schemeClr>
                </a:solidFill>
              </a:rPr>
              <a:t>3.4 Führung – Eigenschaften von Führungskräften</a:t>
            </a:r>
            <a:endParaRPr lang="de-DE" sz="1400" i="1" dirty="0">
              <a:solidFill>
                <a:schemeClr val="bg1">
                  <a:lumMod val="50000"/>
                </a:schemeClr>
              </a:solidFill>
            </a:endParaRPr>
          </a:p>
        </p:txBody>
      </p:sp>
      <p:sp>
        <p:nvSpPr>
          <p:cNvPr id="15" name="Textfeld 14"/>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6" name="Gerade Verbindung 15"/>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7" name="Gerade Verbindung 16"/>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8" name="Textfeld 17"/>
          <p:cNvSpPr txBox="1"/>
          <p:nvPr/>
        </p:nvSpPr>
        <p:spPr>
          <a:xfrm>
            <a:off x="346710" y="6382247"/>
            <a:ext cx="2127505" cy="253916"/>
          </a:xfrm>
          <a:prstGeom prst="rect">
            <a:avLst/>
          </a:prstGeom>
          <a:noFill/>
        </p:spPr>
        <p:txBody>
          <a:bodyPr wrap="none" rtlCol="0">
            <a:spAutoFit/>
          </a:bodyPr>
          <a:lstStyle/>
          <a:p>
            <a:r>
              <a:rPr lang="de-DE" sz="1050" dirty="0" smtClean="0">
                <a:solidFill>
                  <a:schemeClr val="bg1">
                    <a:lumMod val="50000"/>
                  </a:schemeClr>
                </a:solidFill>
              </a:rPr>
              <a:t>Quelle: Christensen et al. (2011)</a:t>
            </a:r>
            <a:endParaRPr lang="de-DE" sz="1050" dirty="0">
              <a:solidFill>
                <a:srgbClr val="FF0000"/>
              </a:solidFill>
            </a:endParaRPr>
          </a:p>
        </p:txBody>
      </p:sp>
    </p:spTree>
  </p:cSld>
  <p:clrMapOvr>
    <a:masterClrMapping/>
  </p:clrMapOvr>
  <p:transition/>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490953" name="think-cell Folie" r:id="rId4" imgW="270" imgH="270" progId="TCLayout.ActiveDocument.1">
                  <p:embed/>
                </p:oleObj>
              </mc:Choice>
              <mc:Fallback>
                <p:oleObj name="think-cell Folie" r:id="rId4" imgW="270" imgH="270" progId="TCLayout.ActiveDocument.1">
                  <p:embed/>
                  <p:pic>
                    <p:nvPicPr>
                      <p:cNvPr id="0" name="Picture 2"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p:nvSpPr>
        <p:spPr bwMode="auto">
          <a:xfrm>
            <a:off x="327369" y="1611855"/>
            <a:ext cx="8106947" cy="41475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Interaktion: Wie hoch sind meine Entdeckungsfähigkeiten? </a:t>
            </a:r>
            <a:endParaRPr lang="de-DE" sz="1600" b="1" dirty="0">
              <a:solidFill>
                <a:srgbClr val="002060"/>
              </a:solidFill>
            </a:endParaRPr>
          </a:p>
        </p:txBody>
      </p:sp>
      <p:sp>
        <p:nvSpPr>
          <p:cNvPr id="6" name="Textfeld 5"/>
          <p:cNvSpPr txBox="1"/>
          <p:nvPr/>
        </p:nvSpPr>
        <p:spPr>
          <a:xfrm>
            <a:off x="217170" y="971550"/>
            <a:ext cx="4171335" cy="307777"/>
          </a:xfrm>
          <a:prstGeom prst="rect">
            <a:avLst/>
          </a:prstGeom>
          <a:noFill/>
        </p:spPr>
        <p:txBody>
          <a:bodyPr wrap="none" rtlCol="0">
            <a:spAutoFit/>
          </a:bodyPr>
          <a:lstStyle/>
          <a:p>
            <a:r>
              <a:rPr lang="de-DE" sz="1400" i="1" dirty="0" smtClean="0">
                <a:solidFill>
                  <a:schemeClr val="bg1">
                    <a:lumMod val="50000"/>
                  </a:schemeClr>
                </a:solidFill>
              </a:rPr>
              <a:t>3.4 Führung – Eigenschaften von Führungskräften</a:t>
            </a:r>
            <a:endParaRPr lang="de-DE" sz="1400" i="1" dirty="0">
              <a:solidFill>
                <a:schemeClr val="bg1">
                  <a:lumMod val="50000"/>
                </a:schemeClr>
              </a:solidFill>
            </a:endParaRPr>
          </a:p>
        </p:txBody>
      </p:sp>
      <p:sp>
        <p:nvSpPr>
          <p:cNvPr id="7" name="Textfeld 6"/>
          <p:cNvSpPr txBox="1"/>
          <p:nvPr/>
        </p:nvSpPr>
        <p:spPr>
          <a:xfrm>
            <a:off x="439236" y="1724875"/>
            <a:ext cx="7790364" cy="3754874"/>
          </a:xfrm>
          <a:prstGeom prst="rect">
            <a:avLst/>
          </a:prstGeom>
          <a:noFill/>
        </p:spPr>
        <p:txBody>
          <a:bodyPr wrap="square" rtlCol="0">
            <a:spAutoFit/>
          </a:bodyPr>
          <a:lstStyle/>
          <a:p>
            <a:r>
              <a:rPr lang="de-DE" sz="1400" dirty="0" smtClean="0"/>
              <a:t>Gerade haben Sie einen Fragebogen über zwanzig Fragen erhalten. Gehen Sie diese durch und geben Sie Ihre Einschätzung.</a:t>
            </a:r>
          </a:p>
          <a:p>
            <a:endParaRPr lang="de-DE" sz="1400" dirty="0" smtClean="0"/>
          </a:p>
          <a:p>
            <a:r>
              <a:rPr lang="de-DE" sz="1400" b="1" dirty="0" smtClean="0"/>
              <a:t>Zur Auswertung:</a:t>
            </a:r>
            <a:endParaRPr lang="de-DE" sz="1400" dirty="0" smtClean="0"/>
          </a:p>
          <a:p>
            <a:r>
              <a:rPr lang="de-DE" sz="1400" dirty="0" smtClean="0"/>
              <a:t>Addieren Sie die Punktzahl aller ungeraden Testfragen. Ihre Entdeckungsfähigkeiten sind …</a:t>
            </a:r>
          </a:p>
          <a:p>
            <a:pPr marL="177800" indent="-177800">
              <a:buFont typeface="Symbol" pitchFamily="18" charset="2"/>
              <a:buChar char="-"/>
            </a:pPr>
            <a:r>
              <a:rPr lang="de-DE" sz="1400" dirty="0" smtClean="0"/>
              <a:t>sehr hoch, wenn Ihre Gesamtpunktzahl 45 oder mehr beträgt, </a:t>
            </a:r>
          </a:p>
          <a:p>
            <a:pPr marL="177800" indent="-177800">
              <a:buFont typeface="Symbol" pitchFamily="18" charset="2"/>
              <a:buChar char="-"/>
            </a:pPr>
            <a:r>
              <a:rPr lang="de-DE" sz="1400" dirty="0" smtClean="0"/>
              <a:t>hoch, wenn sie zwischen 40-45 Punkten liegt, </a:t>
            </a:r>
          </a:p>
          <a:p>
            <a:pPr marL="177800" indent="-177800">
              <a:buFont typeface="Symbol" pitchFamily="18" charset="2"/>
              <a:buChar char="-"/>
            </a:pPr>
            <a:r>
              <a:rPr lang="de-DE" sz="1400" dirty="0" smtClean="0"/>
              <a:t>mittel bis hoch bei 35-40 Punkten, </a:t>
            </a:r>
          </a:p>
          <a:p>
            <a:pPr marL="177800" indent="-177800">
              <a:buFont typeface="Symbol" pitchFamily="18" charset="2"/>
              <a:buChar char="-"/>
            </a:pPr>
            <a:r>
              <a:rPr lang="de-DE" sz="1400" dirty="0" smtClean="0"/>
              <a:t>mittel bis niedrig bei 29-34 Punkten und </a:t>
            </a:r>
          </a:p>
          <a:p>
            <a:pPr marL="177800" indent="-177800">
              <a:buFont typeface="Symbol" pitchFamily="18" charset="2"/>
              <a:buChar char="-"/>
            </a:pPr>
            <a:r>
              <a:rPr lang="de-DE" sz="1400" dirty="0" smtClean="0"/>
              <a:t>niedrig bei 28 Punkten oder weniger.</a:t>
            </a:r>
          </a:p>
          <a:p>
            <a:r>
              <a:rPr lang="de-DE" sz="1400" dirty="0" smtClean="0"/>
              <a:t> </a:t>
            </a:r>
          </a:p>
          <a:p>
            <a:r>
              <a:rPr lang="de-DE" sz="1400" dirty="0" smtClean="0"/>
              <a:t>Addieren Sie nun die Punktzahl aller geraden Testfragen. Ihre Umsetzungsfähigkeiten sind  …</a:t>
            </a:r>
          </a:p>
          <a:p>
            <a:pPr marL="177800" indent="-177800">
              <a:buFont typeface="Symbol" pitchFamily="18" charset="2"/>
              <a:buChar char="-"/>
            </a:pPr>
            <a:r>
              <a:rPr lang="de-DE" sz="1400" dirty="0" smtClean="0"/>
              <a:t>sehr hoch, wenn Ihre Gesamtpunktzahl 45 oder mehr beträgt, </a:t>
            </a:r>
          </a:p>
          <a:p>
            <a:pPr marL="177800" indent="-177800">
              <a:buFont typeface="Symbol" pitchFamily="18" charset="2"/>
              <a:buChar char="-"/>
            </a:pPr>
            <a:r>
              <a:rPr lang="de-DE" sz="1400" dirty="0" smtClean="0"/>
              <a:t>hoch, wenn sie zwischen 40-45 Punkten liegt, </a:t>
            </a:r>
          </a:p>
          <a:p>
            <a:pPr marL="177800" indent="-177800">
              <a:buFont typeface="Symbol" pitchFamily="18" charset="2"/>
              <a:buChar char="-"/>
            </a:pPr>
            <a:r>
              <a:rPr lang="de-DE" sz="1400" dirty="0" smtClean="0"/>
              <a:t>mittel bis hoch bei 35-40 Punkten, </a:t>
            </a:r>
          </a:p>
          <a:p>
            <a:pPr marL="177800" indent="-177800">
              <a:buFont typeface="Symbol" pitchFamily="18" charset="2"/>
              <a:buChar char="-"/>
            </a:pPr>
            <a:r>
              <a:rPr lang="de-DE" sz="1400" dirty="0" smtClean="0"/>
              <a:t>mittel bis niedrig bei 29-34 Punkten und</a:t>
            </a:r>
          </a:p>
          <a:p>
            <a:pPr marL="177800" indent="-177800">
              <a:buFont typeface="Symbol" pitchFamily="18" charset="2"/>
              <a:buChar char="-"/>
            </a:pPr>
            <a:r>
              <a:rPr lang="de-DE" sz="1400" dirty="0" smtClean="0"/>
              <a:t>niedrig bei 28 Punkten oder weniger.</a:t>
            </a:r>
            <a:endParaRPr lang="de-DE" sz="1400" dirty="0"/>
          </a:p>
        </p:txBody>
      </p:sp>
      <p:sp>
        <p:nvSpPr>
          <p:cNvPr id="10"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174</a:t>
            </a:fld>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cSld>
  <p:clrMapOvr>
    <a:masterClrMapping/>
  </p:clrMapOvr>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Objekt 38"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23636"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Rechteck 39"/>
          <p:cNvSpPr/>
          <p:nvPr/>
        </p:nvSpPr>
        <p:spPr bwMode="auto">
          <a:xfrm>
            <a:off x="6469380" y="2583180"/>
            <a:ext cx="2457450" cy="2160270"/>
          </a:xfrm>
          <a:prstGeom prst="rect">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41" name="Textfeld 40"/>
          <p:cNvSpPr txBox="1"/>
          <p:nvPr/>
        </p:nvSpPr>
        <p:spPr>
          <a:xfrm>
            <a:off x="6596370" y="2679309"/>
            <a:ext cx="2286791" cy="1938992"/>
          </a:xfrm>
          <a:prstGeom prst="rect">
            <a:avLst/>
          </a:prstGeom>
          <a:noFill/>
        </p:spPr>
        <p:txBody>
          <a:bodyPr wrap="square" rtlCol="0">
            <a:spAutoFit/>
          </a:bodyPr>
          <a:lstStyle/>
          <a:p>
            <a:pPr marL="269875" indent="-269875">
              <a:buFont typeface="Symbol" pitchFamily="18" charset="2"/>
              <a:buChar char="-"/>
            </a:pPr>
            <a:r>
              <a:rPr lang="de-DE" sz="1200" dirty="0" smtClean="0"/>
              <a:t>Innovative Top-Manager systematisch mit höheren Ausprägungen auf den fünf Entdeckungsfähigkeiten als Nicht-Innovatoren</a:t>
            </a:r>
          </a:p>
          <a:p>
            <a:pPr marL="269875" indent="-269875">
              <a:buFont typeface="Symbol" pitchFamily="18" charset="2"/>
              <a:buChar char="-"/>
            </a:pPr>
            <a:r>
              <a:rPr lang="de-DE" sz="1200" dirty="0" smtClean="0"/>
              <a:t>Jedoch haben einzelne Top-Manager auch Schwerpunkte auf einzelnen Entdeckungsfähigkeiten</a:t>
            </a:r>
            <a:endParaRPr lang="de-DE" sz="1200" dirty="0"/>
          </a:p>
        </p:txBody>
      </p:sp>
      <p:sp>
        <p:nvSpPr>
          <p:cNvPr id="38" name="Richtungspfeil 37"/>
          <p:cNvSpPr/>
          <p:nvPr/>
        </p:nvSpPr>
        <p:spPr bwMode="auto">
          <a:xfrm>
            <a:off x="308610" y="1520190"/>
            <a:ext cx="6206490" cy="4389120"/>
          </a:xfrm>
          <a:prstGeom prst="homePlate">
            <a:avLst>
              <a:gd name="adj" fmla="val 924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34" name="Gruppieren 33"/>
          <p:cNvGrpSpPr/>
          <p:nvPr/>
        </p:nvGrpSpPr>
        <p:grpSpPr>
          <a:xfrm>
            <a:off x="385225" y="1657350"/>
            <a:ext cx="5855554" cy="3822608"/>
            <a:chOff x="1265335" y="1192425"/>
            <a:chExt cx="7119838" cy="4241813"/>
          </a:xfrm>
        </p:grpSpPr>
        <p:cxnSp>
          <p:nvCxnSpPr>
            <p:cNvPr id="6" name="Gerade Verbindung 5"/>
            <p:cNvCxnSpPr/>
            <p:nvPr/>
          </p:nvCxnSpPr>
          <p:spPr bwMode="auto">
            <a:xfrm>
              <a:off x="1943057" y="1761830"/>
              <a:ext cx="0" cy="3672408"/>
            </a:xfrm>
            <a:prstGeom prst="line">
              <a:avLst/>
            </a:prstGeom>
            <a:ln>
              <a:solidFill>
                <a:schemeClr val="bg1">
                  <a:lumMod val="85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Gerade Verbindung 6"/>
            <p:cNvCxnSpPr/>
            <p:nvPr/>
          </p:nvCxnSpPr>
          <p:spPr bwMode="auto">
            <a:xfrm flipH="1" flipV="1">
              <a:off x="1943057" y="5424953"/>
              <a:ext cx="4496400" cy="9285"/>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8" name="Textfeld 7"/>
            <p:cNvSpPr txBox="1"/>
            <p:nvPr/>
          </p:nvSpPr>
          <p:spPr>
            <a:xfrm>
              <a:off x="1439649" y="4696748"/>
              <a:ext cx="656456" cy="276999"/>
            </a:xfrm>
            <a:prstGeom prst="rect">
              <a:avLst/>
            </a:prstGeom>
            <a:noFill/>
          </p:spPr>
          <p:txBody>
            <a:bodyPr wrap="square" rtlCol="0">
              <a:spAutoFit/>
            </a:bodyPr>
            <a:lstStyle/>
            <a:p>
              <a:pPr algn="ctr"/>
              <a:r>
                <a:rPr lang="de-DE" sz="1200" dirty="0">
                  <a:solidFill>
                    <a:srgbClr val="000000"/>
                  </a:solidFill>
                </a:rPr>
                <a:t>4</a:t>
              </a:r>
              <a:r>
                <a:rPr lang="de-DE" sz="1200" dirty="0" smtClean="0">
                  <a:solidFill>
                    <a:srgbClr val="000000"/>
                  </a:solidFill>
                </a:rPr>
                <a:t>0</a:t>
              </a:r>
              <a:endParaRPr lang="de-DE" sz="1200" dirty="0">
                <a:solidFill>
                  <a:srgbClr val="000000"/>
                </a:solidFill>
              </a:endParaRPr>
            </a:p>
          </p:txBody>
        </p:sp>
        <p:sp>
          <p:nvSpPr>
            <p:cNvPr id="9" name="Textfeld 8"/>
            <p:cNvSpPr txBox="1"/>
            <p:nvPr/>
          </p:nvSpPr>
          <p:spPr>
            <a:xfrm>
              <a:off x="1439649" y="3679393"/>
              <a:ext cx="656456" cy="276999"/>
            </a:xfrm>
            <a:prstGeom prst="rect">
              <a:avLst/>
            </a:prstGeom>
            <a:noFill/>
          </p:spPr>
          <p:txBody>
            <a:bodyPr wrap="square" rtlCol="0">
              <a:spAutoFit/>
            </a:bodyPr>
            <a:lstStyle/>
            <a:p>
              <a:pPr algn="ctr"/>
              <a:r>
                <a:rPr lang="de-DE" sz="1200" dirty="0">
                  <a:solidFill>
                    <a:srgbClr val="000000"/>
                  </a:solidFill>
                </a:rPr>
                <a:t>6</a:t>
              </a:r>
              <a:r>
                <a:rPr lang="de-DE" sz="1200" dirty="0" smtClean="0">
                  <a:solidFill>
                    <a:srgbClr val="000000"/>
                  </a:solidFill>
                </a:rPr>
                <a:t>0</a:t>
              </a:r>
              <a:endParaRPr lang="de-DE" sz="1200" dirty="0">
                <a:solidFill>
                  <a:srgbClr val="000000"/>
                </a:solidFill>
              </a:endParaRPr>
            </a:p>
          </p:txBody>
        </p:sp>
        <p:sp>
          <p:nvSpPr>
            <p:cNvPr id="10" name="Textfeld 9"/>
            <p:cNvSpPr txBox="1"/>
            <p:nvPr/>
          </p:nvSpPr>
          <p:spPr>
            <a:xfrm>
              <a:off x="1439649" y="2725956"/>
              <a:ext cx="656456" cy="276999"/>
            </a:xfrm>
            <a:prstGeom prst="rect">
              <a:avLst/>
            </a:prstGeom>
            <a:noFill/>
          </p:spPr>
          <p:txBody>
            <a:bodyPr wrap="square" rtlCol="0">
              <a:spAutoFit/>
            </a:bodyPr>
            <a:lstStyle/>
            <a:p>
              <a:pPr algn="ctr"/>
              <a:r>
                <a:rPr lang="de-DE" sz="1200" dirty="0">
                  <a:solidFill>
                    <a:srgbClr val="000000"/>
                  </a:solidFill>
                </a:rPr>
                <a:t>8</a:t>
              </a:r>
              <a:r>
                <a:rPr lang="de-DE" sz="1200" dirty="0" smtClean="0">
                  <a:solidFill>
                    <a:srgbClr val="000000"/>
                  </a:solidFill>
                </a:rPr>
                <a:t>0</a:t>
              </a:r>
              <a:endParaRPr lang="de-DE" sz="1200" dirty="0">
                <a:solidFill>
                  <a:srgbClr val="000000"/>
                </a:solidFill>
              </a:endParaRPr>
            </a:p>
          </p:txBody>
        </p:sp>
        <p:sp>
          <p:nvSpPr>
            <p:cNvPr id="11" name="Textfeld 10"/>
            <p:cNvSpPr txBox="1"/>
            <p:nvPr/>
          </p:nvSpPr>
          <p:spPr>
            <a:xfrm>
              <a:off x="1286601" y="1761830"/>
              <a:ext cx="656456" cy="276999"/>
            </a:xfrm>
            <a:prstGeom prst="rect">
              <a:avLst/>
            </a:prstGeom>
            <a:noFill/>
          </p:spPr>
          <p:txBody>
            <a:bodyPr wrap="square" rtlCol="0">
              <a:spAutoFit/>
            </a:bodyPr>
            <a:lstStyle/>
            <a:p>
              <a:pPr algn="r"/>
              <a:r>
                <a:rPr lang="de-DE" sz="1200" dirty="0" smtClean="0">
                  <a:solidFill>
                    <a:srgbClr val="000000"/>
                  </a:solidFill>
                </a:rPr>
                <a:t>100</a:t>
              </a:r>
              <a:endParaRPr lang="de-DE" sz="1200" dirty="0">
                <a:solidFill>
                  <a:srgbClr val="000000"/>
                </a:solidFill>
              </a:endParaRPr>
            </a:p>
          </p:txBody>
        </p:sp>
        <p:cxnSp>
          <p:nvCxnSpPr>
            <p:cNvPr id="12" name="Gerade Verbindung 11"/>
            <p:cNvCxnSpPr/>
            <p:nvPr/>
          </p:nvCxnSpPr>
          <p:spPr bwMode="auto">
            <a:xfrm>
              <a:off x="3063022" y="1761830"/>
              <a:ext cx="0" cy="3672408"/>
            </a:xfrm>
            <a:prstGeom prst="line">
              <a:avLst/>
            </a:prstGeom>
            <a:ln>
              <a:solidFill>
                <a:schemeClr val="bg1">
                  <a:lumMod val="85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Gerade Verbindung 12"/>
            <p:cNvCxnSpPr/>
            <p:nvPr/>
          </p:nvCxnSpPr>
          <p:spPr bwMode="auto">
            <a:xfrm>
              <a:off x="4190076" y="1752545"/>
              <a:ext cx="0" cy="3672408"/>
            </a:xfrm>
            <a:prstGeom prst="line">
              <a:avLst/>
            </a:prstGeom>
            <a:ln>
              <a:solidFill>
                <a:schemeClr val="bg1">
                  <a:lumMod val="85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Gerade Verbindung 13"/>
            <p:cNvCxnSpPr/>
            <p:nvPr/>
          </p:nvCxnSpPr>
          <p:spPr bwMode="auto">
            <a:xfrm>
              <a:off x="5303539" y="1761830"/>
              <a:ext cx="0" cy="3672408"/>
            </a:xfrm>
            <a:prstGeom prst="line">
              <a:avLst/>
            </a:prstGeom>
            <a:ln>
              <a:solidFill>
                <a:schemeClr val="bg1">
                  <a:lumMod val="85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Gerade Verbindung 14"/>
            <p:cNvCxnSpPr/>
            <p:nvPr/>
          </p:nvCxnSpPr>
          <p:spPr bwMode="auto">
            <a:xfrm>
              <a:off x="6440780" y="1761830"/>
              <a:ext cx="0" cy="3672408"/>
            </a:xfrm>
            <a:prstGeom prst="line">
              <a:avLst/>
            </a:prstGeom>
            <a:ln>
              <a:solidFill>
                <a:schemeClr val="bg1">
                  <a:lumMod val="85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6" name="Freihandform 15"/>
            <p:cNvSpPr/>
            <p:nvPr/>
          </p:nvSpPr>
          <p:spPr>
            <a:xfrm>
              <a:off x="1946108" y="4629649"/>
              <a:ext cx="4518837" cy="414670"/>
            </a:xfrm>
            <a:custGeom>
              <a:avLst/>
              <a:gdLst>
                <a:gd name="connsiteX0" fmla="*/ 0 w 4518837"/>
                <a:gd name="connsiteY0" fmla="*/ 0 h 414670"/>
                <a:gd name="connsiteX1" fmla="*/ 1127051 w 4518837"/>
                <a:gd name="connsiteY1" fmla="*/ 414670 h 414670"/>
                <a:gd name="connsiteX2" fmla="*/ 2254102 w 4518837"/>
                <a:gd name="connsiteY2" fmla="*/ 233916 h 414670"/>
                <a:gd name="connsiteX3" fmla="*/ 3370521 w 4518837"/>
                <a:gd name="connsiteY3" fmla="*/ 297712 h 414670"/>
                <a:gd name="connsiteX4" fmla="*/ 4518837 w 4518837"/>
                <a:gd name="connsiteY4" fmla="*/ 127591 h 414670"/>
                <a:gd name="connsiteX5" fmla="*/ 4497572 w 4518837"/>
                <a:gd name="connsiteY5" fmla="*/ 138223 h 41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18837" h="414670">
                  <a:moveTo>
                    <a:pt x="0" y="0"/>
                  </a:moveTo>
                  <a:lnTo>
                    <a:pt x="1127051" y="414670"/>
                  </a:lnTo>
                  <a:lnTo>
                    <a:pt x="2254102" y="233916"/>
                  </a:lnTo>
                  <a:lnTo>
                    <a:pt x="3370521" y="297712"/>
                  </a:lnTo>
                  <a:lnTo>
                    <a:pt x="4518837" y="127591"/>
                  </a:lnTo>
                  <a:lnTo>
                    <a:pt x="4497572" y="138223"/>
                  </a:lnTo>
                </a:path>
              </a:pathLst>
            </a:custGeom>
            <a:ln>
              <a:prstDash val="lgDashDotDot"/>
            </a:ln>
          </p:spPr>
          <p:style>
            <a:lnRef idx="1">
              <a:schemeClr val="dk1"/>
            </a:lnRef>
            <a:fillRef idx="0">
              <a:schemeClr val="dk1"/>
            </a:fillRef>
            <a:effectRef idx="0">
              <a:schemeClr val="dk1"/>
            </a:effectRef>
            <a:fontRef idx="minor">
              <a:schemeClr val="tx1"/>
            </a:fontRef>
          </p:style>
          <p:txBody>
            <a:bodyPr rtlCol="0" anchor="ctr"/>
            <a:lstStyle/>
            <a:p>
              <a:pPr algn="ctr"/>
              <a:endParaRPr lang="de-DE">
                <a:solidFill>
                  <a:srgbClr val="000000"/>
                </a:solidFill>
              </a:endParaRPr>
            </a:p>
          </p:txBody>
        </p:sp>
        <p:sp>
          <p:nvSpPr>
            <p:cNvPr id="17" name="Freihandform 16"/>
            <p:cNvSpPr/>
            <p:nvPr/>
          </p:nvSpPr>
          <p:spPr>
            <a:xfrm>
              <a:off x="1946108" y="2545668"/>
              <a:ext cx="4508205" cy="1435395"/>
            </a:xfrm>
            <a:custGeom>
              <a:avLst/>
              <a:gdLst>
                <a:gd name="connsiteX0" fmla="*/ 0 w 4508205"/>
                <a:gd name="connsiteY0" fmla="*/ 765544 h 1435395"/>
                <a:gd name="connsiteX1" fmla="*/ 1116419 w 4508205"/>
                <a:gd name="connsiteY1" fmla="*/ 223283 h 1435395"/>
                <a:gd name="connsiteX2" fmla="*/ 2232837 w 4508205"/>
                <a:gd name="connsiteY2" fmla="*/ 0 h 1435395"/>
                <a:gd name="connsiteX3" fmla="*/ 3359889 w 4508205"/>
                <a:gd name="connsiteY3" fmla="*/ 1435395 h 1435395"/>
                <a:gd name="connsiteX4" fmla="*/ 4508205 w 4508205"/>
                <a:gd name="connsiteY4" fmla="*/ 1233377 h 1435395"/>
                <a:gd name="connsiteX5" fmla="*/ 4508205 w 4508205"/>
                <a:gd name="connsiteY5" fmla="*/ 1233377 h 143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08205" h="1435395">
                  <a:moveTo>
                    <a:pt x="0" y="765544"/>
                  </a:moveTo>
                  <a:lnTo>
                    <a:pt x="1116419" y="223283"/>
                  </a:lnTo>
                  <a:lnTo>
                    <a:pt x="2232837" y="0"/>
                  </a:lnTo>
                  <a:lnTo>
                    <a:pt x="3359889" y="1435395"/>
                  </a:lnTo>
                  <a:lnTo>
                    <a:pt x="4508205" y="1233377"/>
                  </a:lnTo>
                  <a:lnTo>
                    <a:pt x="4508205" y="1233377"/>
                  </a:lnTo>
                </a:path>
              </a:pathLst>
            </a:custGeom>
            <a:ln w="12700">
              <a:prstDash val="lgDashDot"/>
            </a:ln>
          </p:spPr>
          <p:style>
            <a:lnRef idx="1">
              <a:schemeClr val="dk1"/>
            </a:lnRef>
            <a:fillRef idx="0">
              <a:schemeClr val="dk1"/>
            </a:fillRef>
            <a:effectRef idx="0">
              <a:schemeClr val="dk1"/>
            </a:effectRef>
            <a:fontRef idx="minor">
              <a:schemeClr val="tx1"/>
            </a:fontRef>
          </p:style>
          <p:txBody>
            <a:bodyPr rtlCol="0" anchor="ctr"/>
            <a:lstStyle/>
            <a:p>
              <a:pPr algn="ctr"/>
              <a:endParaRPr lang="de-DE">
                <a:solidFill>
                  <a:srgbClr val="000000"/>
                </a:solidFill>
              </a:endParaRPr>
            </a:p>
          </p:txBody>
        </p:sp>
        <p:sp>
          <p:nvSpPr>
            <p:cNvPr id="18" name="Freihandform 17"/>
            <p:cNvSpPr/>
            <p:nvPr/>
          </p:nvSpPr>
          <p:spPr>
            <a:xfrm>
              <a:off x="1946108" y="1971510"/>
              <a:ext cx="4508205" cy="648586"/>
            </a:xfrm>
            <a:custGeom>
              <a:avLst/>
              <a:gdLst>
                <a:gd name="connsiteX0" fmla="*/ 0 w 4508205"/>
                <a:gd name="connsiteY0" fmla="*/ 191386 h 648586"/>
                <a:gd name="connsiteX1" fmla="*/ 1127051 w 4508205"/>
                <a:gd name="connsiteY1" fmla="*/ 0 h 648586"/>
                <a:gd name="connsiteX2" fmla="*/ 2254102 w 4508205"/>
                <a:gd name="connsiteY2" fmla="*/ 648586 h 648586"/>
                <a:gd name="connsiteX3" fmla="*/ 3349256 w 4508205"/>
                <a:gd name="connsiteY3" fmla="*/ 531628 h 648586"/>
                <a:gd name="connsiteX4" fmla="*/ 4508205 w 4508205"/>
                <a:gd name="connsiteY4" fmla="*/ 159488 h 6485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8205" h="648586">
                  <a:moveTo>
                    <a:pt x="0" y="191386"/>
                  </a:moveTo>
                  <a:lnTo>
                    <a:pt x="1127051" y="0"/>
                  </a:lnTo>
                  <a:lnTo>
                    <a:pt x="2254102" y="648586"/>
                  </a:lnTo>
                  <a:lnTo>
                    <a:pt x="3349256" y="531628"/>
                  </a:lnTo>
                  <a:lnTo>
                    <a:pt x="4508205" y="159488"/>
                  </a:lnTo>
                </a:path>
              </a:pathLst>
            </a:custGeom>
            <a:ln w="12700">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de-DE">
                <a:solidFill>
                  <a:srgbClr val="000000"/>
                </a:solidFill>
              </a:endParaRPr>
            </a:p>
          </p:txBody>
        </p:sp>
        <p:sp>
          <p:nvSpPr>
            <p:cNvPr id="19" name="Freihandform 18"/>
            <p:cNvSpPr/>
            <p:nvPr/>
          </p:nvSpPr>
          <p:spPr>
            <a:xfrm>
              <a:off x="1946108" y="2067203"/>
              <a:ext cx="4497572" cy="1499190"/>
            </a:xfrm>
            <a:custGeom>
              <a:avLst/>
              <a:gdLst>
                <a:gd name="connsiteX0" fmla="*/ 0 w 4497572"/>
                <a:gd name="connsiteY0" fmla="*/ 85060 h 1499190"/>
                <a:gd name="connsiteX1" fmla="*/ 1105786 w 4497572"/>
                <a:gd name="connsiteY1" fmla="*/ 0 h 1499190"/>
                <a:gd name="connsiteX2" fmla="*/ 2254102 w 4497572"/>
                <a:gd name="connsiteY2" fmla="*/ 510362 h 1499190"/>
                <a:gd name="connsiteX3" fmla="*/ 3359889 w 4497572"/>
                <a:gd name="connsiteY3" fmla="*/ 1499190 h 1499190"/>
                <a:gd name="connsiteX4" fmla="*/ 4497572 w 4497572"/>
                <a:gd name="connsiteY4" fmla="*/ 1137683 h 1499190"/>
                <a:gd name="connsiteX5" fmla="*/ 4497572 w 4497572"/>
                <a:gd name="connsiteY5" fmla="*/ 1137683 h 1499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97572" h="1499190">
                  <a:moveTo>
                    <a:pt x="0" y="85060"/>
                  </a:moveTo>
                  <a:lnTo>
                    <a:pt x="1105786" y="0"/>
                  </a:lnTo>
                  <a:lnTo>
                    <a:pt x="2254102" y="510362"/>
                  </a:lnTo>
                  <a:lnTo>
                    <a:pt x="3359889" y="1499190"/>
                  </a:lnTo>
                  <a:lnTo>
                    <a:pt x="4497572" y="1137683"/>
                  </a:lnTo>
                  <a:lnTo>
                    <a:pt x="4497572" y="1137683"/>
                  </a:lnTo>
                </a:path>
              </a:pathLst>
            </a:custGeom>
            <a:ln w="12700">
              <a:prstDash val="dashDot"/>
            </a:ln>
          </p:spPr>
          <p:style>
            <a:lnRef idx="1">
              <a:schemeClr val="dk1"/>
            </a:lnRef>
            <a:fillRef idx="0">
              <a:schemeClr val="dk1"/>
            </a:fillRef>
            <a:effectRef idx="0">
              <a:schemeClr val="dk1"/>
            </a:effectRef>
            <a:fontRef idx="minor">
              <a:schemeClr val="tx1"/>
            </a:fontRef>
          </p:style>
          <p:txBody>
            <a:bodyPr rtlCol="0" anchor="ctr"/>
            <a:lstStyle/>
            <a:p>
              <a:pPr algn="ctr"/>
              <a:endParaRPr lang="de-DE">
                <a:solidFill>
                  <a:srgbClr val="000000"/>
                </a:solidFill>
              </a:endParaRPr>
            </a:p>
          </p:txBody>
        </p:sp>
        <p:sp>
          <p:nvSpPr>
            <p:cNvPr id="20" name="Freihandform 19"/>
            <p:cNvSpPr/>
            <p:nvPr/>
          </p:nvSpPr>
          <p:spPr>
            <a:xfrm>
              <a:off x="1946108" y="2035305"/>
              <a:ext cx="4497572" cy="1254642"/>
            </a:xfrm>
            <a:custGeom>
              <a:avLst/>
              <a:gdLst>
                <a:gd name="connsiteX0" fmla="*/ 0 w 4497572"/>
                <a:gd name="connsiteY0" fmla="*/ 85060 h 1254642"/>
                <a:gd name="connsiteX1" fmla="*/ 1127051 w 4497572"/>
                <a:gd name="connsiteY1" fmla="*/ 0 h 1254642"/>
                <a:gd name="connsiteX2" fmla="*/ 2254102 w 4497572"/>
                <a:gd name="connsiteY2" fmla="*/ 637953 h 1254642"/>
                <a:gd name="connsiteX3" fmla="*/ 3370521 w 4497572"/>
                <a:gd name="connsiteY3" fmla="*/ 1254642 h 1254642"/>
                <a:gd name="connsiteX4" fmla="*/ 4497572 w 4497572"/>
                <a:gd name="connsiteY4" fmla="*/ 42530 h 1254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7572" h="1254642">
                  <a:moveTo>
                    <a:pt x="0" y="85060"/>
                  </a:moveTo>
                  <a:lnTo>
                    <a:pt x="1127051" y="0"/>
                  </a:lnTo>
                  <a:lnTo>
                    <a:pt x="2254102" y="637953"/>
                  </a:lnTo>
                  <a:lnTo>
                    <a:pt x="3370521" y="1254642"/>
                  </a:lnTo>
                  <a:lnTo>
                    <a:pt x="4497572" y="42530"/>
                  </a:lnTo>
                </a:path>
              </a:pathLst>
            </a:cu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de-DE">
                <a:solidFill>
                  <a:srgbClr val="000000"/>
                </a:solidFill>
              </a:endParaRPr>
            </a:p>
          </p:txBody>
        </p:sp>
        <p:sp>
          <p:nvSpPr>
            <p:cNvPr id="21" name="Textfeld 20"/>
            <p:cNvSpPr txBox="1"/>
            <p:nvPr/>
          </p:nvSpPr>
          <p:spPr>
            <a:xfrm>
              <a:off x="6443679" y="2064524"/>
              <a:ext cx="1360967"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Michael Dell</a:t>
              </a:r>
              <a:endParaRPr lang="de-DE" sz="1200" dirty="0">
                <a:solidFill>
                  <a:srgbClr val="000000"/>
                </a:solidFill>
                <a:cs typeface="Arial" panose="020B0604020202020204" pitchFamily="34" charset="0"/>
              </a:endParaRPr>
            </a:p>
          </p:txBody>
        </p:sp>
        <p:sp>
          <p:nvSpPr>
            <p:cNvPr id="22" name="Textfeld 21"/>
            <p:cNvSpPr txBox="1"/>
            <p:nvPr/>
          </p:nvSpPr>
          <p:spPr>
            <a:xfrm>
              <a:off x="6443679" y="1852946"/>
              <a:ext cx="1913700" cy="307376"/>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Michael </a:t>
              </a:r>
              <a:r>
                <a:rPr lang="de-DE" sz="1200" dirty="0" err="1" smtClean="0">
                  <a:solidFill>
                    <a:srgbClr val="000000"/>
                  </a:solidFill>
                  <a:cs typeface="Arial" panose="020B0604020202020204" pitchFamily="34" charset="0"/>
                </a:rPr>
                <a:t>Lazaridis</a:t>
              </a:r>
              <a:endParaRPr lang="de-DE" sz="1200" dirty="0">
                <a:solidFill>
                  <a:srgbClr val="000000"/>
                </a:solidFill>
                <a:cs typeface="Arial" panose="020B0604020202020204" pitchFamily="34" charset="0"/>
              </a:endParaRPr>
            </a:p>
          </p:txBody>
        </p:sp>
        <p:sp>
          <p:nvSpPr>
            <p:cNvPr id="23" name="Textfeld 22"/>
            <p:cNvSpPr txBox="1"/>
            <p:nvPr/>
          </p:nvSpPr>
          <p:spPr>
            <a:xfrm>
              <a:off x="6439457" y="3082333"/>
              <a:ext cx="1904025" cy="307376"/>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Pierre </a:t>
              </a:r>
              <a:r>
                <a:rPr lang="de-DE" sz="1200" dirty="0" err="1" smtClean="0">
                  <a:solidFill>
                    <a:srgbClr val="000000"/>
                  </a:solidFill>
                  <a:cs typeface="Arial" panose="020B0604020202020204" pitchFamily="34" charset="0"/>
                </a:rPr>
                <a:t>Omidyar</a:t>
              </a:r>
              <a:endParaRPr lang="de-DE" sz="1200" dirty="0">
                <a:solidFill>
                  <a:srgbClr val="000000"/>
                </a:solidFill>
                <a:cs typeface="Arial" panose="020B0604020202020204" pitchFamily="34" charset="0"/>
              </a:endParaRPr>
            </a:p>
          </p:txBody>
        </p:sp>
        <p:sp>
          <p:nvSpPr>
            <p:cNvPr id="24" name="Textfeld 23"/>
            <p:cNvSpPr txBox="1"/>
            <p:nvPr/>
          </p:nvSpPr>
          <p:spPr>
            <a:xfrm>
              <a:off x="6428824" y="3640413"/>
              <a:ext cx="1360967"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Scott Cook</a:t>
              </a:r>
              <a:endParaRPr lang="de-DE" sz="1200" dirty="0">
                <a:solidFill>
                  <a:srgbClr val="000000"/>
                </a:solidFill>
                <a:cs typeface="Arial" panose="020B0604020202020204" pitchFamily="34" charset="0"/>
              </a:endParaRPr>
            </a:p>
          </p:txBody>
        </p:sp>
        <p:sp>
          <p:nvSpPr>
            <p:cNvPr id="25" name="Textfeld 24"/>
            <p:cNvSpPr txBox="1"/>
            <p:nvPr/>
          </p:nvSpPr>
          <p:spPr>
            <a:xfrm>
              <a:off x="6454311" y="4622705"/>
              <a:ext cx="1930862" cy="307376"/>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Nicht-Innovatoren</a:t>
              </a:r>
              <a:endParaRPr lang="de-DE" sz="1200" dirty="0">
                <a:solidFill>
                  <a:srgbClr val="000000"/>
                </a:solidFill>
                <a:cs typeface="Arial" panose="020B0604020202020204" pitchFamily="34" charset="0"/>
              </a:endParaRPr>
            </a:p>
          </p:txBody>
        </p:sp>
        <p:sp>
          <p:nvSpPr>
            <p:cNvPr id="26" name="Textfeld 25"/>
            <p:cNvSpPr txBox="1"/>
            <p:nvPr/>
          </p:nvSpPr>
          <p:spPr>
            <a:xfrm>
              <a:off x="5763196" y="1451364"/>
              <a:ext cx="1360967" cy="276999"/>
            </a:xfrm>
            <a:prstGeom prst="rect">
              <a:avLst/>
            </a:prstGeom>
            <a:noFill/>
          </p:spPr>
          <p:txBody>
            <a:bodyPr wrap="square" rtlCol="0">
              <a:spAutoFit/>
            </a:bodyPr>
            <a:lstStyle/>
            <a:p>
              <a:pPr algn="ctr"/>
              <a:r>
                <a:rPr lang="de-DE" sz="1200" b="1" dirty="0" smtClean="0">
                  <a:solidFill>
                    <a:srgbClr val="000000"/>
                  </a:solidFill>
                  <a:cs typeface="Arial" panose="020B0604020202020204" pitchFamily="34" charset="0"/>
                </a:rPr>
                <a:t>Networking</a:t>
              </a:r>
              <a:endParaRPr lang="de-DE" sz="1200" b="1" dirty="0">
                <a:solidFill>
                  <a:srgbClr val="000000"/>
                </a:solidFill>
                <a:cs typeface="Arial" panose="020B0604020202020204" pitchFamily="34" charset="0"/>
              </a:endParaRPr>
            </a:p>
          </p:txBody>
        </p:sp>
        <p:sp>
          <p:nvSpPr>
            <p:cNvPr id="27" name="Textfeld 26"/>
            <p:cNvSpPr txBox="1"/>
            <p:nvPr/>
          </p:nvSpPr>
          <p:spPr>
            <a:xfrm>
              <a:off x="4594861" y="1451364"/>
              <a:ext cx="1423452" cy="512293"/>
            </a:xfrm>
            <a:prstGeom prst="rect">
              <a:avLst/>
            </a:prstGeom>
            <a:noFill/>
          </p:spPr>
          <p:txBody>
            <a:bodyPr wrap="square" rtlCol="0">
              <a:spAutoFit/>
            </a:bodyPr>
            <a:lstStyle/>
            <a:p>
              <a:pPr algn="ctr"/>
              <a:r>
                <a:rPr lang="de-DE" sz="1200" b="1" dirty="0" err="1" smtClean="0">
                  <a:solidFill>
                    <a:srgbClr val="000000"/>
                  </a:solidFill>
                  <a:cs typeface="Arial" panose="020B0604020202020204" pitchFamily="34" charset="0"/>
                </a:rPr>
                <a:t>Experi-mentieren</a:t>
              </a:r>
              <a:endParaRPr lang="de-DE" sz="1200" b="1" dirty="0">
                <a:solidFill>
                  <a:srgbClr val="000000"/>
                </a:solidFill>
                <a:cs typeface="Arial" panose="020B0604020202020204" pitchFamily="34" charset="0"/>
              </a:endParaRPr>
            </a:p>
          </p:txBody>
        </p:sp>
        <p:sp>
          <p:nvSpPr>
            <p:cNvPr id="28" name="Textfeld 27"/>
            <p:cNvSpPr txBox="1"/>
            <p:nvPr/>
          </p:nvSpPr>
          <p:spPr>
            <a:xfrm>
              <a:off x="3525042" y="1451363"/>
              <a:ext cx="1360967" cy="276999"/>
            </a:xfrm>
            <a:prstGeom prst="rect">
              <a:avLst/>
            </a:prstGeom>
            <a:noFill/>
          </p:spPr>
          <p:txBody>
            <a:bodyPr wrap="square" rtlCol="0">
              <a:spAutoFit/>
            </a:bodyPr>
            <a:lstStyle/>
            <a:p>
              <a:pPr algn="ctr"/>
              <a:r>
                <a:rPr lang="de-DE" sz="1200" b="1" dirty="0" smtClean="0">
                  <a:solidFill>
                    <a:srgbClr val="000000"/>
                  </a:solidFill>
                  <a:cs typeface="Arial" panose="020B0604020202020204" pitchFamily="34" charset="0"/>
                </a:rPr>
                <a:t>Beobachten</a:t>
              </a:r>
              <a:endParaRPr lang="de-DE" sz="1200" b="1" dirty="0">
                <a:solidFill>
                  <a:srgbClr val="000000"/>
                </a:solidFill>
                <a:cs typeface="Arial" panose="020B0604020202020204" pitchFamily="34" charset="0"/>
              </a:endParaRPr>
            </a:p>
          </p:txBody>
        </p:sp>
        <p:sp>
          <p:nvSpPr>
            <p:cNvPr id="29" name="Textfeld 28"/>
            <p:cNvSpPr txBox="1"/>
            <p:nvPr/>
          </p:nvSpPr>
          <p:spPr>
            <a:xfrm>
              <a:off x="2382538" y="1448833"/>
              <a:ext cx="1360967" cy="276999"/>
            </a:xfrm>
            <a:prstGeom prst="rect">
              <a:avLst/>
            </a:prstGeom>
            <a:noFill/>
          </p:spPr>
          <p:txBody>
            <a:bodyPr wrap="square" rtlCol="0">
              <a:spAutoFit/>
            </a:bodyPr>
            <a:lstStyle/>
            <a:p>
              <a:pPr algn="ctr"/>
              <a:r>
                <a:rPr lang="de-DE" sz="1200" b="1" dirty="0" smtClean="0">
                  <a:solidFill>
                    <a:srgbClr val="000000"/>
                  </a:solidFill>
                  <a:cs typeface="Arial" panose="020B0604020202020204" pitchFamily="34" charset="0"/>
                </a:rPr>
                <a:t>Hinterfragen</a:t>
              </a:r>
              <a:endParaRPr lang="de-DE" sz="1200" b="1" dirty="0">
                <a:solidFill>
                  <a:srgbClr val="000000"/>
                </a:solidFill>
                <a:cs typeface="Arial" panose="020B0604020202020204" pitchFamily="34" charset="0"/>
              </a:endParaRPr>
            </a:p>
          </p:txBody>
        </p:sp>
        <p:sp>
          <p:nvSpPr>
            <p:cNvPr id="30" name="Textfeld 29"/>
            <p:cNvSpPr txBox="1"/>
            <p:nvPr/>
          </p:nvSpPr>
          <p:spPr>
            <a:xfrm>
              <a:off x="1265335" y="1452100"/>
              <a:ext cx="1360967" cy="276999"/>
            </a:xfrm>
            <a:prstGeom prst="rect">
              <a:avLst/>
            </a:prstGeom>
            <a:noFill/>
          </p:spPr>
          <p:txBody>
            <a:bodyPr wrap="square" rtlCol="0">
              <a:spAutoFit/>
            </a:bodyPr>
            <a:lstStyle/>
            <a:p>
              <a:pPr algn="ctr"/>
              <a:r>
                <a:rPr lang="de-DE" sz="1200" b="1" dirty="0" smtClean="0">
                  <a:solidFill>
                    <a:srgbClr val="000000"/>
                  </a:solidFill>
                  <a:cs typeface="Arial" panose="020B0604020202020204" pitchFamily="34" charset="0"/>
                </a:rPr>
                <a:t>Verknüpfen</a:t>
              </a:r>
              <a:endParaRPr lang="de-DE" sz="1200" b="1" dirty="0">
                <a:solidFill>
                  <a:srgbClr val="000000"/>
                </a:solidFill>
                <a:cs typeface="Arial" panose="020B0604020202020204" pitchFamily="34" charset="0"/>
              </a:endParaRPr>
            </a:p>
          </p:txBody>
        </p:sp>
        <p:sp>
          <p:nvSpPr>
            <p:cNvPr id="32" name="Oval 31"/>
            <p:cNvSpPr/>
            <p:nvPr/>
          </p:nvSpPr>
          <p:spPr bwMode="auto">
            <a:xfrm>
              <a:off x="1835256" y="1192425"/>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1</a:t>
              </a:r>
            </a:p>
          </p:txBody>
        </p:sp>
        <p:sp>
          <p:nvSpPr>
            <p:cNvPr id="33" name="Oval 32"/>
            <p:cNvSpPr/>
            <p:nvPr/>
          </p:nvSpPr>
          <p:spPr bwMode="auto">
            <a:xfrm>
              <a:off x="2952169" y="1192425"/>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2</a:t>
              </a:r>
            </a:p>
          </p:txBody>
        </p:sp>
        <p:sp>
          <p:nvSpPr>
            <p:cNvPr id="35" name="Oval 34"/>
            <p:cNvSpPr/>
            <p:nvPr/>
          </p:nvSpPr>
          <p:spPr bwMode="auto">
            <a:xfrm>
              <a:off x="4079224" y="1192425"/>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3</a:t>
              </a:r>
            </a:p>
          </p:txBody>
        </p:sp>
        <p:sp>
          <p:nvSpPr>
            <p:cNvPr id="36" name="Oval 35"/>
            <p:cNvSpPr/>
            <p:nvPr/>
          </p:nvSpPr>
          <p:spPr bwMode="auto">
            <a:xfrm>
              <a:off x="5192687" y="1192425"/>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4</a:t>
              </a:r>
            </a:p>
          </p:txBody>
        </p:sp>
        <p:sp>
          <p:nvSpPr>
            <p:cNvPr id="37" name="Oval 36"/>
            <p:cNvSpPr/>
            <p:nvPr/>
          </p:nvSpPr>
          <p:spPr bwMode="auto">
            <a:xfrm>
              <a:off x="6354093" y="1192425"/>
              <a:ext cx="221704" cy="25967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36000" tIns="0" rIns="36000" bIns="0" numCol="1" rtlCol="0" anchor="t" anchorCtr="0" compatLnSpc="1">
              <a:prstTxWarp prst="textNoShape">
                <a:avLst/>
              </a:prstTxWarp>
              <a:spAutoFit/>
            </a:bodyPr>
            <a:lstStyle/>
            <a:p>
              <a:pPr eaLnBrk="0" fontAlgn="base" hangingPunct="0">
                <a:spcBef>
                  <a:spcPct val="20000"/>
                </a:spcBef>
                <a:spcAft>
                  <a:spcPct val="0"/>
                </a:spcAft>
              </a:pPr>
              <a:r>
                <a:rPr lang="de-DE" sz="1200" dirty="0" smtClean="0">
                  <a:solidFill>
                    <a:srgbClr val="000000"/>
                  </a:solidFill>
                </a:rPr>
                <a:t>5</a:t>
              </a:r>
            </a:p>
          </p:txBody>
        </p:sp>
      </p:grpSp>
      <p:sp>
        <p:nvSpPr>
          <p:cNvPr id="42" name="Textfeld 41"/>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Ausprägungen der fünf Entdeckungsfähigkeiten bei prominenten Top-Managern</a:t>
            </a:r>
            <a:endParaRPr lang="de-DE" sz="1600" b="1" dirty="0">
              <a:solidFill>
                <a:srgbClr val="002060"/>
              </a:solidFill>
            </a:endParaRPr>
          </a:p>
        </p:txBody>
      </p:sp>
      <p:sp>
        <p:nvSpPr>
          <p:cNvPr id="44" name="Textfeld 43"/>
          <p:cNvSpPr txBox="1"/>
          <p:nvPr/>
        </p:nvSpPr>
        <p:spPr>
          <a:xfrm>
            <a:off x="346710" y="6382247"/>
            <a:ext cx="2127505" cy="253916"/>
          </a:xfrm>
          <a:prstGeom prst="rect">
            <a:avLst/>
          </a:prstGeom>
          <a:noFill/>
        </p:spPr>
        <p:txBody>
          <a:bodyPr wrap="none" rtlCol="0">
            <a:spAutoFit/>
          </a:bodyPr>
          <a:lstStyle/>
          <a:p>
            <a:r>
              <a:rPr lang="de-DE" sz="1050" dirty="0" smtClean="0">
                <a:solidFill>
                  <a:schemeClr val="bg1">
                    <a:lumMod val="50000"/>
                  </a:schemeClr>
                </a:solidFill>
              </a:rPr>
              <a:t>Quelle: Christensen et al. (2011)</a:t>
            </a:r>
            <a:endParaRPr lang="de-DE" sz="1050" dirty="0">
              <a:solidFill>
                <a:srgbClr val="FF0000"/>
              </a:solidFill>
            </a:endParaRPr>
          </a:p>
        </p:txBody>
      </p:sp>
      <p:sp>
        <p:nvSpPr>
          <p:cNvPr id="4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175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47" name="Textfeld 46"/>
          <p:cNvSpPr txBox="1"/>
          <p:nvPr/>
        </p:nvSpPr>
        <p:spPr>
          <a:xfrm>
            <a:off x="217170" y="971550"/>
            <a:ext cx="4171335" cy="307777"/>
          </a:xfrm>
          <a:prstGeom prst="rect">
            <a:avLst/>
          </a:prstGeom>
          <a:noFill/>
        </p:spPr>
        <p:txBody>
          <a:bodyPr wrap="none" rtlCol="0">
            <a:spAutoFit/>
          </a:bodyPr>
          <a:lstStyle/>
          <a:p>
            <a:r>
              <a:rPr lang="de-DE" sz="1400" i="1" dirty="0" smtClean="0">
                <a:solidFill>
                  <a:schemeClr val="bg1">
                    <a:lumMod val="50000"/>
                  </a:schemeClr>
                </a:solidFill>
              </a:rPr>
              <a:t>3.4 Führung – Eigenschaften von Führungskräften</a:t>
            </a:r>
            <a:endParaRPr lang="de-DE" sz="1400" i="1" dirty="0">
              <a:solidFill>
                <a:schemeClr val="bg1">
                  <a:lumMod val="50000"/>
                </a:schemeClr>
              </a:solidFill>
            </a:endParaRPr>
          </a:p>
        </p:txBody>
      </p:sp>
    </p:spTree>
    <p:extLst>
      <p:ext uri="{BB962C8B-B14F-4D97-AF65-F5344CB8AC3E}">
        <p14:creationId xmlns:p14="http://schemas.microsoft.com/office/powerpoint/2010/main" val="1507353986"/>
      </p:ext>
    </p:extLst>
  </p:cSld>
  <p:clrMapOvr>
    <a:masterClrMapping/>
  </p:clrMapOvr>
  <p:transition/>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18260"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ichtungspfeil 10"/>
          <p:cNvSpPr/>
          <p:nvPr/>
        </p:nvSpPr>
        <p:spPr bwMode="auto">
          <a:xfrm>
            <a:off x="514350" y="1916429"/>
            <a:ext cx="2800350" cy="3714750"/>
          </a:xfrm>
          <a:prstGeom prst="homePlate">
            <a:avLst>
              <a:gd name="adj" fmla="val 9592"/>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 name="Richtungspfeil 11"/>
          <p:cNvSpPr/>
          <p:nvPr/>
        </p:nvSpPr>
        <p:spPr bwMode="auto">
          <a:xfrm rot="10800000">
            <a:off x="5421630" y="1916430"/>
            <a:ext cx="2800350" cy="3714750"/>
          </a:xfrm>
          <a:prstGeom prst="homePlate">
            <a:avLst>
              <a:gd name="adj" fmla="val 9592"/>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Textfeld 5"/>
          <p:cNvSpPr txBox="1"/>
          <p:nvPr/>
        </p:nvSpPr>
        <p:spPr>
          <a:xfrm>
            <a:off x="582930" y="1965960"/>
            <a:ext cx="2182008" cy="307777"/>
          </a:xfrm>
          <a:prstGeom prst="rect">
            <a:avLst/>
          </a:prstGeom>
          <a:noFill/>
        </p:spPr>
        <p:txBody>
          <a:bodyPr wrap="none" rtlCol="0">
            <a:spAutoFit/>
          </a:bodyPr>
          <a:lstStyle/>
          <a:p>
            <a:r>
              <a:rPr lang="de-DE" sz="1400" b="1" dirty="0" smtClean="0"/>
              <a:t>„</a:t>
            </a:r>
            <a:r>
              <a:rPr lang="de-DE" sz="1400" b="1" dirty="0" err="1" smtClean="0"/>
              <a:t>Left-brained</a:t>
            </a:r>
            <a:r>
              <a:rPr lang="de-DE" sz="1400" b="1" dirty="0" smtClean="0"/>
              <a:t>“ Manager</a:t>
            </a:r>
            <a:endParaRPr lang="de-DE" sz="1400" b="1" dirty="0"/>
          </a:p>
        </p:txBody>
      </p:sp>
      <p:sp>
        <p:nvSpPr>
          <p:cNvPr id="7" name="Textfeld 6"/>
          <p:cNvSpPr txBox="1"/>
          <p:nvPr/>
        </p:nvSpPr>
        <p:spPr>
          <a:xfrm>
            <a:off x="5684520" y="1965960"/>
            <a:ext cx="2311851" cy="307777"/>
          </a:xfrm>
          <a:prstGeom prst="rect">
            <a:avLst/>
          </a:prstGeom>
          <a:noFill/>
        </p:spPr>
        <p:txBody>
          <a:bodyPr wrap="none" rtlCol="0">
            <a:spAutoFit/>
          </a:bodyPr>
          <a:lstStyle/>
          <a:p>
            <a:r>
              <a:rPr lang="de-DE" sz="1400" b="1" dirty="0" smtClean="0"/>
              <a:t>„</a:t>
            </a:r>
            <a:r>
              <a:rPr lang="de-DE" sz="1400" b="1" dirty="0" err="1" smtClean="0"/>
              <a:t>Right-brained</a:t>
            </a:r>
            <a:r>
              <a:rPr lang="de-DE" sz="1400" b="1" dirty="0" smtClean="0"/>
              <a:t>“ Manager</a:t>
            </a:r>
            <a:endParaRPr lang="de-DE" sz="1400" b="1" dirty="0"/>
          </a:p>
        </p:txBody>
      </p:sp>
      <p:sp>
        <p:nvSpPr>
          <p:cNvPr id="8" name="Textfeld 7"/>
          <p:cNvSpPr txBox="1"/>
          <p:nvPr/>
        </p:nvSpPr>
        <p:spPr>
          <a:xfrm>
            <a:off x="582930" y="2407920"/>
            <a:ext cx="2537460" cy="3000821"/>
          </a:xfrm>
          <a:prstGeom prst="rect">
            <a:avLst/>
          </a:prstGeom>
          <a:noFill/>
        </p:spPr>
        <p:txBody>
          <a:bodyPr wrap="square" rtlCol="0">
            <a:spAutoFit/>
          </a:bodyPr>
          <a:lstStyle/>
          <a:p>
            <a:pPr>
              <a:spcAft>
                <a:spcPts val="600"/>
              </a:spcAft>
            </a:pPr>
            <a:r>
              <a:rPr lang="de-DE" sz="1400" dirty="0" smtClean="0"/>
              <a:t>Stärken:</a:t>
            </a:r>
          </a:p>
          <a:p>
            <a:pPr marL="182563" indent="-182563">
              <a:spcAft>
                <a:spcPts val="600"/>
              </a:spcAft>
              <a:buFont typeface="Symbol" pitchFamily="18" charset="2"/>
              <a:buChar char="-"/>
            </a:pPr>
            <a:r>
              <a:rPr lang="de-DE" sz="1400" dirty="0" smtClean="0"/>
              <a:t>Rationalität</a:t>
            </a:r>
          </a:p>
          <a:p>
            <a:pPr marL="182563" indent="-182563">
              <a:spcAft>
                <a:spcPts val="600"/>
              </a:spcAft>
              <a:buFont typeface="Symbol" pitchFamily="18" charset="2"/>
              <a:buChar char="-"/>
            </a:pPr>
            <a:r>
              <a:rPr lang="de-DE" sz="1400" dirty="0" smtClean="0"/>
              <a:t>Genauigkeit</a:t>
            </a:r>
          </a:p>
          <a:p>
            <a:pPr marL="182563" indent="-182563">
              <a:spcAft>
                <a:spcPts val="600"/>
              </a:spcAft>
              <a:buFont typeface="Symbol" pitchFamily="18" charset="2"/>
              <a:buChar char="-"/>
            </a:pPr>
            <a:r>
              <a:rPr lang="de-DE" sz="1400" dirty="0" smtClean="0"/>
              <a:t>Analytisches Denken</a:t>
            </a:r>
          </a:p>
          <a:p>
            <a:pPr>
              <a:spcAft>
                <a:spcPts val="600"/>
              </a:spcAft>
              <a:buFontTx/>
              <a:buChar char="-"/>
            </a:pPr>
            <a:endParaRPr lang="de-DE" sz="1400" dirty="0" smtClean="0"/>
          </a:p>
          <a:p>
            <a:pPr>
              <a:spcAft>
                <a:spcPts val="600"/>
              </a:spcAft>
            </a:pPr>
            <a:r>
              <a:rPr lang="de-DE" sz="1400" dirty="0" smtClean="0"/>
              <a:t>Schwächen:</a:t>
            </a:r>
          </a:p>
          <a:p>
            <a:pPr marL="182563" indent="-182563">
              <a:spcAft>
                <a:spcPts val="600"/>
              </a:spcAft>
              <a:buFont typeface="Symbol" pitchFamily="18" charset="2"/>
              <a:buChar char="-"/>
            </a:pPr>
            <a:r>
              <a:rPr lang="de-DE" sz="1400" dirty="0" smtClean="0"/>
              <a:t>Fehlende Kreativität </a:t>
            </a:r>
          </a:p>
          <a:p>
            <a:pPr marL="182563" indent="-182563">
              <a:spcAft>
                <a:spcPts val="600"/>
              </a:spcAft>
              <a:buFont typeface="Symbol" pitchFamily="18" charset="2"/>
              <a:buChar char="-"/>
            </a:pPr>
            <a:r>
              <a:rPr lang="de-DE" sz="1400" dirty="0" smtClean="0"/>
              <a:t>Mangelnde Fähigkeiten, Projekte in frühen Stadien ohne Zahlenbasis zu bewerten</a:t>
            </a:r>
            <a:endParaRPr lang="de-DE" sz="1400" dirty="0"/>
          </a:p>
        </p:txBody>
      </p:sp>
      <p:sp>
        <p:nvSpPr>
          <p:cNvPr id="9" name="Textfeld 8"/>
          <p:cNvSpPr txBox="1"/>
          <p:nvPr/>
        </p:nvSpPr>
        <p:spPr>
          <a:xfrm>
            <a:off x="5684520" y="2407920"/>
            <a:ext cx="2236470" cy="2569934"/>
          </a:xfrm>
          <a:prstGeom prst="rect">
            <a:avLst/>
          </a:prstGeom>
          <a:noFill/>
        </p:spPr>
        <p:txBody>
          <a:bodyPr wrap="square" rtlCol="0">
            <a:spAutoFit/>
          </a:bodyPr>
          <a:lstStyle/>
          <a:p>
            <a:pPr>
              <a:spcAft>
                <a:spcPts val="600"/>
              </a:spcAft>
            </a:pPr>
            <a:r>
              <a:rPr lang="de-DE" sz="1400" dirty="0" smtClean="0"/>
              <a:t>Stärken:</a:t>
            </a:r>
          </a:p>
          <a:p>
            <a:pPr marL="182563" indent="-182563">
              <a:spcAft>
                <a:spcPts val="600"/>
              </a:spcAft>
              <a:buFont typeface="Symbol" pitchFamily="18" charset="2"/>
              <a:buChar char="-"/>
            </a:pPr>
            <a:r>
              <a:rPr lang="de-DE" sz="1400" dirty="0" smtClean="0"/>
              <a:t>Intuition</a:t>
            </a:r>
          </a:p>
          <a:p>
            <a:pPr marL="182563" indent="-182563">
              <a:spcAft>
                <a:spcPts val="600"/>
              </a:spcAft>
              <a:buFont typeface="Symbol" pitchFamily="18" charset="2"/>
              <a:buChar char="-"/>
            </a:pPr>
            <a:r>
              <a:rPr lang="de-DE" sz="1400" dirty="0" smtClean="0"/>
              <a:t>Vorstellungskraft</a:t>
            </a:r>
          </a:p>
          <a:p>
            <a:pPr marL="182563" indent="-182563">
              <a:spcAft>
                <a:spcPts val="600"/>
              </a:spcAft>
              <a:buFont typeface="Symbol" pitchFamily="18" charset="2"/>
              <a:buChar char="-"/>
            </a:pPr>
            <a:r>
              <a:rPr lang="de-DE" sz="1400" dirty="0" smtClean="0"/>
              <a:t>Subjektivität</a:t>
            </a:r>
          </a:p>
          <a:p>
            <a:pPr>
              <a:spcAft>
                <a:spcPts val="600"/>
              </a:spcAft>
              <a:buFontTx/>
              <a:buChar char="-"/>
            </a:pPr>
            <a:endParaRPr lang="de-DE" sz="1400" dirty="0" smtClean="0"/>
          </a:p>
          <a:p>
            <a:pPr>
              <a:spcAft>
                <a:spcPts val="600"/>
              </a:spcAft>
            </a:pPr>
            <a:r>
              <a:rPr lang="de-DE" sz="1400" dirty="0" smtClean="0"/>
              <a:t>Schwächen:</a:t>
            </a:r>
          </a:p>
          <a:p>
            <a:pPr marL="182563" indent="-182563">
              <a:spcAft>
                <a:spcPts val="600"/>
              </a:spcAft>
              <a:buFont typeface="Symbol" pitchFamily="18" charset="2"/>
              <a:buChar char="-"/>
            </a:pPr>
            <a:r>
              <a:rPr lang="de-DE" sz="1400" dirty="0" smtClean="0"/>
              <a:t>Mangelnde Planungsfähigkeiten</a:t>
            </a:r>
          </a:p>
          <a:p>
            <a:pPr marL="182563" indent="-182563">
              <a:spcAft>
                <a:spcPts val="600"/>
              </a:spcAft>
              <a:buFont typeface="Symbol" pitchFamily="18" charset="2"/>
              <a:buChar char="-"/>
            </a:pPr>
            <a:r>
              <a:rPr lang="de-DE" sz="1400" dirty="0" smtClean="0"/>
              <a:t>Detailliebe</a:t>
            </a:r>
            <a:endParaRPr lang="de-DE" sz="1400" dirty="0"/>
          </a:p>
        </p:txBody>
      </p:sp>
      <p:sp>
        <p:nvSpPr>
          <p:cNvPr id="14" name="Ellipse 13"/>
          <p:cNvSpPr/>
          <p:nvPr/>
        </p:nvSpPr>
        <p:spPr bwMode="auto">
          <a:xfrm>
            <a:off x="3063240" y="2933699"/>
            <a:ext cx="2560320" cy="168021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 name="Textfeld 9"/>
          <p:cNvSpPr txBox="1"/>
          <p:nvPr/>
        </p:nvSpPr>
        <p:spPr>
          <a:xfrm>
            <a:off x="3333750" y="3081307"/>
            <a:ext cx="2061210" cy="1384995"/>
          </a:xfrm>
          <a:prstGeom prst="rect">
            <a:avLst/>
          </a:prstGeom>
          <a:noFill/>
        </p:spPr>
        <p:txBody>
          <a:bodyPr wrap="square" rtlCol="0">
            <a:spAutoFit/>
          </a:bodyPr>
          <a:lstStyle/>
          <a:p>
            <a:pPr algn="ctr">
              <a:spcAft>
                <a:spcPts val="600"/>
              </a:spcAft>
            </a:pPr>
            <a:r>
              <a:rPr lang="de-DE" sz="1400" dirty="0" smtClean="0"/>
              <a:t>Erfolgreiche unternehmerische Unternehmen werden oft von Teams aus beiden Manager-Typen geführt</a:t>
            </a:r>
            <a:endParaRPr lang="de-DE" sz="1400" dirty="0"/>
          </a:p>
        </p:txBody>
      </p:sp>
      <p:sp>
        <p:nvSpPr>
          <p:cNvPr id="15" name="Textfeld 1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Andere Studien zeigen, dass auch die Zusammensetzung von Top-Management-Teams eine wichtige Rolle spielt</a:t>
            </a:r>
            <a:endParaRPr lang="de-DE" sz="1600" b="1" dirty="0">
              <a:solidFill>
                <a:srgbClr val="002060"/>
              </a:solidFill>
            </a:endParaRPr>
          </a:p>
        </p:txBody>
      </p:sp>
      <p:sp>
        <p:nvSpPr>
          <p:cNvPr id="1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176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8" name="Textfeld 17"/>
          <p:cNvSpPr txBox="1"/>
          <p:nvPr/>
        </p:nvSpPr>
        <p:spPr>
          <a:xfrm>
            <a:off x="217170" y="971550"/>
            <a:ext cx="4171335" cy="307777"/>
          </a:xfrm>
          <a:prstGeom prst="rect">
            <a:avLst/>
          </a:prstGeom>
          <a:noFill/>
        </p:spPr>
        <p:txBody>
          <a:bodyPr wrap="none" rtlCol="0">
            <a:spAutoFit/>
          </a:bodyPr>
          <a:lstStyle/>
          <a:p>
            <a:r>
              <a:rPr lang="de-DE" sz="1400" i="1" dirty="0" smtClean="0">
                <a:solidFill>
                  <a:schemeClr val="bg1">
                    <a:lumMod val="50000"/>
                  </a:schemeClr>
                </a:solidFill>
              </a:rPr>
              <a:t>3.4 Führung – Eigenschaften von Führungskräften</a:t>
            </a:r>
            <a:endParaRPr lang="de-DE" sz="1400" i="1" dirty="0">
              <a:solidFill>
                <a:schemeClr val="bg1">
                  <a:lumMod val="50000"/>
                </a:schemeClr>
              </a:solidFill>
            </a:endParaRPr>
          </a:p>
        </p:txBody>
      </p:sp>
      <p:sp>
        <p:nvSpPr>
          <p:cNvPr id="16" name="Textfeld 15"/>
          <p:cNvSpPr txBox="1"/>
          <p:nvPr/>
        </p:nvSpPr>
        <p:spPr>
          <a:xfrm>
            <a:off x="346710" y="6382247"/>
            <a:ext cx="612668" cy="253916"/>
          </a:xfrm>
          <a:prstGeom prst="rect">
            <a:avLst/>
          </a:prstGeom>
          <a:noFill/>
        </p:spPr>
        <p:txBody>
          <a:bodyPr wrap="none" rtlCol="0">
            <a:spAutoFit/>
          </a:bodyPr>
          <a:lstStyle/>
          <a:p>
            <a:r>
              <a:rPr lang="de-DE" sz="1050" dirty="0" smtClean="0">
                <a:solidFill>
                  <a:schemeClr val="bg1">
                    <a:lumMod val="50000"/>
                  </a:schemeClr>
                </a:solidFill>
              </a:rPr>
              <a:t>Quelle:</a:t>
            </a:r>
            <a:endParaRPr lang="de-DE" sz="1050" dirty="0">
              <a:solidFill>
                <a:srgbClr val="FF0000"/>
              </a:solidFill>
            </a:endParaRPr>
          </a:p>
        </p:txBody>
      </p:sp>
      <p:sp>
        <p:nvSpPr>
          <p:cNvPr id="19" name="Textfeld 18"/>
          <p:cNvSpPr txBox="1"/>
          <p:nvPr/>
        </p:nvSpPr>
        <p:spPr>
          <a:xfrm>
            <a:off x="346710" y="6382247"/>
            <a:ext cx="3299301" cy="253916"/>
          </a:xfrm>
          <a:prstGeom prst="rect">
            <a:avLst/>
          </a:prstGeom>
          <a:noFill/>
        </p:spPr>
        <p:txBody>
          <a:bodyPr wrap="none" rtlCol="0">
            <a:spAutoFit/>
          </a:bodyPr>
          <a:lstStyle/>
          <a:p>
            <a:r>
              <a:rPr lang="de-DE" sz="1050" dirty="0" smtClean="0">
                <a:solidFill>
                  <a:schemeClr val="bg1">
                    <a:lumMod val="50000"/>
                  </a:schemeClr>
                </a:solidFill>
              </a:rPr>
              <a:t>Quelle: Eigene Darstellung nach </a:t>
            </a:r>
            <a:r>
              <a:rPr lang="de-DE" sz="1050" dirty="0" err="1" smtClean="0">
                <a:solidFill>
                  <a:schemeClr val="bg1">
                    <a:lumMod val="50000"/>
                  </a:schemeClr>
                </a:solidFill>
              </a:rPr>
              <a:t>Rigby</a:t>
            </a:r>
            <a:r>
              <a:rPr lang="de-DE" sz="1050" dirty="0" smtClean="0">
                <a:solidFill>
                  <a:schemeClr val="bg1">
                    <a:lumMod val="50000"/>
                  </a:schemeClr>
                </a:solidFill>
              </a:rPr>
              <a:t> et al. (2009) </a:t>
            </a:r>
            <a:endParaRPr lang="de-DE" sz="1050" dirty="0">
              <a:solidFill>
                <a:srgbClr val="FF0000"/>
              </a:solidFill>
            </a:endParaRPr>
          </a:p>
        </p:txBody>
      </p:sp>
    </p:spTree>
  </p:cSld>
  <p:clrMapOvr>
    <a:masterClrMapping/>
  </p:clrMapOvr>
  <p:transition/>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ct 19" hidden="1"/>
          <p:cNvGraphicFramePr>
            <a:graphicFrameLocks noChangeAspect="1"/>
          </p:cNvGraphicFramePr>
          <p:nvPr>
            <p:custDataLst>
              <p:tags r:id="rId2"/>
            </p:custDataLst>
            <p:extLst>
              <p:ext uri="{D42A27DB-BD31-4B8C-83A1-F6EECF244321}">
                <p14:modId xmlns:p14="http://schemas.microsoft.com/office/powerpoint/2010/main" val="26579792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69781" name="think-cell Folie" r:id="rId4" imgW="360" imgH="360" progId="TCLayout.ActiveDocument.1">
                  <p:embed/>
                </p:oleObj>
              </mc:Choice>
              <mc:Fallback>
                <p:oleObj name="think-cell Folie" r:id="rId4" imgW="360" imgH="360" progId="TCLayout.ActiveDocument.1">
                  <p:embed/>
                  <p:pic>
                    <p:nvPicPr>
                      <p:cNvPr id="0" name="Picture 46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hteck 6"/>
          <p:cNvSpPr/>
          <p:nvPr/>
        </p:nvSpPr>
        <p:spPr>
          <a:xfrm>
            <a:off x="4631345" y="1844584"/>
            <a:ext cx="3422258" cy="1501617"/>
          </a:xfrm>
          <a:prstGeom prst="rect">
            <a:avLst/>
          </a:prstGeom>
          <a:noFill/>
          <a:ln w="12700"/>
        </p:spPr>
        <p:style>
          <a:lnRef idx="2">
            <a:schemeClr val="dk1"/>
          </a:lnRef>
          <a:fillRef idx="1">
            <a:schemeClr val="lt1"/>
          </a:fillRef>
          <a:effectRef idx="0">
            <a:schemeClr val="dk1"/>
          </a:effectRef>
          <a:fontRef idx="minor">
            <a:schemeClr val="dk1"/>
          </a:fontRef>
        </p:style>
        <p:txBody>
          <a:bodyPr tIns="108000" rtlCol="0" anchor="t" anchorCtr="0"/>
          <a:lstStyle/>
          <a:p>
            <a:pPr algn="ctr"/>
            <a:r>
              <a:rPr lang="de-DE" sz="1200" b="1" dirty="0" err="1" smtClean="0">
                <a:solidFill>
                  <a:srgbClr val="000000"/>
                </a:solidFill>
                <a:cs typeface="Arial" panose="020B0604020202020204" pitchFamily="34" charset="0"/>
              </a:rPr>
              <a:t>Role</a:t>
            </a:r>
            <a:r>
              <a:rPr lang="de-DE" sz="1200" b="1" dirty="0" smtClean="0">
                <a:solidFill>
                  <a:srgbClr val="000000"/>
                </a:solidFill>
                <a:cs typeface="Arial" panose="020B0604020202020204" pitchFamily="34" charset="0"/>
              </a:rPr>
              <a:t> Modeling</a:t>
            </a:r>
          </a:p>
          <a:p>
            <a:pPr marL="171450" indent="-171450">
              <a:buFont typeface="Arial" pitchFamily="34" charset="0"/>
              <a:buChar char="•"/>
            </a:pPr>
            <a:r>
              <a:rPr lang="de-DE" sz="1200" dirty="0" smtClean="0">
                <a:solidFill>
                  <a:srgbClr val="000000"/>
                </a:solidFill>
                <a:cs typeface="Arial" panose="020B0604020202020204" pitchFamily="34" charset="0"/>
              </a:rPr>
              <a:t>Führung durch aktives Vorleben des gewünschten Verhaltens</a:t>
            </a:r>
          </a:p>
          <a:p>
            <a:pPr marL="171450" indent="-171450">
              <a:buFont typeface="Arial" pitchFamily="34" charset="0"/>
              <a:buChar char="•"/>
            </a:pPr>
            <a:r>
              <a:rPr lang="de-DE" sz="1200" dirty="0" smtClean="0">
                <a:solidFill>
                  <a:srgbClr val="000000"/>
                </a:solidFill>
                <a:cs typeface="Arial" panose="020B0604020202020204" pitchFamily="34" charset="0"/>
              </a:rPr>
              <a:t>Taten der Führungskräfte (und nicht nur Worte) sind exemplarisch für die Mitarbeiter</a:t>
            </a:r>
          </a:p>
          <a:p>
            <a:pPr algn="ctr"/>
            <a:endParaRPr lang="de-DE" sz="1200" dirty="0" smtClean="0">
              <a:solidFill>
                <a:srgbClr val="000000"/>
              </a:solidFill>
              <a:cs typeface="Arial" panose="020B0604020202020204" pitchFamily="34" charset="0"/>
            </a:endParaRPr>
          </a:p>
          <a:p>
            <a:pPr algn="ctr"/>
            <a:endParaRPr lang="de-DE" sz="1200" dirty="0" smtClean="0">
              <a:solidFill>
                <a:srgbClr val="000000"/>
              </a:solidFill>
              <a:cs typeface="Arial" panose="020B0604020202020204" pitchFamily="34" charset="0"/>
            </a:endParaRPr>
          </a:p>
        </p:txBody>
      </p:sp>
      <p:sp>
        <p:nvSpPr>
          <p:cNvPr id="8" name="Rechteck 7"/>
          <p:cNvSpPr/>
          <p:nvPr/>
        </p:nvSpPr>
        <p:spPr>
          <a:xfrm>
            <a:off x="4631345" y="3724179"/>
            <a:ext cx="3422258" cy="1501617"/>
          </a:xfrm>
          <a:prstGeom prst="rect">
            <a:avLst/>
          </a:prstGeom>
          <a:noFill/>
          <a:ln w="12700"/>
        </p:spPr>
        <p:style>
          <a:lnRef idx="2">
            <a:schemeClr val="dk1"/>
          </a:lnRef>
          <a:fillRef idx="1">
            <a:schemeClr val="lt1"/>
          </a:fillRef>
          <a:effectRef idx="0">
            <a:schemeClr val="dk1"/>
          </a:effectRef>
          <a:fontRef idx="minor">
            <a:schemeClr val="dk1"/>
          </a:fontRef>
        </p:style>
        <p:txBody>
          <a:bodyPr tIns="108000" rtlCol="0" anchor="t" anchorCtr="0"/>
          <a:lstStyle/>
          <a:p>
            <a:pPr algn="ctr"/>
            <a:endParaRPr lang="de-DE" sz="800" dirty="0" smtClean="0">
              <a:solidFill>
                <a:srgbClr val="000000"/>
              </a:solidFill>
              <a:cs typeface="Arial" panose="020B0604020202020204" pitchFamily="34" charset="0"/>
            </a:endParaRPr>
          </a:p>
          <a:p>
            <a:pPr algn="ctr"/>
            <a:r>
              <a:rPr lang="de-DE" sz="1200" b="1" dirty="0">
                <a:solidFill>
                  <a:srgbClr val="000000"/>
                </a:solidFill>
                <a:cs typeface="Arial" panose="020B0604020202020204" pitchFamily="34" charset="0"/>
              </a:rPr>
              <a:t>Hohe Erwartungshaltung</a:t>
            </a:r>
          </a:p>
          <a:p>
            <a:pPr marL="171450" indent="-171450">
              <a:buFont typeface="Arial" pitchFamily="34" charset="0"/>
              <a:buChar char="•"/>
            </a:pPr>
            <a:r>
              <a:rPr lang="de-DE" sz="1200" dirty="0">
                <a:solidFill>
                  <a:srgbClr val="000000"/>
                </a:solidFill>
                <a:cs typeface="Arial" panose="020B0604020202020204" pitchFamily="34" charset="0"/>
              </a:rPr>
              <a:t>Kommunikation der Erwartung, dass man Erster/Bester sein möchte und sich nicht mit dem zweiten Platz zufrieden gibt</a:t>
            </a:r>
          </a:p>
          <a:p>
            <a:pPr marL="171450" indent="-171450">
              <a:buFont typeface="Arial" pitchFamily="34" charset="0"/>
              <a:buChar char="•"/>
            </a:pPr>
            <a:r>
              <a:rPr lang="de-DE" sz="1200" dirty="0">
                <a:solidFill>
                  <a:srgbClr val="000000"/>
                </a:solidFill>
                <a:cs typeface="Arial" panose="020B0604020202020204" pitchFamily="34" charset="0"/>
              </a:rPr>
              <a:t>Setzen hoher Standards für die Mitarbeiter</a:t>
            </a:r>
          </a:p>
          <a:p>
            <a:pPr algn="ctr"/>
            <a:endParaRPr lang="de-DE" sz="1200" dirty="0" smtClean="0">
              <a:solidFill>
                <a:srgbClr val="000000"/>
              </a:solidFill>
              <a:cs typeface="Arial" panose="020B0604020202020204" pitchFamily="34" charset="0"/>
            </a:endParaRPr>
          </a:p>
          <a:p>
            <a:pPr algn="ctr"/>
            <a:r>
              <a:rPr lang="de-DE" sz="1200" dirty="0" smtClean="0">
                <a:solidFill>
                  <a:srgbClr val="000000"/>
                </a:solidFill>
                <a:cs typeface="Arial" panose="020B0604020202020204" pitchFamily="34" charset="0"/>
              </a:rPr>
              <a:t>.</a:t>
            </a:r>
            <a:endParaRPr lang="de-DE" sz="1200" dirty="0">
              <a:solidFill>
                <a:srgbClr val="000000"/>
              </a:solidFill>
              <a:cs typeface="Arial" panose="020B0604020202020204" pitchFamily="34" charset="0"/>
            </a:endParaRPr>
          </a:p>
        </p:txBody>
      </p:sp>
      <p:sp>
        <p:nvSpPr>
          <p:cNvPr id="10" name="Rechteck 9"/>
          <p:cNvSpPr/>
          <p:nvPr/>
        </p:nvSpPr>
        <p:spPr>
          <a:xfrm>
            <a:off x="795425" y="3694882"/>
            <a:ext cx="3422258" cy="1501617"/>
          </a:xfrm>
          <a:prstGeom prst="rect">
            <a:avLst/>
          </a:prstGeom>
          <a:noFill/>
          <a:ln w="12700"/>
        </p:spPr>
        <p:style>
          <a:lnRef idx="2">
            <a:schemeClr val="dk1"/>
          </a:lnRef>
          <a:fillRef idx="1">
            <a:schemeClr val="lt1"/>
          </a:fillRef>
          <a:effectRef idx="0">
            <a:schemeClr val="dk1"/>
          </a:effectRef>
          <a:fontRef idx="minor">
            <a:schemeClr val="dk1"/>
          </a:fontRef>
        </p:style>
        <p:txBody>
          <a:bodyPr tIns="108000" rtlCol="0" anchor="t" anchorCtr="0"/>
          <a:lstStyle/>
          <a:p>
            <a:pPr algn="ctr"/>
            <a:endParaRPr lang="de-DE" sz="800" dirty="0" smtClean="0">
              <a:solidFill>
                <a:srgbClr val="000000"/>
              </a:solidFill>
              <a:cs typeface="Arial" panose="020B0604020202020204" pitchFamily="34" charset="0"/>
            </a:endParaRPr>
          </a:p>
          <a:p>
            <a:pPr algn="ctr"/>
            <a:r>
              <a:rPr lang="de-DE" sz="1200" b="1" dirty="0">
                <a:solidFill>
                  <a:srgbClr val="000000"/>
                </a:solidFill>
                <a:cs typeface="Arial" panose="020B0604020202020204" pitchFamily="34" charset="0"/>
              </a:rPr>
              <a:t>Unterstützendes Führungsverhalten</a:t>
            </a:r>
          </a:p>
          <a:p>
            <a:pPr marL="171450" indent="-171450">
              <a:buFont typeface="Arial" pitchFamily="34" charset="0"/>
              <a:buChar char="•"/>
            </a:pPr>
            <a:r>
              <a:rPr lang="de-DE" sz="1200" dirty="0">
                <a:solidFill>
                  <a:srgbClr val="000000"/>
                </a:solidFill>
                <a:cs typeface="Arial" panose="020B0604020202020204" pitchFamily="34" charset="0"/>
              </a:rPr>
              <a:t>Mentoren- oder </a:t>
            </a:r>
            <a:r>
              <a:rPr lang="de-DE" sz="1200" dirty="0" err="1">
                <a:solidFill>
                  <a:srgbClr val="000000"/>
                </a:solidFill>
                <a:cs typeface="Arial" panose="020B0604020202020204" pitchFamily="34" charset="0"/>
              </a:rPr>
              <a:t>Coachrolle</a:t>
            </a:r>
            <a:r>
              <a:rPr lang="de-DE" sz="1200" dirty="0">
                <a:solidFill>
                  <a:srgbClr val="000000"/>
                </a:solidFill>
                <a:cs typeface="Arial" panose="020B0604020202020204" pitchFamily="34" charset="0"/>
              </a:rPr>
              <a:t> der Führungskräfte</a:t>
            </a:r>
          </a:p>
          <a:p>
            <a:pPr marL="171450" indent="-171450">
              <a:buFont typeface="Arial" pitchFamily="34" charset="0"/>
              <a:buChar char="•"/>
            </a:pPr>
            <a:r>
              <a:rPr lang="de-DE" sz="1200" dirty="0">
                <a:solidFill>
                  <a:srgbClr val="000000"/>
                </a:solidFill>
                <a:cs typeface="Arial" panose="020B0604020202020204" pitchFamily="34" charset="0"/>
              </a:rPr>
              <a:t>Individuelle Förderung der Mitarbeiter im Hinblick auf ihre Stärken und Schwächen, auch nach negativen </a:t>
            </a:r>
            <a:r>
              <a:rPr lang="de-DE" sz="1200" dirty="0" smtClean="0">
                <a:solidFill>
                  <a:srgbClr val="000000"/>
                </a:solidFill>
                <a:cs typeface="Arial" panose="020B0604020202020204" pitchFamily="34" charset="0"/>
              </a:rPr>
              <a:t>Ergebnissen</a:t>
            </a:r>
            <a:endParaRPr lang="de-DE" sz="1200" dirty="0">
              <a:solidFill>
                <a:srgbClr val="000000"/>
              </a:solidFill>
              <a:cs typeface="Arial" panose="020B0604020202020204" pitchFamily="34" charset="0"/>
            </a:endParaRPr>
          </a:p>
        </p:txBody>
      </p:sp>
      <p:sp>
        <p:nvSpPr>
          <p:cNvPr id="11" name="Rechteck 10"/>
          <p:cNvSpPr/>
          <p:nvPr/>
        </p:nvSpPr>
        <p:spPr>
          <a:xfrm>
            <a:off x="795425" y="1825367"/>
            <a:ext cx="3422258" cy="1501617"/>
          </a:xfrm>
          <a:prstGeom prst="rect">
            <a:avLst/>
          </a:prstGeom>
          <a:noFill/>
          <a:ln w="12700"/>
        </p:spPr>
        <p:style>
          <a:lnRef idx="2">
            <a:schemeClr val="dk1"/>
          </a:lnRef>
          <a:fillRef idx="1">
            <a:schemeClr val="lt1"/>
          </a:fillRef>
          <a:effectRef idx="0">
            <a:schemeClr val="dk1"/>
          </a:effectRef>
          <a:fontRef idx="minor">
            <a:schemeClr val="dk1"/>
          </a:fontRef>
        </p:style>
        <p:txBody>
          <a:bodyPr tIns="108000" rtlCol="0" anchor="t" anchorCtr="0"/>
          <a:lstStyle/>
          <a:p>
            <a:pPr algn="ctr"/>
            <a:r>
              <a:rPr lang="de-DE" sz="1200" b="1" dirty="0" smtClean="0">
                <a:solidFill>
                  <a:srgbClr val="000000"/>
                </a:solidFill>
              </a:rPr>
              <a:t>Kommunikation einer Vision</a:t>
            </a:r>
          </a:p>
          <a:p>
            <a:pPr marL="171450" indent="-171450">
              <a:buFont typeface="Arial" pitchFamily="34" charset="0"/>
              <a:buChar char="•"/>
            </a:pPr>
            <a:r>
              <a:rPr lang="de-DE" sz="1200" dirty="0" smtClean="0">
                <a:solidFill>
                  <a:srgbClr val="000000"/>
                </a:solidFill>
                <a:cs typeface="Arial" panose="020B0604020202020204" pitchFamily="34" charset="0"/>
              </a:rPr>
              <a:t>Verwendung eines positiven Zielbilds als Motivation und Leitlinie</a:t>
            </a:r>
          </a:p>
          <a:p>
            <a:pPr marL="171450" indent="-171450">
              <a:buFont typeface="Arial" pitchFamily="34" charset="0"/>
              <a:buChar char="•"/>
            </a:pPr>
            <a:r>
              <a:rPr lang="de-DE" sz="1200" dirty="0" smtClean="0">
                <a:solidFill>
                  <a:srgbClr val="000000"/>
                </a:solidFill>
                <a:cs typeface="Arial" panose="020B0604020202020204" pitchFamily="34" charset="0"/>
              </a:rPr>
              <a:t>Zielkommunikation anhand von Bildern und Symbolen </a:t>
            </a:r>
            <a:endParaRPr lang="de-DE" sz="1200" dirty="0">
              <a:solidFill>
                <a:srgbClr val="000000"/>
              </a:solidFill>
              <a:cs typeface="Arial" panose="020B0604020202020204" pitchFamily="34" charset="0"/>
            </a:endParaRPr>
          </a:p>
        </p:txBody>
      </p:sp>
      <p:sp>
        <p:nvSpPr>
          <p:cNvPr id="5" name="Ellipse 4"/>
          <p:cNvSpPr/>
          <p:nvPr/>
        </p:nvSpPr>
        <p:spPr>
          <a:xfrm>
            <a:off x="2868930" y="3063782"/>
            <a:ext cx="3097530" cy="841830"/>
          </a:xfrm>
          <a:prstGeom prst="ellipse">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200" b="1" dirty="0" err="1" smtClean="0">
                <a:solidFill>
                  <a:srgbClr val="000000"/>
                </a:solidFill>
                <a:cs typeface="Arial" panose="020B0604020202020204" pitchFamily="34" charset="0"/>
              </a:rPr>
              <a:t>Transformationale</a:t>
            </a:r>
            <a:r>
              <a:rPr lang="de-DE" sz="1200" b="1" dirty="0" smtClean="0">
                <a:solidFill>
                  <a:srgbClr val="000000"/>
                </a:solidFill>
                <a:cs typeface="Arial" panose="020B0604020202020204" pitchFamily="34" charset="0"/>
              </a:rPr>
              <a:t> Führung als Treiber von Corporate Entrepreneurship</a:t>
            </a:r>
            <a:endParaRPr lang="de-DE" sz="1200" b="1" dirty="0">
              <a:solidFill>
                <a:srgbClr val="000000"/>
              </a:solidFill>
              <a:cs typeface="Arial" panose="020B0604020202020204" pitchFamily="34" charset="0"/>
            </a:endParaRPr>
          </a:p>
        </p:txBody>
      </p:sp>
      <p:sp>
        <p:nvSpPr>
          <p:cNvPr id="9" name="Textfeld 8"/>
          <p:cNvSpPr txBox="1"/>
          <p:nvPr/>
        </p:nvSpPr>
        <p:spPr>
          <a:xfrm>
            <a:off x="346710" y="6382247"/>
            <a:ext cx="1903085" cy="253916"/>
          </a:xfrm>
          <a:prstGeom prst="rect">
            <a:avLst/>
          </a:prstGeom>
          <a:noFill/>
        </p:spPr>
        <p:txBody>
          <a:bodyPr wrap="none" rtlCol="0">
            <a:spAutoFit/>
          </a:bodyPr>
          <a:lstStyle/>
          <a:p>
            <a:r>
              <a:rPr lang="de-DE" sz="1050" dirty="0" smtClean="0">
                <a:solidFill>
                  <a:schemeClr val="bg1">
                    <a:lumMod val="50000"/>
                  </a:schemeClr>
                </a:solidFill>
              </a:rPr>
              <a:t>Quelle: Engelen et al. (2012)</a:t>
            </a:r>
            <a:endParaRPr lang="de-DE" sz="1050" dirty="0">
              <a:solidFill>
                <a:srgbClr val="FF0000"/>
              </a:solidFill>
            </a:endParaRPr>
          </a:p>
        </p:txBody>
      </p:sp>
      <p:sp>
        <p:nvSpPr>
          <p:cNvPr id="12" name="Textfeld 11"/>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Durch welche konkreten Maßnahmen kann ein </a:t>
            </a:r>
            <a:r>
              <a:rPr lang="de-DE" sz="1600" b="1" dirty="0" err="1" smtClean="0">
                <a:solidFill>
                  <a:srgbClr val="002060"/>
                </a:solidFill>
              </a:rPr>
              <a:t>transformationaler</a:t>
            </a:r>
            <a:r>
              <a:rPr lang="de-DE" sz="1600" b="1" dirty="0" smtClean="0">
                <a:solidFill>
                  <a:srgbClr val="002060"/>
                </a:solidFill>
              </a:rPr>
              <a:t> Führungsstil des Top-Managements Corporate </a:t>
            </a:r>
            <a:r>
              <a:rPr lang="de-DE" sz="1600" b="1" dirty="0" err="1" smtClean="0">
                <a:solidFill>
                  <a:srgbClr val="002060"/>
                </a:solidFill>
              </a:rPr>
              <a:t>Entrepreneurship</a:t>
            </a:r>
            <a:r>
              <a:rPr lang="de-DE" sz="1600" b="1" dirty="0" smtClean="0">
                <a:solidFill>
                  <a:srgbClr val="002060"/>
                </a:solidFill>
              </a:rPr>
              <a:t> im Unternehmen fördern?</a:t>
            </a:r>
            <a:endParaRPr lang="de-DE" sz="1600" b="1" dirty="0">
              <a:solidFill>
                <a:srgbClr val="002060"/>
              </a:solidFill>
            </a:endParaRPr>
          </a:p>
        </p:txBody>
      </p:sp>
      <p:sp>
        <p:nvSpPr>
          <p:cNvPr id="13" name="Textfeld 12"/>
          <p:cNvSpPr txBox="1"/>
          <p:nvPr/>
        </p:nvSpPr>
        <p:spPr>
          <a:xfrm>
            <a:off x="217170" y="971550"/>
            <a:ext cx="1148071" cy="307777"/>
          </a:xfrm>
          <a:prstGeom prst="rect">
            <a:avLst/>
          </a:prstGeom>
          <a:noFill/>
        </p:spPr>
        <p:txBody>
          <a:bodyPr wrap="none" rtlCol="0">
            <a:spAutoFit/>
          </a:bodyPr>
          <a:lstStyle/>
          <a:p>
            <a:r>
              <a:rPr lang="de-DE" sz="1400" i="1" dirty="0" smtClean="0">
                <a:solidFill>
                  <a:schemeClr val="bg1">
                    <a:lumMod val="50000"/>
                  </a:schemeClr>
                </a:solidFill>
              </a:rPr>
              <a:t>3.4 Führung</a:t>
            </a:r>
            <a:endParaRPr lang="de-DE" sz="1400" i="1" dirty="0">
              <a:solidFill>
                <a:schemeClr val="bg1">
                  <a:lumMod val="50000"/>
                </a:schemeClr>
              </a:solidFill>
            </a:endParaRPr>
          </a:p>
        </p:txBody>
      </p:sp>
      <p:sp>
        <p:nvSpPr>
          <p:cNvPr id="1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177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Textfeld 14"/>
          <p:cNvSpPr txBox="1"/>
          <p:nvPr/>
        </p:nvSpPr>
        <p:spPr>
          <a:xfrm>
            <a:off x="217170" y="971550"/>
            <a:ext cx="2420856" cy="307777"/>
          </a:xfrm>
          <a:prstGeom prst="rect">
            <a:avLst/>
          </a:prstGeom>
          <a:noFill/>
        </p:spPr>
        <p:txBody>
          <a:bodyPr wrap="none" rtlCol="0">
            <a:spAutoFit/>
          </a:bodyPr>
          <a:lstStyle/>
          <a:p>
            <a:r>
              <a:rPr lang="de-DE" sz="1400" i="1" dirty="0" smtClean="0">
                <a:solidFill>
                  <a:schemeClr val="bg1">
                    <a:lumMod val="50000"/>
                  </a:schemeClr>
                </a:solidFill>
              </a:rPr>
              <a:t>3.4 Führung – Führungsstile</a:t>
            </a:r>
            <a:endParaRPr lang="de-DE" sz="1400" i="1" dirty="0">
              <a:solidFill>
                <a:schemeClr val="bg1">
                  <a:lumMod val="50000"/>
                </a:schemeClr>
              </a:solidFill>
            </a:endParaRPr>
          </a:p>
        </p:txBody>
      </p:sp>
    </p:spTree>
    <p:extLst>
      <p:ext uri="{BB962C8B-B14F-4D97-AF65-F5344CB8AC3E}">
        <p14:creationId xmlns:p14="http://schemas.microsoft.com/office/powerpoint/2010/main" val="284264868"/>
      </p:ext>
    </p:extLst>
  </p:cSld>
  <p:clrMapOvr>
    <a:masterClrMapping/>
  </p:clrMapOvr>
  <p:transition/>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kt 16"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2030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Ellipse 15"/>
          <p:cNvSpPr/>
          <p:nvPr/>
        </p:nvSpPr>
        <p:spPr bwMode="auto">
          <a:xfrm>
            <a:off x="1887415" y="4876800"/>
            <a:ext cx="6400800" cy="7620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Textfeld 5"/>
          <p:cNvSpPr txBox="1"/>
          <p:nvPr/>
        </p:nvSpPr>
        <p:spPr>
          <a:xfrm>
            <a:off x="2074985" y="2145324"/>
            <a:ext cx="2441694" cy="307777"/>
          </a:xfrm>
          <a:prstGeom prst="rect">
            <a:avLst/>
          </a:prstGeom>
          <a:noFill/>
        </p:spPr>
        <p:txBody>
          <a:bodyPr wrap="none" rtlCol="0">
            <a:spAutoFit/>
          </a:bodyPr>
          <a:lstStyle/>
          <a:p>
            <a:r>
              <a:rPr lang="de-DE" sz="1400" b="1" dirty="0" err="1" smtClean="0"/>
              <a:t>Partizipativer</a:t>
            </a:r>
            <a:r>
              <a:rPr lang="de-DE" sz="1400" b="1" dirty="0" smtClean="0"/>
              <a:t> Führungsstil</a:t>
            </a:r>
            <a:endParaRPr lang="de-DE" sz="1400" b="1" dirty="0"/>
          </a:p>
        </p:txBody>
      </p:sp>
      <p:sp>
        <p:nvSpPr>
          <p:cNvPr id="7" name="Textfeld 6"/>
          <p:cNvSpPr txBox="1"/>
          <p:nvPr/>
        </p:nvSpPr>
        <p:spPr>
          <a:xfrm>
            <a:off x="5544650" y="2145324"/>
            <a:ext cx="2420856" cy="307777"/>
          </a:xfrm>
          <a:prstGeom prst="rect">
            <a:avLst/>
          </a:prstGeom>
          <a:noFill/>
        </p:spPr>
        <p:txBody>
          <a:bodyPr wrap="none" rtlCol="0">
            <a:spAutoFit/>
          </a:bodyPr>
          <a:lstStyle/>
          <a:p>
            <a:r>
              <a:rPr lang="de-DE" sz="1400" b="1" dirty="0" err="1" smtClean="0"/>
              <a:t>Konsiderater</a:t>
            </a:r>
            <a:r>
              <a:rPr lang="de-DE" sz="1400" b="1" dirty="0" smtClean="0"/>
              <a:t> Führungsstil</a:t>
            </a:r>
            <a:endParaRPr lang="de-DE" sz="1400" b="1" dirty="0"/>
          </a:p>
        </p:txBody>
      </p:sp>
      <p:sp>
        <p:nvSpPr>
          <p:cNvPr id="8" name="Textfeld 7"/>
          <p:cNvSpPr txBox="1"/>
          <p:nvPr/>
        </p:nvSpPr>
        <p:spPr>
          <a:xfrm>
            <a:off x="232996" y="2604426"/>
            <a:ext cx="1406154" cy="307777"/>
          </a:xfrm>
          <a:prstGeom prst="rect">
            <a:avLst/>
          </a:prstGeom>
          <a:noFill/>
        </p:spPr>
        <p:txBody>
          <a:bodyPr wrap="none" rtlCol="0">
            <a:spAutoFit/>
          </a:bodyPr>
          <a:lstStyle/>
          <a:p>
            <a:r>
              <a:rPr lang="de-DE" sz="1400" b="1" dirty="0" smtClean="0"/>
              <a:t>Eigenschaften</a:t>
            </a:r>
            <a:endParaRPr lang="de-DE" sz="1400" b="1" dirty="0"/>
          </a:p>
        </p:txBody>
      </p:sp>
      <p:sp>
        <p:nvSpPr>
          <p:cNvPr id="9" name="Textfeld 8"/>
          <p:cNvSpPr txBox="1"/>
          <p:nvPr/>
        </p:nvSpPr>
        <p:spPr>
          <a:xfrm>
            <a:off x="2239107" y="5018355"/>
            <a:ext cx="5810721" cy="523220"/>
          </a:xfrm>
          <a:prstGeom prst="rect">
            <a:avLst/>
          </a:prstGeom>
          <a:noFill/>
        </p:spPr>
        <p:txBody>
          <a:bodyPr wrap="square" rtlCol="0">
            <a:spAutoFit/>
          </a:bodyPr>
          <a:lstStyle/>
          <a:p>
            <a:pPr algn="ctr"/>
            <a:r>
              <a:rPr lang="de-DE" sz="1400" dirty="0" smtClean="0"/>
              <a:t>In unternehmerischen Unternehmen zeigen Manager zumeist Facetten </a:t>
            </a:r>
            <a:r>
              <a:rPr lang="de-DE" sz="1400" dirty="0" err="1" smtClean="0"/>
              <a:t>partizipativer</a:t>
            </a:r>
            <a:r>
              <a:rPr lang="de-DE" sz="1400" dirty="0" smtClean="0"/>
              <a:t> und </a:t>
            </a:r>
            <a:r>
              <a:rPr lang="de-DE" sz="1400" dirty="0" err="1" smtClean="0"/>
              <a:t>konsiderater</a:t>
            </a:r>
            <a:r>
              <a:rPr lang="de-DE" sz="1400" dirty="0" smtClean="0"/>
              <a:t> Führung</a:t>
            </a:r>
            <a:endParaRPr lang="de-DE" sz="1400" dirty="0"/>
          </a:p>
        </p:txBody>
      </p:sp>
      <p:sp>
        <p:nvSpPr>
          <p:cNvPr id="10" name="Flussdiagramm: Auszug 9"/>
          <p:cNvSpPr/>
          <p:nvPr/>
        </p:nvSpPr>
        <p:spPr bwMode="auto">
          <a:xfrm rot="10800000">
            <a:off x="3083167" y="4262879"/>
            <a:ext cx="3985847" cy="402905"/>
          </a:xfrm>
          <a:prstGeom prst="flowChartExtra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Rechteck 10"/>
          <p:cNvSpPr/>
          <p:nvPr/>
        </p:nvSpPr>
        <p:spPr>
          <a:xfrm>
            <a:off x="5544650" y="2604426"/>
            <a:ext cx="3575538" cy="1600438"/>
          </a:xfrm>
          <a:prstGeom prst="rect">
            <a:avLst/>
          </a:prstGeom>
        </p:spPr>
        <p:txBody>
          <a:bodyPr wrap="square">
            <a:spAutoFit/>
          </a:bodyPr>
          <a:lstStyle/>
          <a:p>
            <a:pPr marL="176213" indent="-176213">
              <a:buFont typeface="Symbol" pitchFamily="18" charset="2"/>
              <a:buChar char="-"/>
            </a:pPr>
            <a:r>
              <a:rPr lang="de-DE" sz="1400" dirty="0" smtClean="0"/>
              <a:t>Manager sind gegenüber den Mitarbeitern freundlich und zugänglich</a:t>
            </a:r>
          </a:p>
          <a:p>
            <a:pPr marL="176213" indent="-176213">
              <a:buFont typeface="Symbol" pitchFamily="18" charset="2"/>
              <a:buChar char="-"/>
            </a:pPr>
            <a:r>
              <a:rPr lang="de-DE" sz="1400" dirty="0" smtClean="0"/>
              <a:t>Manager versuchen, ein angenehmes und unterstützendes Arbeitsklima zu schaffen</a:t>
            </a:r>
          </a:p>
          <a:p>
            <a:pPr marL="176213" indent="-176213">
              <a:buFont typeface="Symbol" pitchFamily="18" charset="2"/>
              <a:buChar char="-"/>
            </a:pPr>
            <a:r>
              <a:rPr lang="de-DE" sz="1400" dirty="0" smtClean="0"/>
              <a:t>Manager behandeln Mitarbeiter unabhängig von ihrer Hierarchie</a:t>
            </a:r>
          </a:p>
        </p:txBody>
      </p:sp>
      <p:sp>
        <p:nvSpPr>
          <p:cNvPr id="12" name="Rechteck 11"/>
          <p:cNvSpPr/>
          <p:nvPr/>
        </p:nvSpPr>
        <p:spPr>
          <a:xfrm>
            <a:off x="2074985" y="2604426"/>
            <a:ext cx="3235569" cy="1384995"/>
          </a:xfrm>
          <a:prstGeom prst="rect">
            <a:avLst/>
          </a:prstGeom>
        </p:spPr>
        <p:txBody>
          <a:bodyPr wrap="square">
            <a:spAutoFit/>
          </a:bodyPr>
          <a:lstStyle/>
          <a:p>
            <a:pPr marL="176213" indent="-176213">
              <a:buFont typeface="Symbol" pitchFamily="18" charset="2"/>
              <a:buChar char="-"/>
            </a:pPr>
            <a:r>
              <a:rPr lang="de-DE" sz="1400" dirty="0" smtClean="0"/>
              <a:t>Manager binden Mitarbeiter vor der Entscheidungsfindung ein</a:t>
            </a:r>
          </a:p>
          <a:p>
            <a:pPr marL="176213" indent="-176213">
              <a:buFont typeface="Symbol" pitchFamily="18" charset="2"/>
              <a:buChar char="-"/>
            </a:pPr>
            <a:r>
              <a:rPr lang="de-DE" sz="1400" dirty="0" smtClean="0"/>
              <a:t>Mitarbeiter haben einen Einfluss auf die Gestaltung ihrer Arbeit</a:t>
            </a:r>
          </a:p>
          <a:p>
            <a:pPr marL="176213" indent="-176213">
              <a:buFont typeface="Symbol" pitchFamily="18" charset="2"/>
              <a:buChar char="-"/>
            </a:pPr>
            <a:r>
              <a:rPr lang="de-DE" sz="1400" dirty="0" smtClean="0"/>
              <a:t>Manager konsultieren Mitarbeiter bei Problemen</a:t>
            </a:r>
          </a:p>
        </p:txBody>
      </p:sp>
      <p:cxnSp>
        <p:nvCxnSpPr>
          <p:cNvPr id="14" name="Gerade Verbindung 13"/>
          <p:cNvCxnSpPr/>
          <p:nvPr/>
        </p:nvCxnSpPr>
        <p:spPr bwMode="auto">
          <a:xfrm>
            <a:off x="164123" y="2497016"/>
            <a:ext cx="8593015"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5" name="Gerade Verbindung 14"/>
          <p:cNvCxnSpPr/>
          <p:nvPr/>
        </p:nvCxnSpPr>
        <p:spPr bwMode="auto">
          <a:xfrm>
            <a:off x="164123" y="2121877"/>
            <a:ext cx="8593015"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8" name="Textfeld 1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Manager in unternehmerischen Unternehmen verhalten sich partizipativ und </a:t>
            </a:r>
            <a:r>
              <a:rPr lang="de-DE" sz="1600" b="1" dirty="0" err="1" smtClean="0">
                <a:solidFill>
                  <a:srgbClr val="002060"/>
                </a:solidFill>
              </a:rPr>
              <a:t>konsiderat</a:t>
            </a:r>
            <a:r>
              <a:rPr lang="de-DE" sz="1600" b="1" dirty="0" smtClean="0">
                <a:solidFill>
                  <a:srgbClr val="002060"/>
                </a:solidFill>
              </a:rPr>
              <a:t> gegenüber ihren Mitarbeitern </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178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1" name="Textfeld 20"/>
          <p:cNvSpPr txBox="1"/>
          <p:nvPr/>
        </p:nvSpPr>
        <p:spPr>
          <a:xfrm>
            <a:off x="217170" y="971550"/>
            <a:ext cx="2420856" cy="307777"/>
          </a:xfrm>
          <a:prstGeom prst="rect">
            <a:avLst/>
          </a:prstGeom>
          <a:noFill/>
        </p:spPr>
        <p:txBody>
          <a:bodyPr wrap="none" rtlCol="0">
            <a:spAutoFit/>
          </a:bodyPr>
          <a:lstStyle/>
          <a:p>
            <a:r>
              <a:rPr lang="de-DE" sz="1400" i="1" dirty="0" smtClean="0">
                <a:solidFill>
                  <a:schemeClr val="bg1">
                    <a:lumMod val="50000"/>
                  </a:schemeClr>
                </a:solidFill>
              </a:rPr>
              <a:t>3.4 Führung – Führungsstile</a:t>
            </a:r>
            <a:endParaRPr lang="de-DE" sz="1400" i="1" dirty="0">
              <a:solidFill>
                <a:schemeClr val="bg1">
                  <a:lumMod val="50000"/>
                </a:schemeClr>
              </a:solidFill>
            </a:endParaRPr>
          </a:p>
        </p:txBody>
      </p:sp>
      <p:sp>
        <p:nvSpPr>
          <p:cNvPr id="19" name="Textfeld 18"/>
          <p:cNvSpPr txBox="1"/>
          <p:nvPr/>
        </p:nvSpPr>
        <p:spPr>
          <a:xfrm>
            <a:off x="346710" y="6382247"/>
            <a:ext cx="195598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a:solidFill>
                  <a:schemeClr val="bg1">
                    <a:lumMod val="50000"/>
                  </a:schemeClr>
                </a:solidFill>
              </a:rPr>
              <a:t>Chwallek</a:t>
            </a:r>
            <a:r>
              <a:rPr lang="de-DE" sz="1050" dirty="0">
                <a:solidFill>
                  <a:schemeClr val="bg1">
                    <a:lumMod val="50000"/>
                  </a:schemeClr>
                </a:solidFill>
              </a:rPr>
              <a:t> et al. (2012)</a:t>
            </a:r>
            <a:endParaRPr lang="de-DE" sz="1050" dirty="0">
              <a:solidFill>
                <a:srgbClr val="FF0000"/>
              </a:solidFill>
            </a:endParaRPr>
          </a:p>
        </p:txBody>
      </p:sp>
    </p:spTree>
  </p:cSld>
  <p:clrMapOvr>
    <a:masterClrMapping/>
  </p:clrMapOvr>
  <p:transition/>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647634" y="1830410"/>
            <a:ext cx="1008112"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Themen</a:t>
            </a:r>
            <a:endParaRPr lang="de-DE" sz="1200" b="1" dirty="0">
              <a:solidFill>
                <a:srgbClr val="000000"/>
              </a:solidFill>
              <a:cs typeface="Arial" panose="020B0604020202020204" pitchFamily="34" charset="0"/>
            </a:endParaRPr>
          </a:p>
        </p:txBody>
      </p:sp>
      <p:sp>
        <p:nvSpPr>
          <p:cNvPr id="7" name="Textfeld 6"/>
          <p:cNvSpPr txBox="1"/>
          <p:nvPr/>
        </p:nvSpPr>
        <p:spPr>
          <a:xfrm>
            <a:off x="2783678" y="1830410"/>
            <a:ext cx="5681774"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Erfolgsfaktoren unternehmerischer Unternehmen in der Führungsfunktion </a:t>
            </a:r>
            <a:endParaRPr lang="de-DE" sz="1200" b="1" dirty="0">
              <a:solidFill>
                <a:srgbClr val="000000"/>
              </a:solidFill>
              <a:cs typeface="Arial" panose="020B0604020202020204" pitchFamily="34" charset="0"/>
            </a:endParaRPr>
          </a:p>
        </p:txBody>
      </p:sp>
      <p:sp>
        <p:nvSpPr>
          <p:cNvPr id="8" name="Rechteck 7"/>
          <p:cNvSpPr/>
          <p:nvPr/>
        </p:nvSpPr>
        <p:spPr>
          <a:xfrm>
            <a:off x="647634" y="2267819"/>
            <a:ext cx="1944216" cy="1938992"/>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Eigenschaften von Führungskräften</a:t>
            </a:r>
            <a:endParaRPr lang="de-DE" sz="1200" b="1" dirty="0">
              <a:solidFill>
                <a:srgbClr val="000000"/>
              </a:solidFill>
              <a:cs typeface="Arial" panose="020B0604020202020204" pitchFamily="34" charset="0"/>
            </a:endParaRPr>
          </a:p>
        </p:txBody>
      </p:sp>
      <p:sp>
        <p:nvSpPr>
          <p:cNvPr id="12" name="Textfeld 11"/>
          <p:cNvSpPr txBox="1">
            <a:spLocks/>
          </p:cNvSpPr>
          <p:nvPr/>
        </p:nvSpPr>
        <p:spPr>
          <a:xfrm>
            <a:off x="2783678" y="2267819"/>
            <a:ext cx="5746731" cy="1938992"/>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Wechsel von Top-Managern in gewissen Abständen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Auswahl von Top-Managern mit Industrieerfahrung</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Auswahl von Top-Managern mit Kontrollillusion, Leistungsorientierung, Unsicherheitstoleranz und Selbstvertrauen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Förderung von Netzwerkaktivitäten bei Top-Managern, insbesondere auch außerhalb des eigenen Unternehmensumfelds (beispielsweise in andere Industrien)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Förderung von Entdeckungsfähigkeiten bei Top-Managern (Verknüpfen, Hinterfragen, Beobachten, Experimentieren, Networking)</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Etablierung von heterogenen Top-Management-Teams</a:t>
            </a:r>
          </a:p>
        </p:txBody>
      </p:sp>
      <p:sp>
        <p:nvSpPr>
          <p:cNvPr id="9" name="Rechteck 8"/>
          <p:cNvSpPr/>
          <p:nvPr/>
        </p:nvSpPr>
        <p:spPr>
          <a:xfrm>
            <a:off x="647634" y="4335807"/>
            <a:ext cx="1944216" cy="853897"/>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Führungsstile</a:t>
            </a:r>
            <a:endParaRPr lang="de-DE" sz="1200" b="1" dirty="0">
              <a:solidFill>
                <a:srgbClr val="000000"/>
              </a:solidFill>
              <a:cs typeface="Arial" panose="020B0604020202020204" pitchFamily="34" charset="0"/>
            </a:endParaRPr>
          </a:p>
        </p:txBody>
      </p:sp>
      <p:sp>
        <p:nvSpPr>
          <p:cNvPr id="15" name="Textfeld 14"/>
          <p:cNvSpPr txBox="1">
            <a:spLocks/>
          </p:cNvSpPr>
          <p:nvPr/>
        </p:nvSpPr>
        <p:spPr>
          <a:xfrm>
            <a:off x="2779392" y="4335807"/>
            <a:ext cx="5746731"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Verfolgung eines </a:t>
            </a:r>
            <a:r>
              <a:rPr lang="de-DE" sz="1200" dirty="0" err="1" smtClean="0">
                <a:solidFill>
                  <a:srgbClr val="000000"/>
                </a:solidFill>
                <a:cs typeface="Arial" panose="020B0604020202020204" pitchFamily="34" charset="0"/>
              </a:rPr>
              <a:t>transformationalen</a:t>
            </a:r>
            <a:r>
              <a:rPr lang="de-DE" sz="1200" dirty="0" smtClean="0">
                <a:solidFill>
                  <a:srgbClr val="000000"/>
                </a:solidFill>
                <a:cs typeface="Arial" panose="020B0604020202020204" pitchFamily="34" charset="0"/>
              </a:rPr>
              <a:t> Führungsstils, insbesondere durch Kommunikation einer Vision, Vorleben von Unternehmertum, hohe Erwartungshaltung und unterstützendes Führungsverhalten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Verfolgung von </a:t>
            </a:r>
            <a:r>
              <a:rPr lang="de-DE" sz="1200" dirty="0" err="1" smtClean="0">
                <a:solidFill>
                  <a:srgbClr val="000000"/>
                </a:solidFill>
                <a:cs typeface="Arial" panose="020B0604020202020204" pitchFamily="34" charset="0"/>
              </a:rPr>
              <a:t>partizipativen</a:t>
            </a:r>
            <a:r>
              <a:rPr lang="de-DE" sz="1200" dirty="0" smtClean="0">
                <a:solidFill>
                  <a:srgbClr val="000000"/>
                </a:solidFill>
                <a:cs typeface="Arial" panose="020B0604020202020204" pitchFamily="34" charset="0"/>
              </a:rPr>
              <a:t> und </a:t>
            </a:r>
            <a:r>
              <a:rPr lang="de-DE" sz="1200" dirty="0" err="1" smtClean="0">
                <a:solidFill>
                  <a:srgbClr val="000000"/>
                </a:solidFill>
                <a:cs typeface="Arial" panose="020B0604020202020204" pitchFamily="34" charset="0"/>
              </a:rPr>
              <a:t>konsideraten</a:t>
            </a:r>
            <a:r>
              <a:rPr lang="de-DE" sz="1200" dirty="0" smtClean="0">
                <a:solidFill>
                  <a:srgbClr val="000000"/>
                </a:solidFill>
                <a:cs typeface="Arial" panose="020B0604020202020204" pitchFamily="34" charset="0"/>
              </a:rPr>
              <a:t> Führungsstilen</a:t>
            </a:r>
          </a:p>
        </p:txBody>
      </p:sp>
      <p:cxnSp>
        <p:nvCxnSpPr>
          <p:cNvPr id="11" name="Gerade Verbindung 10"/>
          <p:cNvCxnSpPr/>
          <p:nvPr/>
        </p:nvCxnSpPr>
        <p:spPr bwMode="auto">
          <a:xfrm>
            <a:off x="647634" y="217170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7" name="Gerade Verbindung 16"/>
          <p:cNvCxnSpPr/>
          <p:nvPr/>
        </p:nvCxnSpPr>
        <p:spPr bwMode="auto">
          <a:xfrm>
            <a:off x="647634" y="177546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8" name="Textfeld 1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Zusammenfassender Überblick über die Erfolgsfaktoren </a:t>
            </a:r>
            <a:r>
              <a:rPr lang="de-DE" sz="1600" b="1" dirty="0">
                <a:solidFill>
                  <a:srgbClr val="002060"/>
                </a:solidFill>
              </a:rPr>
              <a:t>einer unternehmerischen Gestaltung der </a:t>
            </a:r>
            <a:r>
              <a:rPr lang="de-DE" sz="1600" b="1" dirty="0" smtClean="0">
                <a:solidFill>
                  <a:srgbClr val="002060"/>
                </a:solidFill>
              </a:rPr>
              <a:t>Führungsfunktion </a:t>
            </a:r>
            <a:endParaRPr lang="de-DE" sz="1600" b="1" dirty="0">
              <a:solidFill>
                <a:srgbClr val="002060"/>
              </a:solidFill>
            </a:endParaRPr>
          </a:p>
        </p:txBody>
      </p:sp>
      <p:sp>
        <p:nvSpPr>
          <p:cNvPr id="1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179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0" name="Textfeld 19"/>
          <p:cNvSpPr txBox="1"/>
          <p:nvPr/>
        </p:nvSpPr>
        <p:spPr>
          <a:xfrm>
            <a:off x="217170" y="971550"/>
            <a:ext cx="1197764" cy="307777"/>
          </a:xfrm>
          <a:prstGeom prst="rect">
            <a:avLst/>
          </a:prstGeom>
          <a:noFill/>
        </p:spPr>
        <p:txBody>
          <a:bodyPr wrap="none" rtlCol="0">
            <a:spAutoFit/>
          </a:bodyPr>
          <a:lstStyle/>
          <a:p>
            <a:r>
              <a:rPr lang="de-DE" sz="1400" i="1" dirty="0" smtClean="0">
                <a:solidFill>
                  <a:schemeClr val="bg1">
                    <a:lumMod val="50000"/>
                  </a:schemeClr>
                </a:solidFill>
              </a:rPr>
              <a:t>3.4 Führung </a:t>
            </a:r>
            <a:endParaRPr lang="de-DE" sz="1400" i="1" dirty="0">
              <a:solidFill>
                <a:schemeClr val="bg1">
                  <a:lumMod val="50000"/>
                </a:schemeClr>
              </a:solidFill>
            </a:endParaRPr>
          </a:p>
        </p:txBody>
      </p:sp>
    </p:spTree>
    <p:extLst>
      <p:ext uri="{BB962C8B-B14F-4D97-AF65-F5344CB8AC3E}">
        <p14:creationId xmlns:p14="http://schemas.microsoft.com/office/powerpoint/2010/main" val="269991173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96796" y="2132832"/>
            <a:ext cx="1183821" cy="1021786"/>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Amazon.com</a:t>
            </a:r>
            <a:endParaRPr lang="de-DE" sz="1200" b="1" dirty="0">
              <a:latin typeface="Arial" panose="020B0604020202020204" pitchFamily="34" charset="0"/>
              <a:cs typeface="Arial" panose="020B0604020202020204" pitchFamily="34" charset="0"/>
            </a:endParaRPr>
          </a:p>
        </p:txBody>
      </p:sp>
      <p:sp>
        <p:nvSpPr>
          <p:cNvPr id="3" name="Textfeld 2"/>
          <p:cNvSpPr txBox="1"/>
          <p:nvPr/>
        </p:nvSpPr>
        <p:spPr>
          <a:xfrm>
            <a:off x="296796" y="3212978"/>
            <a:ext cx="1183821" cy="1687084"/>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Apple</a:t>
            </a:r>
            <a:endParaRPr lang="de-DE" sz="1200" b="1" dirty="0">
              <a:latin typeface="Arial" panose="020B0604020202020204" pitchFamily="34" charset="0"/>
              <a:cs typeface="Arial" panose="020B0604020202020204" pitchFamily="34" charset="0"/>
            </a:endParaRPr>
          </a:p>
        </p:txBody>
      </p:sp>
      <p:sp>
        <p:nvSpPr>
          <p:cNvPr id="4" name="Textfeld 3"/>
          <p:cNvSpPr txBox="1"/>
          <p:nvPr/>
        </p:nvSpPr>
        <p:spPr>
          <a:xfrm>
            <a:off x="296796" y="4964682"/>
            <a:ext cx="1183821" cy="1040331"/>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Dropbox</a:t>
            </a:r>
            <a:endParaRPr lang="de-DE" sz="1200" b="1" dirty="0">
              <a:latin typeface="Arial" panose="020B0604020202020204" pitchFamily="34" charset="0"/>
              <a:cs typeface="Arial" panose="020B0604020202020204" pitchFamily="34" charset="0"/>
            </a:endParaRPr>
          </a:p>
        </p:txBody>
      </p:sp>
      <p:sp>
        <p:nvSpPr>
          <p:cNvPr id="6" name="Textfeld 5"/>
          <p:cNvSpPr txBox="1"/>
          <p:nvPr/>
        </p:nvSpPr>
        <p:spPr>
          <a:xfrm>
            <a:off x="1750040" y="1596603"/>
            <a:ext cx="1625611" cy="461665"/>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Unternehmerische Aktivität</a:t>
            </a:r>
          </a:p>
        </p:txBody>
      </p:sp>
      <p:sp>
        <p:nvSpPr>
          <p:cNvPr id="7" name="Textfeld 6"/>
          <p:cNvSpPr txBox="1"/>
          <p:nvPr/>
        </p:nvSpPr>
        <p:spPr>
          <a:xfrm>
            <a:off x="3622248" y="1596603"/>
            <a:ext cx="2285343" cy="461665"/>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Zugrunde liegende </a:t>
            </a:r>
          </a:p>
          <a:p>
            <a:r>
              <a:rPr lang="de-DE" sz="1200" b="1" dirty="0" smtClean="0">
                <a:latin typeface="Arial" panose="020B0604020202020204" pitchFamily="34" charset="0"/>
                <a:cs typeface="Arial" panose="020B0604020202020204" pitchFamily="34" charset="0"/>
              </a:rPr>
              <a:t>(</a:t>
            </a:r>
            <a:r>
              <a:rPr lang="de-DE" sz="1200" b="1" dirty="0">
                <a:latin typeface="Arial" panose="020B0604020202020204" pitchFamily="34" charset="0"/>
                <a:cs typeface="Arial" panose="020B0604020202020204" pitchFamily="34" charset="0"/>
              </a:rPr>
              <a:t>Haupt-)Veränderung(en)</a:t>
            </a:r>
          </a:p>
        </p:txBody>
      </p:sp>
      <p:sp>
        <p:nvSpPr>
          <p:cNvPr id="8" name="Textfeld 7"/>
          <p:cNvSpPr txBox="1"/>
          <p:nvPr/>
        </p:nvSpPr>
        <p:spPr>
          <a:xfrm>
            <a:off x="6034516" y="1596603"/>
            <a:ext cx="1116124" cy="276999"/>
          </a:xfrm>
          <a:prstGeom prst="rect">
            <a:avLst/>
          </a:prstGeom>
          <a:noFill/>
        </p:spPr>
        <p:txBody>
          <a:bodyPr wrap="square" rtlCol="0">
            <a:spAutoFit/>
          </a:bodyPr>
          <a:lstStyle/>
          <a:p>
            <a:r>
              <a:rPr lang="de-DE" sz="1200" b="1" dirty="0" err="1" smtClean="0">
                <a:latin typeface="Arial" panose="020B0604020202020204" pitchFamily="34" charset="0"/>
                <a:cs typeface="Arial" panose="020B0604020202020204" pitchFamily="34" charset="0"/>
              </a:rPr>
              <a:t>Innovativität</a:t>
            </a:r>
            <a:endParaRPr lang="de-DE" sz="1200" b="1" dirty="0">
              <a:latin typeface="Arial" panose="020B0604020202020204" pitchFamily="34" charset="0"/>
              <a:cs typeface="Arial" panose="020B0604020202020204" pitchFamily="34" charset="0"/>
            </a:endParaRPr>
          </a:p>
        </p:txBody>
      </p:sp>
      <p:sp>
        <p:nvSpPr>
          <p:cNvPr id="9" name="Textfeld 8"/>
          <p:cNvSpPr txBox="1"/>
          <p:nvPr/>
        </p:nvSpPr>
        <p:spPr>
          <a:xfrm>
            <a:off x="7042628" y="1596603"/>
            <a:ext cx="1512168" cy="276999"/>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Proaktivität</a:t>
            </a:r>
          </a:p>
        </p:txBody>
      </p:sp>
      <p:sp>
        <p:nvSpPr>
          <p:cNvPr id="10" name="Textfeld 9"/>
          <p:cNvSpPr txBox="1"/>
          <p:nvPr/>
        </p:nvSpPr>
        <p:spPr>
          <a:xfrm>
            <a:off x="1750041" y="2097701"/>
            <a:ext cx="1728192"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Einstieg in das Cloud-Computing-Geschäft</a:t>
            </a:r>
          </a:p>
        </p:txBody>
      </p:sp>
      <p:sp>
        <p:nvSpPr>
          <p:cNvPr id="11" name="Textfeld 10"/>
          <p:cNvSpPr txBox="1"/>
          <p:nvPr/>
        </p:nvSpPr>
        <p:spPr>
          <a:xfrm>
            <a:off x="1750041" y="3212978"/>
            <a:ext cx="1908212" cy="646331"/>
          </a:xfrm>
          <a:prstGeom prst="rect">
            <a:avLst/>
          </a:prstGeom>
          <a:noFill/>
        </p:spPr>
        <p:txBody>
          <a:bodyPr wrap="square" rtlCol="0">
            <a:spAutoFit/>
          </a:bodyPr>
          <a:lstStyle/>
          <a:p>
            <a:pPr indent="-285750"/>
            <a:r>
              <a:rPr lang="de-DE" sz="1200" dirty="0">
                <a:latin typeface="Arial" panose="020B0604020202020204" pitchFamily="34" charset="0"/>
                <a:cs typeface="Arial" panose="020B0604020202020204" pitchFamily="34" charset="0"/>
              </a:rPr>
              <a:t>Eintritt in den Online-Musik-Markt Anfang der 2000er Jahre</a:t>
            </a:r>
          </a:p>
        </p:txBody>
      </p:sp>
      <p:sp>
        <p:nvSpPr>
          <p:cNvPr id="12" name="Textfeld 11"/>
          <p:cNvSpPr txBox="1"/>
          <p:nvPr/>
        </p:nvSpPr>
        <p:spPr>
          <a:xfrm>
            <a:off x="1750041" y="4964683"/>
            <a:ext cx="1836834" cy="1015663"/>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Ausweitung des Angebots durch </a:t>
            </a:r>
            <a:r>
              <a:rPr lang="de-DE" sz="1200" dirty="0" smtClean="0">
                <a:latin typeface="Arial" panose="020B0604020202020204" pitchFamily="34" charset="0"/>
                <a:cs typeface="Arial" panose="020B0604020202020204" pitchFamily="34" charset="0"/>
              </a:rPr>
              <a:t>Projektmanagement-Tools </a:t>
            </a:r>
            <a:r>
              <a:rPr lang="de-DE" sz="1200" dirty="0">
                <a:latin typeface="Arial" panose="020B0604020202020204" pitchFamily="34" charset="0"/>
                <a:cs typeface="Arial" panose="020B0604020202020204" pitchFamily="34" charset="0"/>
              </a:rPr>
              <a:t>für Geschäftskunden</a:t>
            </a:r>
          </a:p>
        </p:txBody>
      </p:sp>
      <p:sp>
        <p:nvSpPr>
          <p:cNvPr id="13" name="Textfeld 12"/>
          <p:cNvSpPr txBox="1"/>
          <p:nvPr/>
        </p:nvSpPr>
        <p:spPr>
          <a:xfrm>
            <a:off x="3622249" y="2116574"/>
            <a:ext cx="2375290" cy="1015663"/>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Verbesserung von Internetverbindungen </a:t>
            </a:r>
            <a:r>
              <a:rPr lang="de-DE" sz="1200" i="1" dirty="0">
                <a:latin typeface="Arial" panose="020B0604020202020204" pitchFamily="34" charset="0"/>
                <a:cs typeface="Arial" panose="020B0604020202020204" pitchFamily="34" charset="0"/>
              </a:rPr>
              <a:t>(Technologie)</a:t>
            </a:r>
            <a:r>
              <a:rPr lang="de-DE" sz="1200" dirty="0">
                <a:latin typeface="Arial" panose="020B0604020202020204" pitchFamily="34" charset="0"/>
                <a:cs typeface="Arial" panose="020B0604020202020204" pitchFamily="34" charset="0"/>
              </a:rPr>
              <a:t>, Erhöhung der Akzeptanz von Cloud-Lösungen </a:t>
            </a:r>
            <a:r>
              <a:rPr lang="de-DE" sz="1200" i="1" dirty="0">
                <a:latin typeface="Arial" panose="020B0604020202020204" pitchFamily="34" charset="0"/>
                <a:cs typeface="Arial" panose="020B0604020202020204" pitchFamily="34" charset="0"/>
              </a:rPr>
              <a:t>(Kundenverhalten)</a:t>
            </a:r>
          </a:p>
        </p:txBody>
      </p:sp>
      <p:sp>
        <p:nvSpPr>
          <p:cNvPr id="14" name="Textfeld 13"/>
          <p:cNvSpPr txBox="1"/>
          <p:nvPr/>
        </p:nvSpPr>
        <p:spPr>
          <a:xfrm>
            <a:off x="3622248" y="3212978"/>
            <a:ext cx="2375291" cy="1754326"/>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Verbesserung von Internetverbindungen </a:t>
            </a:r>
            <a:r>
              <a:rPr lang="de-DE" sz="1200" i="1" dirty="0" smtClean="0">
                <a:latin typeface="Arial" panose="020B0604020202020204" pitchFamily="34" charset="0"/>
                <a:cs typeface="Arial" panose="020B0604020202020204" pitchFamily="34" charset="0"/>
              </a:rPr>
              <a:t>(Technologie)</a:t>
            </a:r>
            <a:r>
              <a:rPr lang="de-DE" sz="1200" dirty="0" smtClean="0">
                <a:latin typeface="Arial" panose="020B0604020202020204" pitchFamily="34" charset="0"/>
                <a:cs typeface="Arial" panose="020B0604020202020204" pitchFamily="34" charset="0"/>
              </a:rPr>
              <a:t>, unklare rechtliche Situation von File-Sharing </a:t>
            </a:r>
            <a:r>
              <a:rPr lang="de-DE" sz="1200" i="1" dirty="0" smtClean="0">
                <a:latin typeface="Arial" panose="020B0604020202020204" pitchFamily="34" charset="0"/>
                <a:cs typeface="Arial" panose="020B0604020202020204" pitchFamily="34" charset="0"/>
              </a:rPr>
              <a:t>(institutionelle Rahmenbedingungen)</a:t>
            </a:r>
            <a:r>
              <a:rPr lang="de-DE" sz="1200" dirty="0" smtClean="0">
                <a:latin typeface="Arial" panose="020B0604020202020204" pitchFamily="34" charset="0"/>
                <a:cs typeface="Arial" panose="020B0604020202020204" pitchFamily="34" charset="0"/>
              </a:rPr>
              <a:t>, Präferenz von Kunden, einzelne Lieder zu kaufen </a:t>
            </a:r>
            <a:r>
              <a:rPr lang="de-DE" sz="1200" i="1" dirty="0" smtClean="0">
                <a:latin typeface="Arial" panose="020B0604020202020204" pitchFamily="34" charset="0"/>
                <a:cs typeface="Arial" panose="020B0604020202020204" pitchFamily="34" charset="0"/>
              </a:rPr>
              <a:t>(Kundenverhalten)</a:t>
            </a:r>
            <a:endParaRPr lang="de-DE" sz="1200" i="1" dirty="0">
              <a:latin typeface="Arial" panose="020B0604020202020204" pitchFamily="34" charset="0"/>
              <a:cs typeface="Arial" panose="020B0604020202020204" pitchFamily="34" charset="0"/>
            </a:endParaRPr>
          </a:p>
        </p:txBody>
      </p:sp>
      <p:sp>
        <p:nvSpPr>
          <p:cNvPr id="15" name="Textfeld 14"/>
          <p:cNvSpPr txBox="1"/>
          <p:nvPr/>
        </p:nvSpPr>
        <p:spPr>
          <a:xfrm>
            <a:off x="3622249" y="4964683"/>
            <a:ext cx="2303282" cy="646331"/>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Erhöhung der Akzeptanz von Cloud-Lösungen </a:t>
            </a:r>
            <a:r>
              <a:rPr lang="de-DE" sz="1200" i="1" dirty="0">
                <a:latin typeface="Arial" panose="020B0604020202020204" pitchFamily="34" charset="0"/>
                <a:cs typeface="Arial" panose="020B0604020202020204" pitchFamily="34" charset="0"/>
              </a:rPr>
              <a:t>(Kundenverhalten)</a:t>
            </a:r>
          </a:p>
        </p:txBody>
      </p:sp>
      <p:sp>
        <p:nvSpPr>
          <p:cNvPr id="16" name="Textfeld 15"/>
          <p:cNvSpPr txBox="1"/>
          <p:nvPr/>
        </p:nvSpPr>
        <p:spPr>
          <a:xfrm>
            <a:off x="6034516" y="2116574"/>
            <a:ext cx="1116124"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17" name="Textfeld 16"/>
          <p:cNvSpPr txBox="1"/>
          <p:nvPr/>
        </p:nvSpPr>
        <p:spPr>
          <a:xfrm>
            <a:off x="6034516" y="3212978"/>
            <a:ext cx="1116124"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endParaRPr lang="de-DE" sz="1200" dirty="0">
              <a:latin typeface="Arial" panose="020B0604020202020204" pitchFamily="34" charset="0"/>
              <a:cs typeface="Arial" panose="020B0604020202020204" pitchFamily="34" charset="0"/>
            </a:endParaRPr>
          </a:p>
        </p:txBody>
      </p:sp>
      <p:sp>
        <p:nvSpPr>
          <p:cNvPr id="18" name="Textfeld 17"/>
          <p:cNvSpPr txBox="1"/>
          <p:nvPr/>
        </p:nvSpPr>
        <p:spPr>
          <a:xfrm>
            <a:off x="6034516" y="4964683"/>
            <a:ext cx="1116124" cy="461665"/>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mittel bis hoch</a:t>
            </a:r>
            <a:endParaRPr lang="de-DE" sz="1200" dirty="0">
              <a:latin typeface="Arial" panose="020B0604020202020204" pitchFamily="34" charset="0"/>
              <a:cs typeface="Arial" panose="020B0604020202020204" pitchFamily="34" charset="0"/>
            </a:endParaRPr>
          </a:p>
        </p:txBody>
      </p:sp>
      <p:sp>
        <p:nvSpPr>
          <p:cNvPr id="19" name="Textfeld 18"/>
          <p:cNvSpPr txBox="1"/>
          <p:nvPr/>
        </p:nvSpPr>
        <p:spPr>
          <a:xfrm>
            <a:off x="7042628" y="2117154"/>
            <a:ext cx="1908212"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20" name="Textfeld 19"/>
          <p:cNvSpPr txBox="1"/>
          <p:nvPr/>
        </p:nvSpPr>
        <p:spPr>
          <a:xfrm>
            <a:off x="7042628" y="3212978"/>
            <a:ext cx="1908212"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21" name="Textfeld 20"/>
          <p:cNvSpPr txBox="1"/>
          <p:nvPr/>
        </p:nvSpPr>
        <p:spPr>
          <a:xfrm>
            <a:off x="7042628" y="4964683"/>
            <a:ext cx="1908212"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28" name="Textfeld 27"/>
          <p:cNvSpPr txBox="1"/>
          <p:nvPr/>
        </p:nvSpPr>
        <p:spPr>
          <a:xfrm>
            <a:off x="296796" y="1596603"/>
            <a:ext cx="1197469"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Unternehmen</a:t>
            </a:r>
            <a:endParaRPr lang="de-DE" sz="1200" b="1" dirty="0">
              <a:latin typeface="Arial" panose="020B0604020202020204" pitchFamily="34" charset="0"/>
              <a:cs typeface="Arial" panose="020B0604020202020204" pitchFamily="34" charset="0"/>
            </a:endParaRPr>
          </a:p>
        </p:txBody>
      </p:sp>
      <p:sp>
        <p:nvSpPr>
          <p:cNvPr id="31" name="Textfeld 30"/>
          <p:cNvSpPr txBox="1"/>
          <p:nvPr/>
        </p:nvSpPr>
        <p:spPr>
          <a:xfrm>
            <a:off x="7960144" y="1596603"/>
            <a:ext cx="1512168" cy="461665"/>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Risiko-bereitschaft</a:t>
            </a:r>
            <a:endParaRPr lang="de-DE" sz="1200" b="1" dirty="0">
              <a:latin typeface="Arial" panose="020B0604020202020204" pitchFamily="34" charset="0"/>
              <a:cs typeface="Arial" panose="020B0604020202020204" pitchFamily="34" charset="0"/>
            </a:endParaRPr>
          </a:p>
        </p:txBody>
      </p:sp>
      <p:sp>
        <p:nvSpPr>
          <p:cNvPr id="32" name="Textfeld 31"/>
          <p:cNvSpPr txBox="1"/>
          <p:nvPr/>
        </p:nvSpPr>
        <p:spPr>
          <a:xfrm>
            <a:off x="7960144" y="2119185"/>
            <a:ext cx="1268555"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mittel</a:t>
            </a:r>
          </a:p>
        </p:txBody>
      </p:sp>
      <p:sp>
        <p:nvSpPr>
          <p:cNvPr id="33" name="Textfeld 32"/>
          <p:cNvSpPr txBox="1"/>
          <p:nvPr/>
        </p:nvSpPr>
        <p:spPr>
          <a:xfrm>
            <a:off x="7960145" y="3212978"/>
            <a:ext cx="1080120" cy="461665"/>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mittel bis hoch</a:t>
            </a:r>
          </a:p>
        </p:txBody>
      </p:sp>
      <p:sp>
        <p:nvSpPr>
          <p:cNvPr id="34" name="Textfeld 33"/>
          <p:cNvSpPr txBox="1"/>
          <p:nvPr/>
        </p:nvSpPr>
        <p:spPr>
          <a:xfrm>
            <a:off x="7960145" y="4964683"/>
            <a:ext cx="1080120" cy="461665"/>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mittel bis hoch</a:t>
            </a:r>
          </a:p>
        </p:txBody>
      </p:sp>
      <p:sp>
        <p:nvSpPr>
          <p:cNvPr id="37" name="Textfeld 36"/>
          <p:cNvSpPr txBox="1"/>
          <p:nvPr/>
        </p:nvSpPr>
        <p:spPr>
          <a:xfrm>
            <a:off x="217171" y="388620"/>
            <a:ext cx="8332470" cy="338554"/>
          </a:xfrm>
          <a:prstGeom prst="rect">
            <a:avLst/>
          </a:prstGeom>
          <a:noFill/>
        </p:spPr>
        <p:txBody>
          <a:bodyPr wrap="square" rtlCol="0">
            <a:spAutoFit/>
          </a:bodyPr>
          <a:lstStyle/>
          <a:p>
            <a:r>
              <a:rPr lang="de-DE" sz="1600" b="1" dirty="0">
                <a:solidFill>
                  <a:srgbClr val="002060"/>
                </a:solidFill>
              </a:rPr>
              <a:t>Beispiele unternehmerischer </a:t>
            </a:r>
            <a:r>
              <a:rPr lang="de-DE" sz="1600" b="1" dirty="0" smtClean="0">
                <a:solidFill>
                  <a:srgbClr val="002060"/>
                </a:solidFill>
              </a:rPr>
              <a:t>Aktivitäten etablierter Unternehmen (1/2)</a:t>
            </a:r>
            <a:endParaRPr lang="de-DE" sz="1600" b="1" dirty="0">
              <a:solidFill>
                <a:srgbClr val="002060"/>
              </a:solidFill>
            </a:endParaRPr>
          </a:p>
        </p:txBody>
      </p:sp>
      <p:sp>
        <p:nvSpPr>
          <p:cNvPr id="38" name="Textfeld 37"/>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cxnSp>
        <p:nvCxnSpPr>
          <p:cNvPr id="41" name="Gerade Verbindung 40"/>
          <p:cNvCxnSpPr/>
          <p:nvPr/>
        </p:nvCxnSpPr>
        <p:spPr bwMode="auto">
          <a:xfrm>
            <a:off x="300251" y="1542199"/>
            <a:ext cx="8584441"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2" name="Gerade Verbindung 41"/>
          <p:cNvCxnSpPr/>
          <p:nvPr/>
        </p:nvCxnSpPr>
        <p:spPr bwMode="auto">
          <a:xfrm>
            <a:off x="300251" y="2063089"/>
            <a:ext cx="8584441"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456705" name="Picture 1"/>
          <p:cNvPicPr>
            <a:picLocks noChangeAspect="1" noChangeArrowheads="1"/>
          </p:cNvPicPr>
          <p:nvPr/>
        </p:nvPicPr>
        <p:blipFill>
          <a:blip r:embed="rId2" cstate="print"/>
          <a:srcRect/>
          <a:stretch>
            <a:fillRect/>
          </a:stretch>
        </p:blipFill>
        <p:spPr bwMode="auto">
          <a:xfrm>
            <a:off x="442913" y="2571750"/>
            <a:ext cx="833135" cy="187643"/>
          </a:xfrm>
          <a:prstGeom prst="rect">
            <a:avLst/>
          </a:prstGeom>
          <a:noFill/>
          <a:ln w="9525">
            <a:noFill/>
            <a:miter lim="800000"/>
            <a:headEnd/>
            <a:tailEnd/>
          </a:ln>
        </p:spPr>
      </p:pic>
      <p:pic>
        <p:nvPicPr>
          <p:cNvPr id="456706" name="Picture 2"/>
          <p:cNvPicPr>
            <a:picLocks noChangeAspect="1" noChangeArrowheads="1"/>
          </p:cNvPicPr>
          <p:nvPr/>
        </p:nvPicPr>
        <p:blipFill>
          <a:blip r:embed="rId3" cstate="print"/>
          <a:srcRect/>
          <a:stretch>
            <a:fillRect/>
          </a:stretch>
        </p:blipFill>
        <p:spPr bwMode="auto">
          <a:xfrm>
            <a:off x="706754" y="3799523"/>
            <a:ext cx="279703" cy="292417"/>
          </a:xfrm>
          <a:prstGeom prst="rect">
            <a:avLst/>
          </a:prstGeom>
          <a:noFill/>
          <a:ln w="9525">
            <a:noFill/>
            <a:miter lim="800000"/>
            <a:headEnd/>
            <a:tailEnd/>
          </a:ln>
        </p:spPr>
      </p:pic>
      <p:pic>
        <p:nvPicPr>
          <p:cNvPr id="456707" name="Picture 3"/>
          <p:cNvPicPr>
            <a:picLocks noChangeAspect="1" noChangeArrowheads="1"/>
          </p:cNvPicPr>
          <p:nvPr/>
        </p:nvPicPr>
        <p:blipFill>
          <a:blip r:embed="rId4" cstate="print"/>
          <a:srcRect/>
          <a:stretch>
            <a:fillRect/>
          </a:stretch>
        </p:blipFill>
        <p:spPr bwMode="auto">
          <a:xfrm>
            <a:off x="661988" y="5333048"/>
            <a:ext cx="390525" cy="352425"/>
          </a:xfrm>
          <a:prstGeom prst="rect">
            <a:avLst/>
          </a:prstGeom>
          <a:noFill/>
          <a:ln w="9525">
            <a:noFill/>
            <a:miter lim="800000"/>
            <a:headEnd/>
            <a:tailEnd/>
          </a:ln>
        </p:spPr>
      </p:pic>
      <p:sp>
        <p:nvSpPr>
          <p:cNvPr id="3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6" name="Textfeld 35"/>
          <p:cNvSpPr txBox="1"/>
          <p:nvPr/>
        </p:nvSpPr>
        <p:spPr>
          <a:xfrm>
            <a:off x="7239000" y="99822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39" name="Gerade Verbindung 38"/>
          <p:cNvCxnSpPr/>
          <p:nvPr/>
        </p:nvCxnSpPr>
        <p:spPr bwMode="auto">
          <a:xfrm>
            <a:off x="7325517" y="98298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40" name="Gerade Verbindung 39"/>
          <p:cNvCxnSpPr/>
          <p:nvPr/>
        </p:nvCxnSpPr>
        <p:spPr bwMode="auto">
          <a:xfrm>
            <a:off x="7325517" y="128397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Tree>
    <p:extLst>
      <p:ext uri="{BB962C8B-B14F-4D97-AF65-F5344CB8AC3E}">
        <p14:creationId xmlns:p14="http://schemas.microsoft.com/office/powerpoint/2010/main" val="426502444"/>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17236"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180</a:t>
            </a:fld>
            <a:r>
              <a:rPr lang="de-DE" sz="1050" dirty="0" smtClean="0">
                <a:solidFill>
                  <a:prstClr val="black">
                    <a:tint val="75000"/>
                  </a:prstClr>
                </a:solidFill>
              </a:rPr>
              <a:t> -</a:t>
            </a:r>
            <a:endParaRPr lang="de-DE" sz="1050" dirty="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421767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 1"/>
          <p:cNvGraphicFramePr/>
          <p:nvPr>
            <p:extLst>
              <p:ext uri="{D42A27DB-BD31-4B8C-83A1-F6EECF244321}">
                <p14:modId xmlns:p14="http://schemas.microsoft.com/office/powerpoint/2010/main" val="446693904"/>
              </p:ext>
            </p:extLst>
          </p:nvPr>
        </p:nvGraphicFramePr>
        <p:xfrm>
          <a:off x="1524000" y="139700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796307" y="3012082"/>
            <a:ext cx="3193142" cy="584757"/>
          </a:xfrm>
          <a:prstGeom prst="rect">
            <a:avLst/>
          </a:prstGeom>
          <a:noFill/>
        </p:spPr>
        <p:txBody>
          <a:bodyPr wrap="square" lIns="91420" tIns="45711" rIns="91420" bIns="45711" rtlCol="0">
            <a:spAutoFit/>
          </a:bodyPr>
          <a:lstStyle/>
          <a:p>
            <a:pPr marL="285750" indent="-285750" defTabSz="914206">
              <a:buFont typeface="Arial" panose="020B0604020202020204" pitchFamily="34" charset="0"/>
              <a:buChar char="•"/>
            </a:pPr>
            <a:r>
              <a:rPr lang="de-DE" sz="1600" dirty="0">
                <a:solidFill>
                  <a:prstClr val="black"/>
                </a:solidFill>
                <a:cs typeface="Arial" panose="020B0604020202020204" pitchFamily="34" charset="0"/>
              </a:rPr>
              <a:t>Bedeutung der Kontrolle</a:t>
            </a:r>
          </a:p>
          <a:p>
            <a:pPr marL="285750" indent="-285750" defTabSz="914206">
              <a:buFont typeface="Arial" panose="020B0604020202020204" pitchFamily="34" charset="0"/>
              <a:buChar char="•"/>
            </a:pPr>
            <a:r>
              <a:rPr lang="de-DE" sz="1600" dirty="0">
                <a:solidFill>
                  <a:prstClr val="black"/>
                </a:solidFill>
                <a:cs typeface="Arial" panose="020B0604020202020204" pitchFamily="34" charset="0"/>
              </a:rPr>
              <a:t>Ausgestaltung der Kontrolle</a:t>
            </a:r>
          </a:p>
        </p:txBody>
      </p:sp>
      <p:sp>
        <p:nvSpPr>
          <p:cNvPr id="7" name="Textfeld 6"/>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Im Rahmen der Kontrolle werden zwei zentrale Themen auf ihre Eignung, Corporate </a:t>
            </a:r>
            <a:r>
              <a:rPr lang="de-DE" sz="1600" b="1" dirty="0" err="1" smtClean="0">
                <a:solidFill>
                  <a:srgbClr val="002060"/>
                </a:solidFill>
              </a:rPr>
              <a:t>Entrepreneurship</a:t>
            </a:r>
            <a:r>
              <a:rPr lang="de-DE" sz="1600" b="1" dirty="0" smtClean="0">
                <a:solidFill>
                  <a:srgbClr val="002060"/>
                </a:solidFill>
              </a:rPr>
              <a:t> zu fördern, untersucht</a:t>
            </a:r>
            <a:endParaRPr lang="de-DE" sz="1600" b="1" dirty="0">
              <a:solidFill>
                <a:srgbClr val="002060"/>
              </a:solidFill>
            </a:endParaRPr>
          </a:p>
        </p:txBody>
      </p:sp>
      <p:sp>
        <p:nvSpPr>
          <p:cNvPr id="8" name="Textfeld 7"/>
          <p:cNvSpPr txBox="1"/>
          <p:nvPr/>
        </p:nvSpPr>
        <p:spPr>
          <a:xfrm>
            <a:off x="217170" y="971550"/>
            <a:ext cx="1239442" cy="307777"/>
          </a:xfrm>
          <a:prstGeom prst="rect">
            <a:avLst/>
          </a:prstGeom>
          <a:noFill/>
        </p:spPr>
        <p:txBody>
          <a:bodyPr wrap="none" rtlCol="0">
            <a:spAutoFit/>
          </a:bodyPr>
          <a:lstStyle/>
          <a:p>
            <a:r>
              <a:rPr lang="de-DE" sz="1400" i="1" dirty="0" smtClean="0">
                <a:solidFill>
                  <a:schemeClr val="bg1">
                    <a:lumMod val="50000"/>
                  </a:schemeClr>
                </a:solidFill>
              </a:rPr>
              <a:t>3.5 Kontrolle </a:t>
            </a:r>
            <a:endParaRPr lang="de-DE" sz="1400" i="1" dirty="0">
              <a:solidFill>
                <a:schemeClr val="bg1">
                  <a:lumMod val="50000"/>
                </a:schemeClr>
              </a:solidFill>
            </a:endParaRPr>
          </a:p>
        </p:txBody>
      </p:sp>
      <p:sp>
        <p:nvSpPr>
          <p:cNvPr id="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181</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071325202"/>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2542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ichtungspfeil 8"/>
          <p:cNvSpPr/>
          <p:nvPr/>
        </p:nvSpPr>
        <p:spPr bwMode="auto">
          <a:xfrm rot="10800000">
            <a:off x="1771650" y="2068830"/>
            <a:ext cx="6275070" cy="2731770"/>
          </a:xfrm>
          <a:prstGeom prst="homePlate">
            <a:avLst>
              <a:gd name="adj" fmla="val 19874"/>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Ellipse 6"/>
          <p:cNvSpPr/>
          <p:nvPr/>
        </p:nvSpPr>
        <p:spPr bwMode="auto">
          <a:xfrm>
            <a:off x="560070" y="2777490"/>
            <a:ext cx="2617470" cy="131445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754380" y="2957662"/>
            <a:ext cx="2263140" cy="954107"/>
          </a:xfrm>
          <a:prstGeom prst="rect">
            <a:avLst/>
          </a:prstGeom>
          <a:noFill/>
        </p:spPr>
        <p:txBody>
          <a:bodyPr wrap="square" rtlCol="0">
            <a:spAutoFit/>
          </a:bodyPr>
          <a:lstStyle/>
          <a:p>
            <a:pPr algn="ctr"/>
            <a:r>
              <a:rPr lang="de-DE" sz="1400" b="1" dirty="0" smtClean="0"/>
              <a:t>Welchen Nutzen haben unternehmerische Unternehmen von Kontrollprozessen?</a:t>
            </a:r>
            <a:endParaRPr lang="de-DE" sz="1400" b="1" dirty="0"/>
          </a:p>
        </p:txBody>
      </p:sp>
      <p:sp>
        <p:nvSpPr>
          <p:cNvPr id="6" name="Textfeld 5"/>
          <p:cNvSpPr txBox="1"/>
          <p:nvPr/>
        </p:nvSpPr>
        <p:spPr>
          <a:xfrm>
            <a:off x="3387090" y="2265164"/>
            <a:ext cx="4751070" cy="2339102"/>
          </a:xfrm>
          <a:prstGeom prst="rect">
            <a:avLst/>
          </a:prstGeom>
          <a:noFill/>
        </p:spPr>
        <p:txBody>
          <a:bodyPr wrap="square" rtlCol="0">
            <a:spAutoFit/>
          </a:bodyPr>
          <a:lstStyle/>
          <a:p>
            <a:pPr marL="263525" indent="-263525">
              <a:spcAft>
                <a:spcPts val="600"/>
              </a:spcAft>
              <a:buFont typeface="Symbol" pitchFamily="18" charset="2"/>
              <a:buChar char="-"/>
            </a:pPr>
            <a:r>
              <a:rPr lang="de-DE" sz="1400" dirty="0" smtClean="0"/>
              <a:t>Aufdeckung von Fehlentwicklungen und „falschen“ Annahmen</a:t>
            </a:r>
          </a:p>
          <a:p>
            <a:pPr marL="263525" indent="-263525">
              <a:spcAft>
                <a:spcPts val="600"/>
              </a:spcAft>
              <a:buFont typeface="Symbol" pitchFamily="18" charset="2"/>
              <a:buChar char="-"/>
            </a:pPr>
            <a:r>
              <a:rPr lang="de-DE" sz="1400" dirty="0" smtClean="0"/>
              <a:t>Kodifizierung von Erfahrungen und Wissen aus früheren unternehmerischen Initiativen</a:t>
            </a:r>
          </a:p>
          <a:p>
            <a:pPr marL="263525" indent="-263525">
              <a:spcAft>
                <a:spcPts val="600"/>
              </a:spcAft>
              <a:buFont typeface="Symbol" pitchFamily="18" charset="2"/>
              <a:buChar char="-"/>
            </a:pPr>
            <a:r>
              <a:rPr lang="de-DE" sz="1400" dirty="0" smtClean="0"/>
              <a:t>Schaffung einer Datenbasis als Grundlage für Diskussionen im Unternehmen</a:t>
            </a:r>
          </a:p>
          <a:p>
            <a:pPr marL="263525" indent="-263525">
              <a:spcAft>
                <a:spcPts val="600"/>
              </a:spcAft>
              <a:buFont typeface="Symbol" pitchFamily="18" charset="2"/>
              <a:buChar char="-"/>
            </a:pPr>
            <a:r>
              <a:rPr lang="de-DE" sz="1400" dirty="0" smtClean="0"/>
              <a:t>Schaffung von Sichtbarkeit für unternehmerische Projekte beim Top-Management</a:t>
            </a:r>
          </a:p>
          <a:p>
            <a:pPr marL="263525" indent="-263525">
              <a:spcAft>
                <a:spcPts val="600"/>
              </a:spcAft>
              <a:buFont typeface="Symbol" pitchFamily="18" charset="2"/>
              <a:buChar char="-"/>
            </a:pPr>
            <a:r>
              <a:rPr lang="de-DE" sz="1400" dirty="0" smtClean="0"/>
              <a:t>Aufdeckung von individuellem Fehlverhalten</a:t>
            </a:r>
            <a:endParaRPr lang="de-DE" sz="1400" dirty="0"/>
          </a:p>
        </p:txBody>
      </p:sp>
      <p:sp>
        <p:nvSpPr>
          <p:cNvPr id="10" name="Textfeld 9"/>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Unternehmerische Unternehmen profitieren von Kontrollprozessen</a:t>
            </a:r>
            <a:endParaRPr lang="de-DE" sz="1600" b="1" dirty="0">
              <a:solidFill>
                <a:srgbClr val="002060"/>
              </a:solidFill>
            </a:endParaRPr>
          </a:p>
        </p:txBody>
      </p:sp>
      <p:sp>
        <p:nvSpPr>
          <p:cNvPr id="11" name="Textfeld 10"/>
          <p:cNvSpPr txBox="1"/>
          <p:nvPr/>
        </p:nvSpPr>
        <p:spPr>
          <a:xfrm>
            <a:off x="217170" y="971550"/>
            <a:ext cx="3318537" cy="307777"/>
          </a:xfrm>
          <a:prstGeom prst="rect">
            <a:avLst/>
          </a:prstGeom>
          <a:noFill/>
        </p:spPr>
        <p:txBody>
          <a:bodyPr wrap="none" rtlCol="0">
            <a:spAutoFit/>
          </a:bodyPr>
          <a:lstStyle/>
          <a:p>
            <a:r>
              <a:rPr lang="de-DE" sz="1400" i="1" dirty="0" smtClean="0">
                <a:solidFill>
                  <a:schemeClr val="bg1">
                    <a:lumMod val="50000"/>
                  </a:schemeClr>
                </a:solidFill>
              </a:rPr>
              <a:t>3.5 Kontrolle – Bedeutung der Kontrolle</a:t>
            </a:r>
            <a:endParaRPr lang="de-DE" sz="1400" i="1" dirty="0">
              <a:solidFill>
                <a:schemeClr val="bg1">
                  <a:lumMod val="50000"/>
                </a:schemeClr>
              </a:solidFill>
            </a:endParaRPr>
          </a:p>
        </p:txBody>
      </p:sp>
      <p:sp>
        <p:nvSpPr>
          <p:cNvPr id="1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182</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3" name="Textfeld 12"/>
          <p:cNvSpPr txBox="1"/>
          <p:nvPr/>
        </p:nvSpPr>
        <p:spPr>
          <a:xfrm>
            <a:off x="346709" y="6382247"/>
            <a:ext cx="7059931" cy="415498"/>
          </a:xfrm>
          <a:prstGeom prst="rect">
            <a:avLst/>
          </a:prstGeom>
          <a:noFill/>
        </p:spPr>
        <p:txBody>
          <a:bodyPr wrap="squar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Tushman</a:t>
            </a:r>
            <a:r>
              <a:rPr lang="de-DE" sz="1050" dirty="0" smtClean="0">
                <a:solidFill>
                  <a:schemeClr val="bg1">
                    <a:lumMod val="50000"/>
                  </a:schemeClr>
                </a:solidFill>
              </a:rPr>
              <a:t> </a:t>
            </a:r>
            <a:r>
              <a:rPr lang="de-DE" sz="1050" dirty="0">
                <a:solidFill>
                  <a:schemeClr val="bg1">
                    <a:lumMod val="50000"/>
                  </a:schemeClr>
                </a:solidFill>
              </a:rPr>
              <a:t>et al. </a:t>
            </a:r>
            <a:r>
              <a:rPr lang="de-DE" sz="1050" dirty="0" smtClean="0">
                <a:solidFill>
                  <a:schemeClr val="bg1">
                    <a:lumMod val="50000"/>
                  </a:schemeClr>
                </a:solidFill>
              </a:rPr>
              <a:t>(2011); </a:t>
            </a:r>
            <a:r>
              <a:rPr lang="de-DE" sz="1050" dirty="0">
                <a:solidFill>
                  <a:schemeClr val="bg1">
                    <a:lumMod val="50000"/>
                  </a:schemeClr>
                </a:solidFill>
              </a:rPr>
              <a:t>Troy et al. </a:t>
            </a:r>
            <a:r>
              <a:rPr lang="de-DE" sz="1050" dirty="0" smtClean="0">
                <a:solidFill>
                  <a:schemeClr val="bg1">
                    <a:lumMod val="50000"/>
                  </a:schemeClr>
                </a:solidFill>
              </a:rPr>
              <a:t>(2008); </a:t>
            </a:r>
          </a:p>
          <a:p>
            <a:r>
              <a:rPr lang="de-DE" sz="1050" dirty="0">
                <a:solidFill>
                  <a:schemeClr val="bg1">
                    <a:lumMod val="50000"/>
                  </a:schemeClr>
                </a:solidFill>
              </a:rPr>
              <a:t> </a:t>
            </a:r>
            <a:r>
              <a:rPr lang="de-DE" sz="1050" dirty="0" smtClean="0">
                <a:solidFill>
                  <a:schemeClr val="bg1">
                    <a:lumMod val="50000"/>
                  </a:schemeClr>
                </a:solidFill>
              </a:rPr>
              <a:t>            Simons </a:t>
            </a:r>
            <a:r>
              <a:rPr lang="de-DE" sz="1050" dirty="0">
                <a:solidFill>
                  <a:schemeClr val="bg1">
                    <a:lumMod val="50000"/>
                  </a:schemeClr>
                </a:solidFill>
              </a:rPr>
              <a:t>(1995</a:t>
            </a:r>
            <a:r>
              <a:rPr lang="de-DE" sz="1050" dirty="0" smtClean="0">
                <a:solidFill>
                  <a:schemeClr val="bg1">
                    <a:lumMod val="50000"/>
                  </a:schemeClr>
                </a:solidFill>
              </a:rPr>
              <a:t>)</a:t>
            </a:r>
            <a:endParaRPr lang="de-DE" sz="1050" dirty="0">
              <a:solidFill>
                <a:srgbClr val="FF0000"/>
              </a:solidFill>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582864" y="1830410"/>
            <a:ext cx="1729806"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Kontrollformen</a:t>
            </a:r>
            <a:endParaRPr lang="de-DE" sz="1200" b="1" dirty="0">
              <a:solidFill>
                <a:srgbClr val="000000"/>
              </a:solidFill>
              <a:cs typeface="Arial" panose="020B0604020202020204" pitchFamily="34" charset="0"/>
            </a:endParaRPr>
          </a:p>
        </p:txBody>
      </p:sp>
      <p:sp>
        <p:nvSpPr>
          <p:cNvPr id="6" name="Textfeld 5"/>
          <p:cNvSpPr txBox="1"/>
          <p:nvPr/>
        </p:nvSpPr>
        <p:spPr>
          <a:xfrm>
            <a:off x="2635088" y="1830410"/>
            <a:ext cx="5681774"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Beschreibung</a:t>
            </a:r>
            <a:endParaRPr lang="de-DE" sz="1200" b="1" dirty="0">
              <a:solidFill>
                <a:srgbClr val="000000"/>
              </a:solidFill>
              <a:cs typeface="Arial" panose="020B0604020202020204" pitchFamily="34" charset="0"/>
            </a:endParaRPr>
          </a:p>
        </p:txBody>
      </p:sp>
      <p:grpSp>
        <p:nvGrpSpPr>
          <p:cNvPr id="18" name="Gruppieren 17"/>
          <p:cNvGrpSpPr/>
          <p:nvPr/>
        </p:nvGrpSpPr>
        <p:grpSpPr>
          <a:xfrm>
            <a:off x="582864" y="2267819"/>
            <a:ext cx="7829435" cy="768751"/>
            <a:chOff x="647634" y="2267819"/>
            <a:chExt cx="7829435" cy="768751"/>
          </a:xfrm>
        </p:grpSpPr>
        <p:sp>
          <p:nvSpPr>
            <p:cNvPr id="7" name="Rechteck 6"/>
            <p:cNvSpPr/>
            <p:nvPr/>
          </p:nvSpPr>
          <p:spPr>
            <a:xfrm>
              <a:off x="647634" y="2267819"/>
              <a:ext cx="1944216" cy="768751"/>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Diagnostische Kontrolle</a:t>
              </a:r>
              <a:endParaRPr lang="de-DE" sz="1200" b="1" dirty="0">
                <a:solidFill>
                  <a:srgbClr val="000000"/>
                </a:solidFill>
                <a:cs typeface="Arial" panose="020B0604020202020204" pitchFamily="34" charset="0"/>
              </a:endParaRPr>
            </a:p>
          </p:txBody>
        </p:sp>
        <p:sp>
          <p:nvSpPr>
            <p:cNvPr id="8" name="Textfeld 7"/>
            <p:cNvSpPr txBox="1">
              <a:spLocks/>
            </p:cNvSpPr>
            <p:nvPr/>
          </p:nvSpPr>
          <p:spPr>
            <a:xfrm>
              <a:off x="2730338" y="2267819"/>
              <a:ext cx="5746731"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Abgleich von zumeist finanziellen Kennzahlen gegenüber einem Plan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Abdeckung von Facetten kurzfristiger formeller und enger Kontrolle mit Ergebniskontrolle </a:t>
              </a:r>
            </a:p>
          </p:txBody>
        </p:sp>
      </p:grpSp>
      <p:cxnSp>
        <p:nvCxnSpPr>
          <p:cNvPr id="9" name="Gerade Verbindung 8"/>
          <p:cNvCxnSpPr/>
          <p:nvPr/>
        </p:nvCxnSpPr>
        <p:spPr bwMode="auto">
          <a:xfrm>
            <a:off x="582864" y="217170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p:nvPr/>
        </p:nvCxnSpPr>
        <p:spPr bwMode="auto">
          <a:xfrm>
            <a:off x="582864" y="177546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grpSp>
        <p:nvGrpSpPr>
          <p:cNvPr id="19" name="Gruppieren 18"/>
          <p:cNvGrpSpPr/>
          <p:nvPr/>
        </p:nvGrpSpPr>
        <p:grpSpPr>
          <a:xfrm>
            <a:off x="582864" y="3137769"/>
            <a:ext cx="7837055" cy="768751"/>
            <a:chOff x="640014" y="3026009"/>
            <a:chExt cx="7837055" cy="768751"/>
          </a:xfrm>
        </p:grpSpPr>
        <p:sp>
          <p:nvSpPr>
            <p:cNvPr id="12" name="Rechteck 11"/>
            <p:cNvSpPr/>
            <p:nvPr/>
          </p:nvSpPr>
          <p:spPr>
            <a:xfrm>
              <a:off x="640014" y="3026009"/>
              <a:ext cx="1944216" cy="768751"/>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Wertekontrolle</a:t>
              </a:r>
              <a:endParaRPr lang="de-DE" sz="1200" b="1" dirty="0">
                <a:solidFill>
                  <a:srgbClr val="000000"/>
                </a:solidFill>
                <a:cs typeface="Arial" panose="020B0604020202020204" pitchFamily="34" charset="0"/>
              </a:endParaRPr>
            </a:p>
          </p:txBody>
        </p:sp>
        <p:sp>
          <p:nvSpPr>
            <p:cNvPr id="13" name="Textfeld 12"/>
            <p:cNvSpPr txBox="1">
              <a:spLocks/>
            </p:cNvSpPr>
            <p:nvPr/>
          </p:nvSpPr>
          <p:spPr>
            <a:xfrm>
              <a:off x="2730338" y="3026009"/>
              <a:ext cx="5746731" cy="461665"/>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Aufbau einer starken Unternehmenskultur mit verhaltenssteuernden Werten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Abdeckung von Kontrolle durch Rituale und informeller Kontrolle</a:t>
              </a:r>
            </a:p>
          </p:txBody>
        </p:sp>
      </p:grpSp>
      <p:grpSp>
        <p:nvGrpSpPr>
          <p:cNvPr id="20" name="Gruppieren 19"/>
          <p:cNvGrpSpPr/>
          <p:nvPr/>
        </p:nvGrpSpPr>
        <p:grpSpPr>
          <a:xfrm>
            <a:off x="582864" y="4007719"/>
            <a:ext cx="7882775" cy="768751"/>
            <a:chOff x="594294" y="3768959"/>
            <a:chExt cx="7882775" cy="768751"/>
          </a:xfrm>
        </p:grpSpPr>
        <p:sp>
          <p:nvSpPr>
            <p:cNvPr id="14" name="Rechteck 13"/>
            <p:cNvSpPr/>
            <p:nvPr/>
          </p:nvSpPr>
          <p:spPr>
            <a:xfrm>
              <a:off x="594294" y="3768959"/>
              <a:ext cx="1944216" cy="768751"/>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err="1" smtClean="0">
                  <a:solidFill>
                    <a:srgbClr val="000000"/>
                  </a:solidFill>
                  <a:cs typeface="Arial" panose="020B0604020202020204" pitchFamily="34" charset="0"/>
                </a:rPr>
                <a:t>Grenzenkontrolle</a:t>
              </a:r>
              <a:endParaRPr lang="de-DE" sz="1200" b="1" dirty="0">
                <a:solidFill>
                  <a:srgbClr val="000000"/>
                </a:solidFill>
                <a:cs typeface="Arial" panose="020B0604020202020204" pitchFamily="34" charset="0"/>
              </a:endParaRPr>
            </a:p>
          </p:txBody>
        </p:sp>
        <p:sp>
          <p:nvSpPr>
            <p:cNvPr id="15" name="Textfeld 14"/>
            <p:cNvSpPr txBox="1">
              <a:spLocks/>
            </p:cNvSpPr>
            <p:nvPr/>
          </p:nvSpPr>
          <p:spPr>
            <a:xfrm>
              <a:off x="2730338" y="3768959"/>
              <a:ext cx="5746731" cy="461665"/>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Negative Formulierungen von Zuständen, die nicht erwünscht sind („Schwarze Liste von Tätigkeiten“)</a:t>
              </a:r>
            </a:p>
          </p:txBody>
        </p:sp>
      </p:grpSp>
      <p:grpSp>
        <p:nvGrpSpPr>
          <p:cNvPr id="21" name="Gruppieren 20"/>
          <p:cNvGrpSpPr/>
          <p:nvPr/>
        </p:nvGrpSpPr>
        <p:grpSpPr>
          <a:xfrm>
            <a:off x="582864" y="4877669"/>
            <a:ext cx="7871345" cy="830997"/>
            <a:chOff x="605724" y="4454759"/>
            <a:chExt cx="7871345" cy="830997"/>
          </a:xfrm>
        </p:grpSpPr>
        <p:sp>
          <p:nvSpPr>
            <p:cNvPr id="16" name="Rechteck 15"/>
            <p:cNvSpPr/>
            <p:nvPr/>
          </p:nvSpPr>
          <p:spPr>
            <a:xfrm>
              <a:off x="605724" y="4454759"/>
              <a:ext cx="1944216" cy="768751"/>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Interaktive Kontrolle</a:t>
              </a:r>
              <a:endParaRPr lang="de-DE" sz="1200" b="1" dirty="0">
                <a:solidFill>
                  <a:srgbClr val="000000"/>
                </a:solidFill>
                <a:cs typeface="Arial" panose="020B0604020202020204" pitchFamily="34" charset="0"/>
              </a:endParaRPr>
            </a:p>
          </p:txBody>
        </p:sp>
        <p:sp>
          <p:nvSpPr>
            <p:cNvPr id="17" name="Textfeld 16"/>
            <p:cNvSpPr txBox="1">
              <a:spLocks/>
            </p:cNvSpPr>
            <p:nvPr/>
          </p:nvSpPr>
          <p:spPr>
            <a:xfrm>
              <a:off x="2730338" y="4454759"/>
              <a:ext cx="5746731"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Regelmäßiger Austausch und Diskussion des Managements mit mittleren und unteren Hierarchieebenen von finanziellen und strategischen Kontrollgrößen zur Aufdeckung von Chancen und Fehlentwicklungen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Abdeckung langfristiger und umfassender Kontrolle, hohe Flexibilität</a:t>
              </a:r>
            </a:p>
          </p:txBody>
        </p:sp>
      </p:grpSp>
      <p:sp>
        <p:nvSpPr>
          <p:cNvPr id="22" name="Textfeld 21"/>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Simons (1995) unterscheidet vier grundlegende Formen der Kontrolle</a:t>
            </a:r>
            <a:endParaRPr lang="de-DE" sz="1600" b="1" dirty="0">
              <a:solidFill>
                <a:srgbClr val="002060"/>
              </a:solidFill>
            </a:endParaRPr>
          </a:p>
        </p:txBody>
      </p:sp>
      <p:sp>
        <p:nvSpPr>
          <p:cNvPr id="23" name="Textfeld 22"/>
          <p:cNvSpPr txBox="1"/>
          <p:nvPr/>
        </p:nvSpPr>
        <p:spPr>
          <a:xfrm>
            <a:off x="217170" y="971550"/>
            <a:ext cx="3630866" cy="307777"/>
          </a:xfrm>
          <a:prstGeom prst="rect">
            <a:avLst/>
          </a:prstGeom>
          <a:noFill/>
        </p:spPr>
        <p:txBody>
          <a:bodyPr wrap="none" rtlCol="0">
            <a:spAutoFit/>
          </a:bodyPr>
          <a:lstStyle/>
          <a:p>
            <a:r>
              <a:rPr lang="de-DE" sz="1400" i="1" dirty="0" smtClean="0">
                <a:solidFill>
                  <a:schemeClr val="bg1">
                    <a:lumMod val="50000"/>
                  </a:schemeClr>
                </a:solidFill>
              </a:rPr>
              <a:t>3.5 Kontrolle – Ausgestaltung der Kontrolle </a:t>
            </a:r>
            <a:endParaRPr lang="de-DE" sz="1400" i="1" dirty="0">
              <a:solidFill>
                <a:schemeClr val="bg1">
                  <a:lumMod val="50000"/>
                </a:schemeClr>
              </a:solidFill>
            </a:endParaRPr>
          </a:p>
        </p:txBody>
      </p:sp>
      <p:sp>
        <p:nvSpPr>
          <p:cNvPr id="2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183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5" name="Textfeld 24"/>
          <p:cNvSpPr txBox="1"/>
          <p:nvPr/>
        </p:nvSpPr>
        <p:spPr>
          <a:xfrm>
            <a:off x="346709" y="6382247"/>
            <a:ext cx="7059931" cy="253916"/>
          </a:xfrm>
          <a:prstGeom prst="rect">
            <a:avLst/>
          </a:prstGeom>
          <a:noFill/>
        </p:spPr>
        <p:txBody>
          <a:bodyPr wrap="square" rtlCol="0">
            <a:spAutoFit/>
          </a:bodyPr>
          <a:lstStyle/>
          <a:p>
            <a:r>
              <a:rPr lang="de-DE" sz="1050" dirty="0" smtClean="0">
                <a:solidFill>
                  <a:schemeClr val="bg1">
                    <a:lumMod val="50000"/>
                  </a:schemeClr>
                </a:solidFill>
              </a:rPr>
              <a:t>Quelle: Simons </a:t>
            </a:r>
            <a:r>
              <a:rPr lang="de-DE" sz="1050" dirty="0">
                <a:solidFill>
                  <a:schemeClr val="bg1">
                    <a:lumMod val="50000"/>
                  </a:schemeClr>
                </a:solidFill>
              </a:rPr>
              <a:t>(1995</a:t>
            </a:r>
            <a:r>
              <a:rPr lang="de-DE" sz="1050" dirty="0" smtClean="0">
                <a:solidFill>
                  <a:schemeClr val="bg1">
                    <a:lumMod val="50000"/>
                  </a:schemeClr>
                </a:solidFill>
              </a:rPr>
              <a:t>)</a:t>
            </a:r>
            <a:endParaRPr lang="de-DE" sz="1050" dirty="0">
              <a:solidFill>
                <a:srgbClr val="FF0000"/>
              </a:solidFill>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1416205" y="2479655"/>
            <a:ext cx="2575932" cy="646331"/>
          </a:xfrm>
          <a:prstGeom prst="rect">
            <a:avLst/>
          </a:prstGeom>
          <a:noFill/>
        </p:spPr>
        <p:txBody>
          <a:bodyPr wrap="square" rtlCol="0">
            <a:spAutoFit/>
          </a:bodyPr>
          <a:lstStyle/>
          <a:p>
            <a:r>
              <a:rPr lang="de-DE" sz="1200" dirty="0" smtClean="0"/>
              <a:t>Verhaltenskontrolle/ Ergebniskontrolle über starre Budgets</a:t>
            </a:r>
            <a:endParaRPr lang="de-DE" sz="1200" dirty="0"/>
          </a:p>
        </p:txBody>
      </p:sp>
      <p:sp>
        <p:nvSpPr>
          <p:cNvPr id="7" name="Textfeld 6"/>
          <p:cNvSpPr txBox="1">
            <a:spLocks/>
          </p:cNvSpPr>
          <p:nvPr/>
        </p:nvSpPr>
        <p:spPr>
          <a:xfrm>
            <a:off x="4835911" y="2479655"/>
            <a:ext cx="2535044" cy="461665"/>
          </a:xfrm>
          <a:prstGeom prst="rect">
            <a:avLst/>
          </a:prstGeom>
          <a:noFill/>
        </p:spPr>
        <p:txBody>
          <a:bodyPr wrap="square" rtlCol="0">
            <a:spAutoFit/>
          </a:bodyPr>
          <a:lstStyle/>
          <a:p>
            <a:r>
              <a:rPr lang="de-DE" sz="1200" dirty="0" smtClean="0"/>
              <a:t>Ergebniskontrolle über flexible Budgets</a:t>
            </a:r>
            <a:endParaRPr lang="de-DE" sz="1200" dirty="0"/>
          </a:p>
        </p:txBody>
      </p:sp>
      <p:sp>
        <p:nvSpPr>
          <p:cNvPr id="8" name="Textfeld 7"/>
          <p:cNvSpPr txBox="1"/>
          <p:nvPr/>
        </p:nvSpPr>
        <p:spPr>
          <a:xfrm>
            <a:off x="1416205" y="3245375"/>
            <a:ext cx="2575932" cy="461665"/>
          </a:xfrm>
          <a:prstGeom prst="rect">
            <a:avLst/>
          </a:prstGeom>
          <a:noFill/>
        </p:spPr>
        <p:txBody>
          <a:bodyPr wrap="square" rtlCol="0">
            <a:spAutoFit/>
          </a:bodyPr>
          <a:lstStyle/>
          <a:p>
            <a:r>
              <a:rPr lang="de-DE" sz="1200" dirty="0" smtClean="0"/>
              <a:t>Formelle Kontrolle über schriftlich fixierte Regeln</a:t>
            </a:r>
            <a:endParaRPr lang="de-DE" sz="1200" dirty="0"/>
          </a:p>
        </p:txBody>
      </p:sp>
      <p:sp>
        <p:nvSpPr>
          <p:cNvPr id="9" name="Textfeld 8"/>
          <p:cNvSpPr txBox="1">
            <a:spLocks/>
          </p:cNvSpPr>
          <p:nvPr/>
        </p:nvSpPr>
        <p:spPr>
          <a:xfrm>
            <a:off x="4835911" y="3245375"/>
            <a:ext cx="2535044" cy="461665"/>
          </a:xfrm>
          <a:prstGeom prst="rect">
            <a:avLst/>
          </a:prstGeom>
          <a:noFill/>
        </p:spPr>
        <p:txBody>
          <a:bodyPr wrap="square" rtlCol="0">
            <a:noAutofit/>
          </a:bodyPr>
          <a:lstStyle/>
          <a:p>
            <a:r>
              <a:rPr lang="de-DE" sz="1200" dirty="0" smtClean="0"/>
              <a:t>Informelle Kontrolle über Werte und Normen</a:t>
            </a:r>
            <a:endParaRPr lang="de-DE" sz="1200" dirty="0"/>
          </a:p>
        </p:txBody>
      </p:sp>
      <p:sp>
        <p:nvSpPr>
          <p:cNvPr id="10" name="Textfeld 9"/>
          <p:cNvSpPr txBox="1"/>
          <p:nvPr/>
        </p:nvSpPr>
        <p:spPr>
          <a:xfrm>
            <a:off x="1416205" y="3854980"/>
            <a:ext cx="2575932" cy="461665"/>
          </a:xfrm>
          <a:prstGeom prst="rect">
            <a:avLst/>
          </a:prstGeom>
          <a:noFill/>
        </p:spPr>
        <p:txBody>
          <a:bodyPr wrap="square" rtlCol="0">
            <a:spAutoFit/>
          </a:bodyPr>
          <a:lstStyle/>
          <a:p>
            <a:r>
              <a:rPr lang="de-DE" sz="1200" dirty="0" smtClean="0"/>
              <a:t>Enges Kontrollsystem mit nur internen Größen</a:t>
            </a:r>
            <a:endParaRPr lang="de-DE" sz="1200" dirty="0"/>
          </a:p>
        </p:txBody>
      </p:sp>
      <p:sp>
        <p:nvSpPr>
          <p:cNvPr id="11" name="Textfeld 10"/>
          <p:cNvSpPr txBox="1">
            <a:spLocks/>
          </p:cNvSpPr>
          <p:nvPr/>
        </p:nvSpPr>
        <p:spPr>
          <a:xfrm>
            <a:off x="4835911" y="3854980"/>
            <a:ext cx="2535044" cy="461665"/>
          </a:xfrm>
          <a:prstGeom prst="rect">
            <a:avLst/>
          </a:prstGeom>
          <a:noFill/>
        </p:spPr>
        <p:txBody>
          <a:bodyPr wrap="square" rtlCol="0">
            <a:noAutofit/>
          </a:bodyPr>
          <a:lstStyle/>
          <a:p>
            <a:r>
              <a:rPr lang="de-DE" sz="1200" dirty="0" smtClean="0"/>
              <a:t>Breites Kontrollsystem mit internen und externen Größen</a:t>
            </a:r>
            <a:endParaRPr lang="de-DE" sz="1200" dirty="0"/>
          </a:p>
        </p:txBody>
      </p:sp>
      <p:sp>
        <p:nvSpPr>
          <p:cNvPr id="12" name="Textfeld 11"/>
          <p:cNvSpPr txBox="1"/>
          <p:nvPr/>
        </p:nvSpPr>
        <p:spPr>
          <a:xfrm>
            <a:off x="1416205" y="4464582"/>
            <a:ext cx="2575932" cy="646331"/>
          </a:xfrm>
          <a:prstGeom prst="rect">
            <a:avLst/>
          </a:prstGeom>
          <a:noFill/>
        </p:spPr>
        <p:txBody>
          <a:bodyPr wrap="square" rtlCol="0">
            <a:spAutoFit/>
          </a:bodyPr>
          <a:lstStyle/>
          <a:p>
            <a:r>
              <a:rPr lang="de-DE" sz="1200" dirty="0" smtClean="0"/>
              <a:t>Kurzfristig ausgelegtes Kontrollsystem mit finanziellen Größen</a:t>
            </a:r>
            <a:endParaRPr lang="de-DE" sz="1200" dirty="0"/>
          </a:p>
        </p:txBody>
      </p:sp>
      <p:sp>
        <p:nvSpPr>
          <p:cNvPr id="13" name="Textfeld 12"/>
          <p:cNvSpPr txBox="1">
            <a:spLocks/>
          </p:cNvSpPr>
          <p:nvPr/>
        </p:nvSpPr>
        <p:spPr>
          <a:xfrm>
            <a:off x="4835912" y="4464582"/>
            <a:ext cx="2535044" cy="461665"/>
          </a:xfrm>
          <a:prstGeom prst="rect">
            <a:avLst/>
          </a:prstGeom>
          <a:noFill/>
        </p:spPr>
        <p:txBody>
          <a:bodyPr wrap="square" rtlCol="0">
            <a:noAutofit/>
          </a:bodyPr>
          <a:lstStyle/>
          <a:p>
            <a:r>
              <a:rPr lang="de-DE" sz="1200" dirty="0" smtClean="0"/>
              <a:t>Langfristig ausgelegtes Kontrollsystem mit strategischen Kontrollgrößen</a:t>
            </a:r>
            <a:endParaRPr lang="de-DE" sz="1200" dirty="0"/>
          </a:p>
        </p:txBody>
      </p:sp>
      <p:cxnSp>
        <p:nvCxnSpPr>
          <p:cNvPr id="14" name="Gerade Verbindung mit Pfeil 13"/>
          <p:cNvCxnSpPr/>
          <p:nvPr/>
        </p:nvCxnSpPr>
        <p:spPr bwMode="auto">
          <a:xfrm>
            <a:off x="4155691" y="2762152"/>
            <a:ext cx="557561" cy="0"/>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15" name="Gerade Verbindung mit Pfeil 14"/>
          <p:cNvCxnSpPr/>
          <p:nvPr/>
        </p:nvCxnSpPr>
        <p:spPr bwMode="auto">
          <a:xfrm>
            <a:off x="4155691" y="3472102"/>
            <a:ext cx="557561" cy="0"/>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16" name="Gerade Verbindung mit Pfeil 15"/>
          <p:cNvCxnSpPr/>
          <p:nvPr/>
        </p:nvCxnSpPr>
        <p:spPr bwMode="auto">
          <a:xfrm>
            <a:off x="4155691" y="4040803"/>
            <a:ext cx="557561" cy="0"/>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17" name="Gerade Verbindung mit Pfeil 16"/>
          <p:cNvCxnSpPr/>
          <p:nvPr/>
        </p:nvCxnSpPr>
        <p:spPr bwMode="auto">
          <a:xfrm>
            <a:off x="4155691" y="4743316"/>
            <a:ext cx="557561" cy="0"/>
          </a:xfrm>
          <a:prstGeom prst="straightConnector1">
            <a:avLst/>
          </a:prstGeom>
          <a:solidFill>
            <a:schemeClr val="bg1"/>
          </a:solidFill>
          <a:ln w="9525" cap="flat" cmpd="sng" algn="ctr">
            <a:solidFill>
              <a:schemeClr val="tx1"/>
            </a:solidFill>
            <a:prstDash val="solid"/>
            <a:round/>
            <a:headEnd type="arrow"/>
            <a:tailEnd type="arrow"/>
          </a:ln>
          <a:effectLst/>
        </p:spPr>
      </p:cxnSp>
      <p:sp>
        <p:nvSpPr>
          <p:cNvPr id="18" name="Textfeld 17"/>
          <p:cNvSpPr txBox="1"/>
          <p:nvPr/>
        </p:nvSpPr>
        <p:spPr>
          <a:xfrm>
            <a:off x="1457095" y="1897115"/>
            <a:ext cx="2698596" cy="461665"/>
          </a:xfrm>
          <a:prstGeom prst="rect">
            <a:avLst/>
          </a:prstGeom>
          <a:noFill/>
        </p:spPr>
        <p:txBody>
          <a:bodyPr wrap="square" rtlCol="0">
            <a:spAutoFit/>
          </a:bodyPr>
          <a:lstStyle/>
          <a:p>
            <a:r>
              <a:rPr lang="de-DE" sz="1200" b="1" dirty="0" smtClean="0"/>
              <a:t>Vorteilhafte Kontrollformen in stabilen Umfeldern</a:t>
            </a:r>
            <a:endParaRPr lang="de-DE" sz="1200" b="1" dirty="0"/>
          </a:p>
        </p:txBody>
      </p:sp>
      <p:sp>
        <p:nvSpPr>
          <p:cNvPr id="19" name="Textfeld 18"/>
          <p:cNvSpPr txBox="1"/>
          <p:nvPr/>
        </p:nvSpPr>
        <p:spPr>
          <a:xfrm>
            <a:off x="4698379" y="1897116"/>
            <a:ext cx="2784089" cy="461665"/>
          </a:xfrm>
          <a:prstGeom prst="rect">
            <a:avLst/>
          </a:prstGeom>
          <a:noFill/>
        </p:spPr>
        <p:txBody>
          <a:bodyPr wrap="square" rtlCol="0">
            <a:spAutoFit/>
          </a:bodyPr>
          <a:lstStyle/>
          <a:p>
            <a:r>
              <a:rPr lang="de-DE" sz="1200" b="1" dirty="0" smtClean="0"/>
              <a:t>Vorteilhafte Kontrollformen in unternehmerischen Kontexten</a:t>
            </a:r>
            <a:endParaRPr lang="de-DE" sz="1200" b="1" dirty="0"/>
          </a:p>
        </p:txBody>
      </p:sp>
      <p:cxnSp>
        <p:nvCxnSpPr>
          <p:cNvPr id="20" name="Gerade Verbindung 19"/>
          <p:cNvCxnSpPr/>
          <p:nvPr/>
        </p:nvCxnSpPr>
        <p:spPr bwMode="auto">
          <a:xfrm>
            <a:off x="1505416" y="2405313"/>
            <a:ext cx="6010507"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1" name="Gerade Verbindung 20"/>
          <p:cNvCxnSpPr/>
          <p:nvPr/>
        </p:nvCxnSpPr>
        <p:spPr bwMode="auto">
          <a:xfrm>
            <a:off x="1505416" y="1869683"/>
            <a:ext cx="6010507"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2" name="Textfeld 21"/>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Je nach Umfeld ergeben sich vorteilhafte und weniger vorteilhafte Kontrollformen</a:t>
            </a:r>
            <a:endParaRPr lang="de-DE" sz="1600" b="1" dirty="0">
              <a:solidFill>
                <a:srgbClr val="002060"/>
              </a:solidFill>
            </a:endParaRPr>
          </a:p>
        </p:txBody>
      </p:sp>
      <p:sp>
        <p:nvSpPr>
          <p:cNvPr id="24"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184</a:t>
            </a:fld>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
        <p:nvSpPr>
          <p:cNvPr id="25" name="Textfeld 24"/>
          <p:cNvSpPr txBox="1"/>
          <p:nvPr/>
        </p:nvSpPr>
        <p:spPr>
          <a:xfrm>
            <a:off x="217170" y="971550"/>
            <a:ext cx="3630866" cy="307777"/>
          </a:xfrm>
          <a:prstGeom prst="rect">
            <a:avLst/>
          </a:prstGeom>
          <a:noFill/>
        </p:spPr>
        <p:txBody>
          <a:bodyPr wrap="none" rtlCol="0">
            <a:spAutoFit/>
          </a:bodyPr>
          <a:lstStyle/>
          <a:p>
            <a:r>
              <a:rPr lang="de-DE" sz="1400" i="1" dirty="0" smtClean="0">
                <a:solidFill>
                  <a:schemeClr val="bg1">
                    <a:lumMod val="50000"/>
                  </a:schemeClr>
                </a:solidFill>
              </a:rPr>
              <a:t>3.5 Kontrolle – Ausgestaltung </a:t>
            </a:r>
            <a:r>
              <a:rPr lang="de-DE" sz="1400" i="1" smtClean="0">
                <a:solidFill>
                  <a:schemeClr val="bg1">
                    <a:lumMod val="50000"/>
                  </a:schemeClr>
                </a:solidFill>
              </a:rPr>
              <a:t>der Kontrolle </a:t>
            </a:r>
            <a:endParaRPr lang="de-DE" sz="1400" i="1" dirty="0">
              <a:solidFill>
                <a:schemeClr val="bg1">
                  <a:lumMod val="50000"/>
                </a:schemeClr>
              </a:solidFill>
            </a:endParaRPr>
          </a:p>
        </p:txBody>
      </p:sp>
      <p:sp>
        <p:nvSpPr>
          <p:cNvPr id="23" name="Textfeld 22"/>
          <p:cNvSpPr txBox="1"/>
          <p:nvPr/>
        </p:nvSpPr>
        <p:spPr>
          <a:xfrm>
            <a:off x="346709" y="6382247"/>
            <a:ext cx="7059931" cy="415498"/>
          </a:xfrm>
          <a:prstGeom prst="rect">
            <a:avLst/>
          </a:prstGeom>
          <a:noFill/>
        </p:spPr>
        <p:txBody>
          <a:bodyPr wrap="square" rtlCol="0">
            <a:spAutoFit/>
          </a:bodyPr>
          <a:lstStyle/>
          <a:p>
            <a:r>
              <a:rPr lang="de-DE" sz="1050" dirty="0" smtClean="0">
                <a:solidFill>
                  <a:schemeClr val="bg1">
                    <a:lumMod val="50000"/>
                  </a:schemeClr>
                </a:solidFill>
              </a:rPr>
              <a:t>Quelle: Zahra et al. (2004); </a:t>
            </a:r>
            <a:r>
              <a:rPr lang="de-DE" sz="1050" dirty="0" err="1" smtClean="0">
                <a:solidFill>
                  <a:schemeClr val="bg1">
                    <a:lumMod val="50000"/>
                  </a:schemeClr>
                </a:solidFill>
              </a:rPr>
              <a:t>Ouchi</a:t>
            </a:r>
            <a:r>
              <a:rPr lang="de-DE" sz="1050" dirty="0" smtClean="0">
                <a:solidFill>
                  <a:schemeClr val="bg1">
                    <a:lumMod val="50000"/>
                  </a:schemeClr>
                </a:solidFill>
              </a:rPr>
              <a:t> (1977</a:t>
            </a:r>
            <a:r>
              <a:rPr lang="de-DE" sz="1050" dirty="0">
                <a:solidFill>
                  <a:schemeClr val="bg1">
                    <a:lumMod val="50000"/>
                  </a:schemeClr>
                </a:solidFill>
              </a:rPr>
              <a:t>); </a:t>
            </a:r>
            <a:endParaRPr lang="de-DE" sz="1050" dirty="0" smtClean="0">
              <a:solidFill>
                <a:schemeClr val="bg1">
                  <a:lumMod val="50000"/>
                </a:schemeClr>
              </a:solidFill>
            </a:endParaRPr>
          </a:p>
          <a:p>
            <a:r>
              <a:rPr lang="de-DE" sz="1050" dirty="0">
                <a:solidFill>
                  <a:schemeClr val="bg1">
                    <a:lumMod val="50000"/>
                  </a:schemeClr>
                </a:solidFill>
              </a:rPr>
              <a:t> </a:t>
            </a:r>
            <a:r>
              <a:rPr lang="de-DE" sz="1050" dirty="0" smtClean="0">
                <a:solidFill>
                  <a:schemeClr val="bg1">
                    <a:lumMod val="50000"/>
                  </a:schemeClr>
                </a:solidFill>
              </a:rPr>
              <a:t>            </a:t>
            </a:r>
            <a:r>
              <a:rPr lang="de-DE" sz="1050" dirty="0" err="1" smtClean="0">
                <a:solidFill>
                  <a:schemeClr val="bg1">
                    <a:lumMod val="50000"/>
                  </a:schemeClr>
                </a:solidFill>
              </a:rPr>
              <a:t>Ouchi</a:t>
            </a:r>
            <a:r>
              <a:rPr lang="de-DE" sz="1050" dirty="0" smtClean="0">
                <a:solidFill>
                  <a:schemeClr val="bg1">
                    <a:lumMod val="50000"/>
                  </a:schemeClr>
                </a:solidFill>
              </a:rPr>
              <a:t> </a:t>
            </a:r>
            <a:r>
              <a:rPr lang="de-DE" sz="1050" dirty="0">
                <a:solidFill>
                  <a:schemeClr val="bg1">
                    <a:lumMod val="50000"/>
                  </a:schemeClr>
                </a:solidFill>
              </a:rPr>
              <a:t>und </a:t>
            </a:r>
            <a:r>
              <a:rPr lang="de-DE" sz="1050" dirty="0" err="1">
                <a:solidFill>
                  <a:schemeClr val="bg1">
                    <a:lumMod val="50000"/>
                  </a:schemeClr>
                </a:solidFill>
              </a:rPr>
              <a:t>Maguire</a:t>
            </a:r>
            <a:r>
              <a:rPr lang="de-DE" sz="1050" dirty="0">
                <a:solidFill>
                  <a:schemeClr val="bg1">
                    <a:lumMod val="50000"/>
                  </a:schemeClr>
                </a:solidFill>
              </a:rPr>
              <a:t> (1975</a:t>
            </a:r>
            <a:r>
              <a:rPr lang="de-DE" sz="1050" dirty="0" smtClean="0">
                <a:solidFill>
                  <a:schemeClr val="bg1">
                    <a:lumMod val="50000"/>
                  </a:schemeClr>
                </a:solidFill>
              </a:rPr>
              <a:t>) </a:t>
            </a:r>
            <a:endParaRPr lang="de-DE" sz="1050" dirty="0">
              <a:solidFill>
                <a:srgbClr val="FF0000"/>
              </a:solidFill>
            </a:endParaRPr>
          </a:p>
        </p:txBody>
      </p:sp>
    </p:spTree>
    <p:extLst>
      <p:ext uri="{BB962C8B-B14F-4D97-AF65-F5344CB8AC3E}">
        <p14:creationId xmlns:p14="http://schemas.microsoft.com/office/powerpoint/2010/main" val="203565693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kt 22"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45140"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ichtungspfeil 21"/>
          <p:cNvSpPr/>
          <p:nvPr/>
        </p:nvSpPr>
        <p:spPr bwMode="auto">
          <a:xfrm>
            <a:off x="331470" y="1485900"/>
            <a:ext cx="6320790" cy="4171950"/>
          </a:xfrm>
          <a:prstGeom prst="homePlate">
            <a:avLst>
              <a:gd name="adj" fmla="val 1614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20" name="Gruppieren 19"/>
          <p:cNvGrpSpPr/>
          <p:nvPr/>
        </p:nvGrpSpPr>
        <p:grpSpPr>
          <a:xfrm>
            <a:off x="243777" y="1652926"/>
            <a:ext cx="6168453" cy="3707347"/>
            <a:chOff x="1306767" y="1812946"/>
            <a:chExt cx="6168453" cy="3707347"/>
          </a:xfrm>
        </p:grpSpPr>
        <p:cxnSp>
          <p:nvCxnSpPr>
            <p:cNvPr id="7" name="Gerade Verbindung 6"/>
            <p:cNvCxnSpPr/>
            <p:nvPr/>
          </p:nvCxnSpPr>
          <p:spPr bwMode="auto">
            <a:xfrm flipH="1">
              <a:off x="2369328" y="4937125"/>
              <a:ext cx="4351745" cy="1"/>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8" name="Textfeld 7"/>
            <p:cNvSpPr txBox="1"/>
            <p:nvPr/>
          </p:nvSpPr>
          <p:spPr>
            <a:xfrm>
              <a:off x="1306767" y="1812946"/>
              <a:ext cx="2115879" cy="523220"/>
            </a:xfrm>
            <a:prstGeom prst="rect">
              <a:avLst/>
            </a:prstGeom>
            <a:noFill/>
          </p:spPr>
          <p:txBody>
            <a:bodyPr wrap="square" rtlCol="0">
              <a:spAutoFit/>
            </a:bodyPr>
            <a:lstStyle/>
            <a:p>
              <a:pPr algn="ctr"/>
              <a:r>
                <a:rPr lang="de-DE" sz="1400" b="1" dirty="0" smtClean="0">
                  <a:solidFill>
                    <a:srgbClr val="000000"/>
                  </a:solidFill>
                  <a:cs typeface="Arial" panose="020B0604020202020204" pitchFamily="34" charset="0"/>
                </a:rPr>
                <a:t>Corporate </a:t>
              </a:r>
              <a:r>
                <a:rPr lang="de-DE" sz="1400" b="1" dirty="0" err="1" smtClean="0">
                  <a:solidFill>
                    <a:srgbClr val="000000"/>
                  </a:solidFill>
                  <a:cs typeface="Arial" panose="020B0604020202020204" pitchFamily="34" charset="0"/>
                </a:rPr>
                <a:t>Entrepreneurship</a:t>
              </a:r>
              <a:endParaRPr lang="de-DE" sz="1400" b="1" dirty="0">
                <a:solidFill>
                  <a:srgbClr val="000000"/>
                </a:solidFill>
                <a:cs typeface="Arial" panose="020B0604020202020204" pitchFamily="34" charset="0"/>
              </a:endParaRPr>
            </a:p>
          </p:txBody>
        </p:sp>
        <p:sp>
          <p:nvSpPr>
            <p:cNvPr id="9" name="Textfeld 8"/>
            <p:cNvSpPr txBox="1"/>
            <p:nvPr/>
          </p:nvSpPr>
          <p:spPr>
            <a:xfrm>
              <a:off x="4292600" y="4997073"/>
              <a:ext cx="2527301" cy="523220"/>
            </a:xfrm>
            <a:prstGeom prst="rect">
              <a:avLst/>
            </a:prstGeom>
            <a:noFill/>
          </p:spPr>
          <p:txBody>
            <a:bodyPr wrap="square" rtlCol="0">
              <a:spAutoFit/>
            </a:bodyPr>
            <a:lstStyle/>
            <a:p>
              <a:pPr algn="r"/>
              <a:r>
                <a:rPr lang="de-DE" sz="1400" b="1" dirty="0" smtClean="0">
                  <a:solidFill>
                    <a:srgbClr val="000000"/>
                  </a:solidFill>
                  <a:cs typeface="Arial" panose="020B0604020202020204" pitchFamily="34" charset="0"/>
                </a:rPr>
                <a:t>Ausmaß an Kontrollaktivitäten</a:t>
              </a:r>
              <a:endParaRPr lang="de-DE" sz="1400" b="1" dirty="0">
                <a:solidFill>
                  <a:srgbClr val="000000"/>
                </a:solidFill>
                <a:cs typeface="Arial" panose="020B0604020202020204" pitchFamily="34" charset="0"/>
              </a:endParaRPr>
            </a:p>
          </p:txBody>
        </p:sp>
        <p:sp>
          <p:nvSpPr>
            <p:cNvPr id="11" name="Freihandform 10"/>
            <p:cNvSpPr/>
            <p:nvPr/>
          </p:nvSpPr>
          <p:spPr>
            <a:xfrm>
              <a:off x="2744497" y="2845884"/>
              <a:ext cx="3960618" cy="1350335"/>
            </a:xfrm>
            <a:custGeom>
              <a:avLst/>
              <a:gdLst>
                <a:gd name="connsiteX0" fmla="*/ 0 w 3960618"/>
                <a:gd name="connsiteY0" fmla="*/ 0 h 1350335"/>
                <a:gd name="connsiteX1" fmla="*/ 138223 w 3960618"/>
                <a:gd name="connsiteY1" fmla="*/ 127591 h 1350335"/>
                <a:gd name="connsiteX2" fmla="*/ 393404 w 3960618"/>
                <a:gd name="connsiteY2" fmla="*/ 202019 h 1350335"/>
                <a:gd name="connsiteX3" fmla="*/ 691116 w 3960618"/>
                <a:gd name="connsiteY3" fmla="*/ 233917 h 1350335"/>
                <a:gd name="connsiteX4" fmla="*/ 988828 w 3960618"/>
                <a:gd name="connsiteY4" fmla="*/ 255182 h 1350335"/>
                <a:gd name="connsiteX5" fmla="*/ 1956390 w 3960618"/>
                <a:gd name="connsiteY5" fmla="*/ 265814 h 1350335"/>
                <a:gd name="connsiteX6" fmla="*/ 2658139 w 3960618"/>
                <a:gd name="connsiteY6" fmla="*/ 265814 h 1350335"/>
                <a:gd name="connsiteX7" fmla="*/ 3455581 w 3960618"/>
                <a:gd name="connsiteY7" fmla="*/ 552894 h 1350335"/>
                <a:gd name="connsiteX8" fmla="*/ 3902148 w 3960618"/>
                <a:gd name="connsiteY8" fmla="*/ 1127052 h 1350335"/>
                <a:gd name="connsiteX9" fmla="*/ 3955311 w 3960618"/>
                <a:gd name="connsiteY9" fmla="*/ 1350335 h 1350335"/>
                <a:gd name="connsiteX10" fmla="*/ 3955311 w 3960618"/>
                <a:gd name="connsiteY10" fmla="*/ 1350335 h 135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60618" h="1350335">
                  <a:moveTo>
                    <a:pt x="0" y="0"/>
                  </a:moveTo>
                  <a:cubicBezTo>
                    <a:pt x="36328" y="46960"/>
                    <a:pt x="72656" y="93921"/>
                    <a:pt x="138223" y="127591"/>
                  </a:cubicBezTo>
                  <a:cubicBezTo>
                    <a:pt x="203790" y="161261"/>
                    <a:pt x="301255" y="184298"/>
                    <a:pt x="393404" y="202019"/>
                  </a:cubicBezTo>
                  <a:cubicBezTo>
                    <a:pt x="485553" y="219740"/>
                    <a:pt x="591879" y="225057"/>
                    <a:pt x="691116" y="233917"/>
                  </a:cubicBezTo>
                  <a:cubicBezTo>
                    <a:pt x="790353" y="242777"/>
                    <a:pt x="777949" y="249866"/>
                    <a:pt x="988828" y="255182"/>
                  </a:cubicBezTo>
                  <a:cubicBezTo>
                    <a:pt x="1199707" y="260498"/>
                    <a:pt x="1956390" y="265814"/>
                    <a:pt x="1956390" y="265814"/>
                  </a:cubicBezTo>
                  <a:cubicBezTo>
                    <a:pt x="2234609" y="267586"/>
                    <a:pt x="2408274" y="217967"/>
                    <a:pt x="2658139" y="265814"/>
                  </a:cubicBezTo>
                  <a:cubicBezTo>
                    <a:pt x="2908004" y="313661"/>
                    <a:pt x="3248246" y="409354"/>
                    <a:pt x="3455581" y="552894"/>
                  </a:cubicBezTo>
                  <a:cubicBezTo>
                    <a:pt x="3662916" y="696434"/>
                    <a:pt x="3818860" y="994145"/>
                    <a:pt x="3902148" y="1127052"/>
                  </a:cubicBezTo>
                  <a:cubicBezTo>
                    <a:pt x="3985436" y="1259959"/>
                    <a:pt x="3955311" y="1350335"/>
                    <a:pt x="3955311" y="1350335"/>
                  </a:cubicBezTo>
                  <a:lnTo>
                    <a:pt x="3955311" y="1350335"/>
                  </a:lnTo>
                </a:path>
              </a:pathLst>
            </a:custGeom>
            <a:ln w="19050">
              <a:prstDash val="solid"/>
            </a:ln>
          </p:spPr>
          <p:style>
            <a:lnRef idx="1">
              <a:schemeClr val="dk1"/>
            </a:lnRef>
            <a:fillRef idx="0">
              <a:schemeClr val="dk1"/>
            </a:fillRef>
            <a:effectRef idx="0">
              <a:schemeClr val="dk1"/>
            </a:effectRef>
            <a:fontRef idx="minor">
              <a:schemeClr val="tx1"/>
            </a:fontRef>
          </p:style>
          <p:txBody>
            <a:bodyPr rtlCol="0" anchor="ctr"/>
            <a:lstStyle/>
            <a:p>
              <a:pPr algn="ctr"/>
              <a:endParaRPr lang="de-DE" sz="2000">
                <a:solidFill>
                  <a:srgbClr val="000000"/>
                </a:solidFill>
              </a:endParaRPr>
            </a:p>
          </p:txBody>
        </p:sp>
        <p:sp>
          <p:nvSpPr>
            <p:cNvPr id="12" name="Freihandform 11"/>
            <p:cNvSpPr/>
            <p:nvPr/>
          </p:nvSpPr>
          <p:spPr>
            <a:xfrm>
              <a:off x="3116636" y="3069168"/>
              <a:ext cx="3094075" cy="818707"/>
            </a:xfrm>
            <a:custGeom>
              <a:avLst/>
              <a:gdLst>
                <a:gd name="connsiteX0" fmla="*/ 0 w 3094075"/>
                <a:gd name="connsiteY0" fmla="*/ 818707 h 818707"/>
                <a:gd name="connsiteX1" fmla="*/ 265814 w 3094075"/>
                <a:gd name="connsiteY1" fmla="*/ 531628 h 818707"/>
                <a:gd name="connsiteX2" fmla="*/ 542261 w 3094075"/>
                <a:gd name="connsiteY2" fmla="*/ 276447 h 818707"/>
                <a:gd name="connsiteX3" fmla="*/ 776177 w 3094075"/>
                <a:gd name="connsiteY3" fmla="*/ 116958 h 818707"/>
                <a:gd name="connsiteX4" fmla="*/ 1041991 w 3094075"/>
                <a:gd name="connsiteY4" fmla="*/ 21265 h 818707"/>
                <a:gd name="connsiteX5" fmla="*/ 1626782 w 3094075"/>
                <a:gd name="connsiteY5" fmla="*/ 0 h 818707"/>
                <a:gd name="connsiteX6" fmla="*/ 1998921 w 3094075"/>
                <a:gd name="connsiteY6" fmla="*/ 21265 h 818707"/>
                <a:gd name="connsiteX7" fmla="*/ 2243470 w 3094075"/>
                <a:gd name="connsiteY7" fmla="*/ 85061 h 818707"/>
                <a:gd name="connsiteX8" fmla="*/ 2519916 w 3094075"/>
                <a:gd name="connsiteY8" fmla="*/ 191386 h 818707"/>
                <a:gd name="connsiteX9" fmla="*/ 2700670 w 3094075"/>
                <a:gd name="connsiteY9" fmla="*/ 287079 h 818707"/>
                <a:gd name="connsiteX10" fmla="*/ 2892056 w 3094075"/>
                <a:gd name="connsiteY10" fmla="*/ 414670 h 818707"/>
                <a:gd name="connsiteX11" fmla="*/ 3094075 w 3094075"/>
                <a:gd name="connsiteY11" fmla="*/ 659219 h 818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94075" h="818707">
                  <a:moveTo>
                    <a:pt x="0" y="818707"/>
                  </a:moveTo>
                  <a:lnTo>
                    <a:pt x="265814" y="531628"/>
                  </a:lnTo>
                  <a:lnTo>
                    <a:pt x="542261" y="276447"/>
                  </a:lnTo>
                  <a:lnTo>
                    <a:pt x="776177" y="116958"/>
                  </a:lnTo>
                  <a:lnTo>
                    <a:pt x="1041991" y="21265"/>
                  </a:lnTo>
                  <a:lnTo>
                    <a:pt x="1626782" y="0"/>
                  </a:lnTo>
                  <a:lnTo>
                    <a:pt x="1998921" y="21265"/>
                  </a:lnTo>
                  <a:lnTo>
                    <a:pt x="2243470" y="85061"/>
                  </a:lnTo>
                  <a:lnTo>
                    <a:pt x="2519916" y="191386"/>
                  </a:lnTo>
                  <a:lnTo>
                    <a:pt x="2700670" y="287079"/>
                  </a:lnTo>
                  <a:lnTo>
                    <a:pt x="2892056" y="414670"/>
                  </a:lnTo>
                  <a:lnTo>
                    <a:pt x="3094075" y="659219"/>
                  </a:lnTo>
                </a:path>
              </a:pathLst>
            </a:custGeom>
            <a:ln w="19050">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de-DE" sz="2000">
                <a:solidFill>
                  <a:srgbClr val="000000"/>
                </a:solidFill>
              </a:endParaRPr>
            </a:p>
          </p:txBody>
        </p:sp>
        <p:sp>
          <p:nvSpPr>
            <p:cNvPr id="13" name="Textfeld 12"/>
            <p:cNvSpPr txBox="1"/>
            <p:nvPr/>
          </p:nvSpPr>
          <p:spPr>
            <a:xfrm>
              <a:off x="4907690" y="1960038"/>
              <a:ext cx="2567530" cy="523220"/>
            </a:xfrm>
            <a:prstGeom prst="rect">
              <a:avLst/>
            </a:prstGeom>
            <a:noFill/>
            <a:ln w="12700">
              <a:noFill/>
            </a:ln>
          </p:spPr>
          <p:txBody>
            <a:bodyPr wrap="square" rtlCol="0">
              <a:spAutoFit/>
            </a:bodyPr>
            <a:lstStyle/>
            <a:p>
              <a:r>
                <a:rPr lang="de-DE" sz="1400" dirty="0" smtClean="0">
                  <a:solidFill>
                    <a:srgbClr val="000000"/>
                  </a:solidFill>
                  <a:cs typeface="Arial" panose="020B0604020202020204" pitchFamily="34" charset="0"/>
                </a:rPr>
                <a:t>         Formelle Kontrolle</a:t>
              </a:r>
            </a:p>
            <a:p>
              <a:r>
                <a:rPr lang="de-DE" sz="1400" dirty="0" smtClean="0">
                  <a:solidFill>
                    <a:srgbClr val="000000"/>
                  </a:solidFill>
                  <a:cs typeface="Arial" panose="020B0604020202020204" pitchFamily="34" charset="0"/>
                </a:rPr>
                <a:t>         Budgetkontrolle</a:t>
              </a:r>
              <a:endParaRPr lang="de-DE" sz="1400" dirty="0">
                <a:solidFill>
                  <a:srgbClr val="000000"/>
                </a:solidFill>
                <a:cs typeface="Arial" panose="020B0604020202020204" pitchFamily="34" charset="0"/>
              </a:endParaRPr>
            </a:p>
          </p:txBody>
        </p:sp>
        <p:cxnSp>
          <p:nvCxnSpPr>
            <p:cNvPr id="14" name="Gerade Verbindung 13"/>
            <p:cNvCxnSpPr/>
            <p:nvPr/>
          </p:nvCxnSpPr>
          <p:spPr>
            <a:xfrm>
              <a:off x="4955544" y="2095049"/>
              <a:ext cx="37214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5" name="Gerade Verbindung 14"/>
            <p:cNvCxnSpPr/>
            <p:nvPr/>
          </p:nvCxnSpPr>
          <p:spPr>
            <a:xfrm>
              <a:off x="4959082" y="2289981"/>
              <a:ext cx="37214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19" name="Gerade Verbindung 18"/>
            <p:cNvCxnSpPr/>
            <p:nvPr/>
          </p:nvCxnSpPr>
          <p:spPr bwMode="auto">
            <a:xfrm flipV="1">
              <a:off x="2354580" y="2400300"/>
              <a:ext cx="0" cy="2526030"/>
            </a:xfrm>
            <a:prstGeom prst="line">
              <a:avLst/>
            </a:prstGeom>
            <a:solidFill>
              <a:schemeClr val="bg1"/>
            </a:solidFill>
            <a:ln w="9525" cap="flat" cmpd="sng" algn="ctr">
              <a:solidFill>
                <a:schemeClr val="tx1"/>
              </a:solidFill>
              <a:prstDash val="solid"/>
              <a:round/>
              <a:headEnd type="none" w="med" len="med"/>
              <a:tailEnd type="none" w="med" len="med"/>
            </a:ln>
            <a:effectLst/>
          </p:spPr>
        </p:cxnSp>
      </p:grpSp>
      <p:sp>
        <p:nvSpPr>
          <p:cNvPr id="24" name="Rechteck 23"/>
          <p:cNvSpPr/>
          <p:nvPr/>
        </p:nvSpPr>
        <p:spPr bwMode="auto">
          <a:xfrm>
            <a:off x="6629400" y="1474470"/>
            <a:ext cx="2199542" cy="4191000"/>
          </a:xfrm>
          <a:prstGeom prst="rect">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25" name="Textfeld 24"/>
          <p:cNvSpPr txBox="1"/>
          <p:nvPr/>
        </p:nvSpPr>
        <p:spPr>
          <a:xfrm>
            <a:off x="6718790" y="1693690"/>
            <a:ext cx="2110153" cy="3754874"/>
          </a:xfrm>
          <a:prstGeom prst="rect">
            <a:avLst/>
          </a:prstGeom>
          <a:noFill/>
        </p:spPr>
        <p:txBody>
          <a:bodyPr wrap="square" rtlCol="0">
            <a:spAutoFit/>
          </a:bodyPr>
          <a:lstStyle/>
          <a:p>
            <a:pPr marL="269875" indent="-269875">
              <a:buFont typeface="Symbol" pitchFamily="18" charset="2"/>
              <a:buChar char="-"/>
            </a:pPr>
            <a:r>
              <a:rPr lang="de-DE" sz="1400" dirty="0" smtClean="0"/>
              <a:t>Formelle Kontrollprozesse hemmen die Entwicklung von unternehmerischem Verhalten</a:t>
            </a:r>
          </a:p>
          <a:p>
            <a:pPr marL="269875" indent="-269875">
              <a:buFont typeface="Symbol" pitchFamily="18" charset="2"/>
              <a:buChar char="-"/>
            </a:pPr>
            <a:r>
              <a:rPr lang="de-DE" sz="1400" dirty="0" smtClean="0"/>
              <a:t>Budgetkontrolle ist bis zu einem mittleren Grad hilfreich, um unternehmerisches Verhalten zu kanalisieren</a:t>
            </a:r>
          </a:p>
          <a:p>
            <a:pPr marL="269875" indent="-269875">
              <a:buFont typeface="Symbol" pitchFamily="18" charset="2"/>
              <a:buChar char="-"/>
            </a:pPr>
            <a:r>
              <a:rPr lang="de-DE" sz="1400" dirty="0" smtClean="0"/>
              <a:t>Zu enge Budgetvorgaben verhindern aber Unternehmertum</a:t>
            </a:r>
            <a:endParaRPr lang="de-DE" sz="1400" dirty="0"/>
          </a:p>
        </p:txBody>
      </p:sp>
      <p:sp>
        <p:nvSpPr>
          <p:cNvPr id="26" name="Textfeld 25"/>
          <p:cNvSpPr txBox="1"/>
          <p:nvPr/>
        </p:nvSpPr>
        <p:spPr>
          <a:xfrm>
            <a:off x="346710" y="6382247"/>
            <a:ext cx="1781257" cy="253916"/>
          </a:xfrm>
          <a:prstGeom prst="rect">
            <a:avLst/>
          </a:prstGeom>
          <a:noFill/>
        </p:spPr>
        <p:txBody>
          <a:bodyPr wrap="none" rtlCol="0">
            <a:spAutoFit/>
          </a:bodyPr>
          <a:lstStyle/>
          <a:p>
            <a:r>
              <a:rPr lang="de-DE" sz="1050" dirty="0" smtClean="0">
                <a:solidFill>
                  <a:schemeClr val="bg1">
                    <a:lumMod val="50000"/>
                  </a:schemeClr>
                </a:solidFill>
              </a:rPr>
              <a:t>Quelle: Morris et al. (2006)</a:t>
            </a:r>
            <a:endParaRPr lang="de-DE" sz="1050" dirty="0">
              <a:solidFill>
                <a:srgbClr val="FF0000"/>
              </a:solidFill>
            </a:endParaRPr>
          </a:p>
        </p:txBody>
      </p:sp>
      <p:sp>
        <p:nvSpPr>
          <p:cNvPr id="27" name="Textfeld 26"/>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Zum Zusammenhang zwischen formeller Kontrolle und Budgetkontrolle und dem Grad an Corporate </a:t>
            </a:r>
            <a:r>
              <a:rPr lang="de-DE" sz="1600" b="1" dirty="0" err="1" smtClean="0">
                <a:solidFill>
                  <a:srgbClr val="002060"/>
                </a:solidFill>
              </a:rPr>
              <a:t>Entrepreneurship</a:t>
            </a:r>
            <a:endParaRPr lang="de-DE" sz="1600" b="1" dirty="0">
              <a:solidFill>
                <a:srgbClr val="002060"/>
              </a:solidFill>
            </a:endParaRPr>
          </a:p>
        </p:txBody>
      </p:sp>
      <p:sp>
        <p:nvSpPr>
          <p:cNvPr id="21"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185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9" name="Textfeld 28"/>
          <p:cNvSpPr txBox="1"/>
          <p:nvPr/>
        </p:nvSpPr>
        <p:spPr>
          <a:xfrm>
            <a:off x="217170" y="971550"/>
            <a:ext cx="3630866" cy="307777"/>
          </a:xfrm>
          <a:prstGeom prst="rect">
            <a:avLst/>
          </a:prstGeom>
          <a:noFill/>
        </p:spPr>
        <p:txBody>
          <a:bodyPr wrap="none" rtlCol="0">
            <a:spAutoFit/>
          </a:bodyPr>
          <a:lstStyle/>
          <a:p>
            <a:r>
              <a:rPr lang="de-DE" sz="1400" i="1" dirty="0" smtClean="0">
                <a:solidFill>
                  <a:schemeClr val="bg1">
                    <a:lumMod val="50000"/>
                  </a:schemeClr>
                </a:solidFill>
              </a:rPr>
              <a:t>3.5 Kontrolle – Ausgestaltung </a:t>
            </a:r>
            <a:r>
              <a:rPr lang="de-DE" sz="1400" i="1" smtClean="0">
                <a:solidFill>
                  <a:schemeClr val="bg1">
                    <a:lumMod val="50000"/>
                  </a:schemeClr>
                </a:solidFill>
              </a:rPr>
              <a:t>der Kontrolle </a:t>
            </a:r>
            <a:endParaRPr lang="de-DE" sz="1400" i="1" dirty="0">
              <a:solidFill>
                <a:schemeClr val="bg1">
                  <a:lumMod val="50000"/>
                </a:schemeClr>
              </a:solidFill>
            </a:endParaRPr>
          </a:p>
        </p:txBody>
      </p:sp>
    </p:spTree>
    <p:extLst>
      <p:ext uri="{BB962C8B-B14F-4D97-AF65-F5344CB8AC3E}">
        <p14:creationId xmlns:p14="http://schemas.microsoft.com/office/powerpoint/2010/main" val="1231105606"/>
      </p:ext>
    </p:extLst>
  </p:cSld>
  <p:clrMapOvr>
    <a:masterClrMapping/>
  </p:clrMapOvr>
  <p:transition/>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ext uri="{D42A27DB-BD31-4B8C-83A1-F6EECF244321}">
                <p14:modId xmlns:p14="http://schemas.microsoft.com/office/powerpoint/2010/main" val="286366412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70805" name="think-cell Folie" r:id="rId4" imgW="360" imgH="360" progId="TCLayout.ActiveDocument.1">
                  <p:embed/>
                </p:oleObj>
              </mc:Choice>
              <mc:Fallback>
                <p:oleObj name="think-cell Folie" r:id="rId4" imgW="360" imgH="360" progId="TCLayout.ActiveDocument.1">
                  <p:embed/>
                  <p:pic>
                    <p:nvPicPr>
                      <p:cNvPr id="0" name="Picture 46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hteck 6"/>
          <p:cNvSpPr>
            <a:spLocks/>
          </p:cNvSpPr>
          <p:nvPr/>
        </p:nvSpPr>
        <p:spPr>
          <a:xfrm>
            <a:off x="5404168" y="2008038"/>
            <a:ext cx="2761515" cy="1240258"/>
          </a:xfrm>
          <a:prstGeom prst="rect">
            <a:avLst/>
          </a:prstGeom>
          <a:ln w="12700"/>
        </p:spPr>
        <p:style>
          <a:lnRef idx="2">
            <a:schemeClr val="dk1"/>
          </a:lnRef>
          <a:fillRef idx="1">
            <a:schemeClr val="lt1"/>
          </a:fillRef>
          <a:effectRef idx="0">
            <a:schemeClr val="dk1"/>
          </a:effectRef>
          <a:fontRef idx="minor">
            <a:schemeClr val="dk1"/>
          </a:fontRef>
        </p:style>
        <p:txBody>
          <a:bodyPr tIns="108000" rtlCol="0" anchor="t" anchorCtr="0">
            <a:noAutofit/>
          </a:bodyPr>
          <a:lstStyle/>
          <a:p>
            <a:r>
              <a:rPr lang="de-DE" sz="1400" dirty="0">
                <a:solidFill>
                  <a:srgbClr val="000000"/>
                </a:solidFill>
              </a:rPr>
              <a:t>Die Informationen sind von </a:t>
            </a:r>
            <a:r>
              <a:rPr lang="de-DE" sz="1400" dirty="0" smtClean="0">
                <a:solidFill>
                  <a:srgbClr val="000000"/>
                </a:solidFill>
              </a:rPr>
              <a:t>Bedeutung </a:t>
            </a:r>
            <a:r>
              <a:rPr lang="de-DE" sz="1400" dirty="0">
                <a:solidFill>
                  <a:srgbClr val="000000"/>
                </a:solidFill>
              </a:rPr>
              <a:t>für das Top-Management, aber auch für die Verantwortlichen operativer Einheiten.</a:t>
            </a:r>
          </a:p>
        </p:txBody>
      </p:sp>
      <p:sp>
        <p:nvSpPr>
          <p:cNvPr id="11" name="Rechteck 7"/>
          <p:cNvSpPr>
            <a:spLocks/>
          </p:cNvSpPr>
          <p:nvPr/>
        </p:nvSpPr>
        <p:spPr>
          <a:xfrm>
            <a:off x="5404168" y="3590279"/>
            <a:ext cx="2761515" cy="1240258"/>
          </a:xfrm>
          <a:prstGeom prst="rect">
            <a:avLst/>
          </a:prstGeom>
          <a:ln w="12700"/>
        </p:spPr>
        <p:style>
          <a:lnRef idx="2">
            <a:schemeClr val="dk1"/>
          </a:lnRef>
          <a:fillRef idx="1">
            <a:schemeClr val="lt1"/>
          </a:fillRef>
          <a:effectRef idx="0">
            <a:schemeClr val="dk1"/>
          </a:effectRef>
          <a:fontRef idx="minor">
            <a:schemeClr val="dk1"/>
          </a:fontRef>
        </p:style>
        <p:txBody>
          <a:bodyPr tIns="108000" rtlCol="0" anchor="t" anchorCtr="0">
            <a:noAutofit/>
          </a:bodyPr>
          <a:lstStyle/>
          <a:p>
            <a:r>
              <a:rPr lang="de-DE" sz="1400" dirty="0" smtClean="0">
                <a:solidFill>
                  <a:srgbClr val="000000"/>
                </a:solidFill>
              </a:rPr>
              <a:t>Die </a:t>
            </a:r>
            <a:r>
              <a:rPr lang="de-DE" sz="1400" dirty="0">
                <a:solidFill>
                  <a:srgbClr val="000000"/>
                </a:solidFill>
              </a:rPr>
              <a:t>Informationen werden in persönlichen Gesprächen auch über Hierarchiestufen hinweg interpretiert und </a:t>
            </a:r>
            <a:r>
              <a:rPr lang="de-DE" sz="1400" dirty="0" smtClean="0">
                <a:solidFill>
                  <a:srgbClr val="000000"/>
                </a:solidFill>
              </a:rPr>
              <a:t>diskutiert.</a:t>
            </a:r>
            <a:endParaRPr lang="de-DE" sz="1400" dirty="0">
              <a:solidFill>
                <a:srgbClr val="000000"/>
              </a:solidFill>
              <a:cs typeface="Arial" panose="020B0604020202020204" pitchFamily="34" charset="0"/>
            </a:endParaRPr>
          </a:p>
        </p:txBody>
      </p:sp>
      <p:sp>
        <p:nvSpPr>
          <p:cNvPr id="13" name="Rechteck 9"/>
          <p:cNvSpPr>
            <a:spLocks/>
          </p:cNvSpPr>
          <p:nvPr/>
        </p:nvSpPr>
        <p:spPr>
          <a:xfrm>
            <a:off x="874102" y="3560982"/>
            <a:ext cx="2761515" cy="1240258"/>
          </a:xfrm>
          <a:prstGeom prst="rect">
            <a:avLst/>
          </a:prstGeom>
          <a:ln w="12700"/>
        </p:spPr>
        <p:style>
          <a:lnRef idx="2">
            <a:schemeClr val="dk1"/>
          </a:lnRef>
          <a:fillRef idx="1">
            <a:schemeClr val="lt1"/>
          </a:fillRef>
          <a:effectRef idx="0">
            <a:schemeClr val="dk1"/>
          </a:effectRef>
          <a:fontRef idx="minor">
            <a:schemeClr val="dk1"/>
          </a:fontRef>
        </p:style>
        <p:txBody>
          <a:bodyPr tIns="108000" rtlCol="0" anchor="t" anchorCtr="0">
            <a:noAutofit/>
          </a:bodyPr>
          <a:lstStyle/>
          <a:p>
            <a:r>
              <a:rPr lang="de-DE" sz="1400" dirty="0" smtClean="0">
                <a:solidFill>
                  <a:srgbClr val="000000"/>
                </a:solidFill>
              </a:rPr>
              <a:t>Die </a:t>
            </a:r>
            <a:r>
              <a:rPr lang="de-DE" sz="1400" dirty="0">
                <a:solidFill>
                  <a:srgbClr val="000000"/>
                </a:solidFill>
              </a:rPr>
              <a:t>Informationen sind Grundlage und Anstoß, </a:t>
            </a:r>
            <a:r>
              <a:rPr lang="de-DE" sz="1400" dirty="0" smtClean="0">
                <a:solidFill>
                  <a:srgbClr val="000000"/>
                </a:solidFill>
              </a:rPr>
              <a:t>zugrunde liegende </a:t>
            </a:r>
            <a:r>
              <a:rPr lang="de-DE" sz="1400" dirty="0">
                <a:solidFill>
                  <a:srgbClr val="000000"/>
                </a:solidFill>
              </a:rPr>
              <a:t>Annahmen und Zahlen kontinuierlich zu hinterfragen. </a:t>
            </a:r>
          </a:p>
        </p:txBody>
      </p:sp>
      <p:sp>
        <p:nvSpPr>
          <p:cNvPr id="15" name="Rechteck 10"/>
          <p:cNvSpPr>
            <a:spLocks/>
          </p:cNvSpPr>
          <p:nvPr/>
        </p:nvSpPr>
        <p:spPr>
          <a:xfrm>
            <a:off x="874102" y="1988821"/>
            <a:ext cx="2761515" cy="1240258"/>
          </a:xfrm>
          <a:prstGeom prst="rect">
            <a:avLst/>
          </a:prstGeom>
          <a:ln w="12700"/>
        </p:spPr>
        <p:style>
          <a:lnRef idx="2">
            <a:schemeClr val="dk1"/>
          </a:lnRef>
          <a:fillRef idx="1">
            <a:schemeClr val="lt1"/>
          </a:fillRef>
          <a:effectRef idx="0">
            <a:schemeClr val="dk1"/>
          </a:effectRef>
          <a:fontRef idx="minor">
            <a:schemeClr val="dk1"/>
          </a:fontRef>
        </p:style>
        <p:txBody>
          <a:bodyPr tIns="108000" rtlCol="0" anchor="t" anchorCtr="0"/>
          <a:lstStyle/>
          <a:p>
            <a:r>
              <a:rPr lang="de-DE" sz="1400" dirty="0">
                <a:solidFill>
                  <a:srgbClr val="000000"/>
                </a:solidFill>
              </a:rPr>
              <a:t>Die Informationen sind ständig an neue strategische Gegebenheiten anzupassen.</a:t>
            </a:r>
          </a:p>
        </p:txBody>
      </p:sp>
      <p:sp>
        <p:nvSpPr>
          <p:cNvPr id="16" name="Ellipse 4"/>
          <p:cNvSpPr/>
          <p:nvPr/>
        </p:nvSpPr>
        <p:spPr>
          <a:xfrm>
            <a:off x="2877693" y="3006632"/>
            <a:ext cx="3097530" cy="841830"/>
          </a:xfrm>
          <a:prstGeom prst="ellipse">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400" b="1" dirty="0">
                <a:solidFill>
                  <a:srgbClr val="000000"/>
                </a:solidFill>
              </a:rPr>
              <a:t>Informationen in interaktiven Kontrollsystemen</a:t>
            </a:r>
          </a:p>
        </p:txBody>
      </p:sp>
      <p:sp>
        <p:nvSpPr>
          <p:cNvPr id="9" name="Textfeld 8"/>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Welche Informationen werden kontrolliert? Anforderungen an interaktive Kontrollsysteme</a:t>
            </a:r>
            <a:endParaRPr lang="de-DE" sz="1600" b="1" dirty="0">
              <a:solidFill>
                <a:srgbClr val="002060"/>
              </a:solidFill>
            </a:endParaRPr>
          </a:p>
        </p:txBody>
      </p:sp>
      <p:sp>
        <p:nvSpPr>
          <p:cNvPr id="18" name="Textfeld 17"/>
          <p:cNvSpPr txBox="1"/>
          <p:nvPr/>
        </p:nvSpPr>
        <p:spPr>
          <a:xfrm>
            <a:off x="346710" y="6382247"/>
            <a:ext cx="1527982" cy="253916"/>
          </a:xfrm>
          <a:prstGeom prst="rect">
            <a:avLst/>
          </a:prstGeom>
          <a:noFill/>
        </p:spPr>
        <p:txBody>
          <a:bodyPr wrap="none" rtlCol="0">
            <a:spAutoFit/>
          </a:bodyPr>
          <a:lstStyle/>
          <a:p>
            <a:r>
              <a:rPr lang="de-DE" sz="1050" dirty="0" smtClean="0">
                <a:solidFill>
                  <a:schemeClr val="bg1">
                    <a:lumMod val="50000"/>
                  </a:schemeClr>
                </a:solidFill>
              </a:rPr>
              <a:t>Quelle: Simons (1995)</a:t>
            </a:r>
            <a:endParaRPr lang="de-DE" sz="1050" dirty="0">
              <a:solidFill>
                <a:srgbClr val="FF0000"/>
              </a:solidFill>
            </a:endParaRPr>
          </a:p>
        </p:txBody>
      </p:sp>
      <p:sp>
        <p:nvSpPr>
          <p:cNvPr id="1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186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9" name="Textfeld 18"/>
          <p:cNvSpPr txBox="1"/>
          <p:nvPr/>
        </p:nvSpPr>
        <p:spPr>
          <a:xfrm>
            <a:off x="217170" y="971550"/>
            <a:ext cx="3630866" cy="307777"/>
          </a:xfrm>
          <a:prstGeom prst="rect">
            <a:avLst/>
          </a:prstGeom>
          <a:noFill/>
        </p:spPr>
        <p:txBody>
          <a:bodyPr wrap="none" rtlCol="0">
            <a:spAutoFit/>
          </a:bodyPr>
          <a:lstStyle/>
          <a:p>
            <a:r>
              <a:rPr lang="de-DE" sz="1400" i="1" dirty="0" smtClean="0">
                <a:solidFill>
                  <a:schemeClr val="bg1">
                    <a:lumMod val="50000"/>
                  </a:schemeClr>
                </a:solidFill>
              </a:rPr>
              <a:t>3.5 Kontrolle – Ausgestaltung </a:t>
            </a:r>
            <a:r>
              <a:rPr lang="de-DE" sz="1400" i="1" smtClean="0">
                <a:solidFill>
                  <a:schemeClr val="bg1">
                    <a:lumMod val="50000"/>
                  </a:schemeClr>
                </a:solidFill>
              </a:rPr>
              <a:t>der Kontrolle </a:t>
            </a:r>
            <a:endParaRPr lang="de-DE" sz="1400" i="1" dirty="0">
              <a:solidFill>
                <a:schemeClr val="bg1">
                  <a:lumMod val="50000"/>
                </a:schemeClr>
              </a:solidFill>
            </a:endParaRPr>
          </a:p>
        </p:txBody>
      </p:sp>
    </p:spTree>
    <p:extLst>
      <p:ext uri="{BB962C8B-B14F-4D97-AF65-F5344CB8AC3E}">
        <p14:creationId xmlns:p14="http://schemas.microsoft.com/office/powerpoint/2010/main" val="762281843"/>
      </p:ext>
    </p:extLst>
  </p:cSld>
  <p:clrMapOvr>
    <a:masterClrMapping/>
  </p:clrMapOvr>
  <p:transition/>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2133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Gerade Verbindung 8"/>
          <p:cNvCxnSpPr/>
          <p:nvPr/>
        </p:nvCxnSpPr>
        <p:spPr bwMode="auto">
          <a:xfrm>
            <a:off x="1131570" y="1840230"/>
            <a:ext cx="677799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p:nvPr/>
        </p:nvCxnSpPr>
        <p:spPr bwMode="auto">
          <a:xfrm>
            <a:off x="1131570" y="5433060"/>
            <a:ext cx="677799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25729" name="Rectangle 1"/>
          <p:cNvSpPr>
            <a:spLocks noChangeArrowheads="1"/>
          </p:cNvSpPr>
          <p:nvPr/>
        </p:nvSpPr>
        <p:spPr bwMode="auto">
          <a:xfrm>
            <a:off x="1074420" y="1938010"/>
            <a:ext cx="689229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chemeClr val="tx1"/>
                </a:solidFill>
                <a:effectLst/>
                <a:ea typeface="Arial Unicode MS" pitchFamily="34" charset="-128"/>
                <a:cs typeface="Arial Unicode MS" pitchFamily="34" charset="-128"/>
              </a:rPr>
              <a:t>Infosys</a:t>
            </a: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 ist ein weltweit tätiges indisches IT-Unternehmen, das Anfang der 1980er Jahre gegründet wurde und heute knapp 150.000 Mitarbeiter beschäftigt. Bei Forbes wird es regelmäßig unter den Top 100 innovativsten Unternehmen der Welt geführt. Was aber macht </a:t>
            </a:r>
            <a:r>
              <a:rPr kumimoji="0" lang="de-DE" sz="1200" b="0" i="0" u="none" strike="noStrike" cap="none" normalizeH="0" baseline="0" dirty="0" err="1" smtClean="0">
                <a:ln>
                  <a:noFill/>
                </a:ln>
                <a:solidFill>
                  <a:schemeClr val="tx1"/>
                </a:solidFill>
                <a:effectLst/>
                <a:ea typeface="Arial Unicode MS" pitchFamily="34" charset="-128"/>
                <a:cs typeface="Arial Unicode MS" pitchFamily="34" charset="-128"/>
              </a:rPr>
              <a:t>Infosys</a:t>
            </a: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 so gut?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McGrath (2012) berichtet, dass </a:t>
            </a:r>
            <a:r>
              <a:rPr kumimoji="0" lang="de-DE" sz="1200" b="0" i="0" u="none" strike="noStrike" cap="none" normalizeH="0" baseline="0" dirty="0" err="1" smtClean="0">
                <a:ln>
                  <a:noFill/>
                </a:ln>
                <a:solidFill>
                  <a:schemeClr val="tx1"/>
                </a:solidFill>
                <a:effectLst/>
                <a:ea typeface="Arial Unicode MS" pitchFamily="34" charset="-128"/>
                <a:cs typeface="Arial Unicode MS" pitchFamily="34" charset="-128"/>
              </a:rPr>
              <a:t>Infosys</a:t>
            </a: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 extrem flexibel darin ist, interne Ressourcen zu </a:t>
            </a:r>
            <a:r>
              <a:rPr kumimoji="0" lang="de-DE" sz="1200" b="0" i="0" u="none" strike="noStrike" cap="none" normalizeH="0" baseline="0" dirty="0" err="1" smtClean="0">
                <a:ln>
                  <a:noFill/>
                </a:ln>
                <a:solidFill>
                  <a:schemeClr val="tx1"/>
                </a:solidFill>
                <a:effectLst/>
                <a:ea typeface="Arial Unicode MS" pitchFamily="34" charset="-128"/>
                <a:cs typeface="Arial Unicode MS" pitchFamily="34" charset="-128"/>
              </a:rPr>
              <a:t>reallokieren</a:t>
            </a: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 Budgets werden nicht jährlich, sondern quartalsweise angepasst und kontrolliert – generell wird nichts zwangsläufig in einem jährlichen Rhythmus gemacht. Werbebudgets beispielsweise jährlich zu planen macht aus der Sicht von </a:t>
            </a:r>
            <a:r>
              <a:rPr kumimoji="0" lang="de-DE" sz="1200" b="0" i="0" u="none" strike="noStrike" cap="none" normalizeH="0" baseline="0" dirty="0" err="1" smtClean="0">
                <a:ln>
                  <a:noFill/>
                </a:ln>
                <a:solidFill>
                  <a:schemeClr val="tx1"/>
                </a:solidFill>
                <a:effectLst/>
                <a:ea typeface="Arial Unicode MS" pitchFamily="34" charset="-128"/>
                <a:cs typeface="Arial Unicode MS" pitchFamily="34" charset="-128"/>
              </a:rPr>
              <a:t>Infosys</a:t>
            </a: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 keinen Sinn: Wie soll man am Anfang des Jahres wissen, welche Produkte wann wie beworben werden sollen, weil sie marktfähig geworden sind? Wie weiß ich in der Forschung und Entwicklung, ob sich plötzlich durch wissenschaftliche Entdeckungen die Notwendigkeit oder Chance ergibt, schnell und viel zu investieren? </a:t>
            </a:r>
          </a:p>
          <a:p>
            <a:pPr marL="0" marR="0" lvl="0" indent="0" algn="l" defTabSz="914400" rtl="0" eaLnBrk="0" fontAlgn="base" latinLnBrk="0" hangingPunct="0">
              <a:lnSpc>
                <a:spcPct val="100000"/>
              </a:lnSpc>
              <a:spcBef>
                <a:spcPct val="0"/>
              </a:spcBef>
              <a:spcAft>
                <a:spcPct val="0"/>
              </a:spcAft>
              <a:buClrTx/>
              <a:buSzTx/>
              <a:buFontTx/>
              <a:buNone/>
              <a:tabLst/>
            </a:pPr>
            <a:endParaRPr lang="de-DE" sz="1200" dirty="0" smtClean="0">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chemeClr val="tx1"/>
                </a:solidFill>
                <a:effectLst/>
                <a:ea typeface="Arial Unicode MS" pitchFamily="34" charset="-128"/>
                <a:cs typeface="Arial Unicode MS" pitchFamily="34" charset="-128"/>
              </a:rPr>
              <a:t>Sanyaj</a:t>
            </a: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 </a:t>
            </a:r>
            <a:r>
              <a:rPr kumimoji="0" lang="de-DE" sz="1200" b="0" i="0" u="none" strike="noStrike" cap="none" normalizeH="0" baseline="0" dirty="0" err="1" smtClean="0">
                <a:ln>
                  <a:noFill/>
                </a:ln>
                <a:solidFill>
                  <a:schemeClr val="tx1"/>
                </a:solidFill>
                <a:effectLst/>
                <a:ea typeface="Arial Unicode MS" pitchFamily="34" charset="-128"/>
                <a:cs typeface="Arial Unicode MS" pitchFamily="34" charset="-128"/>
              </a:rPr>
              <a:t>Purohit</a:t>
            </a: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 als Strategieverantwortlicher sagt, er könne sogar den gesamten Budgetierungsprozess alle sieben Tage anpassen, wenn es darauf ankäme. Auch die Transparenz, mit der bei </a:t>
            </a:r>
            <a:r>
              <a:rPr kumimoji="0" lang="de-DE" sz="1200" b="0" i="0" u="none" strike="noStrike" cap="none" normalizeH="0" baseline="0" dirty="0" err="1" smtClean="0">
                <a:ln>
                  <a:noFill/>
                </a:ln>
                <a:solidFill>
                  <a:schemeClr val="tx1"/>
                </a:solidFill>
                <a:effectLst/>
                <a:ea typeface="Arial Unicode MS" pitchFamily="34" charset="-128"/>
                <a:cs typeface="Arial Unicode MS" pitchFamily="34" charset="-128"/>
              </a:rPr>
              <a:t>Infosys</a:t>
            </a: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 budgetiert und kontrolliert wird, ist speziell: Den Mitarbeitern werden alle Daten zugänglich gemacht. Das führt dazu, dass Divisionsvorsitzende regelmäßig nicht benötigte Budgets zurückgeben. Diese können dann an anderer Stelle zugewiesen werden, wo gerade Potenzial für Werbung oder Forschung und Entwicklung liegt. </a:t>
            </a:r>
            <a:endParaRPr kumimoji="0" lang="de-DE" sz="1200" b="0" i="0" u="none" strike="noStrike" cap="none" normalizeH="0" baseline="0" dirty="0" smtClean="0">
              <a:ln>
                <a:noFill/>
              </a:ln>
              <a:solidFill>
                <a:schemeClr val="tx1"/>
              </a:solidFill>
              <a:effectLst/>
              <a:cs typeface="Arial" pitchFamily="34" charset="0"/>
            </a:endParaRPr>
          </a:p>
        </p:txBody>
      </p:sp>
      <p:sp>
        <p:nvSpPr>
          <p:cNvPr id="6" name="Textfeld 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Zur Not alle sieben Tage: flexible und transparente Budgetierungssysteme bei </a:t>
            </a:r>
            <a:r>
              <a:rPr lang="de-DE" sz="1600" b="1" dirty="0" err="1" smtClean="0">
                <a:solidFill>
                  <a:srgbClr val="002060"/>
                </a:solidFill>
              </a:rPr>
              <a:t>Infosys</a:t>
            </a:r>
            <a:endParaRPr lang="de-DE" sz="1600" b="1" dirty="0">
              <a:solidFill>
                <a:srgbClr val="002060"/>
              </a:solidFill>
            </a:endParaRPr>
          </a:p>
        </p:txBody>
      </p:sp>
      <p:pic>
        <p:nvPicPr>
          <p:cNvPr id="1320961" name="Picture 1"/>
          <p:cNvPicPr>
            <a:picLocks noChangeAspect="1" noChangeArrowheads="1"/>
          </p:cNvPicPr>
          <p:nvPr/>
        </p:nvPicPr>
        <p:blipFill>
          <a:blip r:embed="rId6" cstate="print"/>
          <a:srcRect/>
          <a:stretch>
            <a:fillRect/>
          </a:stretch>
        </p:blipFill>
        <p:spPr bwMode="auto">
          <a:xfrm>
            <a:off x="6845618" y="1554480"/>
            <a:ext cx="1076325" cy="457200"/>
          </a:xfrm>
          <a:prstGeom prst="rect">
            <a:avLst/>
          </a:prstGeom>
          <a:noFill/>
          <a:ln w="9525">
            <a:noFill/>
            <a:miter lim="800000"/>
            <a:headEnd/>
            <a:tailEnd/>
          </a:ln>
        </p:spPr>
      </p:pic>
      <p:sp>
        <p:nvSpPr>
          <p:cNvPr id="1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187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4" name="Textfeld 13"/>
          <p:cNvSpPr txBox="1"/>
          <p:nvPr/>
        </p:nvSpPr>
        <p:spPr>
          <a:xfrm>
            <a:off x="217170" y="971550"/>
            <a:ext cx="3630866" cy="307777"/>
          </a:xfrm>
          <a:prstGeom prst="rect">
            <a:avLst/>
          </a:prstGeom>
          <a:noFill/>
        </p:spPr>
        <p:txBody>
          <a:bodyPr wrap="none" rtlCol="0">
            <a:spAutoFit/>
          </a:bodyPr>
          <a:lstStyle/>
          <a:p>
            <a:r>
              <a:rPr lang="de-DE" sz="1400" i="1" dirty="0" smtClean="0">
                <a:solidFill>
                  <a:schemeClr val="bg1">
                    <a:lumMod val="50000"/>
                  </a:schemeClr>
                </a:solidFill>
              </a:rPr>
              <a:t>3.5 Kontrolle – Ausgestaltung </a:t>
            </a:r>
            <a:r>
              <a:rPr lang="de-DE" sz="1400" i="1" smtClean="0">
                <a:solidFill>
                  <a:schemeClr val="bg1">
                    <a:lumMod val="50000"/>
                  </a:schemeClr>
                </a:solidFill>
              </a:rPr>
              <a:t>der Kontrolle </a:t>
            </a:r>
            <a:endParaRPr lang="de-DE" sz="1400" i="1" dirty="0">
              <a:solidFill>
                <a:schemeClr val="bg1">
                  <a:lumMod val="50000"/>
                </a:schemeClr>
              </a:solidFill>
            </a:endParaRPr>
          </a:p>
        </p:txBody>
      </p:sp>
      <p:sp>
        <p:nvSpPr>
          <p:cNvPr id="13" name="Textfeld 12"/>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5" name="Gerade Verbindung 14"/>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6" name="Gerade Verbindung 15"/>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7" name="Textfeld 16"/>
          <p:cNvSpPr txBox="1"/>
          <p:nvPr/>
        </p:nvSpPr>
        <p:spPr>
          <a:xfrm>
            <a:off x="346710" y="6382247"/>
            <a:ext cx="1638590"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a:solidFill>
                  <a:schemeClr val="bg1">
                    <a:lumMod val="50000"/>
                  </a:schemeClr>
                </a:solidFill>
              </a:rPr>
              <a:t>McGrath </a:t>
            </a:r>
            <a:r>
              <a:rPr lang="de-DE" sz="1050" dirty="0" smtClean="0">
                <a:solidFill>
                  <a:schemeClr val="bg1">
                    <a:lumMod val="50000"/>
                  </a:schemeClr>
                </a:solidFill>
              </a:rPr>
              <a:t>(2012)</a:t>
            </a:r>
            <a:endParaRPr lang="de-DE" sz="1050" dirty="0">
              <a:solidFill>
                <a:srgbClr val="FF0000"/>
              </a:solidFill>
            </a:endParaRPr>
          </a:p>
        </p:txBody>
      </p:sp>
    </p:spTree>
  </p:cSld>
  <p:clrMapOvr>
    <a:masterClrMapping/>
  </p:clrMapOvr>
  <p:transition/>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Object 38" hidden="1"/>
          <p:cNvGraphicFramePr>
            <a:graphicFrameLocks noChangeAspect="1"/>
          </p:cNvGraphicFramePr>
          <p:nvPr>
            <p:custDataLst>
              <p:tags r:id="rId2"/>
            </p:custDataLst>
            <p:extLst>
              <p:ext uri="{D42A27DB-BD31-4B8C-83A1-F6EECF244321}">
                <p14:modId xmlns:p14="http://schemas.microsoft.com/office/powerpoint/2010/main" val="1842102999"/>
              </p:ext>
            </p:ext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271829" name="think-cell Folie" r:id="rId4" imgW="360" imgH="360" progId="TCLayout.ActiveDocument.1">
                  <p:embed/>
                </p:oleObj>
              </mc:Choice>
              <mc:Fallback>
                <p:oleObj name="think-cell Folie" r:id="rId4" imgW="360" imgH="360" progId="TCLayout.ActiveDocument.1">
                  <p:embed/>
                  <p:pic>
                    <p:nvPicPr>
                      <p:cNvPr id="0" name="Picture 46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 name="Ellipse 42"/>
          <p:cNvSpPr/>
          <p:nvPr/>
        </p:nvSpPr>
        <p:spPr bwMode="auto">
          <a:xfrm>
            <a:off x="6705600" y="3094892"/>
            <a:ext cx="2262553" cy="1242646"/>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 name="Rechteck 9"/>
          <p:cNvSpPr/>
          <p:nvPr/>
        </p:nvSpPr>
        <p:spPr bwMode="auto">
          <a:xfrm>
            <a:off x="407539" y="1889137"/>
            <a:ext cx="1422901" cy="4225913"/>
          </a:xfrm>
          <a:prstGeom prst="rect">
            <a:avLst/>
          </a:prstGeom>
          <a:solidFill>
            <a:schemeClr val="accent2">
              <a:lumMod val="20000"/>
              <a:lumOff val="80000"/>
            </a:schemeClr>
          </a:solidFill>
          <a:ln w="127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0000" tIns="46800" rIns="90000" bIns="46800" numCol="1" rtlCol="0" anchor="t" anchorCtr="0" compatLnSpc="1">
            <a:prstTxWarp prst="textNoShape">
              <a:avLst/>
            </a:prstTxWarp>
            <a:noAutofit/>
          </a:bodyPr>
          <a:lstStyle/>
          <a:p>
            <a:pPr eaLnBrk="0" fontAlgn="base" hangingPunct="0">
              <a:spcBef>
                <a:spcPct val="20000"/>
              </a:spcBef>
              <a:spcAft>
                <a:spcPct val="0"/>
              </a:spcAft>
            </a:pPr>
            <a:endParaRPr lang="de-DE" sz="1600" dirty="0" smtClean="0">
              <a:solidFill>
                <a:srgbClr val="000000"/>
              </a:solidFill>
            </a:endParaRPr>
          </a:p>
        </p:txBody>
      </p:sp>
      <p:sp>
        <p:nvSpPr>
          <p:cNvPr id="15" name="Textfeld 14"/>
          <p:cNvSpPr txBox="1"/>
          <p:nvPr/>
        </p:nvSpPr>
        <p:spPr>
          <a:xfrm>
            <a:off x="433192" y="3586595"/>
            <a:ext cx="1371595" cy="830997"/>
          </a:xfrm>
          <a:prstGeom prst="rect">
            <a:avLst/>
          </a:prstGeom>
          <a:noFill/>
        </p:spPr>
        <p:txBody>
          <a:bodyPr wrap="square" rtlCol="0">
            <a:spAutoFit/>
          </a:bodyPr>
          <a:lstStyle/>
          <a:p>
            <a:pPr algn="ctr"/>
            <a:r>
              <a:rPr lang="de-DE" sz="1200" b="1" dirty="0" smtClean="0">
                <a:solidFill>
                  <a:srgbClr val="000000"/>
                </a:solidFill>
              </a:rPr>
              <a:t>Unter-</a:t>
            </a:r>
            <a:r>
              <a:rPr lang="de-DE" sz="1200" b="1" dirty="0" err="1" smtClean="0">
                <a:solidFill>
                  <a:srgbClr val="000000"/>
                </a:solidFill>
              </a:rPr>
              <a:t>nehmerische</a:t>
            </a:r>
            <a:r>
              <a:rPr lang="de-DE" sz="1200" b="1" dirty="0" smtClean="0">
                <a:solidFill>
                  <a:srgbClr val="000000"/>
                </a:solidFill>
              </a:rPr>
              <a:t> Gestaltung der Kontrolle</a:t>
            </a:r>
            <a:endParaRPr lang="de-DE" sz="1200" b="1" dirty="0">
              <a:solidFill>
                <a:srgbClr val="000000"/>
              </a:solidFill>
            </a:endParaRPr>
          </a:p>
        </p:txBody>
      </p:sp>
      <p:sp>
        <p:nvSpPr>
          <p:cNvPr id="19" name="Textfeld 18"/>
          <p:cNvSpPr txBox="1"/>
          <p:nvPr/>
        </p:nvSpPr>
        <p:spPr>
          <a:xfrm>
            <a:off x="4798456" y="2292969"/>
            <a:ext cx="2041455" cy="461665"/>
          </a:xfrm>
          <a:prstGeom prst="rect">
            <a:avLst/>
          </a:prstGeom>
          <a:noFill/>
        </p:spPr>
        <p:txBody>
          <a:bodyPr wrap="square" rtlCol="0">
            <a:spAutoFit/>
          </a:bodyPr>
          <a:lstStyle/>
          <a:p>
            <a:r>
              <a:rPr lang="de-DE" sz="1200" b="1" dirty="0">
                <a:solidFill>
                  <a:srgbClr val="000000"/>
                </a:solidFill>
              </a:rPr>
              <a:t>Diagnostische Kontrollsysteme</a:t>
            </a:r>
          </a:p>
        </p:txBody>
      </p:sp>
      <p:sp>
        <p:nvSpPr>
          <p:cNvPr id="20" name="Textfeld 19"/>
          <p:cNvSpPr txBox="1"/>
          <p:nvPr/>
        </p:nvSpPr>
        <p:spPr>
          <a:xfrm>
            <a:off x="4798456" y="3422233"/>
            <a:ext cx="2041455" cy="276999"/>
          </a:xfrm>
          <a:prstGeom prst="rect">
            <a:avLst/>
          </a:prstGeom>
          <a:noFill/>
        </p:spPr>
        <p:txBody>
          <a:bodyPr wrap="square" rtlCol="0">
            <a:spAutoFit/>
          </a:bodyPr>
          <a:lstStyle/>
          <a:p>
            <a:r>
              <a:rPr lang="de-DE" sz="1200" b="1" dirty="0">
                <a:solidFill>
                  <a:srgbClr val="000000"/>
                </a:solidFill>
              </a:rPr>
              <a:t>Wertekontrolle</a:t>
            </a:r>
          </a:p>
        </p:txBody>
      </p:sp>
      <p:sp>
        <p:nvSpPr>
          <p:cNvPr id="21" name="Textfeld 20"/>
          <p:cNvSpPr txBox="1"/>
          <p:nvPr/>
        </p:nvSpPr>
        <p:spPr>
          <a:xfrm>
            <a:off x="4798456" y="4379531"/>
            <a:ext cx="2041455" cy="276999"/>
          </a:xfrm>
          <a:prstGeom prst="rect">
            <a:avLst/>
          </a:prstGeom>
          <a:noFill/>
        </p:spPr>
        <p:txBody>
          <a:bodyPr wrap="square" rtlCol="0">
            <a:spAutoFit/>
          </a:bodyPr>
          <a:lstStyle/>
          <a:p>
            <a:r>
              <a:rPr lang="de-DE" sz="1200" b="1" dirty="0" err="1">
                <a:solidFill>
                  <a:srgbClr val="000000"/>
                </a:solidFill>
              </a:rPr>
              <a:t>Grenzenkontrolle</a:t>
            </a:r>
            <a:endParaRPr lang="de-DE" sz="1200" b="1" dirty="0">
              <a:solidFill>
                <a:srgbClr val="000000"/>
              </a:solidFill>
            </a:endParaRPr>
          </a:p>
        </p:txBody>
      </p:sp>
      <p:sp>
        <p:nvSpPr>
          <p:cNvPr id="22" name="Textfeld 21"/>
          <p:cNvSpPr txBox="1"/>
          <p:nvPr/>
        </p:nvSpPr>
        <p:spPr>
          <a:xfrm>
            <a:off x="4798456" y="5324128"/>
            <a:ext cx="2041455" cy="461665"/>
          </a:xfrm>
          <a:prstGeom prst="rect">
            <a:avLst/>
          </a:prstGeom>
          <a:noFill/>
        </p:spPr>
        <p:txBody>
          <a:bodyPr wrap="square" rtlCol="0">
            <a:spAutoFit/>
          </a:bodyPr>
          <a:lstStyle/>
          <a:p>
            <a:r>
              <a:rPr lang="de-DE" sz="1200" b="1" dirty="0" smtClean="0">
                <a:solidFill>
                  <a:srgbClr val="000000"/>
                </a:solidFill>
              </a:rPr>
              <a:t>Interaktive Kontrollsysteme</a:t>
            </a:r>
            <a:endParaRPr lang="de-DE" sz="1200" b="1" dirty="0">
              <a:solidFill>
                <a:srgbClr val="000000"/>
              </a:solidFill>
            </a:endParaRPr>
          </a:p>
        </p:txBody>
      </p:sp>
      <p:sp>
        <p:nvSpPr>
          <p:cNvPr id="31" name="Textfeld 4"/>
          <p:cNvSpPr txBox="1"/>
          <p:nvPr/>
        </p:nvSpPr>
        <p:spPr>
          <a:xfrm>
            <a:off x="2308951" y="1560298"/>
            <a:ext cx="1528563"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Kontrollparameter</a:t>
            </a:r>
            <a:endParaRPr lang="de-DE" sz="1200" b="1" dirty="0">
              <a:solidFill>
                <a:srgbClr val="000000"/>
              </a:solidFill>
              <a:cs typeface="Arial" panose="020B0604020202020204" pitchFamily="34" charset="0"/>
            </a:endParaRPr>
          </a:p>
        </p:txBody>
      </p:sp>
      <p:sp>
        <p:nvSpPr>
          <p:cNvPr id="33" name="Textfeld 4"/>
          <p:cNvSpPr txBox="1"/>
          <p:nvPr/>
        </p:nvSpPr>
        <p:spPr>
          <a:xfrm>
            <a:off x="4798456" y="1560298"/>
            <a:ext cx="1528563"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Kontrollform</a:t>
            </a:r>
            <a:endParaRPr lang="de-DE" sz="1200" b="1" dirty="0">
              <a:solidFill>
                <a:srgbClr val="000000"/>
              </a:solidFill>
              <a:cs typeface="Arial" panose="020B0604020202020204" pitchFamily="34" charset="0"/>
            </a:endParaRPr>
          </a:p>
        </p:txBody>
      </p:sp>
      <p:cxnSp>
        <p:nvCxnSpPr>
          <p:cNvPr id="34" name="Gerade Verbindung 11"/>
          <p:cNvCxnSpPr/>
          <p:nvPr/>
        </p:nvCxnSpPr>
        <p:spPr>
          <a:xfrm>
            <a:off x="4831104" y="1898852"/>
            <a:ext cx="149591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5" name="Straight Arrow Connector 34"/>
          <p:cNvCxnSpPr/>
          <p:nvPr/>
        </p:nvCxnSpPr>
        <p:spPr bwMode="auto">
          <a:xfrm>
            <a:off x="1830440" y="2511048"/>
            <a:ext cx="2968016" cy="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36" name="Straight Arrow Connector 35"/>
          <p:cNvCxnSpPr/>
          <p:nvPr/>
        </p:nvCxnSpPr>
        <p:spPr bwMode="auto">
          <a:xfrm>
            <a:off x="1830440" y="3529956"/>
            <a:ext cx="2968016" cy="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37" name="Straight Arrow Connector 36"/>
          <p:cNvCxnSpPr/>
          <p:nvPr/>
        </p:nvCxnSpPr>
        <p:spPr bwMode="auto">
          <a:xfrm>
            <a:off x="1830440" y="4514445"/>
            <a:ext cx="2968016" cy="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a:off x="1830440" y="5554960"/>
            <a:ext cx="2968016" cy="0"/>
          </a:xfrm>
          <a:prstGeom prst="straightConnector1">
            <a:avLst/>
          </a:prstGeom>
          <a:solidFill>
            <a:schemeClr val="bg1"/>
          </a:solidFill>
          <a:ln w="9525" cap="flat" cmpd="sng" algn="ctr">
            <a:solidFill>
              <a:schemeClr val="tx1"/>
            </a:solidFill>
            <a:prstDash val="solid"/>
            <a:round/>
            <a:headEnd type="none" w="med" len="med"/>
            <a:tailEnd type="arrow"/>
          </a:ln>
          <a:effectLst/>
        </p:spPr>
      </p:cxnSp>
      <p:grpSp>
        <p:nvGrpSpPr>
          <p:cNvPr id="2" name="Group 2"/>
          <p:cNvGrpSpPr/>
          <p:nvPr/>
        </p:nvGrpSpPr>
        <p:grpSpPr>
          <a:xfrm>
            <a:off x="2362942" y="3079956"/>
            <a:ext cx="1722607" cy="900000"/>
            <a:chOff x="5151549" y="2078540"/>
            <a:chExt cx="1722607" cy="900000"/>
          </a:xfrm>
          <a:solidFill>
            <a:schemeClr val="accent2">
              <a:lumMod val="20000"/>
              <a:lumOff val="80000"/>
            </a:schemeClr>
          </a:solidFill>
        </p:grpSpPr>
        <p:sp>
          <p:nvSpPr>
            <p:cNvPr id="11" name="Ellipse 10"/>
            <p:cNvSpPr/>
            <p:nvPr/>
          </p:nvSpPr>
          <p:spPr bwMode="auto">
            <a:xfrm>
              <a:off x="5151549" y="2078540"/>
              <a:ext cx="1722607" cy="900000"/>
            </a:xfrm>
            <a:prstGeom prst="ellipse">
              <a:avLst/>
            </a:prstGeom>
            <a:grpFill/>
            <a:ln w="127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
          <p:nvSpPr>
            <p:cNvPr id="16" name="Textfeld 15"/>
            <p:cNvSpPr txBox="1"/>
            <p:nvPr/>
          </p:nvSpPr>
          <p:spPr>
            <a:xfrm>
              <a:off x="5316420" y="2390041"/>
              <a:ext cx="1392865" cy="276999"/>
            </a:xfrm>
            <a:prstGeom prst="rect">
              <a:avLst/>
            </a:prstGeom>
            <a:grpFill/>
          </p:spPr>
          <p:txBody>
            <a:bodyPr wrap="square" rtlCol="0">
              <a:spAutoFit/>
            </a:bodyPr>
            <a:lstStyle/>
            <a:p>
              <a:pPr algn="ctr"/>
              <a:r>
                <a:rPr lang="de-DE" sz="1200" dirty="0">
                  <a:solidFill>
                    <a:srgbClr val="000000"/>
                  </a:solidFill>
                </a:rPr>
                <a:t>Zentrale Werte</a:t>
              </a:r>
            </a:p>
          </p:txBody>
        </p:sp>
      </p:grpSp>
      <p:grpSp>
        <p:nvGrpSpPr>
          <p:cNvPr id="3" name="Group 1"/>
          <p:cNvGrpSpPr/>
          <p:nvPr/>
        </p:nvGrpSpPr>
        <p:grpSpPr>
          <a:xfrm>
            <a:off x="2362942" y="2073803"/>
            <a:ext cx="1722607" cy="900000"/>
            <a:chOff x="2101106" y="2089173"/>
            <a:chExt cx="1722607" cy="900000"/>
          </a:xfrm>
          <a:solidFill>
            <a:schemeClr val="accent2">
              <a:lumMod val="20000"/>
              <a:lumOff val="80000"/>
            </a:schemeClr>
          </a:solidFill>
        </p:grpSpPr>
        <p:sp>
          <p:nvSpPr>
            <p:cNvPr id="12" name="Ellipse 11"/>
            <p:cNvSpPr/>
            <p:nvPr/>
          </p:nvSpPr>
          <p:spPr bwMode="auto">
            <a:xfrm>
              <a:off x="2101106" y="2089173"/>
              <a:ext cx="1722607" cy="900000"/>
            </a:xfrm>
            <a:prstGeom prst="ellipse">
              <a:avLst/>
            </a:prstGeom>
            <a:grpFill/>
            <a:ln w="127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
          <p:nvSpPr>
            <p:cNvPr id="17" name="Textfeld 16"/>
            <p:cNvSpPr txBox="1"/>
            <p:nvPr/>
          </p:nvSpPr>
          <p:spPr>
            <a:xfrm>
              <a:off x="2205640" y="2308341"/>
              <a:ext cx="1513539" cy="461665"/>
            </a:xfrm>
            <a:prstGeom prst="rect">
              <a:avLst/>
            </a:prstGeom>
            <a:grpFill/>
          </p:spPr>
          <p:txBody>
            <a:bodyPr wrap="square" rtlCol="0">
              <a:spAutoFit/>
            </a:bodyPr>
            <a:lstStyle/>
            <a:p>
              <a:pPr algn="ctr"/>
              <a:r>
                <a:rPr lang="de-DE" sz="1200" dirty="0">
                  <a:solidFill>
                    <a:srgbClr val="000000"/>
                  </a:solidFill>
                </a:rPr>
                <a:t>Kritische </a:t>
              </a:r>
              <a:r>
                <a:rPr lang="de-DE" sz="1200" dirty="0" smtClean="0">
                  <a:solidFill>
                    <a:srgbClr val="000000"/>
                  </a:solidFill>
                </a:rPr>
                <a:t>Leistungsvariablen</a:t>
              </a:r>
              <a:endParaRPr lang="de-DE" sz="1200" dirty="0">
                <a:solidFill>
                  <a:srgbClr val="000000"/>
                </a:solidFill>
              </a:endParaRPr>
            </a:p>
          </p:txBody>
        </p:sp>
      </p:grpSp>
      <p:grpSp>
        <p:nvGrpSpPr>
          <p:cNvPr id="4" name="Group 25"/>
          <p:cNvGrpSpPr/>
          <p:nvPr/>
        </p:nvGrpSpPr>
        <p:grpSpPr>
          <a:xfrm>
            <a:off x="2362942" y="5104961"/>
            <a:ext cx="1722607" cy="900000"/>
            <a:chOff x="2111740" y="4860720"/>
            <a:chExt cx="1722607" cy="900000"/>
          </a:xfrm>
          <a:solidFill>
            <a:schemeClr val="accent2">
              <a:lumMod val="20000"/>
              <a:lumOff val="80000"/>
            </a:schemeClr>
          </a:solidFill>
        </p:grpSpPr>
        <p:sp>
          <p:nvSpPr>
            <p:cNvPr id="13" name="Ellipse 12"/>
            <p:cNvSpPr/>
            <p:nvPr/>
          </p:nvSpPr>
          <p:spPr bwMode="auto">
            <a:xfrm>
              <a:off x="2111740" y="4860720"/>
              <a:ext cx="1722607" cy="900000"/>
            </a:xfrm>
            <a:prstGeom prst="ellipse">
              <a:avLst/>
            </a:prstGeom>
            <a:grpFill/>
            <a:ln w="127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
          <p:nvSpPr>
            <p:cNvPr id="18" name="Textfeld 17"/>
            <p:cNvSpPr txBox="1"/>
            <p:nvPr/>
          </p:nvSpPr>
          <p:spPr>
            <a:xfrm>
              <a:off x="2276611" y="5079888"/>
              <a:ext cx="1392865" cy="461665"/>
            </a:xfrm>
            <a:prstGeom prst="rect">
              <a:avLst/>
            </a:prstGeom>
            <a:grpFill/>
          </p:spPr>
          <p:txBody>
            <a:bodyPr wrap="square" rtlCol="0">
              <a:spAutoFit/>
            </a:bodyPr>
            <a:lstStyle/>
            <a:p>
              <a:pPr algn="ctr"/>
              <a:r>
                <a:rPr lang="de-DE" sz="1200" dirty="0" smtClean="0">
                  <a:solidFill>
                    <a:srgbClr val="000000"/>
                  </a:solidFill>
                </a:rPr>
                <a:t>Strategische Unsicherheiten</a:t>
              </a:r>
              <a:endParaRPr lang="de-DE" sz="1200" dirty="0">
                <a:solidFill>
                  <a:srgbClr val="000000"/>
                </a:solidFill>
              </a:endParaRPr>
            </a:p>
          </p:txBody>
        </p:sp>
      </p:grpSp>
      <p:grpSp>
        <p:nvGrpSpPr>
          <p:cNvPr id="5" name="Group 4"/>
          <p:cNvGrpSpPr/>
          <p:nvPr/>
        </p:nvGrpSpPr>
        <p:grpSpPr>
          <a:xfrm>
            <a:off x="2362942" y="4098809"/>
            <a:ext cx="1722607" cy="900000"/>
            <a:chOff x="5322769" y="4850088"/>
            <a:chExt cx="1722607" cy="900000"/>
          </a:xfrm>
          <a:solidFill>
            <a:schemeClr val="accent2">
              <a:lumMod val="20000"/>
              <a:lumOff val="80000"/>
            </a:schemeClr>
          </a:solidFill>
        </p:grpSpPr>
        <p:sp>
          <p:nvSpPr>
            <p:cNvPr id="14" name="Ellipse 13"/>
            <p:cNvSpPr/>
            <p:nvPr/>
          </p:nvSpPr>
          <p:spPr bwMode="auto">
            <a:xfrm>
              <a:off x="5322769" y="4850088"/>
              <a:ext cx="1722607" cy="900000"/>
            </a:xfrm>
            <a:prstGeom prst="ellipse">
              <a:avLst/>
            </a:prstGeom>
            <a:grpFill/>
            <a:ln w="127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
          <p:nvSpPr>
            <p:cNvPr id="23" name="Textfeld 22"/>
            <p:cNvSpPr txBox="1"/>
            <p:nvPr/>
          </p:nvSpPr>
          <p:spPr>
            <a:xfrm>
              <a:off x="5487640" y="5069256"/>
              <a:ext cx="1392865" cy="461665"/>
            </a:xfrm>
            <a:prstGeom prst="rect">
              <a:avLst/>
            </a:prstGeom>
            <a:grpFill/>
          </p:spPr>
          <p:txBody>
            <a:bodyPr wrap="square" rtlCol="0">
              <a:spAutoFit/>
            </a:bodyPr>
            <a:lstStyle/>
            <a:p>
              <a:pPr algn="ctr"/>
              <a:r>
                <a:rPr lang="de-DE" sz="1200" dirty="0">
                  <a:solidFill>
                    <a:srgbClr val="000000"/>
                  </a:solidFill>
                </a:rPr>
                <a:t>Zu umgehende Risiken</a:t>
              </a:r>
            </a:p>
          </p:txBody>
        </p:sp>
      </p:grpSp>
      <p:cxnSp>
        <p:nvCxnSpPr>
          <p:cNvPr id="32" name="Gerade Verbindung 11"/>
          <p:cNvCxnSpPr/>
          <p:nvPr/>
        </p:nvCxnSpPr>
        <p:spPr>
          <a:xfrm>
            <a:off x="2341599" y="1898852"/>
            <a:ext cx="2305194" cy="0"/>
          </a:xfrm>
          <a:prstGeom prst="line">
            <a:avLst/>
          </a:prstGeom>
          <a:ln w="12700"/>
        </p:spPr>
        <p:style>
          <a:lnRef idx="1">
            <a:schemeClr val="dk1"/>
          </a:lnRef>
          <a:fillRef idx="0">
            <a:schemeClr val="dk1"/>
          </a:fillRef>
          <a:effectRef idx="0">
            <a:schemeClr val="dk1"/>
          </a:effectRef>
          <a:fontRef idx="minor">
            <a:schemeClr val="tx1"/>
          </a:fontRef>
        </p:style>
      </p:cxnSp>
      <p:sp>
        <p:nvSpPr>
          <p:cNvPr id="30" name="Textfeld 29"/>
          <p:cNvSpPr txBox="1"/>
          <p:nvPr/>
        </p:nvSpPr>
        <p:spPr>
          <a:xfrm>
            <a:off x="346710" y="6382247"/>
            <a:ext cx="1527982" cy="253916"/>
          </a:xfrm>
          <a:prstGeom prst="rect">
            <a:avLst/>
          </a:prstGeom>
          <a:noFill/>
        </p:spPr>
        <p:txBody>
          <a:bodyPr wrap="none" rtlCol="0">
            <a:spAutoFit/>
          </a:bodyPr>
          <a:lstStyle/>
          <a:p>
            <a:r>
              <a:rPr lang="de-DE" sz="1050" dirty="0" smtClean="0">
                <a:solidFill>
                  <a:schemeClr val="bg1">
                    <a:lumMod val="50000"/>
                  </a:schemeClr>
                </a:solidFill>
              </a:rPr>
              <a:t>Quelle: Simons (1995)</a:t>
            </a:r>
            <a:endParaRPr lang="de-DE" sz="1050" dirty="0">
              <a:solidFill>
                <a:srgbClr val="FF0000"/>
              </a:solidFill>
            </a:endParaRPr>
          </a:p>
        </p:txBody>
      </p:sp>
      <p:sp>
        <p:nvSpPr>
          <p:cNvPr id="40" name="Textfeld 39"/>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Unternehmerische Unternehmen nutzen oft eine Kombination aller Kontrollformen, wissen aber insbesondere um die Bedeutung der interaktiven Kontrolle</a:t>
            </a:r>
            <a:endParaRPr lang="de-DE" sz="1600" b="1" dirty="0">
              <a:solidFill>
                <a:srgbClr val="002060"/>
              </a:solidFill>
            </a:endParaRPr>
          </a:p>
        </p:txBody>
      </p:sp>
      <p:sp>
        <p:nvSpPr>
          <p:cNvPr id="42" name="Textfeld 41"/>
          <p:cNvSpPr txBox="1"/>
          <p:nvPr/>
        </p:nvSpPr>
        <p:spPr>
          <a:xfrm>
            <a:off x="6885163" y="3305004"/>
            <a:ext cx="2041455" cy="830997"/>
          </a:xfrm>
          <a:prstGeom prst="rect">
            <a:avLst/>
          </a:prstGeom>
          <a:noFill/>
        </p:spPr>
        <p:txBody>
          <a:bodyPr wrap="square" rtlCol="0">
            <a:spAutoFit/>
          </a:bodyPr>
          <a:lstStyle/>
          <a:p>
            <a:pPr algn="ctr"/>
            <a:r>
              <a:rPr lang="de-DE" sz="1200" dirty="0" smtClean="0">
                <a:solidFill>
                  <a:srgbClr val="000000"/>
                </a:solidFill>
              </a:rPr>
              <a:t>Kombination der vier Kontrollformen für unternehmerische Unternehmen vorteilhaft</a:t>
            </a:r>
            <a:endParaRPr lang="de-DE" sz="1200" dirty="0">
              <a:solidFill>
                <a:srgbClr val="000000"/>
              </a:solidFill>
            </a:endParaRPr>
          </a:p>
        </p:txBody>
      </p:sp>
      <p:sp>
        <p:nvSpPr>
          <p:cNvPr id="44" name="Pfeil nach rechts 43"/>
          <p:cNvSpPr/>
          <p:nvPr/>
        </p:nvSpPr>
        <p:spPr bwMode="auto">
          <a:xfrm>
            <a:off x="6142892" y="3317631"/>
            <a:ext cx="457200" cy="844061"/>
          </a:xfrm>
          <a:prstGeom prst="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188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46" name="Textfeld 45"/>
          <p:cNvSpPr txBox="1"/>
          <p:nvPr/>
        </p:nvSpPr>
        <p:spPr>
          <a:xfrm>
            <a:off x="217170" y="971550"/>
            <a:ext cx="3630866" cy="307777"/>
          </a:xfrm>
          <a:prstGeom prst="rect">
            <a:avLst/>
          </a:prstGeom>
          <a:noFill/>
        </p:spPr>
        <p:txBody>
          <a:bodyPr wrap="none" rtlCol="0">
            <a:spAutoFit/>
          </a:bodyPr>
          <a:lstStyle/>
          <a:p>
            <a:r>
              <a:rPr lang="de-DE" sz="1400" i="1" dirty="0" smtClean="0">
                <a:solidFill>
                  <a:schemeClr val="bg1">
                    <a:lumMod val="50000"/>
                  </a:schemeClr>
                </a:solidFill>
              </a:rPr>
              <a:t>3.5 Kontrolle – Ausgestaltung </a:t>
            </a:r>
            <a:r>
              <a:rPr lang="de-DE" sz="1400" i="1" smtClean="0">
                <a:solidFill>
                  <a:schemeClr val="bg1">
                    <a:lumMod val="50000"/>
                  </a:schemeClr>
                </a:solidFill>
              </a:rPr>
              <a:t>der Kontrolle </a:t>
            </a:r>
            <a:endParaRPr lang="de-DE" sz="1400" i="1" dirty="0">
              <a:solidFill>
                <a:schemeClr val="bg1">
                  <a:lumMod val="50000"/>
                </a:schemeClr>
              </a:solidFill>
            </a:endParaRPr>
          </a:p>
        </p:txBody>
      </p:sp>
    </p:spTree>
    <p:extLst>
      <p:ext uri="{BB962C8B-B14F-4D97-AF65-F5344CB8AC3E}">
        <p14:creationId xmlns:p14="http://schemas.microsoft.com/office/powerpoint/2010/main" val="1938575634"/>
      </p:ext>
    </p:extLst>
  </p:cSld>
  <p:clrMapOvr>
    <a:masterClrMapping/>
  </p:clrMapOvr>
  <p:transition/>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0785" name="Rectangle 1"/>
          <p:cNvSpPr>
            <a:spLocks noChangeArrowheads="1"/>
          </p:cNvSpPr>
          <p:nvPr/>
        </p:nvSpPr>
        <p:spPr bwMode="auto">
          <a:xfrm>
            <a:off x="1097280" y="2352169"/>
            <a:ext cx="692658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Das Top-Management bei der Tageszeitung USA Today bekommt wöchentlich Berichte, die die Zahlen der vergangenen Woche zusammenfassen und einen Ausblick auf strategisch relevante Ereignisse der kommenden Wochen geben. Die Zahlen reichen von einfachen Auflagenentwicklungen bis hin zu Entwicklungen einzelner Werbekunden. Durch letztere sollen die Entscheidungsträger einen Einblick in mögliche Wettbewerbsveränderungen und in das Verhalten von wichtigen Werbekunden erhalten. </a:t>
            </a:r>
          </a:p>
          <a:p>
            <a:pPr marL="0" marR="0" lvl="0" indent="0" algn="l" defTabSz="914400" rtl="0" eaLnBrk="0" fontAlgn="base" latinLnBrk="0" hangingPunct="0">
              <a:lnSpc>
                <a:spcPct val="100000"/>
              </a:lnSpc>
              <a:spcBef>
                <a:spcPct val="0"/>
              </a:spcBef>
              <a:spcAft>
                <a:spcPct val="0"/>
              </a:spcAft>
              <a:buClrTx/>
              <a:buSzTx/>
              <a:buFontTx/>
              <a:buNone/>
              <a:tabLst/>
            </a:pPr>
            <a:endParaRPr lang="de-DE" sz="1200" dirty="0" smtClean="0">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Jede Woche vereinbaren Top-Manager eine bestimmte Anzahl von Treffen mit hierarchisch unterstellten Mitarbeitern, um die jeweils relevanten Zahlen und Ausblicke mit ihnen zu diskutieren. Dabei wollen die Top-Manager unerwartete negative Abweichungen, aber auch unerwartete Erfolge genau verstehen und nachvollziehen. Durch diese Berichte mit anschließenden persönlichen Treffen, so</a:t>
            </a:r>
            <a:r>
              <a:rPr kumimoji="0" lang="de-DE" sz="1200" b="0" i="0" u="none" strike="noStrike" cap="none" normalizeH="0" dirty="0" smtClean="0">
                <a:ln>
                  <a:noFill/>
                </a:ln>
                <a:solidFill>
                  <a:schemeClr val="tx1"/>
                </a:solidFill>
                <a:effectLst/>
                <a:ea typeface="Arial Unicode MS" pitchFamily="34" charset="-128"/>
                <a:cs typeface="Arial Unicode MS" pitchFamily="34" charset="-128"/>
              </a:rPr>
              <a:t> Simons (1995)</a:t>
            </a:r>
            <a:r>
              <a:rPr kumimoji="0" lang="de-DE" sz="1200" b="0" i="0" u="none" strike="noStrike" cap="none" normalizeH="0" baseline="0" dirty="0" smtClean="0">
                <a:ln>
                  <a:noFill/>
                </a:ln>
                <a:solidFill>
                  <a:schemeClr val="tx1"/>
                </a:solidFill>
                <a:effectLst/>
                <a:ea typeface="Arial Unicode MS" pitchFamily="34" charset="-128"/>
                <a:cs typeface="Arial Unicode MS" pitchFamily="34" charset="-128"/>
              </a:rPr>
              <a:t>, ist bei USA Today eine ganze Reihe von innovativen Geschäftsideen geboren worden, darunter regelmäßige Umfragen zur Automobilindustrie, Farbanzeigen von kleinerer Größe, inhaltliche Anpassung einzelner Seiten an bestimmte Zielgruppen sowie das Einspannen der lokalen Zeitungsausträger zur Akquirierung von lokalen Werbepartnern. </a:t>
            </a:r>
            <a:endParaRPr kumimoji="0" lang="de-DE" sz="2800" b="0" i="0" u="none" strike="noStrike" cap="none" normalizeH="0" baseline="0" dirty="0" smtClean="0">
              <a:ln>
                <a:noFill/>
              </a:ln>
              <a:solidFill>
                <a:schemeClr val="tx1"/>
              </a:solidFill>
              <a:effectLst/>
              <a:cs typeface="Arial" pitchFamily="34" charset="0"/>
            </a:endParaRPr>
          </a:p>
        </p:txBody>
      </p:sp>
      <p:sp>
        <p:nvSpPr>
          <p:cNvPr id="6" name="Textfeld 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Interaktive Kontrolle des Top-Managements: So entstehen Innovationen bei USA Today</a:t>
            </a:r>
            <a:endParaRPr lang="de-DE" sz="1600" b="1" dirty="0">
              <a:solidFill>
                <a:srgbClr val="002060"/>
              </a:solidFill>
            </a:endParaRPr>
          </a:p>
        </p:txBody>
      </p:sp>
      <p:cxnSp>
        <p:nvCxnSpPr>
          <p:cNvPr id="8" name="Gerade Verbindung 7"/>
          <p:cNvCxnSpPr/>
          <p:nvPr/>
        </p:nvCxnSpPr>
        <p:spPr bwMode="auto">
          <a:xfrm>
            <a:off x="1131570" y="2171700"/>
            <a:ext cx="677799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a:off x="1131570" y="5375910"/>
            <a:ext cx="677799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325057" name="Picture 1"/>
          <p:cNvPicPr>
            <a:picLocks noChangeAspect="1" noChangeArrowheads="1"/>
          </p:cNvPicPr>
          <p:nvPr/>
        </p:nvPicPr>
        <p:blipFill>
          <a:blip r:embed="rId2" cstate="print"/>
          <a:srcRect/>
          <a:stretch>
            <a:fillRect/>
          </a:stretch>
        </p:blipFill>
        <p:spPr bwMode="auto">
          <a:xfrm>
            <a:off x="6613208" y="2057400"/>
            <a:ext cx="1316151" cy="278130"/>
          </a:xfrm>
          <a:prstGeom prst="rect">
            <a:avLst/>
          </a:prstGeom>
          <a:noFill/>
          <a:ln w="9525">
            <a:noFill/>
            <a:miter lim="800000"/>
            <a:headEnd/>
            <a:tailEnd/>
          </a:ln>
        </p:spPr>
      </p:pic>
      <p:sp>
        <p:nvSpPr>
          <p:cNvPr id="1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189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1" name="Textfeld 10"/>
          <p:cNvSpPr txBox="1"/>
          <p:nvPr/>
        </p:nvSpPr>
        <p:spPr>
          <a:xfrm>
            <a:off x="217170" y="971550"/>
            <a:ext cx="3630866" cy="307777"/>
          </a:xfrm>
          <a:prstGeom prst="rect">
            <a:avLst/>
          </a:prstGeom>
          <a:noFill/>
        </p:spPr>
        <p:txBody>
          <a:bodyPr wrap="none" rtlCol="0">
            <a:spAutoFit/>
          </a:bodyPr>
          <a:lstStyle/>
          <a:p>
            <a:r>
              <a:rPr lang="de-DE" sz="1400" i="1" dirty="0" smtClean="0">
                <a:solidFill>
                  <a:schemeClr val="bg1">
                    <a:lumMod val="50000"/>
                  </a:schemeClr>
                </a:solidFill>
              </a:rPr>
              <a:t>3.5 Kontrolle – Ausgestaltung der Kontrolle </a:t>
            </a:r>
            <a:endParaRPr lang="de-DE" sz="1400" i="1" dirty="0">
              <a:solidFill>
                <a:schemeClr val="bg1">
                  <a:lumMod val="50000"/>
                </a:schemeClr>
              </a:solidFill>
            </a:endParaRPr>
          </a:p>
        </p:txBody>
      </p:sp>
      <p:sp>
        <p:nvSpPr>
          <p:cNvPr id="12" name="Textfeld 11"/>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3" name="Gerade Verbindung 12"/>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4" name="Gerade Verbindung 13"/>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5" name="Textfeld 14"/>
          <p:cNvSpPr txBox="1"/>
          <p:nvPr/>
        </p:nvSpPr>
        <p:spPr>
          <a:xfrm>
            <a:off x="346710" y="6382247"/>
            <a:ext cx="1527982" cy="253916"/>
          </a:xfrm>
          <a:prstGeom prst="rect">
            <a:avLst/>
          </a:prstGeom>
          <a:noFill/>
        </p:spPr>
        <p:txBody>
          <a:bodyPr wrap="none" rtlCol="0">
            <a:spAutoFit/>
          </a:bodyPr>
          <a:lstStyle/>
          <a:p>
            <a:r>
              <a:rPr lang="de-DE" sz="1050" dirty="0" smtClean="0">
                <a:solidFill>
                  <a:schemeClr val="bg1">
                    <a:lumMod val="50000"/>
                  </a:schemeClr>
                </a:solidFill>
              </a:rPr>
              <a:t>Quelle: Simons (1995)</a:t>
            </a:r>
            <a:endParaRPr lang="de-DE" sz="1050" dirty="0">
              <a:solidFill>
                <a:srgbClr val="FF0000"/>
              </a:solidFill>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96796" y="2039651"/>
            <a:ext cx="1183821" cy="1672541"/>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Nokia</a:t>
            </a:r>
            <a:endParaRPr lang="de-DE" sz="1200" b="1" dirty="0">
              <a:latin typeface="Arial" panose="020B0604020202020204" pitchFamily="34" charset="0"/>
              <a:cs typeface="Arial" panose="020B0604020202020204" pitchFamily="34" charset="0"/>
            </a:endParaRPr>
          </a:p>
        </p:txBody>
      </p:sp>
      <p:sp>
        <p:nvSpPr>
          <p:cNvPr id="3" name="Textfeld 2"/>
          <p:cNvSpPr txBox="1"/>
          <p:nvPr/>
        </p:nvSpPr>
        <p:spPr>
          <a:xfrm>
            <a:off x="296796" y="3772721"/>
            <a:ext cx="1183821" cy="1522611"/>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Research in Motion (RIM)</a:t>
            </a:r>
            <a:endParaRPr lang="de-DE" sz="1200" b="1" dirty="0">
              <a:latin typeface="Arial" panose="020B0604020202020204" pitchFamily="34" charset="0"/>
              <a:cs typeface="Arial" panose="020B0604020202020204" pitchFamily="34" charset="0"/>
            </a:endParaRPr>
          </a:p>
        </p:txBody>
      </p:sp>
      <p:sp>
        <p:nvSpPr>
          <p:cNvPr id="10" name="Textfeld 9"/>
          <p:cNvSpPr txBox="1"/>
          <p:nvPr/>
        </p:nvSpPr>
        <p:spPr>
          <a:xfrm>
            <a:off x="1750041" y="2039651"/>
            <a:ext cx="1798377" cy="1754326"/>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Einstieg in den Mobilfunk durch Herstellung des ersten Automobiltelefons für skandinavisches Netz Anfang der 1980er Jahre und Reduktion der Aktivitäten im Gummi-Geschäft</a:t>
            </a:r>
          </a:p>
        </p:txBody>
      </p:sp>
      <p:sp>
        <p:nvSpPr>
          <p:cNvPr id="11" name="Textfeld 10"/>
          <p:cNvSpPr txBox="1"/>
          <p:nvPr/>
        </p:nvSpPr>
        <p:spPr>
          <a:xfrm>
            <a:off x="1750040" y="3772722"/>
            <a:ext cx="1907560" cy="1569660"/>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Einstieg in die Technologie von „Wireless Pagers“ Ende der 1980er/Anfang </a:t>
            </a:r>
            <a:r>
              <a:rPr lang="de-DE" sz="1200" dirty="0" smtClean="0">
                <a:latin typeface="Arial" panose="020B0604020202020204" pitchFamily="34" charset="0"/>
                <a:cs typeface="Arial" panose="020B0604020202020204" pitchFamily="34" charset="0"/>
              </a:rPr>
              <a:t>der 1990er </a:t>
            </a:r>
            <a:r>
              <a:rPr lang="de-DE" sz="1200" dirty="0">
                <a:latin typeface="Arial" panose="020B0604020202020204" pitchFamily="34" charset="0"/>
                <a:cs typeface="Arial" panose="020B0604020202020204" pitchFamily="34" charset="0"/>
              </a:rPr>
              <a:t>Jahre als eines der ersten Unternehmen und Aufgabe des LED-Geschäfts </a:t>
            </a:r>
          </a:p>
        </p:txBody>
      </p:sp>
      <p:sp>
        <p:nvSpPr>
          <p:cNvPr id="13" name="Textfeld 12"/>
          <p:cNvSpPr txBox="1"/>
          <p:nvPr/>
        </p:nvSpPr>
        <p:spPr>
          <a:xfrm>
            <a:off x="3622247" y="2039651"/>
            <a:ext cx="2123459" cy="646331"/>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Inbetriebnahme des ersten Mobilfunknetzes </a:t>
            </a:r>
            <a:r>
              <a:rPr lang="de-DE" sz="1200" i="1" dirty="0">
                <a:latin typeface="Arial" panose="020B0604020202020204" pitchFamily="34" charset="0"/>
                <a:cs typeface="Arial" panose="020B0604020202020204" pitchFamily="34" charset="0"/>
              </a:rPr>
              <a:t>(Technologie)</a:t>
            </a:r>
          </a:p>
        </p:txBody>
      </p:sp>
      <p:sp>
        <p:nvSpPr>
          <p:cNvPr id="14" name="Textfeld 13"/>
          <p:cNvSpPr txBox="1"/>
          <p:nvPr/>
        </p:nvSpPr>
        <p:spPr>
          <a:xfrm>
            <a:off x="3622248" y="3772722"/>
            <a:ext cx="2191698" cy="830997"/>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Weiterentwicklungen der Möglichkeiten beim kabellosen Datentransfer </a:t>
            </a:r>
            <a:r>
              <a:rPr lang="de-DE" sz="1200" i="1" dirty="0">
                <a:latin typeface="Arial" panose="020B0604020202020204" pitchFamily="34" charset="0"/>
                <a:cs typeface="Arial" panose="020B0604020202020204" pitchFamily="34" charset="0"/>
              </a:rPr>
              <a:t>(Technologie)</a:t>
            </a:r>
          </a:p>
        </p:txBody>
      </p:sp>
      <p:sp>
        <p:nvSpPr>
          <p:cNvPr id="16" name="Textfeld 15"/>
          <p:cNvSpPr txBox="1"/>
          <p:nvPr/>
        </p:nvSpPr>
        <p:spPr>
          <a:xfrm>
            <a:off x="5952628" y="2039651"/>
            <a:ext cx="1908212"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17" name="Textfeld 16"/>
          <p:cNvSpPr txBox="1"/>
          <p:nvPr/>
        </p:nvSpPr>
        <p:spPr>
          <a:xfrm>
            <a:off x="5952628" y="3772722"/>
            <a:ext cx="1908212"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endParaRPr lang="de-DE" sz="1200" dirty="0">
              <a:latin typeface="Arial" panose="020B0604020202020204" pitchFamily="34" charset="0"/>
              <a:cs typeface="Arial" panose="020B0604020202020204" pitchFamily="34" charset="0"/>
            </a:endParaRPr>
          </a:p>
        </p:txBody>
      </p:sp>
      <p:sp>
        <p:nvSpPr>
          <p:cNvPr id="19" name="Textfeld 18"/>
          <p:cNvSpPr txBox="1"/>
          <p:nvPr/>
        </p:nvSpPr>
        <p:spPr>
          <a:xfrm>
            <a:off x="6960740" y="2039651"/>
            <a:ext cx="1908212"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20" name="Textfeld 19"/>
          <p:cNvSpPr txBox="1"/>
          <p:nvPr/>
        </p:nvSpPr>
        <p:spPr>
          <a:xfrm>
            <a:off x="6960740" y="3772722"/>
            <a:ext cx="1908212"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32" name="Textfeld 31"/>
          <p:cNvSpPr txBox="1"/>
          <p:nvPr/>
        </p:nvSpPr>
        <p:spPr>
          <a:xfrm>
            <a:off x="7875445" y="2039651"/>
            <a:ext cx="1268555"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33" name="Textfeld 32"/>
          <p:cNvSpPr txBox="1"/>
          <p:nvPr/>
        </p:nvSpPr>
        <p:spPr>
          <a:xfrm>
            <a:off x="7875445" y="3772722"/>
            <a:ext cx="1268555"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30" name="Textfeld 29"/>
          <p:cNvSpPr txBox="1"/>
          <p:nvPr/>
        </p:nvSpPr>
        <p:spPr>
          <a:xfrm>
            <a:off x="296796" y="5357865"/>
            <a:ext cx="1183821" cy="720000"/>
          </a:xfrm>
          <a:prstGeom prst="rect">
            <a:avLst/>
          </a:prstGeom>
          <a:solidFill>
            <a:schemeClr val="accent2">
              <a:lumMod val="20000"/>
              <a:lumOff val="80000"/>
            </a:schemeClr>
          </a:solidFill>
        </p:spPr>
        <p:txBody>
          <a:bodyPr wrap="square" rtlCol="0">
            <a:noAutofit/>
          </a:bodyPr>
          <a:lstStyle/>
          <a:p>
            <a:r>
              <a:rPr lang="de-DE" sz="1200" b="1" dirty="0" err="1">
                <a:latin typeface="Arial" panose="020B0604020202020204" pitchFamily="34" charset="0"/>
                <a:cs typeface="Arial" panose="020B0604020202020204" pitchFamily="34" charset="0"/>
              </a:rPr>
              <a:t>Shutterstock</a:t>
            </a:r>
            <a:endParaRPr lang="de-DE" sz="1200" b="1" dirty="0">
              <a:latin typeface="Arial" panose="020B0604020202020204" pitchFamily="34" charset="0"/>
              <a:cs typeface="Arial" panose="020B0604020202020204" pitchFamily="34" charset="0"/>
            </a:endParaRPr>
          </a:p>
        </p:txBody>
      </p:sp>
      <p:sp>
        <p:nvSpPr>
          <p:cNvPr id="35" name="Textfeld 34"/>
          <p:cNvSpPr txBox="1"/>
          <p:nvPr/>
        </p:nvSpPr>
        <p:spPr>
          <a:xfrm>
            <a:off x="1750040" y="5357865"/>
            <a:ext cx="1798378" cy="830997"/>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Ausweitung des Bilderdownload-Services auf Facebook-Werbetreibende</a:t>
            </a:r>
          </a:p>
        </p:txBody>
      </p:sp>
      <p:sp>
        <p:nvSpPr>
          <p:cNvPr id="36" name="Textfeld 35"/>
          <p:cNvSpPr txBox="1"/>
          <p:nvPr/>
        </p:nvSpPr>
        <p:spPr>
          <a:xfrm>
            <a:off x="3622248" y="5357865"/>
            <a:ext cx="2246289" cy="830997"/>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Verändertes Surfverhalten von Werbeadressaten </a:t>
            </a:r>
            <a:r>
              <a:rPr lang="de-DE" sz="1200" i="1" dirty="0">
                <a:latin typeface="Arial" panose="020B0604020202020204" pitchFamily="34" charset="0"/>
                <a:cs typeface="Arial" panose="020B0604020202020204" pitchFamily="34" charset="0"/>
              </a:rPr>
              <a:t>(Kundenverhalten)</a:t>
            </a:r>
          </a:p>
          <a:p>
            <a:pPr marL="285750" indent="-285750">
              <a:buFont typeface="Symbol" panose="05050102010706020507" pitchFamily="18" charset="2"/>
              <a:buChar char="-"/>
            </a:pPr>
            <a:endParaRPr lang="de-DE" sz="1200" dirty="0">
              <a:latin typeface="Arial" panose="020B0604020202020204" pitchFamily="34" charset="0"/>
              <a:cs typeface="Arial" panose="020B0604020202020204" pitchFamily="34" charset="0"/>
            </a:endParaRPr>
          </a:p>
        </p:txBody>
      </p:sp>
      <p:sp>
        <p:nvSpPr>
          <p:cNvPr id="37" name="Textfeld 36"/>
          <p:cNvSpPr txBox="1"/>
          <p:nvPr/>
        </p:nvSpPr>
        <p:spPr>
          <a:xfrm>
            <a:off x="5952628" y="5357865"/>
            <a:ext cx="1908212" cy="461665"/>
          </a:xfrm>
          <a:prstGeom prst="rect">
            <a:avLst/>
          </a:prstGeom>
          <a:noFill/>
        </p:spPr>
        <p:txBody>
          <a:bodyPr wrap="square" rtlCol="0">
            <a:spAutoFit/>
          </a:bodyPr>
          <a:lstStyle/>
          <a:p>
            <a:pPr marL="285750" indent="-285750"/>
            <a:r>
              <a:rPr lang="de-DE" sz="1200" dirty="0">
                <a:latin typeface="Arial" panose="020B0604020202020204" pitchFamily="34" charset="0"/>
                <a:cs typeface="Arial" panose="020B0604020202020204" pitchFamily="34" charset="0"/>
              </a:rPr>
              <a:t>m</a:t>
            </a:r>
            <a:r>
              <a:rPr lang="de-DE" sz="1200" dirty="0" smtClean="0">
                <a:latin typeface="Arial" panose="020B0604020202020204" pitchFamily="34" charset="0"/>
                <a:cs typeface="Arial" panose="020B0604020202020204" pitchFamily="34" charset="0"/>
              </a:rPr>
              <a:t>ittel </a:t>
            </a:r>
          </a:p>
          <a:p>
            <a:r>
              <a:rPr lang="de-DE" sz="1200" dirty="0">
                <a:latin typeface="Arial" panose="020B0604020202020204" pitchFamily="34" charset="0"/>
                <a:cs typeface="Arial" panose="020B0604020202020204" pitchFamily="34" charset="0"/>
              </a:rPr>
              <a:t> </a:t>
            </a:r>
            <a:r>
              <a:rPr lang="de-DE" sz="1200" dirty="0" smtClean="0">
                <a:latin typeface="Arial" panose="020B0604020202020204" pitchFamily="34" charset="0"/>
                <a:cs typeface="Arial" panose="020B0604020202020204" pitchFamily="34" charset="0"/>
              </a:rPr>
              <a:t>      </a:t>
            </a:r>
            <a:endParaRPr lang="de-DE" sz="1200" dirty="0">
              <a:latin typeface="Arial" panose="020B0604020202020204" pitchFamily="34" charset="0"/>
              <a:cs typeface="Arial" panose="020B0604020202020204" pitchFamily="34" charset="0"/>
            </a:endParaRPr>
          </a:p>
        </p:txBody>
      </p:sp>
      <p:sp>
        <p:nvSpPr>
          <p:cNvPr id="38" name="Textfeld 37"/>
          <p:cNvSpPr txBox="1"/>
          <p:nvPr/>
        </p:nvSpPr>
        <p:spPr>
          <a:xfrm>
            <a:off x="6960740" y="5357865"/>
            <a:ext cx="1908212" cy="276999"/>
          </a:xfrm>
          <a:prstGeom prst="rect">
            <a:avLst/>
          </a:prstGeom>
          <a:noFill/>
        </p:spPr>
        <p:txBody>
          <a:bodyPr wrap="square" rtlCol="0">
            <a:spAutoFit/>
          </a:bodyPr>
          <a:lstStyle/>
          <a:p>
            <a:pPr marL="285750" indent="-285750"/>
            <a:r>
              <a:rPr lang="de-DE" sz="1200" dirty="0" smtClean="0">
                <a:latin typeface="Arial" panose="020B0604020202020204" pitchFamily="34" charset="0"/>
                <a:cs typeface="Arial" panose="020B0604020202020204" pitchFamily="34" charset="0"/>
              </a:rPr>
              <a:t>hoch</a:t>
            </a:r>
          </a:p>
        </p:txBody>
      </p:sp>
      <p:sp>
        <p:nvSpPr>
          <p:cNvPr id="39" name="Textfeld 38"/>
          <p:cNvSpPr txBox="1"/>
          <p:nvPr/>
        </p:nvSpPr>
        <p:spPr>
          <a:xfrm>
            <a:off x="7875445" y="5357865"/>
            <a:ext cx="1908212" cy="461665"/>
          </a:xfrm>
          <a:prstGeom prst="rect">
            <a:avLst/>
          </a:prstGeom>
          <a:noFill/>
        </p:spPr>
        <p:txBody>
          <a:bodyPr wrap="square" rtlCol="0">
            <a:spAutoFit/>
          </a:bodyPr>
          <a:lstStyle/>
          <a:p>
            <a:pPr marL="285750" indent="-285750"/>
            <a:r>
              <a:rPr lang="de-DE" sz="1200" dirty="0">
                <a:latin typeface="Arial" panose="020B0604020202020204" pitchFamily="34" charset="0"/>
                <a:cs typeface="Arial" panose="020B0604020202020204" pitchFamily="34" charset="0"/>
              </a:rPr>
              <a:t>m</a:t>
            </a:r>
            <a:r>
              <a:rPr lang="de-DE" sz="1200" dirty="0" smtClean="0">
                <a:latin typeface="Arial" panose="020B0604020202020204" pitchFamily="34" charset="0"/>
                <a:cs typeface="Arial" panose="020B0604020202020204" pitchFamily="34" charset="0"/>
              </a:rPr>
              <a:t>ittel </a:t>
            </a:r>
          </a:p>
          <a:p>
            <a:r>
              <a:rPr lang="de-DE" sz="1200" dirty="0">
                <a:latin typeface="Arial" panose="020B0604020202020204" pitchFamily="34" charset="0"/>
                <a:cs typeface="Arial" panose="020B0604020202020204" pitchFamily="34" charset="0"/>
              </a:rPr>
              <a:t> </a:t>
            </a:r>
            <a:r>
              <a:rPr lang="de-DE" sz="1200" dirty="0" smtClean="0">
                <a:latin typeface="Arial" panose="020B0604020202020204" pitchFamily="34" charset="0"/>
                <a:cs typeface="Arial" panose="020B0604020202020204" pitchFamily="34" charset="0"/>
              </a:rPr>
              <a:t>      </a:t>
            </a:r>
            <a:endParaRPr lang="de-DE" sz="1200" dirty="0">
              <a:latin typeface="Arial" panose="020B0604020202020204" pitchFamily="34" charset="0"/>
              <a:cs typeface="Arial" panose="020B0604020202020204" pitchFamily="34" charset="0"/>
            </a:endParaRPr>
          </a:p>
        </p:txBody>
      </p:sp>
      <p:sp>
        <p:nvSpPr>
          <p:cNvPr id="40" name="Textfeld 39"/>
          <p:cNvSpPr txBox="1"/>
          <p:nvPr/>
        </p:nvSpPr>
        <p:spPr>
          <a:xfrm>
            <a:off x="217171" y="388620"/>
            <a:ext cx="8332470" cy="338554"/>
          </a:xfrm>
          <a:prstGeom prst="rect">
            <a:avLst/>
          </a:prstGeom>
          <a:noFill/>
        </p:spPr>
        <p:txBody>
          <a:bodyPr wrap="square" rtlCol="0">
            <a:spAutoFit/>
          </a:bodyPr>
          <a:lstStyle/>
          <a:p>
            <a:r>
              <a:rPr lang="de-DE" sz="1600" b="1" dirty="0">
                <a:solidFill>
                  <a:srgbClr val="002060"/>
                </a:solidFill>
              </a:rPr>
              <a:t>Beispiele unternehmerischer </a:t>
            </a:r>
            <a:r>
              <a:rPr lang="de-DE" sz="1600" b="1" dirty="0" smtClean="0">
                <a:solidFill>
                  <a:srgbClr val="002060"/>
                </a:solidFill>
              </a:rPr>
              <a:t>Aktivitäten etablierter Unternehmen (2/2)</a:t>
            </a:r>
            <a:endParaRPr lang="de-DE" sz="1600" b="1" dirty="0">
              <a:solidFill>
                <a:srgbClr val="002060"/>
              </a:solidFill>
            </a:endParaRPr>
          </a:p>
        </p:txBody>
      </p:sp>
      <p:sp>
        <p:nvSpPr>
          <p:cNvPr id="42" name="Textfeld 41"/>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41" name="Textfeld 40"/>
          <p:cNvSpPr txBox="1"/>
          <p:nvPr/>
        </p:nvSpPr>
        <p:spPr>
          <a:xfrm>
            <a:off x="1750040" y="1460121"/>
            <a:ext cx="1625611" cy="461665"/>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Unternehmerische Aktivität</a:t>
            </a:r>
          </a:p>
        </p:txBody>
      </p:sp>
      <p:sp>
        <p:nvSpPr>
          <p:cNvPr id="43" name="Textfeld 42"/>
          <p:cNvSpPr txBox="1"/>
          <p:nvPr/>
        </p:nvSpPr>
        <p:spPr>
          <a:xfrm>
            <a:off x="3622248" y="1460121"/>
            <a:ext cx="2285343" cy="461665"/>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Zugrunde liegende </a:t>
            </a:r>
          </a:p>
          <a:p>
            <a:r>
              <a:rPr lang="de-DE" sz="1200" b="1" dirty="0" smtClean="0">
                <a:latin typeface="Arial" panose="020B0604020202020204" pitchFamily="34" charset="0"/>
                <a:cs typeface="Arial" panose="020B0604020202020204" pitchFamily="34" charset="0"/>
              </a:rPr>
              <a:t>(</a:t>
            </a:r>
            <a:r>
              <a:rPr lang="de-DE" sz="1200" b="1" dirty="0">
                <a:latin typeface="Arial" panose="020B0604020202020204" pitchFamily="34" charset="0"/>
                <a:cs typeface="Arial" panose="020B0604020202020204" pitchFamily="34" charset="0"/>
              </a:rPr>
              <a:t>Haupt-)Veränderung(en)</a:t>
            </a:r>
          </a:p>
        </p:txBody>
      </p:sp>
      <p:sp>
        <p:nvSpPr>
          <p:cNvPr id="44" name="Textfeld 43"/>
          <p:cNvSpPr txBox="1"/>
          <p:nvPr/>
        </p:nvSpPr>
        <p:spPr>
          <a:xfrm>
            <a:off x="5952628" y="1460121"/>
            <a:ext cx="1116124" cy="276999"/>
          </a:xfrm>
          <a:prstGeom prst="rect">
            <a:avLst/>
          </a:prstGeom>
          <a:noFill/>
        </p:spPr>
        <p:txBody>
          <a:bodyPr wrap="square" rtlCol="0">
            <a:spAutoFit/>
          </a:bodyPr>
          <a:lstStyle/>
          <a:p>
            <a:r>
              <a:rPr lang="de-DE" sz="1200" b="1" dirty="0" err="1" smtClean="0">
                <a:latin typeface="Arial" panose="020B0604020202020204" pitchFamily="34" charset="0"/>
                <a:cs typeface="Arial" panose="020B0604020202020204" pitchFamily="34" charset="0"/>
              </a:rPr>
              <a:t>Innovativität</a:t>
            </a:r>
            <a:endParaRPr lang="de-DE" sz="1200" b="1" dirty="0">
              <a:latin typeface="Arial" panose="020B0604020202020204" pitchFamily="34" charset="0"/>
              <a:cs typeface="Arial" panose="020B0604020202020204" pitchFamily="34" charset="0"/>
            </a:endParaRPr>
          </a:p>
        </p:txBody>
      </p:sp>
      <p:sp>
        <p:nvSpPr>
          <p:cNvPr id="45" name="Textfeld 44"/>
          <p:cNvSpPr txBox="1"/>
          <p:nvPr/>
        </p:nvSpPr>
        <p:spPr>
          <a:xfrm>
            <a:off x="6960740" y="1460121"/>
            <a:ext cx="1512168" cy="276999"/>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Proaktivität</a:t>
            </a:r>
          </a:p>
        </p:txBody>
      </p:sp>
      <p:sp>
        <p:nvSpPr>
          <p:cNvPr id="46" name="Textfeld 45"/>
          <p:cNvSpPr txBox="1"/>
          <p:nvPr/>
        </p:nvSpPr>
        <p:spPr>
          <a:xfrm>
            <a:off x="296796" y="1460121"/>
            <a:ext cx="1197469"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Unternehmen</a:t>
            </a:r>
            <a:endParaRPr lang="de-DE" sz="1200" b="1" dirty="0">
              <a:latin typeface="Arial" panose="020B0604020202020204" pitchFamily="34" charset="0"/>
              <a:cs typeface="Arial" panose="020B0604020202020204" pitchFamily="34" charset="0"/>
            </a:endParaRPr>
          </a:p>
        </p:txBody>
      </p:sp>
      <p:cxnSp>
        <p:nvCxnSpPr>
          <p:cNvPr id="47" name="Gerade Verbindung 46"/>
          <p:cNvCxnSpPr/>
          <p:nvPr/>
        </p:nvCxnSpPr>
        <p:spPr bwMode="auto">
          <a:xfrm>
            <a:off x="300251" y="1405717"/>
            <a:ext cx="8584441"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8" name="Gerade Verbindung 47"/>
          <p:cNvCxnSpPr/>
          <p:nvPr/>
        </p:nvCxnSpPr>
        <p:spPr bwMode="auto">
          <a:xfrm>
            <a:off x="300251" y="1967551"/>
            <a:ext cx="8584441"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9" name="Textfeld 48"/>
          <p:cNvSpPr txBox="1"/>
          <p:nvPr/>
        </p:nvSpPr>
        <p:spPr>
          <a:xfrm>
            <a:off x="7875445" y="1446473"/>
            <a:ext cx="1512168" cy="461665"/>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Risiko-bereitschaft</a:t>
            </a:r>
            <a:endParaRPr lang="de-DE" sz="1200" b="1" dirty="0">
              <a:latin typeface="Arial" panose="020B0604020202020204" pitchFamily="34" charset="0"/>
              <a:cs typeface="Arial" panose="020B0604020202020204" pitchFamily="34" charset="0"/>
            </a:endParaRPr>
          </a:p>
        </p:txBody>
      </p:sp>
      <p:pic>
        <p:nvPicPr>
          <p:cNvPr id="455681" name="Picture 1"/>
          <p:cNvPicPr>
            <a:picLocks noChangeAspect="1" noChangeArrowheads="1"/>
          </p:cNvPicPr>
          <p:nvPr/>
        </p:nvPicPr>
        <p:blipFill>
          <a:blip r:embed="rId2" cstate="print"/>
          <a:srcRect/>
          <a:stretch>
            <a:fillRect/>
          </a:stretch>
        </p:blipFill>
        <p:spPr bwMode="auto">
          <a:xfrm>
            <a:off x="522923" y="2581275"/>
            <a:ext cx="654367" cy="224732"/>
          </a:xfrm>
          <a:prstGeom prst="rect">
            <a:avLst/>
          </a:prstGeom>
          <a:noFill/>
          <a:ln w="9525">
            <a:noFill/>
            <a:miter lim="800000"/>
            <a:headEnd/>
            <a:tailEnd/>
          </a:ln>
        </p:spPr>
      </p:pic>
      <p:pic>
        <p:nvPicPr>
          <p:cNvPr id="455682" name="Picture 2"/>
          <p:cNvPicPr>
            <a:picLocks noChangeAspect="1" noChangeArrowheads="1"/>
          </p:cNvPicPr>
          <p:nvPr/>
        </p:nvPicPr>
        <p:blipFill>
          <a:blip r:embed="rId3" cstate="print"/>
          <a:srcRect/>
          <a:stretch>
            <a:fillRect/>
          </a:stretch>
        </p:blipFill>
        <p:spPr bwMode="auto">
          <a:xfrm>
            <a:off x="667703" y="4444618"/>
            <a:ext cx="372427" cy="345505"/>
          </a:xfrm>
          <a:prstGeom prst="rect">
            <a:avLst/>
          </a:prstGeom>
          <a:noFill/>
          <a:ln w="9525">
            <a:noFill/>
            <a:miter lim="800000"/>
            <a:headEnd/>
            <a:tailEnd/>
          </a:ln>
        </p:spPr>
      </p:pic>
      <p:pic>
        <p:nvPicPr>
          <p:cNvPr id="455683" name="Picture 3"/>
          <p:cNvPicPr>
            <a:picLocks noChangeAspect="1" noChangeArrowheads="1"/>
          </p:cNvPicPr>
          <p:nvPr/>
        </p:nvPicPr>
        <p:blipFill>
          <a:blip r:embed="rId4" cstate="print"/>
          <a:srcRect/>
          <a:stretch>
            <a:fillRect/>
          </a:stretch>
        </p:blipFill>
        <p:spPr bwMode="auto">
          <a:xfrm>
            <a:off x="504825" y="5711592"/>
            <a:ext cx="752475" cy="141521"/>
          </a:xfrm>
          <a:prstGeom prst="rect">
            <a:avLst/>
          </a:prstGeom>
          <a:noFill/>
          <a:ln w="9525">
            <a:noFill/>
            <a:miter lim="800000"/>
            <a:headEnd/>
            <a:tailEnd/>
          </a:ln>
        </p:spPr>
      </p:pic>
      <p:sp>
        <p:nvSpPr>
          <p:cNvPr id="3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50" name="Textfeld 49"/>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51" name="Gerade Verbindung 50"/>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52" name="Gerade Verbindung 51"/>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Tree>
    <p:extLst>
      <p:ext uri="{BB962C8B-B14F-4D97-AF65-F5344CB8AC3E}">
        <p14:creationId xmlns:p14="http://schemas.microsoft.com/office/powerpoint/2010/main" val="3756677726"/>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741830" y="1852426"/>
            <a:ext cx="1528563"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Themen</a:t>
            </a:r>
            <a:endParaRPr lang="de-DE" sz="1200" b="1" dirty="0">
              <a:solidFill>
                <a:srgbClr val="000000"/>
              </a:solidFill>
              <a:cs typeface="Arial" panose="020B0604020202020204" pitchFamily="34" charset="0"/>
            </a:endParaRPr>
          </a:p>
        </p:txBody>
      </p:sp>
      <p:sp>
        <p:nvSpPr>
          <p:cNvPr id="6" name="Textfeld 5"/>
          <p:cNvSpPr txBox="1"/>
          <p:nvPr/>
        </p:nvSpPr>
        <p:spPr>
          <a:xfrm>
            <a:off x="2671050" y="1852426"/>
            <a:ext cx="5681768"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Erfolgsfaktoren unternehmerischer Unternehmen in der Kontrollfunktion</a:t>
            </a:r>
            <a:endParaRPr lang="de-DE" sz="1200" b="1" dirty="0">
              <a:solidFill>
                <a:srgbClr val="000000"/>
              </a:solidFill>
              <a:cs typeface="Arial" panose="020B0604020202020204" pitchFamily="34" charset="0"/>
            </a:endParaRPr>
          </a:p>
        </p:txBody>
      </p:sp>
      <p:sp>
        <p:nvSpPr>
          <p:cNvPr id="7" name="Rechteck 6"/>
          <p:cNvSpPr/>
          <p:nvPr/>
        </p:nvSpPr>
        <p:spPr>
          <a:xfrm>
            <a:off x="741830" y="2300986"/>
            <a:ext cx="1715620" cy="1117978"/>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Bedeutung der Kontrolle</a:t>
            </a:r>
            <a:endParaRPr lang="de-DE" sz="1200" b="1" dirty="0">
              <a:solidFill>
                <a:srgbClr val="000000"/>
              </a:solidFill>
              <a:cs typeface="Arial" panose="020B0604020202020204" pitchFamily="34" charset="0"/>
            </a:endParaRPr>
          </a:p>
        </p:txBody>
      </p:sp>
      <p:sp>
        <p:nvSpPr>
          <p:cNvPr id="11" name="Textfeld 10"/>
          <p:cNvSpPr txBox="1">
            <a:spLocks/>
          </p:cNvSpPr>
          <p:nvPr/>
        </p:nvSpPr>
        <p:spPr>
          <a:xfrm>
            <a:off x="2671050" y="2300986"/>
            <a:ext cx="5626018" cy="1200329"/>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Kontrolle ist von hoher Bedeutung für unternehmerische Unternehmen durch Aufdeckung von Fehlentwicklungen und von Fehlverhalten, </a:t>
            </a:r>
            <a:r>
              <a:rPr lang="de-DE" sz="1200" dirty="0" err="1" smtClean="0">
                <a:solidFill>
                  <a:srgbClr val="000000"/>
                </a:solidFill>
                <a:cs typeface="Arial" panose="020B0604020202020204" pitchFamily="34" charset="0"/>
              </a:rPr>
              <a:t>Kodifzierung</a:t>
            </a:r>
            <a:r>
              <a:rPr lang="de-DE" sz="1200" dirty="0" smtClean="0">
                <a:solidFill>
                  <a:srgbClr val="000000"/>
                </a:solidFill>
                <a:cs typeface="Arial" panose="020B0604020202020204" pitchFamily="34" charset="0"/>
              </a:rPr>
              <a:t> von Erfahrungen, Anregung von Diskussionen und Einbindung des Top-Managements</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Verständnis von Kontrolle als Unterstützung von inkrementellen Lernprozessen</a:t>
            </a:r>
          </a:p>
        </p:txBody>
      </p:sp>
      <p:sp>
        <p:nvSpPr>
          <p:cNvPr id="8" name="Rechteck 7"/>
          <p:cNvSpPr/>
          <p:nvPr/>
        </p:nvSpPr>
        <p:spPr>
          <a:xfrm>
            <a:off x="741830" y="3541150"/>
            <a:ext cx="1715620" cy="1754326"/>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Ausgestaltung der Kontrolle</a:t>
            </a:r>
            <a:endParaRPr lang="de-DE" sz="1200" b="1" dirty="0">
              <a:solidFill>
                <a:srgbClr val="000000"/>
              </a:solidFill>
              <a:cs typeface="Arial" panose="020B0604020202020204" pitchFamily="34" charset="0"/>
            </a:endParaRPr>
          </a:p>
        </p:txBody>
      </p:sp>
      <p:sp>
        <p:nvSpPr>
          <p:cNvPr id="14" name="Textfeld 13"/>
          <p:cNvSpPr txBox="1">
            <a:spLocks/>
          </p:cNvSpPr>
          <p:nvPr/>
        </p:nvSpPr>
        <p:spPr>
          <a:xfrm>
            <a:off x="2666763" y="3541150"/>
            <a:ext cx="5626018" cy="1754326"/>
          </a:xfrm>
          <a:prstGeom prst="rect">
            <a:avLst/>
          </a:prstGeom>
          <a:noFill/>
        </p:spPr>
        <p:txBody>
          <a:bodyPr wrap="square" rtlCol="0">
            <a:spAutoFit/>
          </a:bodyPr>
          <a:lstStyle/>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Hohe Eignung von flexibler Ergebniskontrolle </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Vermeidung von formellen Kontrollprozessen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Nutzung von breiten, umfassenden Kontrollsystemen mit Abdeckung des Unternehmensumfelds (möglicherweise mit Abdeckung anderer, verwandter Industrien)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Integration von strategischen Messgrößen in langfristigen Kontrollsystemen</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Schaffung einer Balance zwischen diagnostischen Kontrollsystemen, Wertekontrollen, </a:t>
            </a:r>
            <a:r>
              <a:rPr lang="de-DE" sz="1200" dirty="0" err="1" smtClean="0">
                <a:solidFill>
                  <a:srgbClr val="000000"/>
                </a:solidFill>
                <a:cs typeface="Arial" panose="020B0604020202020204" pitchFamily="34" charset="0"/>
              </a:rPr>
              <a:t>Grenzenkontrollen</a:t>
            </a:r>
            <a:r>
              <a:rPr lang="de-DE" sz="1200" dirty="0" smtClean="0">
                <a:solidFill>
                  <a:srgbClr val="000000"/>
                </a:solidFill>
                <a:cs typeface="Arial" panose="020B0604020202020204" pitchFamily="34" charset="0"/>
              </a:rPr>
              <a:t> und interaktiven Kontrollen mit einem Schwerpunkt auf interaktiven Kontrollen durch das Top-Management</a:t>
            </a:r>
          </a:p>
        </p:txBody>
      </p:sp>
      <p:cxnSp>
        <p:nvCxnSpPr>
          <p:cNvPr id="15" name="Gerade Verbindung 14"/>
          <p:cNvCxnSpPr/>
          <p:nvPr/>
        </p:nvCxnSpPr>
        <p:spPr bwMode="auto">
          <a:xfrm>
            <a:off x="741830" y="220599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6" name="Gerade Verbindung 15"/>
          <p:cNvCxnSpPr/>
          <p:nvPr/>
        </p:nvCxnSpPr>
        <p:spPr bwMode="auto">
          <a:xfrm>
            <a:off x="741830" y="180975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8" name="Textfeld 1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Zusammenfassender Überblick über die Erfolgsfaktoren </a:t>
            </a:r>
            <a:r>
              <a:rPr lang="de-DE" sz="1600" b="1" dirty="0">
                <a:solidFill>
                  <a:srgbClr val="002060"/>
                </a:solidFill>
              </a:rPr>
              <a:t>einer unternehmerischen Gestaltung der </a:t>
            </a:r>
            <a:r>
              <a:rPr lang="de-DE" sz="1600" b="1" dirty="0" smtClean="0">
                <a:solidFill>
                  <a:srgbClr val="002060"/>
                </a:solidFill>
              </a:rPr>
              <a:t>Kontrollfunktion</a:t>
            </a:r>
            <a:endParaRPr lang="de-DE" sz="1600" b="1" dirty="0">
              <a:solidFill>
                <a:srgbClr val="002060"/>
              </a:solidFill>
            </a:endParaRPr>
          </a:p>
        </p:txBody>
      </p:sp>
      <p:sp>
        <p:nvSpPr>
          <p:cNvPr id="1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190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3" name="Textfeld 12"/>
          <p:cNvSpPr txBox="1"/>
          <p:nvPr/>
        </p:nvSpPr>
        <p:spPr>
          <a:xfrm>
            <a:off x="217170" y="971550"/>
            <a:ext cx="1189749" cy="307777"/>
          </a:xfrm>
          <a:prstGeom prst="rect">
            <a:avLst/>
          </a:prstGeom>
          <a:noFill/>
        </p:spPr>
        <p:txBody>
          <a:bodyPr wrap="none" rtlCol="0">
            <a:spAutoFit/>
          </a:bodyPr>
          <a:lstStyle/>
          <a:p>
            <a:r>
              <a:rPr lang="de-DE" sz="1400" i="1" dirty="0" smtClean="0">
                <a:solidFill>
                  <a:schemeClr val="bg1">
                    <a:lumMod val="50000"/>
                  </a:schemeClr>
                </a:solidFill>
              </a:rPr>
              <a:t>3.5 Kontrolle</a:t>
            </a:r>
            <a:endParaRPr lang="de-DE" sz="1400" i="1" dirty="0">
              <a:solidFill>
                <a:schemeClr val="bg1">
                  <a:lumMod val="50000"/>
                </a:schemeClr>
              </a:solidFill>
            </a:endParaRPr>
          </a:p>
        </p:txBody>
      </p:sp>
    </p:spTree>
    <p:extLst>
      <p:ext uri="{BB962C8B-B14F-4D97-AF65-F5344CB8AC3E}">
        <p14:creationId xmlns:p14="http://schemas.microsoft.com/office/powerpoint/2010/main" val="1843732954"/>
      </p:ext>
    </p:extLst>
  </p:cSld>
  <p:clrMapOvr>
    <a:masterClrMapping/>
  </p:clrMapOvr>
  <p:transition/>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38741"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smtClean="0">
                <a:solidFill>
                  <a:prstClr val="black">
                    <a:tint val="75000"/>
                  </a:prstClr>
                </a:solidFill>
              </a:rPr>
              <a:t>- </a:t>
            </a:r>
            <a:fld id="{EDE9D4E2-8C11-4264-A17B-4C066A852835}" type="slidenum">
              <a:rPr lang="de-DE" sz="1050" smtClean="0">
                <a:solidFill>
                  <a:prstClr val="black">
                    <a:tint val="75000"/>
                  </a:prstClr>
                </a:solidFill>
              </a:rPr>
              <a:pPr algn="ctr"/>
              <a:t>191</a:t>
            </a:fld>
            <a:r>
              <a:rPr lang="de-DE" sz="1050" smtClean="0">
                <a:solidFill>
                  <a:prstClr val="black">
                    <a:tint val="75000"/>
                  </a:prstClr>
                </a:solidFill>
              </a:rPr>
              <a:t> -</a:t>
            </a:r>
            <a:endParaRPr lang="de-DE" sz="105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462915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7"/>
          <p:cNvSpPr>
            <a:spLocks noChangeArrowheads="1"/>
          </p:cNvSpPr>
          <p:nvPr/>
        </p:nvSpPr>
        <p:spPr bwMode="gray">
          <a:xfrm>
            <a:off x="574153" y="2841169"/>
            <a:ext cx="1273175" cy="1273175"/>
          </a:xfrm>
          <a:prstGeom prst="ellipse">
            <a:avLst/>
          </a:prstGeom>
          <a:solidFill>
            <a:schemeClr val="accent2">
              <a:lumMod val="20000"/>
              <a:lumOff val="80000"/>
            </a:schemeClr>
          </a:solidFill>
          <a:ln w="9525">
            <a:solidFill>
              <a:schemeClr val="tx1"/>
            </a:solidFill>
            <a:round/>
            <a:headEnd/>
            <a:tailEnd/>
          </a:ln>
        </p:spPr>
        <p:txBody>
          <a:bodyPr wrap="none" anchor="ctr">
            <a:prstTxWarp prst="textNoShape">
              <a:avLst/>
            </a:prstTxWarp>
          </a:bodyPr>
          <a:lstStyle/>
          <a:p>
            <a:endParaRPr lang="de-DE"/>
          </a:p>
        </p:txBody>
      </p:sp>
      <p:grpSp>
        <p:nvGrpSpPr>
          <p:cNvPr id="2" name="Group 8"/>
          <p:cNvGrpSpPr>
            <a:grpSpLocks/>
          </p:cNvGrpSpPr>
          <p:nvPr/>
        </p:nvGrpSpPr>
        <p:grpSpPr bwMode="auto">
          <a:xfrm>
            <a:off x="992459" y="2959437"/>
            <a:ext cx="436563" cy="1036638"/>
            <a:chOff x="334" y="1937"/>
            <a:chExt cx="275" cy="653"/>
          </a:xfrm>
          <a:solidFill>
            <a:schemeClr val="bg1">
              <a:lumMod val="95000"/>
            </a:schemeClr>
          </a:solidFill>
        </p:grpSpPr>
        <p:sp>
          <p:nvSpPr>
            <p:cNvPr id="5" name="AutoShape 9"/>
            <p:cNvSpPr>
              <a:spLocks noChangeArrowheads="1"/>
            </p:cNvSpPr>
            <p:nvPr/>
          </p:nvSpPr>
          <p:spPr bwMode="gray">
            <a:xfrm>
              <a:off x="334" y="1937"/>
              <a:ext cx="275" cy="425"/>
            </a:xfrm>
            <a:custGeom>
              <a:avLst/>
              <a:gdLst>
                <a:gd name="T0" fmla="*/ 241 w 21600"/>
                <a:gd name="T1" fmla="*/ 213 h 21600"/>
                <a:gd name="T2" fmla="*/ 138 w 21600"/>
                <a:gd name="T3" fmla="*/ 425 h 21600"/>
                <a:gd name="T4" fmla="*/ 34 w 21600"/>
                <a:gd name="T5" fmla="*/ 213 h 21600"/>
                <a:gd name="T6" fmla="*/ 138 w 21600"/>
                <a:gd name="T7" fmla="*/ 0 h 21600"/>
                <a:gd name="T8" fmla="*/ 0 60000 65536"/>
                <a:gd name="T9" fmla="*/ 0 60000 65536"/>
                <a:gd name="T10" fmla="*/ 0 60000 65536"/>
                <a:gd name="T11" fmla="*/ 0 60000 65536"/>
                <a:gd name="T12" fmla="*/ 4477 w 21600"/>
                <a:gd name="T13" fmla="*/ 4523 h 21600"/>
                <a:gd name="T14" fmla="*/ 17123 w 21600"/>
                <a:gd name="T15" fmla="*/ 17077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grpFill/>
            <a:ln w="9525">
              <a:solidFill>
                <a:schemeClr val="tx1"/>
              </a:solidFill>
              <a:miter lim="800000"/>
              <a:headEnd/>
              <a:tailEnd/>
            </a:ln>
          </p:spPr>
          <p:txBody>
            <a:bodyPr wrap="none" anchor="ctr">
              <a:prstTxWarp prst="textNoShape">
                <a:avLst/>
              </a:prstTxWarp>
            </a:bodyPr>
            <a:lstStyle/>
            <a:p>
              <a:endParaRPr lang="de-DE"/>
            </a:p>
          </p:txBody>
        </p:sp>
        <p:sp>
          <p:nvSpPr>
            <p:cNvPr id="6" name="Oval 10"/>
            <p:cNvSpPr>
              <a:spLocks noChangeArrowheads="1"/>
            </p:cNvSpPr>
            <p:nvPr/>
          </p:nvSpPr>
          <p:spPr bwMode="gray">
            <a:xfrm>
              <a:off x="392" y="2431"/>
              <a:ext cx="159" cy="159"/>
            </a:xfrm>
            <a:prstGeom prst="ellipse">
              <a:avLst/>
            </a:prstGeom>
            <a:grpFill/>
            <a:ln w="9525">
              <a:solidFill>
                <a:schemeClr val="tx1"/>
              </a:solidFill>
              <a:round/>
              <a:headEnd/>
              <a:tailEnd/>
            </a:ln>
          </p:spPr>
          <p:txBody>
            <a:bodyPr wrap="none" anchor="ctr">
              <a:prstTxWarp prst="textNoShape">
                <a:avLst/>
              </a:prstTxWarp>
            </a:bodyPr>
            <a:lstStyle/>
            <a:p>
              <a:endParaRPr lang="de-DE"/>
            </a:p>
          </p:txBody>
        </p:sp>
      </p:grpSp>
      <p:cxnSp>
        <p:nvCxnSpPr>
          <p:cNvPr id="7" name="Gerade Verbindung 6"/>
          <p:cNvCxnSpPr>
            <a:stCxn id="3" idx="0"/>
          </p:cNvCxnSpPr>
          <p:nvPr/>
        </p:nvCxnSpPr>
        <p:spPr bwMode="auto">
          <a:xfrm flipV="1">
            <a:off x="1210741" y="1765011"/>
            <a:ext cx="636586" cy="107615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 name="Gerade Verbindung 7"/>
          <p:cNvCxnSpPr>
            <a:stCxn id="3" idx="4"/>
          </p:cNvCxnSpPr>
          <p:nvPr/>
        </p:nvCxnSpPr>
        <p:spPr bwMode="auto">
          <a:xfrm>
            <a:off x="1210741" y="4114344"/>
            <a:ext cx="636587" cy="10593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a:endCxn id="13" idx="2"/>
          </p:cNvCxnSpPr>
          <p:nvPr/>
        </p:nvCxnSpPr>
        <p:spPr bwMode="auto">
          <a:xfrm>
            <a:off x="1847328" y="5173654"/>
            <a:ext cx="6309060" cy="2381"/>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a:endCxn id="12" idx="0"/>
          </p:cNvCxnSpPr>
          <p:nvPr/>
        </p:nvCxnSpPr>
        <p:spPr bwMode="auto">
          <a:xfrm>
            <a:off x="1847328" y="1766597"/>
            <a:ext cx="6346688" cy="158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a:stCxn id="12" idx="2"/>
            <a:endCxn id="13" idx="0"/>
          </p:cNvCxnSpPr>
          <p:nvPr/>
        </p:nvCxnSpPr>
        <p:spPr bwMode="auto">
          <a:xfrm rot="5400000">
            <a:off x="6995747" y="3490129"/>
            <a:ext cx="2884175" cy="1"/>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Bogen 11"/>
          <p:cNvSpPr/>
          <p:nvPr/>
        </p:nvSpPr>
        <p:spPr bwMode="auto">
          <a:xfrm>
            <a:off x="7950198" y="1766597"/>
            <a:ext cx="487636" cy="562889"/>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
        <p:nvSpPr>
          <p:cNvPr id="13" name="Bogen 12"/>
          <p:cNvSpPr/>
          <p:nvPr/>
        </p:nvSpPr>
        <p:spPr bwMode="auto">
          <a:xfrm rot="5400000">
            <a:off x="7912570" y="4650772"/>
            <a:ext cx="487636" cy="562889"/>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
        <p:nvSpPr>
          <p:cNvPr id="14" name="Rechteck 13"/>
          <p:cNvSpPr/>
          <p:nvPr/>
        </p:nvSpPr>
        <p:spPr>
          <a:xfrm>
            <a:off x="2064929" y="2789196"/>
            <a:ext cx="6155301" cy="1600438"/>
          </a:xfrm>
          <a:prstGeom prst="rect">
            <a:avLst/>
          </a:prstGeom>
        </p:spPr>
        <p:txBody>
          <a:bodyPr wrap="square" anchor="ctr">
            <a:spAutoFit/>
          </a:bodyPr>
          <a:lstStyle/>
          <a:p>
            <a:pPr marL="184150" lvl="0" indent="-184150">
              <a:buFont typeface="Symbol" pitchFamily="18" charset="2"/>
              <a:buChar char="-"/>
            </a:pPr>
            <a:r>
              <a:rPr lang="de-DE" sz="1400" dirty="0" smtClean="0"/>
              <a:t>Warum sind Veränderungen in Unternehmen in vielen Situation problematisch in der Umsetzung?</a:t>
            </a:r>
          </a:p>
          <a:p>
            <a:pPr marL="184150" lvl="0" indent="-184150">
              <a:buFont typeface="Symbol" pitchFamily="18" charset="2"/>
              <a:buChar char="-"/>
            </a:pPr>
            <a:endParaRPr lang="de-DE" sz="1400" dirty="0" smtClean="0"/>
          </a:p>
          <a:p>
            <a:pPr marL="184150" lvl="0" indent="-184150">
              <a:buFont typeface="Symbol" pitchFamily="18" charset="2"/>
              <a:buChar char="-"/>
            </a:pPr>
            <a:r>
              <a:rPr lang="de-DE" sz="1400" dirty="0" smtClean="0"/>
              <a:t>Was sind Erfolgsfaktoren der Implementierung von Veränderungen in Unternehmen und wie lassen sich diese strukturieren?</a:t>
            </a:r>
          </a:p>
          <a:p>
            <a:pPr marL="184150" lvl="0" indent="-184150">
              <a:buFont typeface="Symbol" pitchFamily="18" charset="2"/>
              <a:buChar char="-"/>
            </a:pPr>
            <a:endParaRPr lang="de-DE" sz="1400" dirty="0" smtClean="0"/>
          </a:p>
          <a:p>
            <a:pPr marL="184150" lvl="0" indent="-184150">
              <a:buFont typeface="Arial"/>
              <a:buChar char="•"/>
            </a:pPr>
            <a:endParaRPr lang="de-DE" sz="1400" dirty="0" smtClean="0"/>
          </a:p>
        </p:txBody>
      </p:sp>
      <p:sp>
        <p:nvSpPr>
          <p:cNvPr id="15" name="Textfeld 1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Grundlegende Fragestellungen in Kapitel 4</a:t>
            </a:r>
            <a:endParaRPr lang="de-DE" sz="1600" b="1" dirty="0">
              <a:solidFill>
                <a:srgbClr val="002060"/>
              </a:solidFill>
            </a:endParaRPr>
          </a:p>
        </p:txBody>
      </p:sp>
      <p:sp>
        <p:nvSpPr>
          <p:cNvPr id="16" name="Textfeld 15"/>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7"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192</a:t>
            </a:fld>
            <a:r>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t> -</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306" name="Picture 922"/>
          <p:cNvPicPr>
            <a:picLocks noChangeAspect="1" noChangeArrowheads="1"/>
          </p:cNvPicPr>
          <p:nvPr>
            <p:custDataLst>
              <p:tags r:id="rId1"/>
            </p:custDataLst>
          </p:nvPr>
        </p:nvPicPr>
        <p:blipFill>
          <a:blip r:embed="rId13"/>
          <a:srcRect/>
          <a:stretch>
            <a:fillRect/>
          </a:stretch>
        </p:blipFill>
        <p:spPr bwMode="auto">
          <a:xfrm>
            <a:off x="0" y="0"/>
            <a:ext cx="152400" cy="152400"/>
          </a:xfrm>
          <a:prstGeom prst="rect">
            <a:avLst/>
          </a:prstGeom>
          <a:noFill/>
        </p:spPr>
      </p:pic>
      <p:sp>
        <p:nvSpPr>
          <p:cNvPr id="3" name="Rectangle 2" hidden="1"/>
          <p:cNvSpPr/>
          <p:nvPr>
            <p:custDataLst>
              <p:tags r:id="rId2"/>
            </p:custDataLst>
          </p:nvPr>
        </p:nvSpPr>
        <p:spPr bwMode="auto">
          <a:xfrm>
            <a:off x="0" y="0"/>
            <a:ext cx="158750" cy="1587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1200">
              <a:solidFill>
                <a:srgbClr val="FFFFFF"/>
              </a:solidFill>
              <a:latin typeface="Arial"/>
              <a:ea typeface="ＭＳ Ｐゴシック"/>
              <a:sym typeface="Arial"/>
            </a:endParaRPr>
          </a:p>
        </p:txBody>
      </p:sp>
      <p:pic>
        <p:nvPicPr>
          <p:cNvPr id="273307" name="Picture 923"/>
          <p:cNvPicPr>
            <a:picLocks noChangeArrowheads="1"/>
          </p:cNvPicPr>
          <p:nvPr>
            <p:custDataLst>
              <p:tags r:id="rId3"/>
            </p:custDataLst>
          </p:nvPr>
        </p:nvPicPr>
        <p:blipFill>
          <a:blip r:embed="rId14" cstate="print"/>
          <a:srcRect/>
          <a:stretch>
            <a:fillRect/>
          </a:stretch>
        </p:blipFill>
        <p:spPr bwMode="auto">
          <a:xfrm>
            <a:off x="2819400" y="1905000"/>
            <a:ext cx="3086100" cy="3086100"/>
          </a:xfrm>
          <a:prstGeom prst="rect">
            <a:avLst/>
          </a:prstGeom>
          <a:noFill/>
        </p:spPr>
      </p:pic>
      <p:sp>
        <p:nvSpPr>
          <p:cNvPr id="26" name="Text Placeholder 3"/>
          <p:cNvSpPr>
            <a:spLocks noGrp="1"/>
          </p:cNvSpPr>
          <p:nvPr>
            <p:custDataLst>
              <p:tags r:id="rId4"/>
            </p:custDataLst>
          </p:nvPr>
        </p:nvSpPr>
        <p:spPr bwMode="gray">
          <a:xfrm>
            <a:off x="3773487" y="4557712"/>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CA80ECAC-3A27-4FC5-97C2-217666B599B0}" type="datetime'''''''''''''''''''''''''''''''''''''''''''3''3'''">
              <a:rPr lang="en-US" sz="1200" smtClean="0">
                <a:solidFill>
                  <a:srgbClr val="000000"/>
                </a:solidFill>
                <a:cs typeface="+mn-cs"/>
                <a:sym typeface="Calibri"/>
              </a:rPr>
              <a:pPr marL="0" indent="0" algn="ctr">
                <a:spcBef>
                  <a:spcPct val="0"/>
                </a:spcBef>
                <a:buFontTx/>
                <a:buNone/>
              </a:pPr>
              <a:t>33</a:t>
            </a:fld>
            <a:r>
              <a:rPr lang="en-US" sz="1200" dirty="0" smtClean="0">
                <a:solidFill>
                  <a:srgbClr val="000000"/>
                </a:solidFill>
                <a:cs typeface="+mn-cs"/>
                <a:sym typeface="Calibri"/>
              </a:rPr>
              <a:t>%</a:t>
            </a:r>
            <a:endParaRPr lang="de-DE" sz="1200" dirty="0">
              <a:solidFill>
                <a:srgbClr val="000000"/>
              </a:solidFill>
              <a:cs typeface="+mn-cs"/>
              <a:sym typeface="Calibri"/>
            </a:endParaRPr>
          </a:p>
        </p:txBody>
      </p:sp>
      <p:sp>
        <p:nvSpPr>
          <p:cNvPr id="43" name="Rectangle 42"/>
          <p:cNvSpPr>
            <a:spLocks noGrp="1" noChangeArrowheads="1"/>
          </p:cNvSpPr>
          <p:nvPr>
            <p:custDataLst>
              <p:tags r:id="rId5"/>
            </p:custDataLst>
          </p:nvPr>
        </p:nvSpPr>
        <p:spPr bwMode="auto">
          <a:xfrm>
            <a:off x="5527675" y="1700212"/>
            <a:ext cx="1250950" cy="850900"/>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FontTx/>
              <a:buNone/>
            </a:pPr>
            <a:r>
              <a:rPr lang="en-US" dirty="0" err="1" smtClean="0">
                <a:solidFill>
                  <a:srgbClr val="000000"/>
                </a:solidFill>
                <a:ea typeface="+mn-ea"/>
                <a:cs typeface="+mn-cs"/>
                <a:sym typeface="+mn-lt"/>
              </a:rPr>
              <a:t>Widerstand</a:t>
            </a:r>
            <a:r>
              <a:rPr lang="en-US" dirty="0" smtClean="0">
                <a:solidFill>
                  <a:srgbClr val="000000"/>
                </a:solidFill>
                <a:ea typeface="+mn-ea"/>
                <a:cs typeface="+mn-cs"/>
                <a:sym typeface="+mn-lt"/>
              </a:rPr>
              <a:t> der </a:t>
            </a:r>
          </a:p>
          <a:p>
            <a:pPr marL="0" indent="0">
              <a:spcBef>
                <a:spcPct val="0"/>
              </a:spcBef>
              <a:buFontTx/>
              <a:buNone/>
            </a:pPr>
            <a:r>
              <a:rPr lang="en-US" dirty="0" err="1" smtClean="0">
                <a:solidFill>
                  <a:srgbClr val="000000"/>
                </a:solidFill>
                <a:ea typeface="+mn-ea"/>
                <a:cs typeface="+mn-cs"/>
                <a:sym typeface="+mn-lt"/>
              </a:rPr>
              <a:t>Mitarbeiter</a:t>
            </a:r>
            <a:r>
              <a:rPr lang="en-US" dirty="0" smtClean="0">
                <a:solidFill>
                  <a:srgbClr val="000000"/>
                </a:solidFill>
                <a:ea typeface="+mn-ea"/>
                <a:cs typeface="+mn-cs"/>
                <a:sym typeface="+mn-lt"/>
              </a:rPr>
              <a:t> </a:t>
            </a:r>
          </a:p>
          <a:p>
            <a:pPr marL="0" indent="0">
              <a:spcBef>
                <a:spcPct val="0"/>
              </a:spcBef>
              <a:buFontTx/>
              <a:buNone/>
            </a:pPr>
            <a:r>
              <a:rPr lang="en-US" dirty="0" err="1" smtClean="0">
                <a:solidFill>
                  <a:srgbClr val="000000"/>
                </a:solidFill>
                <a:ea typeface="+mn-ea"/>
                <a:cs typeface="+mn-cs"/>
                <a:sym typeface="+mn-lt"/>
              </a:rPr>
              <a:t>gegenüber</a:t>
            </a:r>
            <a:r>
              <a:rPr lang="en-US" dirty="0" smtClean="0">
                <a:solidFill>
                  <a:srgbClr val="000000"/>
                </a:solidFill>
                <a:ea typeface="+mn-ea"/>
                <a:cs typeface="+mn-cs"/>
                <a:sym typeface="+mn-lt"/>
              </a:rPr>
              <a:t>  </a:t>
            </a:r>
          </a:p>
          <a:p>
            <a:pPr marL="0" indent="0">
              <a:spcBef>
                <a:spcPct val="0"/>
              </a:spcBef>
              <a:buFontTx/>
              <a:buNone/>
            </a:pPr>
            <a:r>
              <a:rPr lang="en-US" dirty="0" err="1" smtClean="0">
                <a:solidFill>
                  <a:srgbClr val="000000"/>
                </a:solidFill>
                <a:ea typeface="+mn-ea"/>
                <a:cs typeface="+mn-cs"/>
                <a:sym typeface="+mn-lt"/>
              </a:rPr>
              <a:t>Veränderungen</a:t>
            </a:r>
            <a:endParaRPr lang="de-DE" dirty="0" smtClean="0">
              <a:solidFill>
                <a:srgbClr val="000000"/>
              </a:solidFill>
              <a:ea typeface="+mn-ea"/>
              <a:cs typeface="+mn-cs"/>
              <a:sym typeface="+mn-lt"/>
            </a:endParaRPr>
          </a:p>
        </p:txBody>
      </p:sp>
      <p:sp>
        <p:nvSpPr>
          <p:cNvPr id="24" name="Text Placeholder 2"/>
          <p:cNvSpPr>
            <a:spLocks noGrp="1"/>
          </p:cNvSpPr>
          <p:nvPr>
            <p:custDataLst>
              <p:tags r:id="rId6"/>
            </p:custDataLst>
          </p:nvPr>
        </p:nvSpPr>
        <p:spPr bwMode="gray">
          <a:xfrm>
            <a:off x="5368925" y="2943225"/>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33C6DBA5-38E9-4228-903E-7BC09F51FBE8}" type="datetime'''''''''''''''3''''''''''''''''''''''''''''''''''9'''''''''''">
              <a:rPr lang="en-US" sz="1200" smtClean="0">
                <a:solidFill>
                  <a:srgbClr val="000000"/>
                </a:solidFill>
                <a:cs typeface="+mn-cs"/>
                <a:sym typeface="Calibri"/>
              </a:rPr>
              <a:pPr marL="0" indent="0" algn="ctr">
                <a:spcBef>
                  <a:spcPct val="0"/>
                </a:spcBef>
                <a:buFontTx/>
                <a:buNone/>
              </a:pPr>
              <a:t>39</a:t>
            </a:fld>
            <a:r>
              <a:rPr lang="en-US" sz="1200" dirty="0" smtClean="0">
                <a:solidFill>
                  <a:srgbClr val="000000"/>
                </a:solidFill>
                <a:cs typeface="+mn-cs"/>
                <a:sym typeface="Calibri"/>
              </a:rPr>
              <a:t>%</a:t>
            </a:r>
            <a:endParaRPr lang="de-DE" sz="1200" dirty="0">
              <a:solidFill>
                <a:srgbClr val="000000"/>
              </a:solidFill>
              <a:cs typeface="+mn-cs"/>
              <a:sym typeface="Calibri"/>
            </a:endParaRPr>
          </a:p>
        </p:txBody>
      </p:sp>
      <p:sp>
        <p:nvSpPr>
          <p:cNvPr id="48" name="Rectangle 47"/>
          <p:cNvSpPr>
            <a:spLocks noGrp="1" noChangeArrowheads="1"/>
          </p:cNvSpPr>
          <p:nvPr>
            <p:custDataLst>
              <p:tags r:id="rId7"/>
            </p:custDataLst>
          </p:nvPr>
        </p:nvSpPr>
        <p:spPr bwMode="auto">
          <a:xfrm>
            <a:off x="3235325" y="1908175"/>
            <a:ext cx="571500" cy="21272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spcBef>
                <a:spcPct val="0"/>
              </a:spcBef>
              <a:buFontTx/>
              <a:buNone/>
            </a:pPr>
            <a:r>
              <a:rPr lang="en-US" dirty="0" err="1" smtClean="0">
                <a:solidFill>
                  <a:srgbClr val="000000"/>
                </a:solidFill>
                <a:ea typeface="+mn-ea"/>
                <a:cs typeface="+mn-cs"/>
                <a:sym typeface="+mn-lt"/>
              </a:rPr>
              <a:t>Andere</a:t>
            </a:r>
            <a:endParaRPr lang="de-DE" dirty="0" smtClean="0">
              <a:solidFill>
                <a:srgbClr val="000000"/>
              </a:solidFill>
              <a:ea typeface="+mn-ea"/>
              <a:cs typeface="+mn-cs"/>
              <a:sym typeface="+mn-lt"/>
            </a:endParaRPr>
          </a:p>
        </p:txBody>
      </p:sp>
      <p:sp>
        <p:nvSpPr>
          <p:cNvPr id="28" name="Text Placeholder 5"/>
          <p:cNvSpPr>
            <a:spLocks noGrp="1"/>
          </p:cNvSpPr>
          <p:nvPr>
            <p:custDataLst>
              <p:tags r:id="rId8"/>
            </p:custDataLst>
          </p:nvPr>
        </p:nvSpPr>
        <p:spPr bwMode="gray">
          <a:xfrm>
            <a:off x="3667125" y="2222500"/>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079228A4-ACA1-499A-AE8A-5F7087EF6104}" type="datetime'''''''''''14'''">
              <a:rPr lang="en-US" sz="1200" smtClean="0">
                <a:solidFill>
                  <a:srgbClr val="000000"/>
                </a:solidFill>
                <a:cs typeface="+mn-cs"/>
                <a:sym typeface="Calibri"/>
              </a:rPr>
              <a:pPr marL="0" indent="0" algn="ctr">
                <a:spcBef>
                  <a:spcPct val="0"/>
                </a:spcBef>
                <a:buFontTx/>
                <a:buNone/>
              </a:pPr>
              <a:t>14</a:t>
            </a:fld>
            <a:r>
              <a:rPr lang="en-US" sz="1200" dirty="0" smtClean="0">
                <a:solidFill>
                  <a:srgbClr val="000000"/>
                </a:solidFill>
                <a:cs typeface="+mn-cs"/>
                <a:sym typeface="Calibri"/>
              </a:rPr>
              <a:t>%</a:t>
            </a:r>
            <a:endParaRPr lang="de-DE" sz="1200" dirty="0">
              <a:solidFill>
                <a:srgbClr val="000000"/>
              </a:solidFill>
              <a:cs typeface="+mn-cs"/>
              <a:sym typeface="Calibri"/>
            </a:endParaRPr>
          </a:p>
        </p:txBody>
      </p:sp>
      <p:sp>
        <p:nvSpPr>
          <p:cNvPr id="45" name="Rectangle 44"/>
          <p:cNvSpPr>
            <a:spLocks noGrp="1" noChangeArrowheads="1"/>
          </p:cNvSpPr>
          <p:nvPr>
            <p:custDataLst>
              <p:tags r:id="rId9"/>
            </p:custDataLst>
          </p:nvPr>
        </p:nvSpPr>
        <p:spPr bwMode="auto">
          <a:xfrm>
            <a:off x="4454525" y="4900612"/>
            <a:ext cx="2738437" cy="425450"/>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FontTx/>
              <a:buNone/>
            </a:pPr>
            <a:r>
              <a:rPr lang="en-US" dirty="0" err="1" smtClean="0">
                <a:solidFill>
                  <a:srgbClr val="000000"/>
                </a:solidFill>
                <a:ea typeface="+mn-ea"/>
                <a:cs typeface="+mn-cs"/>
                <a:sym typeface="+mn-lt"/>
              </a:rPr>
              <a:t>Verhalten</a:t>
            </a:r>
            <a:r>
              <a:rPr lang="en-US" dirty="0" smtClean="0">
                <a:solidFill>
                  <a:srgbClr val="000000"/>
                </a:solidFill>
                <a:ea typeface="+mn-ea"/>
                <a:cs typeface="+mn-cs"/>
                <a:sym typeface="+mn-lt"/>
              </a:rPr>
              <a:t> des Managements, das  </a:t>
            </a:r>
          </a:p>
          <a:p>
            <a:pPr marL="0" indent="0">
              <a:spcBef>
                <a:spcPct val="0"/>
              </a:spcBef>
              <a:buFontTx/>
              <a:buNone/>
            </a:pPr>
            <a:r>
              <a:rPr lang="en-US" dirty="0" err="1" smtClean="0">
                <a:solidFill>
                  <a:srgbClr val="000000"/>
                </a:solidFill>
                <a:ea typeface="+mn-ea"/>
                <a:cs typeface="+mn-cs"/>
                <a:sym typeface="+mn-lt"/>
              </a:rPr>
              <a:t>Veränderungen</a:t>
            </a:r>
            <a:r>
              <a:rPr lang="en-US" dirty="0" smtClean="0">
                <a:solidFill>
                  <a:srgbClr val="000000"/>
                </a:solidFill>
                <a:ea typeface="+mn-ea"/>
                <a:cs typeface="+mn-cs"/>
                <a:sym typeface="+mn-lt"/>
              </a:rPr>
              <a:t> </a:t>
            </a:r>
            <a:r>
              <a:rPr lang="en-US" dirty="0" err="1" smtClean="0">
                <a:solidFill>
                  <a:srgbClr val="000000"/>
                </a:solidFill>
                <a:ea typeface="+mn-ea"/>
                <a:cs typeface="+mn-cs"/>
                <a:sym typeface="+mn-lt"/>
              </a:rPr>
              <a:t>nicht</a:t>
            </a:r>
            <a:r>
              <a:rPr lang="en-US" dirty="0" smtClean="0">
                <a:solidFill>
                  <a:srgbClr val="000000"/>
                </a:solidFill>
                <a:ea typeface="+mn-ea"/>
                <a:cs typeface="+mn-cs"/>
                <a:sym typeface="+mn-lt"/>
              </a:rPr>
              <a:t> </a:t>
            </a:r>
            <a:r>
              <a:rPr lang="en-US" dirty="0" err="1" smtClean="0">
                <a:solidFill>
                  <a:srgbClr val="000000"/>
                </a:solidFill>
                <a:ea typeface="+mn-ea"/>
                <a:cs typeface="+mn-cs"/>
                <a:sym typeface="+mn-lt"/>
              </a:rPr>
              <a:t>unterstützt</a:t>
            </a:r>
            <a:endParaRPr lang="de-DE" dirty="0" smtClean="0">
              <a:solidFill>
                <a:srgbClr val="000000"/>
              </a:solidFill>
              <a:ea typeface="+mn-ea"/>
              <a:cs typeface="+mn-cs"/>
              <a:sym typeface="+mn-lt"/>
            </a:endParaRPr>
          </a:p>
        </p:txBody>
      </p:sp>
      <p:sp>
        <p:nvSpPr>
          <p:cNvPr id="47" name="Rectangle 46"/>
          <p:cNvSpPr>
            <a:spLocks noGrp="1" noChangeArrowheads="1"/>
          </p:cNvSpPr>
          <p:nvPr>
            <p:custDataLst>
              <p:tags r:id="rId10"/>
            </p:custDataLst>
          </p:nvPr>
        </p:nvSpPr>
        <p:spPr bwMode="auto">
          <a:xfrm>
            <a:off x="1666875" y="2681287"/>
            <a:ext cx="1241425" cy="63817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spcBef>
                <a:spcPct val="0"/>
              </a:spcBef>
              <a:buFontTx/>
              <a:buNone/>
            </a:pPr>
            <a:r>
              <a:rPr lang="en-US" dirty="0" err="1" smtClean="0">
                <a:solidFill>
                  <a:srgbClr val="000000"/>
                </a:solidFill>
                <a:ea typeface="+mn-ea"/>
                <a:cs typeface="+mn-cs"/>
                <a:sym typeface="+mn-lt"/>
              </a:rPr>
              <a:t>Unzureichende</a:t>
            </a:r>
            <a:r>
              <a:rPr lang="en-US" dirty="0" smtClean="0">
                <a:solidFill>
                  <a:srgbClr val="000000"/>
                </a:solidFill>
                <a:ea typeface="+mn-ea"/>
                <a:cs typeface="+mn-cs"/>
                <a:sym typeface="+mn-lt"/>
              </a:rPr>
              <a:t> </a:t>
            </a:r>
          </a:p>
          <a:p>
            <a:pPr marL="0" indent="0" algn="r">
              <a:spcBef>
                <a:spcPct val="0"/>
              </a:spcBef>
              <a:buFontTx/>
              <a:buNone/>
            </a:pPr>
            <a:r>
              <a:rPr lang="en-US" dirty="0" err="1" smtClean="0">
                <a:solidFill>
                  <a:srgbClr val="000000"/>
                </a:solidFill>
                <a:ea typeface="+mn-ea"/>
                <a:cs typeface="+mn-cs"/>
                <a:sym typeface="+mn-lt"/>
              </a:rPr>
              <a:t>Ressourcen</a:t>
            </a:r>
            <a:r>
              <a:rPr lang="en-US" dirty="0" smtClean="0">
                <a:solidFill>
                  <a:srgbClr val="000000"/>
                </a:solidFill>
                <a:ea typeface="+mn-ea"/>
                <a:cs typeface="+mn-cs"/>
                <a:sym typeface="+mn-lt"/>
              </a:rPr>
              <a:t> </a:t>
            </a:r>
          </a:p>
          <a:p>
            <a:pPr marL="0" indent="0" algn="r">
              <a:spcBef>
                <a:spcPct val="0"/>
              </a:spcBef>
              <a:buFontTx/>
              <a:buNone/>
            </a:pPr>
            <a:r>
              <a:rPr lang="en-US" dirty="0" smtClean="0">
                <a:solidFill>
                  <a:srgbClr val="000000"/>
                </a:solidFill>
                <a:ea typeface="+mn-ea"/>
                <a:cs typeface="+mn-cs"/>
                <a:sym typeface="+mn-lt"/>
              </a:rPr>
              <a:t>und Budgets</a:t>
            </a:r>
            <a:endParaRPr lang="de-DE" dirty="0" smtClean="0">
              <a:solidFill>
                <a:srgbClr val="000000"/>
              </a:solidFill>
              <a:ea typeface="+mn-ea"/>
              <a:cs typeface="+mn-cs"/>
              <a:sym typeface="+mn-lt"/>
            </a:endParaRPr>
          </a:p>
        </p:txBody>
      </p:sp>
      <p:sp>
        <p:nvSpPr>
          <p:cNvPr id="27" name="Text Placeholder 4"/>
          <p:cNvSpPr>
            <a:spLocks noGrp="1"/>
          </p:cNvSpPr>
          <p:nvPr>
            <p:custDataLst>
              <p:tags r:id="rId11"/>
            </p:custDataLst>
          </p:nvPr>
        </p:nvSpPr>
        <p:spPr bwMode="gray">
          <a:xfrm>
            <a:off x="3003550" y="3054350"/>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1D9F5C35-102F-4BC8-BAFA-F32DD4D61FE9}" type="datetime'''''''''''''''''1''''''4'''''">
              <a:rPr lang="en-US" sz="1200" smtClean="0">
                <a:solidFill>
                  <a:srgbClr val="000000"/>
                </a:solidFill>
                <a:cs typeface="+mn-cs"/>
                <a:sym typeface="Calibri"/>
              </a:rPr>
              <a:pPr marL="0" indent="0" algn="ctr">
                <a:spcBef>
                  <a:spcPct val="0"/>
                </a:spcBef>
                <a:buFontTx/>
                <a:buNone/>
              </a:pPr>
              <a:t>14</a:t>
            </a:fld>
            <a:r>
              <a:rPr lang="en-US" sz="1200" dirty="0" smtClean="0">
                <a:solidFill>
                  <a:srgbClr val="000000"/>
                </a:solidFill>
                <a:cs typeface="+mn-cs"/>
                <a:sym typeface="Calibri"/>
              </a:rPr>
              <a:t>%</a:t>
            </a:r>
            <a:endParaRPr lang="de-DE" sz="1200" dirty="0">
              <a:solidFill>
                <a:srgbClr val="000000"/>
              </a:solidFill>
              <a:cs typeface="+mn-cs"/>
              <a:sym typeface="Calibri"/>
            </a:endParaRPr>
          </a:p>
        </p:txBody>
      </p:sp>
      <p:sp>
        <p:nvSpPr>
          <p:cNvPr id="16" name="Textfeld 1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Warum scheitern die Mehrzahl aller Veränderungsprogramme?</a:t>
            </a:r>
            <a:endParaRPr lang="de-DE" sz="1600" b="1" dirty="0">
              <a:solidFill>
                <a:srgbClr val="002060"/>
              </a:solidFill>
            </a:endParaRPr>
          </a:p>
        </p:txBody>
      </p:sp>
      <p:sp>
        <p:nvSpPr>
          <p:cNvPr id="18" name="Textfeld 17"/>
          <p:cNvSpPr txBox="1"/>
          <p:nvPr/>
        </p:nvSpPr>
        <p:spPr>
          <a:xfrm>
            <a:off x="346710" y="6382247"/>
            <a:ext cx="1768433" cy="253916"/>
          </a:xfrm>
          <a:prstGeom prst="rect">
            <a:avLst/>
          </a:prstGeom>
          <a:noFill/>
        </p:spPr>
        <p:txBody>
          <a:bodyPr wrap="none" rtlCol="0">
            <a:spAutoFit/>
          </a:bodyPr>
          <a:lstStyle/>
          <a:p>
            <a:r>
              <a:rPr lang="de-DE" sz="1050" dirty="0" smtClean="0">
                <a:solidFill>
                  <a:schemeClr val="bg1">
                    <a:lumMod val="50000"/>
                  </a:schemeClr>
                </a:solidFill>
              </a:rPr>
              <a:t>Quelle: Keller/Price (2011)</a:t>
            </a:r>
            <a:endParaRPr lang="de-DE" sz="1050" dirty="0">
              <a:solidFill>
                <a:srgbClr val="FF0000"/>
              </a:solidFill>
            </a:endParaRPr>
          </a:p>
        </p:txBody>
      </p:sp>
      <p:sp>
        <p:nvSpPr>
          <p:cNvPr id="19" name="Foliennummernplatzhalter 19"/>
          <p:cNvSpPr txBox="1">
            <a:spLocks/>
          </p:cNvSpPr>
          <p:nvPr/>
        </p:nvSpPr>
        <p:spPr>
          <a:xfrm>
            <a:off x="3656721" y="6371909"/>
            <a:ext cx="1905000" cy="287337"/>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193</a:t>
            </a:fld>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mn-lt"/>
              <a:ea typeface="+mn-ea"/>
              <a:cs typeface="+mn-cs"/>
            </a:endParaRPr>
          </a:p>
        </p:txBody>
      </p:sp>
      <p:sp>
        <p:nvSpPr>
          <p:cNvPr id="20" name="Textfeld 19"/>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Tree>
    <p:extLst>
      <p:ext uri="{BB962C8B-B14F-4D97-AF65-F5344CB8AC3E}">
        <p14:creationId xmlns:p14="http://schemas.microsoft.com/office/powerpoint/2010/main" val="1859890342"/>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64597"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7" name="Pfeil nach rechts 76"/>
          <p:cNvSpPr/>
          <p:nvPr/>
        </p:nvSpPr>
        <p:spPr bwMode="auto">
          <a:xfrm>
            <a:off x="1062990" y="1739642"/>
            <a:ext cx="4242542" cy="4375408"/>
          </a:xfrm>
          <a:prstGeom prst="rightArrow">
            <a:avLst>
              <a:gd name="adj1" fmla="val 100000"/>
              <a:gd name="adj2" fmla="val 20111"/>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r>
              <a:rPr kumimoji="0" lang="de-DE" sz="1400" b="1" i="0" u="none" strike="noStrike" cap="none" normalizeH="0" baseline="0" dirty="0" smtClean="0">
                <a:ln>
                  <a:noFill/>
                </a:ln>
                <a:solidFill>
                  <a:schemeClr val="tx1"/>
                </a:solidFill>
                <a:effectLst/>
              </a:rPr>
              <a:t>Verbreitete Fehler</a:t>
            </a:r>
          </a:p>
          <a:p>
            <a:pPr marL="0" marR="0" indent="0" algn="l" defTabSz="914400" rtl="0" eaLnBrk="0" fontAlgn="base" latinLnBrk="0" hangingPunct="0">
              <a:lnSpc>
                <a:spcPct val="100000"/>
              </a:lnSpc>
              <a:spcBef>
                <a:spcPct val="20000"/>
              </a:spcBef>
              <a:spcAft>
                <a:spcPct val="0"/>
              </a:spcAft>
              <a:buClrTx/>
              <a:buSzTx/>
              <a:buFontTx/>
              <a:buNone/>
              <a:tabLst/>
            </a:pPr>
            <a:endParaRPr kumimoji="0" lang="de-DE" sz="1400" b="0" i="0" u="none" strike="noStrike" cap="none" normalizeH="0" baseline="0" dirty="0" smtClean="0">
              <a:ln>
                <a:noFill/>
              </a:ln>
              <a:solidFill>
                <a:schemeClr val="tx1"/>
              </a:solidFill>
              <a:effectLst/>
            </a:endParaRPr>
          </a:p>
          <a:p>
            <a:pPr marL="263525" lvl="3" indent="-263525" eaLnBrk="0" hangingPunct="0">
              <a:spcBef>
                <a:spcPct val="20000"/>
              </a:spcBef>
              <a:buFont typeface="Symbol" pitchFamily="18" charset="2"/>
              <a:buChar char="-"/>
            </a:pPr>
            <a:r>
              <a:rPr lang="de-DE" sz="1400" dirty="0" smtClean="0">
                <a:solidFill>
                  <a:srgbClr val="000000"/>
                </a:solidFill>
              </a:rPr>
              <a:t>Zu viel Bequemlichkeit</a:t>
            </a:r>
          </a:p>
          <a:p>
            <a:pPr marL="263525" lvl="3" indent="-263525" eaLnBrk="0" hangingPunct="0">
              <a:spcBef>
                <a:spcPct val="20000"/>
              </a:spcBef>
              <a:buFont typeface="Symbol" pitchFamily="18" charset="2"/>
              <a:buChar char="-"/>
            </a:pPr>
            <a:r>
              <a:rPr lang="de-DE" sz="1400" dirty="0">
                <a:solidFill>
                  <a:srgbClr val="000000"/>
                </a:solidFill>
              </a:rPr>
              <a:t>Die Führungsebene zur Umsetzung des Wandels ist nicht mächtig genug</a:t>
            </a:r>
          </a:p>
          <a:p>
            <a:pPr marL="263525" lvl="3" indent="-263525" eaLnBrk="0" hangingPunct="0">
              <a:spcBef>
                <a:spcPct val="20000"/>
              </a:spcBef>
              <a:buFont typeface="Symbol" pitchFamily="18" charset="2"/>
              <a:buChar char="-"/>
            </a:pPr>
            <a:r>
              <a:rPr lang="de-DE" sz="1400" dirty="0" smtClean="0">
                <a:solidFill>
                  <a:srgbClr val="000000"/>
                </a:solidFill>
              </a:rPr>
              <a:t>Die Macht einer Vision wird unterschätzt</a:t>
            </a:r>
          </a:p>
          <a:p>
            <a:pPr marL="263525" lvl="3" indent="-263525" eaLnBrk="0" hangingPunct="0">
              <a:spcBef>
                <a:spcPct val="20000"/>
              </a:spcBef>
              <a:buFont typeface="Symbol" pitchFamily="18" charset="2"/>
              <a:buChar char="-"/>
            </a:pPr>
            <a:r>
              <a:rPr lang="de-DE" sz="1400" dirty="0" smtClean="0">
                <a:solidFill>
                  <a:srgbClr val="000000"/>
                </a:solidFill>
              </a:rPr>
              <a:t>Die Vision wird um einen Faktor 10 (oder 100 oder sogar 1.000) zu wenig kommuniziert</a:t>
            </a:r>
          </a:p>
          <a:p>
            <a:pPr marL="263525" lvl="3" indent="-263525" eaLnBrk="0" hangingPunct="0">
              <a:spcBef>
                <a:spcPct val="20000"/>
              </a:spcBef>
              <a:buFont typeface="Symbol" pitchFamily="18" charset="2"/>
              <a:buChar char="-"/>
            </a:pPr>
            <a:r>
              <a:rPr lang="de-DE" sz="1400" dirty="0" smtClean="0">
                <a:solidFill>
                  <a:srgbClr val="000000"/>
                </a:solidFill>
              </a:rPr>
              <a:t>Hindernissen wird erlaubt, die Vision zu blockieren</a:t>
            </a:r>
          </a:p>
          <a:p>
            <a:pPr marL="263525" lvl="3" indent="-263525" eaLnBrk="0" hangingPunct="0">
              <a:spcBef>
                <a:spcPct val="20000"/>
              </a:spcBef>
              <a:buFont typeface="Symbol" pitchFamily="18" charset="2"/>
              <a:buChar char="-"/>
            </a:pPr>
            <a:r>
              <a:rPr lang="de-DE" sz="1400" dirty="0" smtClean="0">
                <a:solidFill>
                  <a:srgbClr val="000000"/>
                </a:solidFill>
              </a:rPr>
              <a:t>Es werden keine kurzfristigen Gewinne realisiert</a:t>
            </a:r>
          </a:p>
          <a:p>
            <a:pPr marL="263525" lvl="3" indent="-263525" eaLnBrk="0" hangingPunct="0">
              <a:spcBef>
                <a:spcPct val="20000"/>
              </a:spcBef>
              <a:buFont typeface="Symbol" pitchFamily="18" charset="2"/>
              <a:buChar char="-"/>
            </a:pPr>
            <a:r>
              <a:rPr lang="de-DE" sz="1400" dirty="0" smtClean="0">
                <a:solidFill>
                  <a:srgbClr val="000000"/>
                </a:solidFill>
              </a:rPr>
              <a:t>Der „Sieg“ wird zu früh verkündet</a:t>
            </a:r>
          </a:p>
          <a:p>
            <a:pPr marL="263525" lvl="3" indent="-263525" eaLnBrk="0" hangingPunct="0">
              <a:spcBef>
                <a:spcPct val="20000"/>
              </a:spcBef>
              <a:buFont typeface="Symbol" pitchFamily="18" charset="2"/>
              <a:buChar char="-"/>
            </a:pPr>
            <a:r>
              <a:rPr lang="de-DE" sz="1400" dirty="0" smtClean="0">
                <a:solidFill>
                  <a:srgbClr val="000000"/>
                </a:solidFill>
              </a:rPr>
              <a:t>Der Wandel wird nicht nachhaltig in der Organisationskultur verankert</a:t>
            </a:r>
            <a:endParaRPr lang="de-DE" sz="1400" dirty="0">
              <a:solidFill>
                <a:srgbClr val="000000"/>
              </a:solidFill>
            </a:endParaRPr>
          </a:p>
          <a:p>
            <a:pPr marL="361950" marR="0" indent="-180975" algn="l" defTabSz="914400" rtl="0" eaLnBrk="0" fontAlgn="base" latinLnBrk="0" hangingPunct="0">
              <a:lnSpc>
                <a:spcPct val="100000"/>
              </a:lnSpc>
              <a:spcBef>
                <a:spcPct val="20000"/>
              </a:spcBef>
              <a:spcAft>
                <a:spcPct val="0"/>
              </a:spcAft>
              <a:buClrTx/>
              <a:buSzTx/>
              <a:buFontTx/>
              <a:buNone/>
            </a:pPr>
            <a:endParaRPr lang="de-DE" sz="1400" b="1" dirty="0"/>
          </a:p>
          <a:p>
            <a:pPr marL="361950" marR="0" indent="-180975" algn="l" defTabSz="914400" rtl="0" eaLnBrk="0" fontAlgn="base" latinLnBrk="0" hangingPunct="0">
              <a:lnSpc>
                <a:spcPct val="100000"/>
              </a:lnSpc>
              <a:spcBef>
                <a:spcPct val="20000"/>
              </a:spcBef>
              <a:spcAft>
                <a:spcPct val="0"/>
              </a:spcAft>
              <a:buClrTx/>
              <a:buSzTx/>
              <a:buFontTx/>
              <a:buNone/>
              <a:tabLst/>
            </a:pPr>
            <a:endParaRPr kumimoji="0" lang="de-DE" sz="1400" b="0" i="0" u="none" strike="noStrike" cap="none" normalizeH="0" baseline="0" dirty="0" smtClean="0">
              <a:ln>
                <a:noFill/>
              </a:ln>
              <a:solidFill>
                <a:schemeClr val="tx1"/>
              </a:solidFill>
              <a:effectLst/>
            </a:endParaRPr>
          </a:p>
        </p:txBody>
      </p:sp>
      <p:sp>
        <p:nvSpPr>
          <p:cNvPr id="10" name="Textfeld 9"/>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Was sind weitere verbreitete Fehler und zu welchen Konsequenzen führen sie?</a:t>
            </a:r>
            <a:endParaRPr lang="de-DE" sz="1600" b="1" dirty="0">
              <a:solidFill>
                <a:srgbClr val="002060"/>
              </a:solidFill>
            </a:endParaRPr>
          </a:p>
        </p:txBody>
      </p:sp>
      <p:sp>
        <p:nvSpPr>
          <p:cNvPr id="11" name="Textfeld 10"/>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76" name="Textfeld 75"/>
          <p:cNvSpPr txBox="1"/>
          <p:nvPr/>
        </p:nvSpPr>
        <p:spPr>
          <a:xfrm>
            <a:off x="5176335" y="1746601"/>
            <a:ext cx="2618074" cy="4368449"/>
          </a:xfrm>
          <a:prstGeom prst="rect">
            <a:avLst/>
          </a:prstGeom>
          <a:solidFill>
            <a:schemeClr val="bg1"/>
          </a:solidFill>
          <a:ln w="9525">
            <a:solidFill>
              <a:schemeClr val="tx1"/>
            </a:solidFill>
          </a:ln>
        </p:spPr>
        <p:txBody>
          <a:bodyPr wrap="square" rtlCol="0">
            <a:noAutofit/>
          </a:bodyPr>
          <a:lstStyle>
            <a:defPPr>
              <a:defRPr lang="de-DE"/>
            </a:defPPr>
            <a:lvl1pPr marL="179388" indent="-179388">
              <a:spcAft>
                <a:spcPts val="600"/>
              </a:spcAft>
              <a:buFont typeface="Wingdings" pitchFamily="2" charset="2"/>
              <a:buChar char="§"/>
              <a:defRPr sz="1200"/>
            </a:lvl1pPr>
          </a:lstStyle>
          <a:p>
            <a:pPr marL="0" lvl="0" indent="0" eaLnBrk="0" hangingPunct="0">
              <a:spcBef>
                <a:spcPct val="20000"/>
              </a:spcBef>
              <a:spcAft>
                <a:spcPct val="0"/>
              </a:spcAft>
              <a:buNone/>
            </a:pPr>
            <a:r>
              <a:rPr lang="de-DE" sz="1400" b="1" dirty="0" smtClean="0">
                <a:solidFill>
                  <a:srgbClr val="000000"/>
                </a:solidFill>
              </a:rPr>
              <a:t>Konsequenzen</a:t>
            </a:r>
            <a:endParaRPr lang="de-DE" sz="1400" b="1" dirty="0">
              <a:solidFill>
                <a:srgbClr val="000000"/>
              </a:solidFill>
            </a:endParaRPr>
          </a:p>
          <a:p>
            <a:pPr marL="0" lvl="0" indent="0" eaLnBrk="0" hangingPunct="0">
              <a:spcBef>
                <a:spcPct val="20000"/>
              </a:spcBef>
              <a:spcAft>
                <a:spcPct val="0"/>
              </a:spcAft>
              <a:buNone/>
            </a:pPr>
            <a:endParaRPr lang="de-DE" sz="1400" dirty="0">
              <a:solidFill>
                <a:srgbClr val="000000"/>
              </a:solidFill>
            </a:endParaRPr>
          </a:p>
          <a:p>
            <a:pPr marL="263525" lvl="3" indent="-263525" eaLnBrk="0" hangingPunct="0">
              <a:spcBef>
                <a:spcPct val="20000"/>
              </a:spcBef>
              <a:spcAft>
                <a:spcPct val="0"/>
              </a:spcAft>
              <a:buFont typeface="Symbol" pitchFamily="18" charset="2"/>
              <a:buChar char="-"/>
            </a:pPr>
            <a:r>
              <a:rPr lang="de-DE" sz="1400" dirty="0">
                <a:solidFill>
                  <a:srgbClr val="000000"/>
                </a:solidFill>
              </a:rPr>
              <a:t>Neue Strategien werden nicht gut implementiert</a:t>
            </a:r>
          </a:p>
          <a:p>
            <a:pPr marL="263525" lvl="3" indent="-263525" eaLnBrk="0" hangingPunct="0">
              <a:spcBef>
                <a:spcPct val="20000"/>
              </a:spcBef>
              <a:spcAft>
                <a:spcPct val="0"/>
              </a:spcAft>
              <a:buFont typeface="Symbol" pitchFamily="18" charset="2"/>
              <a:buChar char="-"/>
            </a:pPr>
            <a:r>
              <a:rPr lang="de-DE" sz="1400" dirty="0">
                <a:solidFill>
                  <a:srgbClr val="000000"/>
                </a:solidFill>
              </a:rPr>
              <a:t>Durch </a:t>
            </a:r>
            <a:r>
              <a:rPr lang="de-DE" sz="1400" dirty="0" smtClean="0">
                <a:solidFill>
                  <a:srgbClr val="000000"/>
                </a:solidFill>
              </a:rPr>
              <a:t>Akquisitionen </a:t>
            </a:r>
            <a:r>
              <a:rPr lang="de-DE" sz="1400" dirty="0">
                <a:solidFill>
                  <a:srgbClr val="000000"/>
                </a:solidFill>
              </a:rPr>
              <a:t>werden nicht die erwarteten Synergien </a:t>
            </a:r>
            <a:r>
              <a:rPr lang="de-DE" sz="1400" dirty="0" smtClean="0">
                <a:solidFill>
                  <a:srgbClr val="000000"/>
                </a:solidFill>
              </a:rPr>
              <a:t>erzielt</a:t>
            </a:r>
          </a:p>
          <a:p>
            <a:pPr marL="263525" lvl="3" indent="-263525" eaLnBrk="0" hangingPunct="0">
              <a:spcBef>
                <a:spcPct val="20000"/>
              </a:spcBef>
              <a:spcAft>
                <a:spcPct val="0"/>
              </a:spcAft>
              <a:buFont typeface="Symbol" pitchFamily="18" charset="2"/>
              <a:buChar char="-"/>
            </a:pPr>
            <a:r>
              <a:rPr lang="de-DE" sz="1400" dirty="0" smtClean="0">
                <a:solidFill>
                  <a:srgbClr val="000000"/>
                </a:solidFill>
              </a:rPr>
              <a:t>Die Umstrukturierung dauert zu lange und kostet zu viel</a:t>
            </a:r>
          </a:p>
          <a:p>
            <a:pPr marL="263525" lvl="3" indent="-263525" eaLnBrk="0" hangingPunct="0">
              <a:spcBef>
                <a:spcPct val="20000"/>
              </a:spcBef>
              <a:spcAft>
                <a:spcPct val="0"/>
              </a:spcAft>
              <a:buFont typeface="Symbol" pitchFamily="18" charset="2"/>
              <a:buChar char="-"/>
            </a:pPr>
            <a:r>
              <a:rPr lang="de-DE" sz="1400" dirty="0" smtClean="0">
                <a:solidFill>
                  <a:srgbClr val="000000"/>
                </a:solidFill>
              </a:rPr>
              <a:t>Personalkürzungen bringen die Kosten nicht unter Kontrolle</a:t>
            </a:r>
          </a:p>
          <a:p>
            <a:pPr marL="263525" lvl="3" indent="-263525" eaLnBrk="0" hangingPunct="0">
              <a:spcBef>
                <a:spcPct val="20000"/>
              </a:spcBef>
              <a:spcAft>
                <a:spcPct val="0"/>
              </a:spcAft>
              <a:buFont typeface="Symbol" pitchFamily="18" charset="2"/>
              <a:buChar char="-"/>
            </a:pPr>
            <a:r>
              <a:rPr lang="de-DE" sz="1400" dirty="0" smtClean="0">
                <a:solidFill>
                  <a:srgbClr val="000000"/>
                </a:solidFill>
              </a:rPr>
              <a:t>Qualitäts-Programme bringen nicht die erwarteten Erfolge</a:t>
            </a:r>
            <a:endParaRPr lang="de-DE" sz="1400" dirty="0">
              <a:solidFill>
                <a:srgbClr val="000000"/>
              </a:solidFill>
            </a:endParaRPr>
          </a:p>
        </p:txBody>
      </p:sp>
      <p:sp>
        <p:nvSpPr>
          <p:cNvPr id="13" name="Textfeld 12"/>
          <p:cNvSpPr txBox="1"/>
          <p:nvPr/>
        </p:nvSpPr>
        <p:spPr>
          <a:xfrm>
            <a:off x="346710" y="6382247"/>
            <a:ext cx="1436612" cy="253916"/>
          </a:xfrm>
          <a:prstGeom prst="rect">
            <a:avLst/>
          </a:prstGeom>
          <a:noFill/>
        </p:spPr>
        <p:txBody>
          <a:bodyPr wrap="none" rtlCol="0">
            <a:spAutoFit/>
          </a:bodyPr>
          <a:lstStyle/>
          <a:p>
            <a:r>
              <a:rPr lang="de-DE" sz="1050" dirty="0" smtClean="0">
                <a:solidFill>
                  <a:schemeClr val="bg1">
                    <a:lumMod val="50000"/>
                  </a:schemeClr>
                </a:solidFill>
              </a:rPr>
              <a:t>Quelle: Kotter (2012)</a:t>
            </a:r>
            <a:endParaRPr lang="de-DE" sz="1050" dirty="0">
              <a:solidFill>
                <a:srgbClr val="FF0000"/>
              </a:solidFill>
            </a:endParaRPr>
          </a:p>
        </p:txBody>
      </p:sp>
      <p:sp>
        <p:nvSpPr>
          <p:cNvPr id="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194</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367968632"/>
      </p:ext>
    </p:extLst>
  </p:cSld>
  <p:clrMapOvr>
    <a:masterClrMapping/>
  </p:clrMapOvr>
  <p:transition/>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65621"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ichtungspfeil 29"/>
          <p:cNvSpPr/>
          <p:nvPr/>
        </p:nvSpPr>
        <p:spPr bwMode="auto">
          <a:xfrm rot="10800000">
            <a:off x="4992688" y="1894812"/>
            <a:ext cx="2777102" cy="3709565"/>
          </a:xfrm>
          <a:prstGeom prst="homePlate">
            <a:avLst>
              <a:gd name="adj" fmla="val 2836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1" compatLnSpc="1">
            <a:prstTxWarp prst="textNoShape">
              <a:avLst/>
            </a:prstTxWarp>
            <a:noAutofit/>
          </a:bodyPr>
          <a:lstStyle/>
          <a:p>
            <a:pPr marL="228600" indent="-228600" eaLnBrk="0" hangingPunct="0">
              <a:spcBef>
                <a:spcPct val="20000"/>
              </a:spcBef>
              <a:buFont typeface="+mj-lt"/>
              <a:buAutoNum type="arabicPeriod"/>
            </a:pPr>
            <a:endParaRPr lang="de-DE" sz="1200">
              <a:ln w="0"/>
              <a:effectLst>
                <a:outerShdw blurRad="38100" dist="19050" dir="2700000" algn="tl" rotWithShape="0">
                  <a:schemeClr val="dk1">
                    <a:alpha val="40000"/>
                  </a:schemeClr>
                </a:outerShdw>
              </a:effectLst>
            </a:endParaRPr>
          </a:p>
        </p:txBody>
      </p:sp>
      <p:sp>
        <p:nvSpPr>
          <p:cNvPr id="11" name="Textfeld 30"/>
          <p:cNvSpPr txBox="1"/>
          <p:nvPr/>
        </p:nvSpPr>
        <p:spPr>
          <a:xfrm>
            <a:off x="5595319" y="2211088"/>
            <a:ext cx="2086439" cy="2850011"/>
          </a:xfrm>
          <a:prstGeom prst="rect">
            <a:avLst/>
          </a:prstGeom>
          <a:noFill/>
        </p:spPr>
        <p:txBody>
          <a:bodyPr wrap="square" rtlCol="0">
            <a:spAutoFit/>
          </a:bodyPr>
          <a:lstStyle/>
          <a:p>
            <a:pPr eaLnBrk="0" hangingPunct="0">
              <a:spcBef>
                <a:spcPct val="20000"/>
              </a:spcBef>
            </a:pPr>
            <a:r>
              <a:rPr lang="de-DE" sz="1400" b="1" dirty="0" smtClean="0"/>
              <a:t>Externe Faktoren</a:t>
            </a:r>
          </a:p>
          <a:p>
            <a:pPr marL="263525" indent="-263525" eaLnBrk="0" hangingPunct="0">
              <a:spcBef>
                <a:spcPct val="20000"/>
              </a:spcBef>
              <a:buFont typeface="Symbol" pitchFamily="18" charset="2"/>
              <a:buChar char="-"/>
            </a:pPr>
            <a:r>
              <a:rPr lang="de-DE" sz="1400" dirty="0" smtClean="0"/>
              <a:t>Überfluss an Ressourcen</a:t>
            </a:r>
          </a:p>
          <a:p>
            <a:pPr marL="263525" indent="-263525" eaLnBrk="0" hangingPunct="0">
              <a:spcBef>
                <a:spcPct val="20000"/>
              </a:spcBef>
              <a:buFont typeface="Symbol" pitchFamily="18" charset="2"/>
              <a:buChar char="-"/>
            </a:pPr>
            <a:r>
              <a:rPr lang="de-DE" sz="1400" dirty="0" smtClean="0"/>
              <a:t>Kein Druck durch wirtschaftliche Krisen</a:t>
            </a:r>
          </a:p>
          <a:p>
            <a:pPr marL="263525" indent="-263525" eaLnBrk="0" hangingPunct="0">
              <a:spcBef>
                <a:spcPct val="20000"/>
              </a:spcBef>
              <a:buFont typeface="Symbol" pitchFamily="18" charset="2"/>
              <a:buChar char="-"/>
            </a:pPr>
            <a:r>
              <a:rPr lang="de-DE" sz="1400" dirty="0" smtClean="0"/>
              <a:t>Menschliche Tendenz, Probleme zu leugnen</a:t>
            </a:r>
          </a:p>
          <a:p>
            <a:pPr marL="263525" indent="-263525" eaLnBrk="0" hangingPunct="0">
              <a:spcBef>
                <a:spcPct val="20000"/>
              </a:spcBef>
              <a:buFont typeface="Symbol" pitchFamily="18" charset="2"/>
              <a:buChar char="-"/>
            </a:pPr>
            <a:r>
              <a:rPr lang="de-DE" sz="1400" dirty="0" smtClean="0"/>
              <a:t>Opportunismus (</a:t>
            </a:r>
            <a:r>
              <a:rPr lang="de-DE" sz="1400" dirty="0" err="1" smtClean="0"/>
              <a:t>z.B</a:t>
            </a:r>
            <a:r>
              <a:rPr lang="de-DE" sz="1400" dirty="0" smtClean="0"/>
              <a:t>. nötige Konfrontation meiden)</a:t>
            </a:r>
          </a:p>
        </p:txBody>
      </p:sp>
      <p:sp>
        <p:nvSpPr>
          <p:cNvPr id="13" name="Richtungspfeil 29"/>
          <p:cNvSpPr/>
          <p:nvPr/>
        </p:nvSpPr>
        <p:spPr bwMode="auto">
          <a:xfrm>
            <a:off x="1300412" y="1894813"/>
            <a:ext cx="2806944" cy="3709565"/>
          </a:xfrm>
          <a:prstGeom prst="homePlate">
            <a:avLst>
              <a:gd name="adj" fmla="val 2836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1" compatLnSpc="1">
            <a:prstTxWarp prst="textNoShape">
              <a:avLst/>
            </a:prstTxWarp>
            <a:noAutofit/>
          </a:bodyPr>
          <a:lstStyle/>
          <a:p>
            <a:pPr marL="228600" indent="-228600" eaLnBrk="0" hangingPunct="0">
              <a:spcBef>
                <a:spcPct val="20000"/>
              </a:spcBef>
              <a:buFont typeface="+mj-lt"/>
              <a:buAutoNum type="arabicPeriod"/>
            </a:pPr>
            <a:endParaRPr lang="de-DE" sz="1200">
              <a:ln w="0"/>
              <a:effectLst>
                <a:outerShdw blurRad="38100" dist="19050" dir="2700000" algn="tl" rotWithShape="0">
                  <a:schemeClr val="dk1">
                    <a:alpha val="40000"/>
                  </a:schemeClr>
                </a:outerShdw>
              </a:effectLst>
            </a:endParaRPr>
          </a:p>
        </p:txBody>
      </p:sp>
      <p:sp>
        <p:nvSpPr>
          <p:cNvPr id="12" name="Textfeld 30"/>
          <p:cNvSpPr txBox="1"/>
          <p:nvPr/>
        </p:nvSpPr>
        <p:spPr>
          <a:xfrm>
            <a:off x="1444366" y="2211088"/>
            <a:ext cx="2086439" cy="3108543"/>
          </a:xfrm>
          <a:prstGeom prst="rect">
            <a:avLst/>
          </a:prstGeom>
          <a:noFill/>
        </p:spPr>
        <p:txBody>
          <a:bodyPr wrap="square" rtlCol="0">
            <a:spAutoFit/>
          </a:bodyPr>
          <a:lstStyle/>
          <a:p>
            <a:pPr eaLnBrk="0" hangingPunct="0">
              <a:spcBef>
                <a:spcPct val="20000"/>
              </a:spcBef>
            </a:pPr>
            <a:r>
              <a:rPr lang="de-DE" sz="1400" b="1" dirty="0" smtClean="0"/>
              <a:t>Interne Faktoren</a:t>
            </a:r>
          </a:p>
          <a:p>
            <a:pPr marL="263525" indent="-263525" eaLnBrk="0" hangingPunct="0">
              <a:spcBef>
                <a:spcPct val="20000"/>
              </a:spcBef>
              <a:buFont typeface="Symbol" pitchFamily="18" charset="2"/>
              <a:buChar char="-"/>
            </a:pPr>
            <a:r>
              <a:rPr lang="de-DE" sz="1400" dirty="0" smtClean="0"/>
              <a:t>Zu viel Schönrederei vom Senior-management</a:t>
            </a:r>
          </a:p>
          <a:p>
            <a:pPr marL="263525" indent="-263525" eaLnBrk="0" hangingPunct="0">
              <a:spcBef>
                <a:spcPct val="20000"/>
              </a:spcBef>
              <a:buFont typeface="Symbol" pitchFamily="18" charset="2"/>
              <a:buChar char="-"/>
            </a:pPr>
            <a:r>
              <a:rPr lang="de-DE" sz="1400" dirty="0" smtClean="0"/>
              <a:t>Fehlendes Leistungs-Feedback</a:t>
            </a:r>
          </a:p>
          <a:p>
            <a:pPr marL="263525" indent="-263525" eaLnBrk="0" hangingPunct="0">
              <a:spcBef>
                <a:spcPct val="20000"/>
              </a:spcBef>
              <a:buFont typeface="Symbol" pitchFamily="18" charset="2"/>
              <a:buChar char="-"/>
            </a:pPr>
            <a:r>
              <a:rPr lang="de-DE" sz="1400" dirty="0" smtClean="0"/>
              <a:t>Falsche KPIs bei internen Kontrollsystemen</a:t>
            </a:r>
          </a:p>
          <a:p>
            <a:pPr marL="263525" indent="-263525" eaLnBrk="0" hangingPunct="0">
              <a:spcBef>
                <a:spcPct val="20000"/>
              </a:spcBef>
              <a:buFont typeface="Symbol" pitchFamily="18" charset="2"/>
              <a:buChar char="-"/>
            </a:pPr>
            <a:r>
              <a:rPr lang="de-DE" sz="1400" dirty="0" smtClean="0"/>
              <a:t>Einengende </a:t>
            </a:r>
            <a:r>
              <a:rPr lang="de-DE" sz="1400" dirty="0" err="1" smtClean="0"/>
              <a:t>Orga-nisationsstrukturen</a:t>
            </a:r>
            <a:endParaRPr lang="de-DE" sz="1400" dirty="0" smtClean="0"/>
          </a:p>
          <a:p>
            <a:pPr marL="263525" indent="-263525" eaLnBrk="0" hangingPunct="0">
              <a:spcBef>
                <a:spcPct val="20000"/>
              </a:spcBef>
              <a:buFont typeface="Symbol" pitchFamily="18" charset="2"/>
              <a:buChar char="-"/>
            </a:pPr>
            <a:r>
              <a:rPr lang="de-DE" sz="1400" dirty="0" smtClean="0"/>
              <a:t>Niedrige </a:t>
            </a:r>
            <a:r>
              <a:rPr lang="de-DE" sz="1400" dirty="0" err="1" smtClean="0"/>
              <a:t>Leistungs-standards</a:t>
            </a:r>
            <a:endParaRPr lang="de-DE" sz="1400" dirty="0" smtClean="0"/>
          </a:p>
        </p:txBody>
      </p:sp>
      <p:sp>
        <p:nvSpPr>
          <p:cNvPr id="7" name="Oval 7"/>
          <p:cNvSpPr>
            <a:spLocks noChangeArrowheads="1"/>
          </p:cNvSpPr>
          <p:nvPr/>
        </p:nvSpPr>
        <p:spPr bwMode="gray">
          <a:xfrm>
            <a:off x="3956213" y="3107030"/>
            <a:ext cx="1175238" cy="1273175"/>
          </a:xfrm>
          <a:prstGeom prst="ellipse">
            <a:avLst/>
          </a:prstGeom>
          <a:solidFill>
            <a:schemeClr val="accent2">
              <a:lumMod val="20000"/>
              <a:lumOff val="80000"/>
            </a:schemeClr>
          </a:solidFill>
          <a:ln w="9525">
            <a:solidFill>
              <a:schemeClr val="tx1"/>
            </a:solidFill>
            <a:round/>
            <a:headEnd/>
            <a:tailEnd/>
          </a:ln>
        </p:spPr>
        <p:txBody>
          <a:bodyPr wrap="none" anchor="ctr"/>
          <a:lstStyle/>
          <a:p>
            <a:pPr algn="ctr"/>
            <a:r>
              <a:rPr lang="de-DE" sz="1400" b="1" dirty="0" err="1" smtClean="0">
                <a:latin typeface="+mj-lt"/>
                <a:ea typeface="Meiryo" pitchFamily="34" charset="-128"/>
              </a:rPr>
              <a:t>Selbstge</a:t>
            </a:r>
            <a:r>
              <a:rPr lang="de-DE" sz="1400" b="1" dirty="0" smtClean="0">
                <a:latin typeface="+mj-lt"/>
                <a:ea typeface="Meiryo" pitchFamily="34" charset="-128"/>
              </a:rPr>
              <a:t>-</a:t>
            </a:r>
            <a:br>
              <a:rPr lang="de-DE" sz="1400" b="1" dirty="0" smtClean="0">
                <a:latin typeface="+mj-lt"/>
                <a:ea typeface="Meiryo" pitchFamily="34" charset="-128"/>
              </a:rPr>
            </a:br>
            <a:r>
              <a:rPr lang="de-DE" sz="1400" b="1" dirty="0" err="1" smtClean="0">
                <a:latin typeface="+mj-lt"/>
                <a:ea typeface="Meiryo" pitchFamily="34" charset="-128"/>
              </a:rPr>
              <a:t>fälligkeit</a:t>
            </a:r>
            <a:endParaRPr lang="en-US" sz="1400" b="1" dirty="0">
              <a:latin typeface="+mj-lt"/>
            </a:endParaRPr>
          </a:p>
        </p:txBody>
      </p:sp>
      <p:sp>
        <p:nvSpPr>
          <p:cNvPr id="16" name="Textfeld 1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Eine verbreitete Ursache für mangelnde Bereitschaft für Veränderungen besteht in entstandener Selbstgefälligkeit</a:t>
            </a:r>
            <a:endParaRPr lang="de-DE" sz="1600" b="1" dirty="0">
              <a:solidFill>
                <a:srgbClr val="002060"/>
              </a:solidFill>
            </a:endParaRPr>
          </a:p>
        </p:txBody>
      </p:sp>
      <p:sp>
        <p:nvSpPr>
          <p:cNvPr id="17" name="Textfeld 16"/>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8" name="Textfeld 17"/>
          <p:cNvSpPr txBox="1"/>
          <p:nvPr/>
        </p:nvSpPr>
        <p:spPr>
          <a:xfrm>
            <a:off x="346710" y="6382247"/>
            <a:ext cx="1436612" cy="253916"/>
          </a:xfrm>
          <a:prstGeom prst="rect">
            <a:avLst/>
          </a:prstGeom>
          <a:noFill/>
        </p:spPr>
        <p:txBody>
          <a:bodyPr wrap="none" rtlCol="0">
            <a:spAutoFit/>
          </a:bodyPr>
          <a:lstStyle/>
          <a:p>
            <a:r>
              <a:rPr lang="de-DE" sz="1050" dirty="0" smtClean="0">
                <a:solidFill>
                  <a:schemeClr val="bg1">
                    <a:lumMod val="50000"/>
                  </a:schemeClr>
                </a:solidFill>
              </a:rPr>
              <a:t>Quelle: Kotter (2012)</a:t>
            </a:r>
            <a:endParaRPr lang="de-DE" sz="1050" dirty="0">
              <a:solidFill>
                <a:srgbClr val="FF0000"/>
              </a:solidFill>
            </a:endParaRPr>
          </a:p>
        </p:txBody>
      </p:sp>
      <p:sp>
        <p:nvSpPr>
          <p:cNvPr id="1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195</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2874803008"/>
      </p:ext>
    </p:extLst>
  </p:cSld>
  <p:clrMapOvr>
    <a:masterClrMapping/>
  </p:clrMapOvr>
  <p:transition/>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3"/>
          <p:cNvSpPr txBox="1"/>
          <p:nvPr>
            <p:custDataLst>
              <p:tags r:id="rId1"/>
            </p:custDataLst>
          </p:nvPr>
        </p:nvSpPr>
        <p:spPr>
          <a:xfrm>
            <a:off x="4602583" y="1751073"/>
            <a:ext cx="2880320" cy="344427"/>
          </a:xfrm>
          <a:prstGeom prst="rect">
            <a:avLst/>
          </a:prstGeom>
          <a:noFill/>
          <a:ln>
            <a:noFill/>
          </a:ln>
        </p:spPr>
        <p:txBody>
          <a:bodyPr vert="horz" lIns="76200" tIns="76200" rIns="76200" bIns="76200" rtlCol="0" anchor="t" anchorCtr="0">
            <a:noAutofit/>
          </a:bodyPr>
          <a:lstStyle>
            <a:lvl1pPr marL="342900" lvl="0" indent="-342900">
              <a:spcBef>
                <a:spcPct val="20000"/>
              </a:spcBef>
              <a:buFont typeface="Arial" pitchFamily="34" charset="0"/>
              <a:buChar char="•"/>
              <a:defRPr sz="3200"/>
            </a:lvl1pPr>
            <a:lvl2pPr marL="742950" lvl="1" indent="-285750">
              <a:spcBef>
                <a:spcPct val="20000"/>
              </a:spcBef>
              <a:buFont typeface="Arial" pitchFamily="34" charset="0"/>
              <a:buChar char="–"/>
              <a:defRPr sz="2800"/>
            </a:lvl2pPr>
            <a:lvl3pPr marL="1143000" lvl="2" indent="-228600">
              <a:spcBef>
                <a:spcPct val="20000"/>
              </a:spcBef>
              <a:buFont typeface="Arial" pitchFamily="34" charset="0"/>
              <a:buChar char="•"/>
              <a:defRPr sz="2400"/>
            </a:lvl3pPr>
            <a:lvl4pPr marL="1600200" lvl="3" indent="-228600">
              <a:spcBef>
                <a:spcPct val="20000"/>
              </a:spcBef>
              <a:buFont typeface="Arial" pitchFamily="34" charset="0"/>
              <a:buChar char="–"/>
              <a:defRPr sz="2000"/>
            </a:lvl4pPr>
            <a:lvl5pPr marL="2057400" lvl="4"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0" indent="0" algn="ctr">
              <a:buFont typeface="Arial" pitchFamily="34" charset="0"/>
              <a:buNone/>
            </a:pPr>
            <a:r>
              <a:rPr lang="de-DE" sz="1400" b="1" dirty="0" smtClean="0">
                <a:solidFill>
                  <a:srgbClr val="000000"/>
                </a:solidFill>
                <a:cs typeface="Arial" pitchFamily="34" charset="0"/>
              </a:rPr>
              <a:t>Organisationale Gründe </a:t>
            </a:r>
          </a:p>
        </p:txBody>
      </p:sp>
      <p:sp>
        <p:nvSpPr>
          <p:cNvPr id="16" name="TextBox 3"/>
          <p:cNvSpPr txBox="1"/>
          <p:nvPr>
            <p:custDataLst>
              <p:tags r:id="rId2"/>
            </p:custDataLst>
          </p:nvPr>
        </p:nvSpPr>
        <p:spPr>
          <a:xfrm>
            <a:off x="1515491" y="1751073"/>
            <a:ext cx="2880320" cy="344427"/>
          </a:xfrm>
          <a:prstGeom prst="rect">
            <a:avLst/>
          </a:prstGeom>
          <a:noFill/>
          <a:ln>
            <a:noFill/>
          </a:ln>
        </p:spPr>
        <p:txBody>
          <a:bodyPr vert="horz" lIns="76200" tIns="76200" rIns="76200" bIns="76200" rtlCol="0" anchor="t" anchorCtr="0">
            <a:noAutofit/>
          </a:bodyPr>
          <a:lstStyle>
            <a:lvl1pPr marL="342900" lvl="0" indent="-342900">
              <a:spcBef>
                <a:spcPct val="20000"/>
              </a:spcBef>
              <a:buFont typeface="Arial" pitchFamily="34" charset="0"/>
              <a:buChar char="•"/>
              <a:defRPr sz="3200"/>
            </a:lvl1pPr>
            <a:lvl2pPr marL="742950" lvl="1" indent="-285750">
              <a:spcBef>
                <a:spcPct val="20000"/>
              </a:spcBef>
              <a:buFont typeface="Arial" pitchFamily="34" charset="0"/>
              <a:buChar char="–"/>
              <a:defRPr sz="2800"/>
            </a:lvl2pPr>
            <a:lvl3pPr marL="1143000" lvl="2" indent="-228600">
              <a:spcBef>
                <a:spcPct val="20000"/>
              </a:spcBef>
              <a:buFont typeface="Arial" pitchFamily="34" charset="0"/>
              <a:buChar char="•"/>
              <a:defRPr sz="2400"/>
            </a:lvl3pPr>
            <a:lvl4pPr marL="1600200" lvl="3" indent="-228600">
              <a:spcBef>
                <a:spcPct val="20000"/>
              </a:spcBef>
              <a:buFont typeface="Arial" pitchFamily="34" charset="0"/>
              <a:buChar char="–"/>
              <a:defRPr sz="2000"/>
            </a:lvl4pPr>
            <a:lvl5pPr marL="2057400" lvl="4"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0" indent="0" algn="ctr">
              <a:buFont typeface="Arial" pitchFamily="34" charset="0"/>
              <a:buNone/>
            </a:pPr>
            <a:r>
              <a:rPr lang="de-DE" sz="1400" b="1" dirty="0" smtClean="0">
                <a:solidFill>
                  <a:srgbClr val="000000"/>
                </a:solidFill>
                <a:cs typeface="Arial" pitchFamily="34" charset="0"/>
              </a:rPr>
              <a:t>Individuelle Gründe </a:t>
            </a:r>
          </a:p>
        </p:txBody>
      </p:sp>
      <p:sp>
        <p:nvSpPr>
          <p:cNvPr id="17" name="TextBox 3"/>
          <p:cNvSpPr txBox="1"/>
          <p:nvPr>
            <p:custDataLst>
              <p:tags r:id="rId3"/>
            </p:custDataLst>
          </p:nvPr>
        </p:nvSpPr>
        <p:spPr>
          <a:xfrm>
            <a:off x="1600935" y="2104391"/>
            <a:ext cx="2880320" cy="2088000"/>
          </a:xfrm>
          <a:prstGeom prst="rect">
            <a:avLst/>
          </a:prstGeom>
          <a:noFill/>
          <a:ln>
            <a:noFill/>
          </a:ln>
        </p:spPr>
        <p:txBody>
          <a:bodyPr vert="horz" lIns="76200" tIns="76200" rIns="76200" bIns="76200" rtlCol="0" anchor="t" anchorCtr="0">
            <a:noAutofit/>
          </a:bodyPr>
          <a:lstStyle>
            <a:lvl1pPr marL="342900" lvl="0" indent="-342900">
              <a:spcBef>
                <a:spcPct val="20000"/>
              </a:spcBef>
              <a:buFont typeface="Arial" pitchFamily="34" charset="0"/>
              <a:buChar char="•"/>
              <a:defRPr sz="3200"/>
            </a:lvl1pPr>
            <a:lvl2pPr marL="742950" lvl="1" indent="-285750">
              <a:spcBef>
                <a:spcPct val="20000"/>
              </a:spcBef>
              <a:buFont typeface="Arial" pitchFamily="34" charset="0"/>
              <a:buChar char="–"/>
              <a:defRPr sz="2800"/>
            </a:lvl2pPr>
            <a:lvl3pPr marL="1143000" lvl="2" indent="-228600">
              <a:spcBef>
                <a:spcPct val="20000"/>
              </a:spcBef>
              <a:buFont typeface="Arial" pitchFamily="34" charset="0"/>
              <a:buChar char="•"/>
              <a:defRPr sz="2400"/>
            </a:lvl3pPr>
            <a:lvl4pPr marL="1600200" lvl="3" indent="-228600">
              <a:spcBef>
                <a:spcPct val="20000"/>
              </a:spcBef>
              <a:buFont typeface="Arial" pitchFamily="34" charset="0"/>
              <a:buChar char="–"/>
              <a:defRPr sz="2000"/>
            </a:lvl4pPr>
            <a:lvl5pPr marL="2057400" lvl="4"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buFont typeface="Symbol" pitchFamily="18" charset="2"/>
              <a:buChar char="-"/>
            </a:pPr>
            <a:r>
              <a:rPr lang="de-DE" sz="1400" b="1" dirty="0" smtClean="0">
                <a:solidFill>
                  <a:srgbClr val="000000"/>
                </a:solidFill>
                <a:cs typeface="Arial" pitchFamily="34" charset="0"/>
              </a:rPr>
              <a:t>Objektiv</a:t>
            </a:r>
            <a:r>
              <a:rPr lang="de-DE" sz="1400" dirty="0" smtClean="0">
                <a:solidFill>
                  <a:srgbClr val="000000"/>
                </a:solidFill>
                <a:cs typeface="Arial" pitchFamily="34" charset="0"/>
              </a:rPr>
              <a:t>: Verschlechterung der Arbeitssituation </a:t>
            </a:r>
          </a:p>
          <a:p>
            <a:pPr>
              <a:buFont typeface="Symbol" pitchFamily="18" charset="2"/>
              <a:buChar char="-"/>
            </a:pPr>
            <a:r>
              <a:rPr lang="de-DE" sz="1400" b="1" dirty="0" smtClean="0">
                <a:solidFill>
                  <a:srgbClr val="000000"/>
                </a:solidFill>
                <a:cs typeface="Arial" pitchFamily="34" charset="0"/>
              </a:rPr>
              <a:t>Subjektiv </a:t>
            </a:r>
            <a:r>
              <a:rPr lang="de-DE" sz="1400" dirty="0" smtClean="0">
                <a:solidFill>
                  <a:srgbClr val="000000"/>
                </a:solidFill>
                <a:cs typeface="Arial" pitchFamily="34" charset="0"/>
              </a:rPr>
              <a:t>(individuell empfunden):</a:t>
            </a:r>
          </a:p>
          <a:p>
            <a:pPr marL="533400" lvl="1" indent="-355600">
              <a:buFont typeface="Arial" pitchFamily="34" charset="0"/>
              <a:buChar char="•"/>
            </a:pPr>
            <a:r>
              <a:rPr lang="de-DE" sz="1400" dirty="0" smtClean="0">
                <a:solidFill>
                  <a:srgbClr val="000000"/>
                </a:solidFill>
                <a:cs typeface="Arial" pitchFamily="34" charset="0"/>
              </a:rPr>
              <a:t>Trägheit</a:t>
            </a:r>
            <a:r>
              <a:rPr lang="de-DE" sz="1400" dirty="0">
                <a:solidFill>
                  <a:srgbClr val="000000"/>
                </a:solidFill>
                <a:cs typeface="Arial" pitchFamily="34" charset="0"/>
              </a:rPr>
              <a:t>: Grundsätzlicher Widerstand gegen Veränderung, zusätzliche Aufgaben etc.</a:t>
            </a:r>
          </a:p>
          <a:p>
            <a:pPr marL="533400" lvl="1" indent="-355600">
              <a:buFont typeface="Arial" pitchFamily="34" charset="0"/>
              <a:buChar char="•"/>
            </a:pPr>
            <a:r>
              <a:rPr lang="de-DE" sz="1400" dirty="0">
                <a:solidFill>
                  <a:srgbClr val="000000"/>
                </a:solidFill>
              </a:rPr>
              <a:t>Angst vor </a:t>
            </a:r>
            <a:r>
              <a:rPr lang="de-DE" sz="1400" dirty="0" smtClean="0">
                <a:solidFill>
                  <a:srgbClr val="000000"/>
                </a:solidFill>
              </a:rPr>
              <a:t>Kompetenzverlust</a:t>
            </a:r>
          </a:p>
          <a:p>
            <a:pPr marL="533400" lvl="1" indent="-355600">
              <a:buFont typeface="Arial" pitchFamily="34" charset="0"/>
              <a:buChar char="•"/>
            </a:pPr>
            <a:r>
              <a:rPr lang="de-DE" sz="1400" dirty="0">
                <a:solidFill>
                  <a:srgbClr val="000000"/>
                </a:solidFill>
              </a:rPr>
              <a:t>Angst vor </a:t>
            </a:r>
            <a:r>
              <a:rPr lang="de-DE" sz="1400" dirty="0" smtClean="0">
                <a:solidFill>
                  <a:srgbClr val="000000"/>
                </a:solidFill>
              </a:rPr>
              <a:t>Autonomieverlust</a:t>
            </a:r>
          </a:p>
          <a:p>
            <a:pPr marL="533400" lvl="1" indent="-355600">
              <a:buFont typeface="Arial" pitchFamily="34" charset="0"/>
              <a:buChar char="•"/>
            </a:pPr>
            <a:r>
              <a:rPr lang="de-DE" sz="1400" dirty="0">
                <a:solidFill>
                  <a:srgbClr val="000000"/>
                </a:solidFill>
              </a:rPr>
              <a:t>Angst vor Verlust sozialer </a:t>
            </a:r>
            <a:r>
              <a:rPr lang="de-DE" sz="1400" dirty="0" err="1">
                <a:solidFill>
                  <a:srgbClr val="000000"/>
                </a:solidFill>
              </a:rPr>
              <a:t>Eingebundenheit</a:t>
            </a:r>
            <a:endParaRPr lang="de-DE" sz="1400" dirty="0">
              <a:solidFill>
                <a:srgbClr val="000000"/>
              </a:solidFill>
              <a:cs typeface="Arial" pitchFamily="34" charset="0"/>
            </a:endParaRPr>
          </a:p>
        </p:txBody>
      </p:sp>
      <p:sp>
        <p:nvSpPr>
          <p:cNvPr id="3" name="Textfeld 2"/>
          <p:cNvSpPr txBox="1"/>
          <p:nvPr/>
        </p:nvSpPr>
        <p:spPr>
          <a:xfrm>
            <a:off x="4678775" y="2104391"/>
            <a:ext cx="2880320" cy="1557349"/>
          </a:xfrm>
          <a:prstGeom prst="rect">
            <a:avLst/>
          </a:prstGeom>
          <a:noFill/>
        </p:spPr>
        <p:txBody>
          <a:bodyPr wrap="square" rtlCol="0">
            <a:spAutoFit/>
          </a:bodyPr>
          <a:lstStyle/>
          <a:p>
            <a:pPr marL="171450" indent="-171450">
              <a:buFont typeface="Symbol" pitchFamily="18" charset="2"/>
              <a:buChar char="-"/>
            </a:pPr>
            <a:r>
              <a:rPr lang="de-DE" sz="1400" b="1" dirty="0" smtClean="0">
                <a:solidFill>
                  <a:prstClr val="black"/>
                </a:solidFill>
                <a:cs typeface="Arial" pitchFamily="34" charset="0"/>
              </a:rPr>
              <a:t>Organisationale Unbeweglichkeit </a:t>
            </a:r>
            <a:endParaRPr lang="de-DE" sz="1400" dirty="0" smtClean="0">
              <a:solidFill>
                <a:prstClr val="black"/>
              </a:solidFill>
              <a:cs typeface="Arial" pitchFamily="34" charset="0"/>
            </a:endParaRPr>
          </a:p>
          <a:p>
            <a:pPr marL="533400" lvl="1" indent="-355600">
              <a:spcBef>
                <a:spcPct val="20000"/>
              </a:spcBef>
              <a:buFont typeface="Arial" pitchFamily="34" charset="0"/>
              <a:buChar char="•"/>
            </a:pPr>
            <a:r>
              <a:rPr lang="de-DE" sz="1400" dirty="0" smtClean="0">
                <a:solidFill>
                  <a:srgbClr val="000000"/>
                </a:solidFill>
                <a:cs typeface="Arial" pitchFamily="34" charset="0"/>
              </a:rPr>
              <a:t>Institutionalisierung</a:t>
            </a:r>
            <a:endParaRPr lang="de-DE" sz="1400" dirty="0">
              <a:solidFill>
                <a:srgbClr val="000000"/>
              </a:solidFill>
              <a:cs typeface="Arial" pitchFamily="34" charset="0"/>
            </a:endParaRPr>
          </a:p>
          <a:p>
            <a:pPr marL="533400" lvl="1" indent="-355600">
              <a:spcBef>
                <a:spcPct val="20000"/>
              </a:spcBef>
              <a:buFont typeface="Arial" pitchFamily="34" charset="0"/>
              <a:buChar char="•"/>
            </a:pPr>
            <a:r>
              <a:rPr lang="de-DE" sz="1400" dirty="0">
                <a:solidFill>
                  <a:srgbClr val="000000"/>
                </a:solidFill>
                <a:cs typeface="Arial" pitchFamily="34" charset="0"/>
              </a:rPr>
              <a:t>Standardisierung</a:t>
            </a:r>
          </a:p>
          <a:p>
            <a:pPr marL="533400" lvl="1" indent="-355600">
              <a:spcBef>
                <a:spcPct val="20000"/>
              </a:spcBef>
              <a:buFont typeface="Arial" pitchFamily="34" charset="0"/>
              <a:buChar char="•"/>
            </a:pPr>
            <a:r>
              <a:rPr lang="de-DE" sz="1400" dirty="0">
                <a:solidFill>
                  <a:srgbClr val="000000"/>
                </a:solidFill>
                <a:cs typeface="Arial" pitchFamily="34" charset="0"/>
              </a:rPr>
              <a:t>Alter der Organisation</a:t>
            </a:r>
          </a:p>
          <a:p>
            <a:pPr marL="533400" lvl="1" indent="-355600">
              <a:spcBef>
                <a:spcPct val="20000"/>
              </a:spcBef>
              <a:buFont typeface="Arial" pitchFamily="34" charset="0"/>
              <a:buChar char="•"/>
            </a:pPr>
            <a:r>
              <a:rPr lang="de-DE" sz="1400" dirty="0">
                <a:solidFill>
                  <a:srgbClr val="000000"/>
                </a:solidFill>
                <a:cs typeface="Arial" pitchFamily="34" charset="0"/>
              </a:rPr>
              <a:t>Größe der Organisation</a:t>
            </a:r>
          </a:p>
        </p:txBody>
      </p:sp>
      <p:cxnSp>
        <p:nvCxnSpPr>
          <p:cNvPr id="5" name="Gerade Verbindung 4"/>
          <p:cNvCxnSpPr/>
          <p:nvPr/>
        </p:nvCxnSpPr>
        <p:spPr>
          <a:xfrm>
            <a:off x="1663691" y="2104391"/>
            <a:ext cx="281756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1" name="Gerade Verbindung 4"/>
          <p:cNvCxnSpPr/>
          <p:nvPr/>
        </p:nvCxnSpPr>
        <p:spPr>
          <a:xfrm>
            <a:off x="4633961" y="2104391"/>
            <a:ext cx="2817564" cy="0"/>
          </a:xfrm>
          <a:prstGeom prst="line">
            <a:avLst/>
          </a:prstGeom>
          <a:ln w="12700"/>
        </p:spPr>
        <p:style>
          <a:lnRef idx="1">
            <a:schemeClr val="dk1"/>
          </a:lnRef>
          <a:fillRef idx="0">
            <a:schemeClr val="dk1"/>
          </a:fillRef>
          <a:effectRef idx="0">
            <a:schemeClr val="dk1"/>
          </a:effectRef>
          <a:fontRef idx="minor">
            <a:schemeClr val="tx1"/>
          </a:fontRef>
        </p:style>
      </p:cxnSp>
      <p:sp>
        <p:nvSpPr>
          <p:cNvPr id="10" name="Textfeld 9"/>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Es gibt individuelle und organisationale Widerstände gegen Veränderungen, die zum Scheitern dieser Prozesse führen</a:t>
            </a:r>
            <a:endParaRPr lang="de-DE" sz="1600" b="1" dirty="0">
              <a:solidFill>
                <a:srgbClr val="002060"/>
              </a:solidFill>
            </a:endParaRPr>
          </a:p>
        </p:txBody>
      </p:sp>
      <p:sp>
        <p:nvSpPr>
          <p:cNvPr id="12" name="Textfeld 11"/>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3" name="Textfeld 12"/>
          <p:cNvSpPr txBox="1"/>
          <p:nvPr/>
        </p:nvSpPr>
        <p:spPr>
          <a:xfrm>
            <a:off x="346710" y="6382247"/>
            <a:ext cx="2406428" cy="253916"/>
          </a:xfrm>
          <a:prstGeom prst="rect">
            <a:avLst/>
          </a:prstGeom>
          <a:noFill/>
        </p:spPr>
        <p:txBody>
          <a:bodyPr wrap="none" rtlCol="0">
            <a:spAutoFit/>
          </a:bodyPr>
          <a:lstStyle/>
          <a:p>
            <a:r>
              <a:rPr lang="de-DE" sz="1050" dirty="0" smtClean="0">
                <a:solidFill>
                  <a:schemeClr val="bg1">
                    <a:lumMod val="50000"/>
                  </a:schemeClr>
                </a:solidFill>
              </a:rPr>
              <a:t>Quelle: Steinmann/Schreyögg (2005)</a:t>
            </a:r>
            <a:endParaRPr lang="de-DE" sz="1050" dirty="0">
              <a:solidFill>
                <a:srgbClr val="FF0000"/>
              </a:solidFill>
            </a:endParaRPr>
          </a:p>
        </p:txBody>
      </p:sp>
      <p:sp>
        <p:nvSpPr>
          <p:cNvPr id="1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196</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4198312144"/>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Object 34"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73877" name="think-cell Folie" r:id="rId5" imgW="360" imgH="360" progId="TCLayout.ActiveDocument.1">
                  <p:embed/>
                </p:oleObj>
              </mc:Choice>
              <mc:Fallback>
                <p:oleObj name="think-cell Folie" r:id="rId5" imgW="360" imgH="360" progId="TCLayout.ActiveDocument.1">
                  <p:embed/>
                  <p:pic>
                    <p:nvPicPr>
                      <p:cNvPr id="0" name="Picture 46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2" hidden="1"/>
          <p:cNvSpPr/>
          <p:nvPr>
            <p:custDataLst>
              <p:tags r:id="rId3"/>
            </p:custDataLst>
          </p:nvPr>
        </p:nvSpPr>
        <p:spPr bwMode="auto">
          <a:xfrm>
            <a:off x="0" y="0"/>
            <a:ext cx="158750" cy="1587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de-DE" sz="1600">
              <a:solidFill>
                <a:srgbClr val="FFFFFF"/>
              </a:solidFill>
              <a:latin typeface="Calibri"/>
              <a:sym typeface="Calibri"/>
            </a:endParaRPr>
          </a:p>
        </p:txBody>
      </p:sp>
      <p:sp>
        <p:nvSpPr>
          <p:cNvPr id="2" name="Rectangle 1"/>
          <p:cNvSpPr/>
          <p:nvPr/>
        </p:nvSpPr>
        <p:spPr>
          <a:xfrm>
            <a:off x="1373390" y="1856280"/>
            <a:ext cx="1728192" cy="648072"/>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rgbClr val="000000"/>
                </a:solidFill>
                <a:cs typeface="Arial" pitchFamily="34" charset="0"/>
              </a:rPr>
              <a:t>Institutionalisierung (stabile Strukturen)</a:t>
            </a:r>
            <a:endParaRPr lang="de-DE" sz="1400" dirty="0">
              <a:solidFill>
                <a:srgbClr val="000000"/>
              </a:solidFill>
              <a:cs typeface="Arial" pitchFamily="34" charset="0"/>
            </a:endParaRPr>
          </a:p>
        </p:txBody>
      </p:sp>
      <p:sp>
        <p:nvSpPr>
          <p:cNvPr id="9" name="Rectangle 8"/>
          <p:cNvSpPr/>
          <p:nvPr/>
        </p:nvSpPr>
        <p:spPr>
          <a:xfrm>
            <a:off x="1373390" y="2792384"/>
            <a:ext cx="1728192" cy="648072"/>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rgbClr val="000000"/>
                </a:solidFill>
                <a:cs typeface="Arial" pitchFamily="34" charset="0"/>
              </a:rPr>
              <a:t>Standardisierung (stabile Prozesse)</a:t>
            </a:r>
            <a:endParaRPr lang="de-DE" sz="1400" dirty="0">
              <a:solidFill>
                <a:srgbClr val="000000"/>
              </a:solidFill>
              <a:cs typeface="Arial" pitchFamily="34" charset="0"/>
            </a:endParaRPr>
          </a:p>
        </p:txBody>
      </p:sp>
      <p:sp>
        <p:nvSpPr>
          <p:cNvPr id="10" name="Rectangle 9"/>
          <p:cNvSpPr/>
          <p:nvPr/>
        </p:nvSpPr>
        <p:spPr>
          <a:xfrm>
            <a:off x="3533630" y="2288328"/>
            <a:ext cx="1728192" cy="648072"/>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rgbClr val="000000"/>
                </a:solidFill>
                <a:cs typeface="Arial" pitchFamily="34" charset="0"/>
              </a:rPr>
              <a:t>Verlässliche Strukturen und Lösungen</a:t>
            </a:r>
            <a:endParaRPr lang="de-DE" sz="1400" dirty="0">
              <a:solidFill>
                <a:srgbClr val="000000"/>
              </a:solidFill>
              <a:cs typeface="Arial" pitchFamily="34" charset="0"/>
            </a:endParaRPr>
          </a:p>
        </p:txBody>
      </p:sp>
      <p:sp>
        <p:nvSpPr>
          <p:cNvPr id="11" name="Rectangle 10"/>
          <p:cNvSpPr/>
          <p:nvPr/>
        </p:nvSpPr>
        <p:spPr>
          <a:xfrm>
            <a:off x="6269934" y="3152424"/>
            <a:ext cx="1728192" cy="648072"/>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rgbClr val="000000"/>
                </a:solidFill>
                <a:cs typeface="Arial" pitchFamily="34" charset="0"/>
              </a:rPr>
              <a:t>Organisatorische Unbeweglichkeit</a:t>
            </a:r>
            <a:endParaRPr lang="de-DE" sz="1400" dirty="0">
              <a:solidFill>
                <a:srgbClr val="000000"/>
              </a:solidFill>
              <a:cs typeface="Arial" pitchFamily="34" charset="0"/>
            </a:endParaRPr>
          </a:p>
        </p:txBody>
      </p:sp>
      <p:sp>
        <p:nvSpPr>
          <p:cNvPr id="12" name="Rectangle 11"/>
          <p:cNvSpPr/>
          <p:nvPr/>
        </p:nvSpPr>
        <p:spPr>
          <a:xfrm>
            <a:off x="1373390" y="3728488"/>
            <a:ext cx="1728192" cy="648072"/>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rgbClr val="000000"/>
                </a:solidFill>
                <a:cs typeface="Arial" pitchFamily="34" charset="0"/>
              </a:rPr>
              <a:t>Alter der Organisation</a:t>
            </a:r>
            <a:endParaRPr lang="de-DE" sz="1400" dirty="0">
              <a:solidFill>
                <a:srgbClr val="000000"/>
              </a:solidFill>
              <a:cs typeface="Arial" pitchFamily="34" charset="0"/>
            </a:endParaRPr>
          </a:p>
        </p:txBody>
      </p:sp>
      <p:sp>
        <p:nvSpPr>
          <p:cNvPr id="13" name="Rectangle 12"/>
          <p:cNvSpPr/>
          <p:nvPr/>
        </p:nvSpPr>
        <p:spPr>
          <a:xfrm>
            <a:off x="1373390" y="4664592"/>
            <a:ext cx="1728192" cy="648072"/>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rgbClr val="000000"/>
                </a:solidFill>
                <a:cs typeface="Arial" pitchFamily="34" charset="0"/>
              </a:rPr>
              <a:t>Größe der Organisation</a:t>
            </a:r>
            <a:endParaRPr lang="de-DE" sz="1400" dirty="0">
              <a:solidFill>
                <a:srgbClr val="000000"/>
              </a:solidFill>
              <a:cs typeface="Arial" pitchFamily="34" charset="0"/>
            </a:endParaRPr>
          </a:p>
        </p:txBody>
      </p:sp>
      <p:cxnSp>
        <p:nvCxnSpPr>
          <p:cNvPr id="5" name="Elbow Connector 4"/>
          <p:cNvCxnSpPr>
            <a:stCxn id="2" idx="3"/>
            <a:endCxn id="10" idx="1"/>
          </p:cNvCxnSpPr>
          <p:nvPr/>
        </p:nvCxnSpPr>
        <p:spPr>
          <a:xfrm>
            <a:off x="3101582" y="2180316"/>
            <a:ext cx="432048" cy="432048"/>
          </a:xfrm>
          <a:prstGeom prst="bentConnector3">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10" idx="3"/>
            <a:endCxn id="11" idx="1"/>
          </p:cNvCxnSpPr>
          <p:nvPr/>
        </p:nvCxnSpPr>
        <p:spPr>
          <a:xfrm>
            <a:off x="5261822" y="2612364"/>
            <a:ext cx="1008112" cy="864096"/>
          </a:xfrm>
          <a:prstGeom prst="bentConnector3">
            <a:avLst>
              <a:gd name="adj1" fmla="val 49685"/>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Gewinkelte Verbindung 5"/>
          <p:cNvCxnSpPr>
            <a:stCxn id="9" idx="3"/>
          </p:cNvCxnSpPr>
          <p:nvPr/>
        </p:nvCxnSpPr>
        <p:spPr>
          <a:xfrm flipV="1">
            <a:off x="3101582" y="2612364"/>
            <a:ext cx="216024" cy="504056"/>
          </a:xfrm>
          <a:prstGeom prst="bentConnector2">
            <a:avLst/>
          </a:prstGeom>
          <a:ln w="12700"/>
        </p:spPr>
        <p:style>
          <a:lnRef idx="1">
            <a:schemeClr val="dk1"/>
          </a:lnRef>
          <a:fillRef idx="0">
            <a:schemeClr val="dk1"/>
          </a:fillRef>
          <a:effectRef idx="0">
            <a:schemeClr val="dk1"/>
          </a:effectRef>
          <a:fontRef idx="minor">
            <a:schemeClr val="tx1"/>
          </a:fontRef>
        </p:style>
      </p:cxnSp>
      <p:cxnSp>
        <p:nvCxnSpPr>
          <p:cNvPr id="22" name="Gerade Verbindung 21"/>
          <p:cNvCxnSpPr>
            <a:stCxn id="12" idx="3"/>
          </p:cNvCxnSpPr>
          <p:nvPr/>
        </p:nvCxnSpPr>
        <p:spPr>
          <a:xfrm>
            <a:off x="3101582" y="4052524"/>
            <a:ext cx="266429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7" name="Gerade Verbindung 26"/>
          <p:cNvCxnSpPr/>
          <p:nvPr/>
        </p:nvCxnSpPr>
        <p:spPr>
          <a:xfrm>
            <a:off x="3101582" y="5006435"/>
            <a:ext cx="266429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Gerade Verbindung 23"/>
          <p:cNvCxnSpPr/>
          <p:nvPr/>
        </p:nvCxnSpPr>
        <p:spPr>
          <a:xfrm flipV="1">
            <a:off x="5765878" y="3476460"/>
            <a:ext cx="0" cy="1529975"/>
          </a:xfrm>
          <a:prstGeom prst="line">
            <a:avLst/>
          </a:prstGeom>
          <a:ln w="12700"/>
        </p:spPr>
        <p:style>
          <a:lnRef idx="1">
            <a:schemeClr val="dk1"/>
          </a:lnRef>
          <a:fillRef idx="0">
            <a:schemeClr val="dk1"/>
          </a:fillRef>
          <a:effectRef idx="0">
            <a:schemeClr val="dk1"/>
          </a:effectRef>
          <a:fontRef idx="minor">
            <a:schemeClr val="tx1"/>
          </a:fontRef>
        </p:style>
      </p:cxnSp>
      <p:sp>
        <p:nvSpPr>
          <p:cNvPr id="18" name="Textfeld 1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Die Unbeweglichkeit von Unternehmen hängt von der Institutionalisierung, Standardisierung, dem Unternehmensalter und der Unternehmensgröße ab</a:t>
            </a:r>
            <a:endParaRPr lang="de-DE" sz="1600" b="1" dirty="0">
              <a:solidFill>
                <a:srgbClr val="002060"/>
              </a:solidFill>
            </a:endParaRPr>
          </a:p>
        </p:txBody>
      </p:sp>
      <p:sp>
        <p:nvSpPr>
          <p:cNvPr id="20" name="Textfeld 19"/>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9" name="Foliennummernplatzhalter 19"/>
          <p:cNvSpPr txBox="1">
            <a:spLocks/>
          </p:cNvSpPr>
          <p:nvPr/>
        </p:nvSpPr>
        <p:spPr>
          <a:xfrm>
            <a:off x="3656721" y="6371909"/>
            <a:ext cx="1905000" cy="287337"/>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197</a:t>
            </a:fld>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mn-lt"/>
              <a:ea typeface="+mn-ea"/>
              <a:cs typeface="+mn-cs"/>
            </a:endParaRPr>
          </a:p>
        </p:txBody>
      </p:sp>
      <p:sp>
        <p:nvSpPr>
          <p:cNvPr id="21" name="Textfeld 20"/>
          <p:cNvSpPr txBox="1"/>
          <p:nvPr/>
        </p:nvSpPr>
        <p:spPr>
          <a:xfrm>
            <a:off x="346710" y="6382247"/>
            <a:ext cx="2023311" cy="253916"/>
          </a:xfrm>
          <a:prstGeom prst="rect">
            <a:avLst/>
          </a:prstGeom>
          <a:noFill/>
        </p:spPr>
        <p:txBody>
          <a:bodyPr wrap="none" rtlCol="0">
            <a:spAutoFit/>
          </a:bodyPr>
          <a:lstStyle/>
          <a:p>
            <a:r>
              <a:rPr lang="de-DE" sz="1050" dirty="0" smtClean="0">
                <a:solidFill>
                  <a:schemeClr val="bg1">
                    <a:lumMod val="50000"/>
                  </a:schemeClr>
                </a:solidFill>
              </a:rPr>
              <a:t>Quelle: Kelly/</a:t>
            </a:r>
            <a:r>
              <a:rPr lang="de-DE" sz="1050" dirty="0" err="1" smtClean="0">
                <a:solidFill>
                  <a:schemeClr val="bg1">
                    <a:lumMod val="50000"/>
                  </a:schemeClr>
                </a:solidFill>
              </a:rPr>
              <a:t>Amburgey</a:t>
            </a:r>
            <a:r>
              <a:rPr lang="de-DE" sz="1050" dirty="0" smtClean="0">
                <a:solidFill>
                  <a:schemeClr val="bg1">
                    <a:lumMod val="50000"/>
                  </a:schemeClr>
                </a:solidFill>
              </a:rPr>
              <a:t> </a:t>
            </a:r>
            <a:r>
              <a:rPr lang="de-DE" sz="1050" dirty="0">
                <a:solidFill>
                  <a:schemeClr val="bg1">
                    <a:lumMod val="50000"/>
                  </a:schemeClr>
                </a:solidFill>
              </a:rPr>
              <a:t>(1991)</a:t>
            </a:r>
            <a:endParaRPr lang="de-DE" sz="1050" dirty="0">
              <a:solidFill>
                <a:srgbClr val="FF0000"/>
              </a:solidFill>
            </a:endParaRPr>
          </a:p>
        </p:txBody>
      </p:sp>
    </p:spTree>
    <p:extLst>
      <p:ext uri="{BB962C8B-B14F-4D97-AF65-F5344CB8AC3E}">
        <p14:creationId xmlns:p14="http://schemas.microsoft.com/office/powerpoint/2010/main" val="1169106840"/>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3799241164"/>
              </p:ext>
            </p:ext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274901" name="think-cell Folie" r:id="rId12" imgW="360" imgH="360" progId="TCLayout.ActiveDocument.1">
                  <p:embed/>
                </p:oleObj>
              </mc:Choice>
              <mc:Fallback>
                <p:oleObj name="think-cell Folie" r:id="rId12" imgW="360" imgH="360" progId="TCLayout.ActiveDocument.1">
                  <p:embed/>
                  <p:pic>
                    <p:nvPicPr>
                      <p:cNvPr id="0" name="Picture 46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Oval 16"/>
          <p:cNvSpPr/>
          <p:nvPr/>
        </p:nvSpPr>
        <p:spPr bwMode="auto">
          <a:xfrm>
            <a:off x="7472680" y="2396491"/>
            <a:ext cx="1625600" cy="787651"/>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eaLnBrk="0" fontAlgn="base" hangingPunct="0">
              <a:spcBef>
                <a:spcPct val="20000"/>
              </a:spcBef>
              <a:spcAft>
                <a:spcPct val="0"/>
              </a:spcAft>
            </a:pPr>
            <a:endParaRPr lang="de-DE" smtClean="0">
              <a:solidFill>
                <a:srgbClr val="000000"/>
              </a:solidFill>
            </a:endParaRPr>
          </a:p>
        </p:txBody>
      </p:sp>
      <p:sp>
        <p:nvSpPr>
          <p:cNvPr id="2" name="Oval 1"/>
          <p:cNvSpPr/>
          <p:nvPr/>
        </p:nvSpPr>
        <p:spPr bwMode="auto">
          <a:xfrm>
            <a:off x="105139" y="2396491"/>
            <a:ext cx="1625600" cy="787651"/>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eaLnBrk="0" fontAlgn="base" hangingPunct="0">
              <a:spcBef>
                <a:spcPct val="20000"/>
              </a:spcBef>
              <a:spcAft>
                <a:spcPct val="0"/>
              </a:spcAft>
            </a:pPr>
            <a:endParaRPr lang="de-DE" smtClean="0">
              <a:solidFill>
                <a:srgbClr val="000000"/>
              </a:solidFill>
            </a:endParaRPr>
          </a:p>
        </p:txBody>
      </p:sp>
      <p:sp>
        <p:nvSpPr>
          <p:cNvPr id="30" name="Freeform 29"/>
          <p:cNvSpPr/>
          <p:nvPr>
            <p:custDataLst>
              <p:tags r:id="rId3"/>
            </p:custDataLst>
          </p:nvPr>
        </p:nvSpPr>
        <p:spPr bwMode="auto">
          <a:xfrm>
            <a:off x="3596522" y="2323738"/>
            <a:ext cx="2030057" cy="932974"/>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713890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1">
                <a:moveTo>
                  <a:pt x="0" y="0"/>
                </a:moveTo>
                <a:lnTo>
                  <a:pt x="1713889" y="0"/>
                </a:lnTo>
                <a:lnTo>
                  <a:pt x="1828800" y="457200"/>
                </a:lnTo>
                <a:lnTo>
                  <a:pt x="1713889" y="914401"/>
                </a:lnTo>
                <a:lnTo>
                  <a:pt x="0" y="914400"/>
                </a:lnTo>
                <a:lnTo>
                  <a:pt x="114911" y="457200"/>
                </a:lnTo>
                <a:close/>
              </a:path>
            </a:pathLst>
          </a:custGeom>
          <a:solidFill>
            <a:schemeClr val="accent2">
              <a:lumMod val="20000"/>
              <a:lumOff val="80000"/>
            </a:schemeClr>
          </a:solidFill>
          <a:ln w="12700">
            <a:solidFill>
              <a:schemeClr val="tx1"/>
            </a:solidFill>
            <a:round/>
            <a:headEnd/>
            <a:tailEnd/>
          </a:ln>
        </p:spPr>
        <p:txBody>
          <a:bodyPr wrap="none" rtlCol="0" anchor="ctr"/>
          <a:lstStyle/>
          <a:p>
            <a:pPr algn="ctr"/>
            <a:endParaRPr lang="en-US" sz="1400" b="1" dirty="0">
              <a:solidFill>
                <a:srgbClr val="000000"/>
              </a:solidFill>
              <a:cs typeface="Arial" pitchFamily="34" charset="0"/>
            </a:endParaRPr>
          </a:p>
        </p:txBody>
      </p:sp>
      <p:sp>
        <p:nvSpPr>
          <p:cNvPr id="31" name="TextBox 9"/>
          <p:cNvSpPr txBox="1">
            <a:spLocks noChangeArrowheads="1"/>
          </p:cNvSpPr>
          <p:nvPr>
            <p:custDataLst>
              <p:tags r:id="rId4"/>
            </p:custDataLst>
          </p:nvPr>
        </p:nvSpPr>
        <p:spPr bwMode="auto">
          <a:xfrm>
            <a:off x="3763448" y="2561822"/>
            <a:ext cx="1735574"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400" b="1" dirty="0" err="1" smtClean="0">
                <a:solidFill>
                  <a:srgbClr val="000000"/>
                </a:solidFill>
                <a:cs typeface="Arial" pitchFamily="34" charset="0"/>
              </a:rPr>
              <a:t>Bewegen</a:t>
            </a:r>
            <a:endParaRPr lang="en-US" sz="1400" b="1" dirty="0" smtClean="0">
              <a:solidFill>
                <a:srgbClr val="000000"/>
              </a:solidFill>
              <a:cs typeface="Arial" pitchFamily="34" charset="0"/>
            </a:endParaRPr>
          </a:p>
          <a:p>
            <a:pPr algn="ctr">
              <a:buClr>
                <a:srgbClr val="000000"/>
              </a:buClr>
            </a:pPr>
            <a:r>
              <a:rPr lang="en-US" sz="1400" dirty="0" smtClean="0">
                <a:solidFill>
                  <a:srgbClr val="000000"/>
                </a:solidFill>
                <a:cs typeface="Arial" pitchFamily="34" charset="0"/>
              </a:rPr>
              <a:t>(</a:t>
            </a:r>
            <a:r>
              <a:rPr lang="de-DE" sz="1400" dirty="0">
                <a:solidFill>
                  <a:srgbClr val="000000"/>
                </a:solidFill>
              </a:rPr>
              <a:t>„</a:t>
            </a:r>
            <a:r>
              <a:rPr lang="en-US" sz="1400" dirty="0" smtClean="0">
                <a:solidFill>
                  <a:srgbClr val="000000"/>
                </a:solidFill>
                <a:cs typeface="Arial" pitchFamily="34" charset="0"/>
              </a:rPr>
              <a:t>Moving”)</a:t>
            </a:r>
            <a:endParaRPr lang="en-US" sz="1400" dirty="0">
              <a:solidFill>
                <a:srgbClr val="000000"/>
              </a:solidFill>
              <a:cs typeface="Arial" pitchFamily="34" charset="0"/>
            </a:endParaRPr>
          </a:p>
        </p:txBody>
      </p:sp>
      <p:sp>
        <p:nvSpPr>
          <p:cNvPr id="32" name="Rectangle 286"/>
          <p:cNvSpPr txBox="1">
            <a:spLocks noChangeArrowheads="1"/>
          </p:cNvSpPr>
          <p:nvPr/>
        </p:nvSpPr>
        <p:spPr bwMode="auto">
          <a:xfrm>
            <a:off x="3763448" y="3380939"/>
            <a:ext cx="173684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en-US" sz="1400" dirty="0" smtClean="0">
                <a:solidFill>
                  <a:srgbClr val="000000"/>
                </a:solidFill>
                <a:cs typeface="Arial" pitchFamily="34" charset="0"/>
              </a:rPr>
              <a:t>Auf der </a:t>
            </a:r>
            <a:r>
              <a:rPr lang="en-US" sz="1400" dirty="0" err="1" smtClean="0">
                <a:solidFill>
                  <a:srgbClr val="000000"/>
                </a:solidFill>
                <a:cs typeface="Arial" pitchFamily="34" charset="0"/>
              </a:rPr>
              <a:t>Grundlage</a:t>
            </a:r>
            <a:r>
              <a:rPr lang="en-US" sz="1400" dirty="0" smtClean="0">
                <a:solidFill>
                  <a:srgbClr val="000000"/>
                </a:solidFill>
                <a:cs typeface="Arial" pitchFamily="34" charset="0"/>
              </a:rPr>
              <a:t> </a:t>
            </a:r>
            <a:r>
              <a:rPr lang="en-US" sz="1400" dirty="0" err="1" smtClean="0">
                <a:solidFill>
                  <a:srgbClr val="000000"/>
                </a:solidFill>
                <a:cs typeface="Arial" pitchFamily="34" charset="0"/>
              </a:rPr>
              <a:t>neuer</a:t>
            </a:r>
            <a:r>
              <a:rPr lang="en-US" sz="1400" dirty="0" smtClean="0">
                <a:solidFill>
                  <a:srgbClr val="000000"/>
                </a:solidFill>
                <a:cs typeface="Arial" pitchFamily="34" charset="0"/>
              </a:rPr>
              <a:t> </a:t>
            </a:r>
            <a:r>
              <a:rPr lang="en-US" sz="1400" dirty="0" err="1" smtClean="0">
                <a:solidFill>
                  <a:srgbClr val="000000"/>
                </a:solidFill>
                <a:cs typeface="Arial" pitchFamily="34" charset="0"/>
              </a:rPr>
              <a:t>Informationen</a:t>
            </a:r>
            <a:r>
              <a:rPr lang="en-US" sz="1400" dirty="0" smtClean="0">
                <a:solidFill>
                  <a:srgbClr val="000000"/>
                </a:solidFill>
                <a:cs typeface="Arial" pitchFamily="34" charset="0"/>
              </a:rPr>
              <a:t> </a:t>
            </a:r>
            <a:r>
              <a:rPr lang="en-US" sz="1400" dirty="0" err="1" smtClean="0">
                <a:solidFill>
                  <a:srgbClr val="000000"/>
                </a:solidFill>
                <a:cs typeface="Arial" pitchFamily="34" charset="0"/>
              </a:rPr>
              <a:t>neue</a:t>
            </a:r>
            <a:r>
              <a:rPr lang="en-US" sz="1400" dirty="0" smtClean="0">
                <a:solidFill>
                  <a:srgbClr val="000000"/>
                </a:solidFill>
                <a:cs typeface="Arial" pitchFamily="34" charset="0"/>
              </a:rPr>
              <a:t> </a:t>
            </a:r>
            <a:r>
              <a:rPr lang="en-US" sz="1400" dirty="0" err="1" smtClean="0">
                <a:solidFill>
                  <a:srgbClr val="000000"/>
                </a:solidFill>
                <a:cs typeface="Arial" pitchFamily="34" charset="0"/>
              </a:rPr>
              <a:t>Handlungsweisen</a:t>
            </a:r>
            <a:r>
              <a:rPr lang="en-US" sz="1400" dirty="0" smtClean="0">
                <a:solidFill>
                  <a:srgbClr val="000000"/>
                </a:solidFill>
                <a:cs typeface="Arial" pitchFamily="34" charset="0"/>
              </a:rPr>
              <a:t> </a:t>
            </a:r>
            <a:r>
              <a:rPr lang="en-US" sz="1400" dirty="0" err="1" smtClean="0">
                <a:solidFill>
                  <a:srgbClr val="000000"/>
                </a:solidFill>
                <a:cs typeface="Arial" pitchFamily="34" charset="0"/>
              </a:rPr>
              <a:t>herausbilden</a:t>
            </a:r>
            <a:endParaRPr lang="en-US" sz="1400" dirty="0">
              <a:solidFill>
                <a:srgbClr val="000000"/>
              </a:solidFill>
              <a:cs typeface="Arial" pitchFamily="34" charset="0"/>
            </a:endParaRPr>
          </a:p>
        </p:txBody>
      </p:sp>
      <p:sp>
        <p:nvSpPr>
          <p:cNvPr id="33" name="Freeform 32"/>
          <p:cNvSpPr/>
          <p:nvPr>
            <p:custDataLst>
              <p:tags r:id="rId5"/>
            </p:custDataLst>
          </p:nvPr>
        </p:nvSpPr>
        <p:spPr bwMode="auto">
          <a:xfrm>
            <a:off x="5664011" y="2323738"/>
            <a:ext cx="2030057" cy="932974"/>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713890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114911 w 1828800"/>
              <a:gd name="connsiteY5" fmla="*/ 457200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1">
                <a:moveTo>
                  <a:pt x="0" y="0"/>
                </a:moveTo>
                <a:lnTo>
                  <a:pt x="1713888" y="0"/>
                </a:lnTo>
                <a:lnTo>
                  <a:pt x="1828800" y="457200"/>
                </a:lnTo>
                <a:lnTo>
                  <a:pt x="1713888" y="914401"/>
                </a:lnTo>
                <a:lnTo>
                  <a:pt x="0" y="914400"/>
                </a:lnTo>
                <a:lnTo>
                  <a:pt x="114911" y="457200"/>
                </a:lnTo>
                <a:close/>
              </a:path>
            </a:pathLst>
          </a:custGeom>
          <a:solidFill>
            <a:schemeClr val="accent2">
              <a:lumMod val="20000"/>
              <a:lumOff val="80000"/>
            </a:schemeClr>
          </a:solidFill>
          <a:ln w="12700">
            <a:solidFill>
              <a:schemeClr val="tx1"/>
            </a:solidFill>
            <a:round/>
            <a:headEnd/>
            <a:tailEnd/>
          </a:ln>
        </p:spPr>
        <p:txBody>
          <a:bodyPr wrap="none" rtlCol="0" anchor="ctr"/>
          <a:lstStyle/>
          <a:p>
            <a:pPr algn="ctr"/>
            <a:endParaRPr lang="en-US" sz="1400" b="1" dirty="0">
              <a:solidFill>
                <a:srgbClr val="000000"/>
              </a:solidFill>
              <a:cs typeface="Arial" pitchFamily="34" charset="0"/>
            </a:endParaRPr>
          </a:p>
        </p:txBody>
      </p:sp>
      <p:sp>
        <p:nvSpPr>
          <p:cNvPr id="34" name="TextBox 9"/>
          <p:cNvSpPr txBox="1">
            <a:spLocks noChangeArrowheads="1"/>
          </p:cNvSpPr>
          <p:nvPr>
            <p:custDataLst>
              <p:tags r:id="rId6"/>
            </p:custDataLst>
          </p:nvPr>
        </p:nvSpPr>
        <p:spPr bwMode="auto">
          <a:xfrm>
            <a:off x="5830937" y="2561822"/>
            <a:ext cx="1735574"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400" b="1" dirty="0" err="1" smtClean="0">
                <a:solidFill>
                  <a:srgbClr val="000000"/>
                </a:solidFill>
                <a:cs typeface="Arial" pitchFamily="34" charset="0"/>
              </a:rPr>
              <a:t>Einfrieren</a:t>
            </a:r>
            <a:endParaRPr lang="en-US" sz="1400" b="1" dirty="0" smtClean="0">
              <a:solidFill>
                <a:srgbClr val="000000"/>
              </a:solidFill>
              <a:cs typeface="Arial" pitchFamily="34" charset="0"/>
            </a:endParaRPr>
          </a:p>
          <a:p>
            <a:pPr algn="ctr">
              <a:buClr>
                <a:srgbClr val="000000"/>
              </a:buClr>
            </a:pPr>
            <a:r>
              <a:rPr lang="en-US" sz="1400" dirty="0" smtClean="0">
                <a:solidFill>
                  <a:srgbClr val="000000"/>
                </a:solidFill>
                <a:cs typeface="Arial" pitchFamily="34" charset="0"/>
              </a:rPr>
              <a:t>(</a:t>
            </a:r>
            <a:r>
              <a:rPr lang="de-DE" sz="1400" dirty="0">
                <a:solidFill>
                  <a:srgbClr val="000000"/>
                </a:solidFill>
              </a:rPr>
              <a:t>„</a:t>
            </a:r>
            <a:r>
              <a:rPr lang="en-US" sz="1400" dirty="0" smtClean="0">
                <a:solidFill>
                  <a:srgbClr val="000000"/>
                </a:solidFill>
                <a:cs typeface="Arial" pitchFamily="34" charset="0"/>
              </a:rPr>
              <a:t>Refreezing”)</a:t>
            </a:r>
            <a:endParaRPr lang="en-US" sz="1400" dirty="0">
              <a:solidFill>
                <a:srgbClr val="000000"/>
              </a:solidFill>
              <a:cs typeface="Arial" pitchFamily="34" charset="0"/>
            </a:endParaRPr>
          </a:p>
        </p:txBody>
      </p:sp>
      <p:sp>
        <p:nvSpPr>
          <p:cNvPr id="35" name="Rectangle 286"/>
          <p:cNvSpPr txBox="1">
            <a:spLocks noChangeArrowheads="1"/>
          </p:cNvSpPr>
          <p:nvPr/>
        </p:nvSpPr>
        <p:spPr bwMode="auto">
          <a:xfrm>
            <a:off x="5830937" y="3380939"/>
            <a:ext cx="173684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en-US" sz="1400" dirty="0" err="1" smtClean="0">
                <a:solidFill>
                  <a:srgbClr val="000000"/>
                </a:solidFill>
                <a:cs typeface="Arial" pitchFamily="34" charset="0"/>
              </a:rPr>
              <a:t>Stabilisierung</a:t>
            </a:r>
            <a:r>
              <a:rPr lang="en-US" sz="1400" dirty="0" smtClean="0">
                <a:solidFill>
                  <a:srgbClr val="000000"/>
                </a:solidFill>
                <a:cs typeface="Arial" pitchFamily="34" charset="0"/>
              </a:rPr>
              <a:t> und </a:t>
            </a:r>
            <a:r>
              <a:rPr lang="en-US" sz="1400" dirty="0" err="1" smtClean="0">
                <a:solidFill>
                  <a:srgbClr val="000000"/>
                </a:solidFill>
                <a:cs typeface="Arial" pitchFamily="34" charset="0"/>
              </a:rPr>
              <a:t>Institutionalisierung</a:t>
            </a:r>
            <a:r>
              <a:rPr lang="en-US" sz="1400" dirty="0" smtClean="0">
                <a:solidFill>
                  <a:srgbClr val="000000"/>
                </a:solidFill>
                <a:cs typeface="Arial" pitchFamily="34" charset="0"/>
              </a:rPr>
              <a:t> der </a:t>
            </a:r>
            <a:r>
              <a:rPr lang="en-US" sz="1400" dirty="0" err="1" smtClean="0">
                <a:solidFill>
                  <a:srgbClr val="000000"/>
                </a:solidFill>
                <a:cs typeface="Arial" pitchFamily="34" charset="0"/>
              </a:rPr>
              <a:t>neuen</a:t>
            </a:r>
            <a:r>
              <a:rPr lang="en-US" sz="1400" dirty="0" smtClean="0">
                <a:solidFill>
                  <a:srgbClr val="000000"/>
                </a:solidFill>
                <a:cs typeface="Arial" pitchFamily="34" charset="0"/>
              </a:rPr>
              <a:t> </a:t>
            </a:r>
            <a:r>
              <a:rPr lang="en-US" sz="1400" dirty="0" err="1" smtClean="0">
                <a:solidFill>
                  <a:srgbClr val="000000"/>
                </a:solidFill>
                <a:cs typeface="Arial" pitchFamily="34" charset="0"/>
              </a:rPr>
              <a:t>Ansätze</a:t>
            </a:r>
            <a:endParaRPr lang="en-US" sz="1400" dirty="0">
              <a:solidFill>
                <a:srgbClr val="000000"/>
              </a:solidFill>
              <a:cs typeface="Arial" pitchFamily="34" charset="0"/>
            </a:endParaRPr>
          </a:p>
        </p:txBody>
      </p:sp>
      <p:sp>
        <p:nvSpPr>
          <p:cNvPr id="36" name="Freeform 35"/>
          <p:cNvSpPr/>
          <p:nvPr>
            <p:custDataLst>
              <p:tags r:id="rId7"/>
            </p:custDataLst>
          </p:nvPr>
        </p:nvSpPr>
        <p:spPr bwMode="auto">
          <a:xfrm>
            <a:off x="1529034" y="2323738"/>
            <a:ext cx="2030057" cy="932974"/>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713890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1">
                <a:moveTo>
                  <a:pt x="0" y="0"/>
                </a:moveTo>
                <a:lnTo>
                  <a:pt x="1713889" y="0"/>
                </a:lnTo>
                <a:lnTo>
                  <a:pt x="1828800" y="457200"/>
                </a:lnTo>
                <a:lnTo>
                  <a:pt x="1713889" y="914401"/>
                </a:lnTo>
                <a:lnTo>
                  <a:pt x="0" y="914400"/>
                </a:lnTo>
                <a:lnTo>
                  <a:pt x="0" y="457200"/>
                </a:lnTo>
                <a:close/>
              </a:path>
            </a:pathLst>
          </a:custGeom>
          <a:solidFill>
            <a:schemeClr val="accent2">
              <a:lumMod val="20000"/>
              <a:lumOff val="80000"/>
            </a:schemeClr>
          </a:solidFill>
          <a:ln w="12700">
            <a:solidFill>
              <a:schemeClr val="tx1"/>
            </a:solidFill>
            <a:round/>
            <a:headEnd/>
            <a:tailEnd/>
          </a:ln>
        </p:spPr>
        <p:txBody>
          <a:bodyPr wrap="none" rtlCol="0" anchor="ctr"/>
          <a:lstStyle/>
          <a:p>
            <a:pPr algn="ctr"/>
            <a:endParaRPr lang="en-US" sz="1400" b="1" dirty="0">
              <a:solidFill>
                <a:srgbClr val="000000"/>
              </a:solidFill>
              <a:cs typeface="Arial" pitchFamily="34" charset="0"/>
            </a:endParaRPr>
          </a:p>
        </p:txBody>
      </p:sp>
      <p:sp>
        <p:nvSpPr>
          <p:cNvPr id="37" name="TextBox 9"/>
          <p:cNvSpPr txBox="1">
            <a:spLocks noChangeArrowheads="1"/>
          </p:cNvSpPr>
          <p:nvPr>
            <p:custDataLst>
              <p:tags r:id="rId8"/>
            </p:custDataLst>
          </p:nvPr>
        </p:nvSpPr>
        <p:spPr bwMode="auto">
          <a:xfrm>
            <a:off x="1568403" y="2561822"/>
            <a:ext cx="1863131"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400" b="1" dirty="0" err="1" smtClean="0">
                <a:solidFill>
                  <a:srgbClr val="000000"/>
                </a:solidFill>
                <a:cs typeface="Arial" pitchFamily="34" charset="0"/>
              </a:rPr>
              <a:t>Auftauen</a:t>
            </a:r>
            <a:endParaRPr lang="en-US" sz="1400" b="1" dirty="0" smtClean="0">
              <a:solidFill>
                <a:srgbClr val="000000"/>
              </a:solidFill>
              <a:cs typeface="Arial" pitchFamily="34" charset="0"/>
            </a:endParaRPr>
          </a:p>
          <a:p>
            <a:pPr algn="ctr">
              <a:buClr>
                <a:srgbClr val="000000"/>
              </a:buClr>
            </a:pPr>
            <a:r>
              <a:rPr lang="en-US" sz="1400" dirty="0" smtClean="0">
                <a:solidFill>
                  <a:srgbClr val="000000"/>
                </a:solidFill>
                <a:cs typeface="Arial" pitchFamily="34" charset="0"/>
              </a:rPr>
              <a:t>(</a:t>
            </a:r>
            <a:r>
              <a:rPr lang="de-DE" sz="1400" dirty="0">
                <a:solidFill>
                  <a:srgbClr val="000000"/>
                </a:solidFill>
              </a:rPr>
              <a:t>„</a:t>
            </a:r>
            <a:r>
              <a:rPr lang="en-US" sz="1400" dirty="0" smtClean="0">
                <a:solidFill>
                  <a:srgbClr val="000000"/>
                </a:solidFill>
                <a:cs typeface="Arial" pitchFamily="34" charset="0"/>
              </a:rPr>
              <a:t>Unfreezing”)</a:t>
            </a:r>
            <a:endParaRPr lang="en-US" sz="1400" dirty="0">
              <a:solidFill>
                <a:srgbClr val="000000"/>
              </a:solidFill>
              <a:cs typeface="Arial" pitchFamily="34" charset="0"/>
            </a:endParaRPr>
          </a:p>
        </p:txBody>
      </p:sp>
      <p:sp>
        <p:nvSpPr>
          <p:cNvPr id="38" name="Rectangle 286"/>
          <p:cNvSpPr txBox="1">
            <a:spLocks noChangeArrowheads="1"/>
          </p:cNvSpPr>
          <p:nvPr/>
        </p:nvSpPr>
        <p:spPr bwMode="auto">
          <a:xfrm>
            <a:off x="1568403" y="3380939"/>
            <a:ext cx="186313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en-US" sz="1400" dirty="0" smtClean="0">
                <a:solidFill>
                  <a:srgbClr val="000000"/>
                </a:solidFill>
                <a:cs typeface="Arial" pitchFamily="34" charset="0"/>
              </a:rPr>
              <a:t>Motivation </a:t>
            </a:r>
            <a:r>
              <a:rPr lang="en-US" sz="1400" dirty="0" err="1" smtClean="0">
                <a:solidFill>
                  <a:srgbClr val="000000"/>
                </a:solidFill>
                <a:cs typeface="Arial" pitchFamily="34" charset="0"/>
              </a:rPr>
              <a:t>für</a:t>
            </a:r>
            <a:r>
              <a:rPr lang="en-US" sz="1400" dirty="0" smtClean="0">
                <a:solidFill>
                  <a:srgbClr val="000000"/>
                </a:solidFill>
                <a:cs typeface="Arial" pitchFamily="34" charset="0"/>
              </a:rPr>
              <a:t> die </a:t>
            </a:r>
            <a:r>
              <a:rPr lang="en-US" sz="1400" dirty="0" err="1" smtClean="0">
                <a:solidFill>
                  <a:srgbClr val="000000"/>
                </a:solidFill>
                <a:cs typeface="Arial" pitchFamily="34" charset="0"/>
              </a:rPr>
              <a:t>Veränderung</a:t>
            </a:r>
            <a:r>
              <a:rPr lang="en-US" sz="1400" dirty="0" smtClean="0">
                <a:solidFill>
                  <a:srgbClr val="000000"/>
                </a:solidFill>
                <a:cs typeface="Arial" pitchFamily="34" charset="0"/>
              </a:rPr>
              <a:t> </a:t>
            </a:r>
            <a:r>
              <a:rPr lang="en-US" sz="1400" dirty="0" err="1" smtClean="0">
                <a:solidFill>
                  <a:srgbClr val="000000"/>
                </a:solidFill>
                <a:cs typeface="Arial" pitchFamily="34" charset="0"/>
              </a:rPr>
              <a:t>wecken</a:t>
            </a:r>
            <a:endParaRPr lang="en-US" sz="1400" dirty="0">
              <a:solidFill>
                <a:srgbClr val="000000"/>
              </a:solidFill>
              <a:cs typeface="Arial" pitchFamily="34" charset="0"/>
            </a:endParaRPr>
          </a:p>
        </p:txBody>
      </p:sp>
      <p:sp>
        <p:nvSpPr>
          <p:cNvPr id="39" name="TextBox 9"/>
          <p:cNvSpPr txBox="1">
            <a:spLocks noChangeArrowheads="1"/>
          </p:cNvSpPr>
          <p:nvPr>
            <p:custDataLst>
              <p:tags r:id="rId9"/>
            </p:custDataLst>
          </p:nvPr>
        </p:nvSpPr>
        <p:spPr bwMode="auto">
          <a:xfrm>
            <a:off x="387412" y="2561822"/>
            <a:ext cx="1049367"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400" b="1" dirty="0" err="1" smtClean="0">
                <a:solidFill>
                  <a:srgbClr val="000000"/>
                </a:solidFill>
                <a:cs typeface="Arial" pitchFamily="34" charset="0"/>
              </a:rPr>
              <a:t>Alte</a:t>
            </a:r>
            <a:r>
              <a:rPr lang="en-US" sz="1400" b="1" dirty="0" smtClean="0">
                <a:solidFill>
                  <a:srgbClr val="000000"/>
                </a:solidFill>
                <a:cs typeface="Arial" pitchFamily="34" charset="0"/>
              </a:rPr>
              <a:t> </a:t>
            </a:r>
            <a:r>
              <a:rPr lang="en-US" sz="1400" b="1" dirty="0" err="1" smtClean="0">
                <a:solidFill>
                  <a:srgbClr val="000000"/>
                </a:solidFill>
                <a:cs typeface="Arial" pitchFamily="34" charset="0"/>
              </a:rPr>
              <a:t>Struktur</a:t>
            </a:r>
            <a:endParaRPr lang="en-US" sz="1400" b="1" dirty="0">
              <a:solidFill>
                <a:srgbClr val="000000"/>
              </a:solidFill>
              <a:cs typeface="Arial" pitchFamily="34" charset="0"/>
            </a:endParaRPr>
          </a:p>
        </p:txBody>
      </p:sp>
      <p:sp>
        <p:nvSpPr>
          <p:cNvPr id="40" name="TextBox 9"/>
          <p:cNvSpPr txBox="1">
            <a:spLocks noChangeArrowheads="1"/>
          </p:cNvSpPr>
          <p:nvPr>
            <p:custDataLst>
              <p:tags r:id="rId10"/>
            </p:custDataLst>
          </p:nvPr>
        </p:nvSpPr>
        <p:spPr bwMode="auto">
          <a:xfrm>
            <a:off x="7845491" y="2561822"/>
            <a:ext cx="1049367"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400" b="1" dirty="0" err="1" smtClean="0">
                <a:solidFill>
                  <a:srgbClr val="000000"/>
                </a:solidFill>
                <a:cs typeface="Arial" pitchFamily="34" charset="0"/>
              </a:rPr>
              <a:t>Neue</a:t>
            </a:r>
            <a:r>
              <a:rPr lang="en-US" sz="1400" b="1" dirty="0" smtClean="0">
                <a:solidFill>
                  <a:srgbClr val="000000"/>
                </a:solidFill>
                <a:cs typeface="Arial" pitchFamily="34" charset="0"/>
              </a:rPr>
              <a:t> </a:t>
            </a:r>
            <a:r>
              <a:rPr lang="en-US" sz="1400" b="1" dirty="0" err="1" smtClean="0">
                <a:solidFill>
                  <a:srgbClr val="000000"/>
                </a:solidFill>
                <a:cs typeface="Arial" pitchFamily="34" charset="0"/>
              </a:rPr>
              <a:t>Struktur</a:t>
            </a:r>
            <a:endParaRPr lang="en-US" sz="1400" b="1" dirty="0">
              <a:solidFill>
                <a:srgbClr val="000000"/>
              </a:solidFill>
              <a:cs typeface="Arial" pitchFamily="34" charset="0"/>
            </a:endParaRPr>
          </a:p>
        </p:txBody>
      </p:sp>
      <p:sp>
        <p:nvSpPr>
          <p:cNvPr id="18" name="Textfeld 1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Das Drei-Phasen-Modell von Lewin (1947) ist eines der prominentesten Phasen-Schemata zum Veränderungsmanagement</a:t>
            </a:r>
            <a:endParaRPr lang="de-DE" sz="1600" b="1" dirty="0">
              <a:solidFill>
                <a:srgbClr val="002060"/>
              </a:solidFill>
            </a:endParaRPr>
          </a:p>
        </p:txBody>
      </p:sp>
      <p:sp>
        <p:nvSpPr>
          <p:cNvPr id="19" name="Textfeld 18"/>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20" name="Textfeld 19"/>
          <p:cNvSpPr txBox="1"/>
          <p:nvPr/>
        </p:nvSpPr>
        <p:spPr>
          <a:xfrm>
            <a:off x="346710" y="6382247"/>
            <a:ext cx="1431802" cy="253916"/>
          </a:xfrm>
          <a:prstGeom prst="rect">
            <a:avLst/>
          </a:prstGeom>
          <a:noFill/>
        </p:spPr>
        <p:txBody>
          <a:bodyPr wrap="none" rtlCol="0">
            <a:spAutoFit/>
          </a:bodyPr>
          <a:lstStyle/>
          <a:p>
            <a:r>
              <a:rPr lang="de-DE" sz="1050" dirty="0" smtClean="0">
                <a:solidFill>
                  <a:schemeClr val="bg1">
                    <a:lumMod val="50000"/>
                  </a:schemeClr>
                </a:solidFill>
              </a:rPr>
              <a:t>Quelle: Lewin (1947)</a:t>
            </a:r>
            <a:endParaRPr lang="de-DE" sz="1050" dirty="0">
              <a:solidFill>
                <a:srgbClr val="FF0000"/>
              </a:solidFill>
            </a:endParaRPr>
          </a:p>
        </p:txBody>
      </p:sp>
      <p:sp>
        <p:nvSpPr>
          <p:cNvPr id="21" name="Rectangle 286"/>
          <p:cNvSpPr txBox="1">
            <a:spLocks noChangeArrowheads="1"/>
          </p:cNvSpPr>
          <p:nvPr/>
        </p:nvSpPr>
        <p:spPr bwMode="auto">
          <a:xfrm>
            <a:off x="3534612" y="5293559"/>
            <a:ext cx="2196262"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400" b="1" dirty="0" err="1" smtClean="0">
                <a:solidFill>
                  <a:srgbClr val="000000"/>
                </a:solidFill>
                <a:cs typeface="Arial" pitchFamily="34" charset="0"/>
              </a:rPr>
              <a:t>Veränderungsprozesse</a:t>
            </a:r>
            <a:r>
              <a:rPr lang="en-US" sz="1400" b="1" dirty="0" smtClean="0">
                <a:solidFill>
                  <a:srgbClr val="000000"/>
                </a:solidFill>
                <a:cs typeface="Arial" pitchFamily="34" charset="0"/>
              </a:rPr>
              <a:t> </a:t>
            </a:r>
            <a:r>
              <a:rPr lang="en-US" sz="1400" b="1" dirty="0" err="1" smtClean="0">
                <a:solidFill>
                  <a:srgbClr val="000000"/>
                </a:solidFill>
                <a:cs typeface="Arial" pitchFamily="34" charset="0"/>
              </a:rPr>
              <a:t>sind</a:t>
            </a:r>
            <a:r>
              <a:rPr lang="en-US" sz="1400" b="1" dirty="0" smtClean="0">
                <a:solidFill>
                  <a:srgbClr val="000000"/>
                </a:solidFill>
                <a:cs typeface="Arial" pitchFamily="34" charset="0"/>
              </a:rPr>
              <a:t> </a:t>
            </a:r>
            <a:r>
              <a:rPr lang="en-US" sz="1400" b="1" dirty="0" err="1" smtClean="0">
                <a:solidFill>
                  <a:srgbClr val="000000"/>
                </a:solidFill>
                <a:cs typeface="Arial" pitchFamily="34" charset="0"/>
              </a:rPr>
              <a:t>steuerbar</a:t>
            </a:r>
            <a:endParaRPr lang="en-US" sz="1400" b="1" dirty="0">
              <a:solidFill>
                <a:srgbClr val="000000"/>
              </a:solidFill>
              <a:cs typeface="Arial" pitchFamily="34" charset="0"/>
            </a:endParaRPr>
          </a:p>
        </p:txBody>
      </p:sp>
      <p:sp>
        <p:nvSpPr>
          <p:cNvPr id="22" name="Pfeil nach unten 21"/>
          <p:cNvSpPr/>
          <p:nvPr/>
        </p:nvSpPr>
        <p:spPr bwMode="auto">
          <a:xfrm>
            <a:off x="4206240" y="4663440"/>
            <a:ext cx="786448" cy="457200"/>
          </a:xfrm>
          <a:prstGeom prst="downArrow">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echteck 22"/>
          <p:cNvSpPr/>
          <p:nvPr/>
        </p:nvSpPr>
        <p:spPr bwMode="auto">
          <a:xfrm>
            <a:off x="3360420" y="5177790"/>
            <a:ext cx="2526030" cy="674370"/>
          </a:xfrm>
          <a:prstGeom prst="rect">
            <a:avLst/>
          </a:pr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198</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154640555"/>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Object 41"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75925" name="think-cell Folie" r:id="rId12" imgW="360" imgH="360" progId="TCLayout.ActiveDocument.1">
                  <p:embed/>
                </p:oleObj>
              </mc:Choice>
              <mc:Fallback>
                <p:oleObj name="think-cell Folie" r:id="rId12" imgW="360" imgH="360" progId="TCLayout.ActiveDocument.1">
                  <p:embed/>
                  <p:pic>
                    <p:nvPicPr>
                      <p:cNvPr id="0" name="Picture 46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Chevron 36"/>
          <p:cNvSpPr>
            <a:spLocks/>
          </p:cNvSpPr>
          <p:nvPr/>
        </p:nvSpPr>
        <p:spPr bwMode="auto">
          <a:xfrm rot="5400000">
            <a:off x="1325183" y="3561295"/>
            <a:ext cx="795563" cy="2551731"/>
          </a:xfrm>
          <a:prstGeom prst="chevron">
            <a:avLst>
              <a:gd name="adj" fmla="val 17892"/>
            </a:avLst>
          </a:prstGeom>
          <a:solidFill>
            <a:schemeClr val="accent2">
              <a:lumMod val="20000"/>
              <a:lumOff val="80000"/>
            </a:schemeClr>
          </a:solidFill>
          <a:ln w="12700">
            <a:noFill/>
            <a:headEnd/>
            <a:tailEnd/>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en-US" sz="1300" b="1" dirty="0">
              <a:solidFill>
                <a:srgbClr val="000000"/>
              </a:solidFill>
            </a:endParaRPr>
          </a:p>
        </p:txBody>
      </p:sp>
      <p:sp>
        <p:nvSpPr>
          <p:cNvPr id="46" name="Rectangle 2"/>
          <p:cNvSpPr txBox="1">
            <a:spLocks/>
          </p:cNvSpPr>
          <p:nvPr/>
        </p:nvSpPr>
        <p:spPr>
          <a:xfrm>
            <a:off x="3176863" y="6005960"/>
            <a:ext cx="5563959" cy="633993"/>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71450" indent="-171450">
              <a:buClr>
                <a:srgbClr val="000000"/>
              </a:buClr>
              <a:buFont typeface="Arial" pitchFamily="34" charset="0"/>
              <a:buChar char="•"/>
            </a:pPr>
            <a:r>
              <a:rPr lang="de-DE" sz="1200" dirty="0">
                <a:solidFill>
                  <a:srgbClr val="000000"/>
                </a:solidFill>
                <a:cs typeface="Arial" panose="020B0604020202020204" pitchFamily="34" charset="0"/>
              </a:rPr>
              <a:t>Zusammenhang zwischen neuem Verhalten und Erfolg kommunizieren</a:t>
            </a:r>
          </a:p>
          <a:p>
            <a:pPr marL="171450" indent="-171450">
              <a:buClr>
                <a:srgbClr val="000000"/>
              </a:buClr>
              <a:buFont typeface="Arial" pitchFamily="34" charset="0"/>
              <a:buChar char="•"/>
            </a:pPr>
            <a:r>
              <a:rPr lang="de-DE" sz="1200" dirty="0">
                <a:solidFill>
                  <a:srgbClr val="000000"/>
                </a:solidFill>
                <a:cs typeface="Arial" panose="020B0604020202020204" pitchFamily="34" charset="0"/>
              </a:rPr>
              <a:t>Führungskräfte entwickeln und Nachfolge sichern</a:t>
            </a:r>
          </a:p>
        </p:txBody>
      </p:sp>
      <p:sp>
        <p:nvSpPr>
          <p:cNvPr id="22" name="Rectangle 2"/>
          <p:cNvSpPr txBox="1"/>
          <p:nvPr/>
        </p:nvSpPr>
        <p:spPr>
          <a:xfrm>
            <a:off x="3176863" y="1349319"/>
            <a:ext cx="5619475" cy="553998"/>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71450" indent="-171450">
              <a:buClr>
                <a:srgbClr val="000000"/>
              </a:buClr>
              <a:buFont typeface="Arial" pitchFamily="34" charset="0"/>
              <a:buChar char="•"/>
            </a:pPr>
            <a:r>
              <a:rPr lang="de-DE" sz="1200" dirty="0" smtClean="0">
                <a:solidFill>
                  <a:srgbClr val="000000"/>
                </a:solidFill>
                <a:cs typeface="Arial" panose="020B0604020202020204" pitchFamily="34" charset="0"/>
              </a:rPr>
              <a:t>Wettbewerbs-, Markt- und Krisensituation darstellen</a:t>
            </a:r>
          </a:p>
          <a:p>
            <a:pPr marL="171450" indent="-171450">
              <a:buClr>
                <a:srgbClr val="000000"/>
              </a:buClr>
              <a:buFont typeface="Arial" pitchFamily="34" charset="0"/>
              <a:buChar char="•"/>
            </a:pPr>
            <a:r>
              <a:rPr lang="de-DE" sz="1200" dirty="0" smtClean="0">
                <a:solidFill>
                  <a:srgbClr val="000000"/>
                </a:solidFill>
                <a:cs typeface="Arial" panose="020B0604020202020204" pitchFamily="34" charset="0"/>
              </a:rPr>
              <a:t>Notwendigkeit des Wandels erläutern und Mitarbeiter überzeugen, dass die Beibehaltung des Status quo gefährlicher ist als der Wandel</a:t>
            </a:r>
            <a:endParaRPr lang="de-DE" sz="1200" dirty="0">
              <a:solidFill>
                <a:srgbClr val="000000"/>
              </a:solidFill>
              <a:cs typeface="Arial" panose="020B0604020202020204" pitchFamily="34" charset="0"/>
            </a:endParaRPr>
          </a:p>
        </p:txBody>
      </p:sp>
      <p:sp>
        <p:nvSpPr>
          <p:cNvPr id="23" name="Rectangle 2"/>
          <p:cNvSpPr txBox="1"/>
          <p:nvPr/>
        </p:nvSpPr>
        <p:spPr>
          <a:xfrm>
            <a:off x="3176863" y="2079783"/>
            <a:ext cx="5619475" cy="344914"/>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71450" indent="-171450">
              <a:buClr>
                <a:srgbClr val="000000"/>
              </a:buClr>
              <a:buFont typeface="Arial" pitchFamily="34" charset="0"/>
              <a:buChar char="•"/>
            </a:pPr>
            <a:r>
              <a:rPr lang="de-DE" sz="1200" dirty="0">
                <a:solidFill>
                  <a:srgbClr val="000000"/>
                </a:solidFill>
                <a:cs typeface="Arial" panose="020B0604020202020204" pitchFamily="34" charset="0"/>
              </a:rPr>
              <a:t>Team aus </a:t>
            </a:r>
            <a:r>
              <a:rPr lang="de-DE" sz="1200" dirty="0" smtClean="0">
                <a:solidFill>
                  <a:srgbClr val="000000"/>
                </a:solidFill>
                <a:cs typeface="Arial" panose="020B0604020202020204" pitchFamily="34" charset="0"/>
              </a:rPr>
              <a:t>Managern und Mitarbeitern, die </a:t>
            </a:r>
            <a:r>
              <a:rPr lang="de-DE" sz="1200" dirty="0">
                <a:solidFill>
                  <a:srgbClr val="000000"/>
                </a:solidFill>
                <a:cs typeface="Arial" panose="020B0604020202020204" pitchFamily="34" charset="0"/>
              </a:rPr>
              <a:t>genug </a:t>
            </a:r>
            <a:r>
              <a:rPr lang="de-DE" sz="1200" dirty="0" smtClean="0">
                <a:solidFill>
                  <a:srgbClr val="000000"/>
                </a:solidFill>
                <a:cs typeface="Arial" panose="020B0604020202020204" pitchFamily="34" charset="0"/>
              </a:rPr>
              <a:t>persönliche </a:t>
            </a:r>
            <a:r>
              <a:rPr lang="de-DE" sz="1200" dirty="0">
                <a:solidFill>
                  <a:srgbClr val="000000"/>
                </a:solidFill>
                <a:cs typeface="Arial" panose="020B0604020202020204" pitchFamily="34" charset="0"/>
              </a:rPr>
              <a:t>und </a:t>
            </a:r>
            <a:r>
              <a:rPr lang="de-DE" sz="1200" dirty="0" smtClean="0">
                <a:solidFill>
                  <a:srgbClr val="000000"/>
                </a:solidFill>
                <a:cs typeface="Arial" panose="020B0604020202020204" pitchFamily="34" charset="0"/>
              </a:rPr>
              <a:t>strukturelle </a:t>
            </a:r>
            <a:r>
              <a:rPr lang="de-DE" sz="1200" dirty="0">
                <a:solidFill>
                  <a:srgbClr val="000000"/>
                </a:solidFill>
                <a:cs typeface="Arial" panose="020B0604020202020204" pitchFamily="34" charset="0"/>
              </a:rPr>
              <a:t>Macht </a:t>
            </a:r>
            <a:r>
              <a:rPr lang="de-DE" sz="1200" dirty="0" smtClean="0">
                <a:solidFill>
                  <a:srgbClr val="000000"/>
                </a:solidFill>
                <a:cs typeface="Arial" panose="020B0604020202020204" pitchFamily="34" charset="0"/>
              </a:rPr>
              <a:t>haben, </a:t>
            </a:r>
            <a:r>
              <a:rPr lang="de-DE" sz="1200" dirty="0">
                <a:solidFill>
                  <a:srgbClr val="000000"/>
                </a:solidFill>
                <a:cs typeface="Arial" panose="020B0604020202020204" pitchFamily="34" charset="0"/>
              </a:rPr>
              <a:t>als </a:t>
            </a:r>
            <a:r>
              <a:rPr lang="de-DE" sz="1200" dirty="0" smtClean="0">
                <a:solidFill>
                  <a:srgbClr val="000000"/>
                </a:solidFill>
                <a:cs typeface="Arial" panose="020B0604020202020204" pitchFamily="34" charset="0"/>
              </a:rPr>
              <a:t>Führungsteam </a:t>
            </a:r>
            <a:r>
              <a:rPr lang="de-DE" sz="1200" dirty="0">
                <a:solidFill>
                  <a:srgbClr val="000000"/>
                </a:solidFill>
                <a:cs typeface="Arial" panose="020B0604020202020204" pitchFamily="34" charset="0"/>
              </a:rPr>
              <a:t>des Wandels zusammenstellen </a:t>
            </a:r>
          </a:p>
        </p:txBody>
      </p:sp>
      <p:sp>
        <p:nvSpPr>
          <p:cNvPr id="24" name="Rectangle 2"/>
          <p:cNvSpPr txBox="1"/>
          <p:nvPr/>
        </p:nvSpPr>
        <p:spPr>
          <a:xfrm>
            <a:off x="3176863" y="2693686"/>
            <a:ext cx="5619475" cy="344914"/>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71450" indent="-171450">
              <a:buClr>
                <a:srgbClr val="000000"/>
              </a:buClr>
              <a:buFont typeface="Arial" pitchFamily="34" charset="0"/>
              <a:buChar char="•"/>
            </a:pPr>
            <a:r>
              <a:rPr lang="de-DE" sz="1200" dirty="0" smtClean="0">
                <a:solidFill>
                  <a:srgbClr val="000000"/>
                </a:solidFill>
                <a:cs typeface="Arial" panose="020B0604020202020204" pitchFamily="34" charset="0"/>
              </a:rPr>
              <a:t>Die angestrebte Veränderung im Unternehmen als </a:t>
            </a:r>
            <a:r>
              <a:rPr lang="de-DE" sz="1200" dirty="0" err="1" smtClean="0">
                <a:solidFill>
                  <a:srgbClr val="000000"/>
                </a:solidFill>
                <a:cs typeface="Arial" panose="020B0604020202020204" pitchFamily="34" charset="0"/>
              </a:rPr>
              <a:t>Zielbild</a:t>
            </a:r>
            <a:r>
              <a:rPr lang="de-DE" sz="1200" dirty="0" smtClean="0">
                <a:solidFill>
                  <a:srgbClr val="000000"/>
                </a:solidFill>
                <a:cs typeface="Arial" panose="020B0604020202020204" pitchFamily="34" charset="0"/>
              </a:rPr>
              <a:t> darstellen</a:t>
            </a:r>
          </a:p>
          <a:p>
            <a:pPr marL="171450" indent="-171450">
              <a:buClr>
                <a:srgbClr val="000000"/>
              </a:buClr>
              <a:buFont typeface="Arial" pitchFamily="34" charset="0"/>
              <a:buChar char="•"/>
            </a:pPr>
            <a:r>
              <a:rPr lang="de-DE" sz="1200" dirty="0" smtClean="0">
                <a:solidFill>
                  <a:srgbClr val="000000"/>
                </a:solidFill>
                <a:cs typeface="Arial" panose="020B0604020202020204" pitchFamily="34" charset="0"/>
              </a:rPr>
              <a:t>Strategie zur Erlangung des Zielbilds definieren</a:t>
            </a:r>
            <a:endParaRPr lang="de-DE" sz="1200" dirty="0">
              <a:solidFill>
                <a:srgbClr val="000000"/>
              </a:solidFill>
              <a:cs typeface="Arial" panose="020B0604020202020204" pitchFamily="34" charset="0"/>
            </a:endParaRPr>
          </a:p>
        </p:txBody>
      </p:sp>
      <p:sp>
        <p:nvSpPr>
          <p:cNvPr id="25" name="Rectangle 2"/>
          <p:cNvSpPr txBox="1"/>
          <p:nvPr/>
        </p:nvSpPr>
        <p:spPr>
          <a:xfrm>
            <a:off x="3176863" y="3252272"/>
            <a:ext cx="5619475" cy="51737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71450" indent="-171450">
              <a:buClr>
                <a:srgbClr val="000000"/>
              </a:buClr>
              <a:buFont typeface="Arial" pitchFamily="34" charset="0"/>
              <a:buChar char="•"/>
            </a:pPr>
            <a:r>
              <a:rPr lang="de-DE" sz="1200" dirty="0">
                <a:solidFill>
                  <a:srgbClr val="000000"/>
                </a:solidFill>
                <a:cs typeface="Arial" panose="020B0604020202020204" pitchFamily="34" charset="0"/>
              </a:rPr>
              <a:t>Kommunizieren </a:t>
            </a:r>
            <a:r>
              <a:rPr lang="de-DE" sz="1200" dirty="0" smtClean="0">
                <a:solidFill>
                  <a:srgbClr val="000000"/>
                </a:solidFill>
                <a:cs typeface="Arial" panose="020B0604020202020204" pitchFamily="34" charset="0"/>
              </a:rPr>
              <a:t>von </a:t>
            </a:r>
            <a:r>
              <a:rPr lang="de-DE" sz="1200" dirty="0" err="1" smtClean="0">
                <a:solidFill>
                  <a:srgbClr val="000000"/>
                </a:solidFill>
                <a:cs typeface="Arial" panose="020B0604020202020204" pitchFamily="34" charset="0"/>
              </a:rPr>
              <a:t>Zielbild</a:t>
            </a:r>
            <a:r>
              <a:rPr lang="de-DE" sz="1200" dirty="0" smtClean="0">
                <a:solidFill>
                  <a:srgbClr val="000000"/>
                </a:solidFill>
                <a:cs typeface="Arial" panose="020B0604020202020204" pitchFamily="34" charset="0"/>
              </a:rPr>
              <a:t> und </a:t>
            </a:r>
            <a:r>
              <a:rPr lang="de-DE" sz="1200" dirty="0">
                <a:solidFill>
                  <a:srgbClr val="000000"/>
                </a:solidFill>
                <a:cs typeface="Arial" panose="020B0604020202020204" pitchFamily="34" charset="0"/>
              </a:rPr>
              <a:t>Strategie auf vielfältige Weise (</a:t>
            </a:r>
            <a:r>
              <a:rPr lang="de-DE" sz="1200" dirty="0" smtClean="0">
                <a:solidFill>
                  <a:srgbClr val="000000"/>
                </a:solidFill>
                <a:cs typeface="Arial" panose="020B0604020202020204" pitchFamily="34" charset="0"/>
              </a:rPr>
              <a:t>z.B</a:t>
            </a:r>
            <a:r>
              <a:rPr lang="de-DE" sz="1200" dirty="0">
                <a:solidFill>
                  <a:srgbClr val="000000"/>
                </a:solidFill>
                <a:cs typeface="Arial" panose="020B0604020202020204" pitchFamily="34" charset="0"/>
              </a:rPr>
              <a:t>. Newsletter, Sitzungen, </a:t>
            </a:r>
            <a:r>
              <a:rPr lang="de-DE" sz="1200" dirty="0" err="1">
                <a:solidFill>
                  <a:srgbClr val="000000"/>
                </a:solidFill>
                <a:cs typeface="Arial" panose="020B0604020202020204" pitchFamily="34" charset="0"/>
              </a:rPr>
              <a:t>Townhall</a:t>
            </a:r>
            <a:r>
              <a:rPr lang="de-DE" sz="1200" dirty="0">
                <a:solidFill>
                  <a:srgbClr val="000000"/>
                </a:solidFill>
                <a:cs typeface="Arial" panose="020B0604020202020204" pitchFamily="34" charset="0"/>
              </a:rPr>
              <a:t>-Meetings, Video des </a:t>
            </a:r>
            <a:r>
              <a:rPr lang="de-DE" sz="1200" dirty="0" smtClean="0">
                <a:solidFill>
                  <a:srgbClr val="000000"/>
                </a:solidFill>
                <a:cs typeface="Arial" panose="020B0604020202020204" pitchFamily="34" charset="0"/>
              </a:rPr>
              <a:t>Führungsteams)</a:t>
            </a:r>
            <a:endParaRPr lang="de-DE" sz="1200" dirty="0">
              <a:solidFill>
                <a:srgbClr val="000000"/>
              </a:solidFill>
              <a:cs typeface="Arial" panose="020B0604020202020204" pitchFamily="34" charset="0"/>
            </a:endParaRPr>
          </a:p>
          <a:p>
            <a:pPr marL="171450" indent="-171450">
              <a:buClr>
                <a:srgbClr val="000000"/>
              </a:buClr>
              <a:buFont typeface="Arial" pitchFamily="34" charset="0"/>
              <a:buChar char="•"/>
            </a:pPr>
            <a:r>
              <a:rPr lang="de-DE" sz="1200" dirty="0">
                <a:solidFill>
                  <a:srgbClr val="000000"/>
                </a:solidFill>
                <a:cs typeface="Arial" panose="020B0604020202020204" pitchFamily="34" charset="0"/>
              </a:rPr>
              <a:t>Führungskoalition geht mit gutem Beispiel </a:t>
            </a:r>
            <a:r>
              <a:rPr lang="de-DE" sz="1200" dirty="0" smtClean="0">
                <a:solidFill>
                  <a:srgbClr val="000000"/>
                </a:solidFill>
                <a:cs typeface="Arial" panose="020B0604020202020204" pitchFamily="34" charset="0"/>
              </a:rPr>
              <a:t>voran</a:t>
            </a:r>
            <a:endParaRPr lang="en-US" sz="1200" dirty="0">
              <a:solidFill>
                <a:srgbClr val="000000"/>
              </a:solidFill>
              <a:cs typeface="Arial" panose="020B0604020202020204" pitchFamily="34" charset="0"/>
            </a:endParaRPr>
          </a:p>
        </p:txBody>
      </p:sp>
      <p:sp>
        <p:nvSpPr>
          <p:cNvPr id="26" name="Rectangle 2"/>
          <p:cNvSpPr txBox="1"/>
          <p:nvPr/>
        </p:nvSpPr>
        <p:spPr>
          <a:xfrm>
            <a:off x="3176863" y="3857497"/>
            <a:ext cx="5619475" cy="51737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71450" indent="-171450">
              <a:buClr>
                <a:srgbClr val="000000"/>
              </a:buClr>
              <a:buFont typeface="Arial" pitchFamily="34" charset="0"/>
              <a:buChar char="•"/>
            </a:pPr>
            <a:r>
              <a:rPr lang="de-DE" sz="1200" dirty="0">
                <a:solidFill>
                  <a:srgbClr val="000000"/>
                </a:solidFill>
                <a:cs typeface="Arial" panose="020B0604020202020204" pitchFamily="34" charset="0"/>
              </a:rPr>
              <a:t>Hindernisse des Wandels aus dem Weg räumen</a:t>
            </a:r>
          </a:p>
          <a:p>
            <a:pPr marL="171450" indent="-171450">
              <a:buClr>
                <a:srgbClr val="000000"/>
              </a:buClr>
              <a:buFont typeface="Arial" pitchFamily="34" charset="0"/>
              <a:buChar char="•"/>
            </a:pPr>
            <a:r>
              <a:rPr lang="de-DE" sz="1200" dirty="0">
                <a:solidFill>
                  <a:srgbClr val="000000"/>
                </a:solidFill>
                <a:cs typeface="Arial" panose="020B0604020202020204" pitchFamily="34" charset="0"/>
              </a:rPr>
              <a:t>Systeme und </a:t>
            </a:r>
            <a:r>
              <a:rPr lang="de-DE" sz="1200" dirty="0" smtClean="0">
                <a:solidFill>
                  <a:srgbClr val="000000"/>
                </a:solidFill>
                <a:cs typeface="Arial" panose="020B0604020202020204" pitchFamily="34" charset="0"/>
              </a:rPr>
              <a:t>Strukturen, </a:t>
            </a:r>
            <a:r>
              <a:rPr lang="de-DE" sz="1200" dirty="0">
                <a:solidFill>
                  <a:srgbClr val="000000"/>
                </a:solidFill>
                <a:cs typeface="Arial" panose="020B0604020202020204" pitchFamily="34" charset="0"/>
              </a:rPr>
              <a:t>die der Vision </a:t>
            </a:r>
            <a:r>
              <a:rPr lang="de-DE" sz="1200" dirty="0" smtClean="0">
                <a:solidFill>
                  <a:srgbClr val="000000"/>
                </a:solidFill>
                <a:cs typeface="Arial" panose="020B0604020202020204" pitchFamily="34" charset="0"/>
              </a:rPr>
              <a:t>entgegenstehen, </a:t>
            </a:r>
            <a:r>
              <a:rPr lang="de-DE" sz="1200" dirty="0">
                <a:solidFill>
                  <a:srgbClr val="000000"/>
                </a:solidFill>
                <a:cs typeface="Arial" panose="020B0604020202020204" pitchFamily="34" charset="0"/>
              </a:rPr>
              <a:t>ändern</a:t>
            </a:r>
          </a:p>
          <a:p>
            <a:pPr marL="171450" indent="-171450">
              <a:buClr>
                <a:srgbClr val="000000"/>
              </a:buClr>
              <a:buFont typeface="Arial" pitchFamily="34" charset="0"/>
              <a:buChar char="•"/>
            </a:pPr>
            <a:r>
              <a:rPr lang="de-DE" sz="1200" dirty="0">
                <a:solidFill>
                  <a:srgbClr val="000000"/>
                </a:solidFill>
                <a:cs typeface="Arial" panose="020B0604020202020204" pitchFamily="34" charset="0"/>
              </a:rPr>
              <a:t>Risikobereitschaft, neue </a:t>
            </a:r>
            <a:r>
              <a:rPr lang="de-DE" sz="1200" dirty="0" smtClean="0">
                <a:solidFill>
                  <a:srgbClr val="000000"/>
                </a:solidFill>
                <a:cs typeface="Arial" panose="020B0604020202020204" pitchFamily="34" charset="0"/>
              </a:rPr>
              <a:t>Ideen </a:t>
            </a:r>
            <a:r>
              <a:rPr lang="de-DE" sz="1200" dirty="0">
                <a:solidFill>
                  <a:srgbClr val="000000"/>
                </a:solidFill>
                <a:cs typeface="Arial" panose="020B0604020202020204" pitchFamily="34" charset="0"/>
              </a:rPr>
              <a:t>und Aktivitäten </a:t>
            </a:r>
            <a:r>
              <a:rPr lang="de-DE" sz="1200" dirty="0" smtClean="0">
                <a:solidFill>
                  <a:srgbClr val="000000"/>
                </a:solidFill>
                <a:cs typeface="Arial" panose="020B0604020202020204" pitchFamily="34" charset="0"/>
              </a:rPr>
              <a:t>fördern</a:t>
            </a:r>
            <a:endParaRPr lang="de-DE" sz="1200" dirty="0">
              <a:solidFill>
                <a:srgbClr val="000000"/>
              </a:solidFill>
              <a:cs typeface="Arial" panose="020B0604020202020204" pitchFamily="34" charset="0"/>
            </a:endParaRPr>
          </a:p>
        </p:txBody>
      </p:sp>
      <p:sp>
        <p:nvSpPr>
          <p:cNvPr id="27" name="Rectangle 2"/>
          <p:cNvSpPr txBox="1"/>
          <p:nvPr/>
        </p:nvSpPr>
        <p:spPr>
          <a:xfrm>
            <a:off x="3176863" y="4479399"/>
            <a:ext cx="5619475" cy="51737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71450" indent="-171450">
              <a:buClr>
                <a:srgbClr val="000000"/>
              </a:buClr>
              <a:buFont typeface="Arial" pitchFamily="34" charset="0"/>
              <a:buChar char="•"/>
            </a:pPr>
            <a:r>
              <a:rPr lang="de-DE" sz="1200" dirty="0">
                <a:solidFill>
                  <a:srgbClr val="000000"/>
                </a:solidFill>
                <a:cs typeface="Arial" panose="020B0604020202020204" pitchFamily="34" charset="0"/>
              </a:rPr>
              <a:t>Erste kurzfristige (Leistungs-)Verbesserungen planen und umsetzen</a:t>
            </a:r>
          </a:p>
          <a:p>
            <a:pPr marL="171450" indent="-171450">
              <a:buClr>
                <a:srgbClr val="000000"/>
              </a:buClr>
              <a:buFont typeface="Arial" pitchFamily="34" charset="0"/>
              <a:buChar char="•"/>
            </a:pPr>
            <a:r>
              <a:rPr lang="de-DE" sz="1200" dirty="0" smtClean="0">
                <a:solidFill>
                  <a:srgbClr val="000000"/>
                </a:solidFill>
                <a:cs typeface="Arial" panose="020B0604020202020204" pitchFamily="34" charset="0"/>
              </a:rPr>
              <a:t>Mitarbeiter, </a:t>
            </a:r>
            <a:r>
              <a:rPr lang="de-DE" sz="1200" dirty="0">
                <a:solidFill>
                  <a:srgbClr val="000000"/>
                </a:solidFill>
                <a:cs typeface="Arial" panose="020B0604020202020204" pitchFamily="34" charset="0"/>
              </a:rPr>
              <a:t>die diese Verbesserungen umgesetzt oder ermöglicht </a:t>
            </a:r>
            <a:r>
              <a:rPr lang="de-DE" sz="1200" dirty="0" smtClean="0">
                <a:solidFill>
                  <a:srgbClr val="000000"/>
                </a:solidFill>
                <a:cs typeface="Arial" panose="020B0604020202020204" pitchFamily="34" charset="0"/>
              </a:rPr>
              <a:t>haben, </a:t>
            </a:r>
            <a:r>
              <a:rPr lang="de-DE" sz="1200" dirty="0">
                <a:solidFill>
                  <a:srgbClr val="000000"/>
                </a:solidFill>
                <a:cs typeface="Arial" panose="020B0604020202020204" pitchFamily="34" charset="0"/>
              </a:rPr>
              <a:t>sichtbar machen und belohnen</a:t>
            </a:r>
          </a:p>
        </p:txBody>
      </p:sp>
      <p:sp>
        <p:nvSpPr>
          <p:cNvPr id="43" name="Rectangle 2"/>
          <p:cNvSpPr txBox="1">
            <a:spLocks/>
          </p:cNvSpPr>
          <p:nvPr/>
        </p:nvSpPr>
        <p:spPr>
          <a:xfrm>
            <a:off x="3176863" y="5097234"/>
            <a:ext cx="5738537" cy="689828"/>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171450" indent="-171450">
              <a:buClr>
                <a:srgbClr val="000000"/>
              </a:buClr>
              <a:buFont typeface="Arial" pitchFamily="34" charset="0"/>
              <a:buChar char="•"/>
            </a:pPr>
            <a:r>
              <a:rPr lang="de-DE" sz="1200" dirty="0" smtClean="0">
                <a:solidFill>
                  <a:srgbClr val="000000"/>
                </a:solidFill>
                <a:cs typeface="Arial" panose="020B0604020202020204" pitchFamily="34" charset="0"/>
              </a:rPr>
              <a:t>Glaubwürdigkeit aus ersten Erfolgen nutzen, um weitere Systeme, Strukturen und Regeln zu ändern, die nicht zum </a:t>
            </a:r>
            <a:r>
              <a:rPr lang="de-DE" sz="1200" dirty="0" err="1" smtClean="0">
                <a:solidFill>
                  <a:srgbClr val="000000"/>
                </a:solidFill>
                <a:cs typeface="Arial" panose="020B0604020202020204" pitchFamily="34" charset="0"/>
              </a:rPr>
              <a:t>Zielbild</a:t>
            </a:r>
            <a:r>
              <a:rPr lang="de-DE" sz="1200" dirty="0" smtClean="0">
                <a:solidFill>
                  <a:srgbClr val="000000"/>
                </a:solidFill>
                <a:cs typeface="Arial" panose="020B0604020202020204" pitchFamily="34" charset="0"/>
              </a:rPr>
              <a:t> passen</a:t>
            </a:r>
          </a:p>
          <a:p>
            <a:pPr marL="171450" indent="-171450">
              <a:buClr>
                <a:srgbClr val="000000"/>
              </a:buClr>
              <a:buFont typeface="Arial" pitchFamily="34" charset="0"/>
              <a:buChar char="•"/>
            </a:pPr>
            <a:r>
              <a:rPr lang="de-DE" sz="1200" dirty="0" smtClean="0">
                <a:solidFill>
                  <a:srgbClr val="000000"/>
                </a:solidFill>
                <a:cs typeface="Arial" panose="020B0604020202020204" pitchFamily="34" charset="0"/>
              </a:rPr>
              <a:t>Mitarbeiter, </a:t>
            </a:r>
            <a:r>
              <a:rPr lang="de-DE" sz="1200" dirty="0">
                <a:solidFill>
                  <a:srgbClr val="000000"/>
                </a:solidFill>
                <a:cs typeface="Arial" panose="020B0604020202020204" pitchFamily="34" charset="0"/>
              </a:rPr>
              <a:t>die </a:t>
            </a:r>
            <a:r>
              <a:rPr lang="de-DE" sz="1200" dirty="0" smtClean="0">
                <a:solidFill>
                  <a:srgbClr val="000000"/>
                </a:solidFill>
                <a:cs typeface="Arial" panose="020B0604020202020204" pitchFamily="34" charset="0"/>
              </a:rPr>
              <a:t>das </a:t>
            </a:r>
            <a:r>
              <a:rPr lang="de-DE" sz="1200" dirty="0" err="1" smtClean="0">
                <a:solidFill>
                  <a:srgbClr val="000000"/>
                </a:solidFill>
                <a:cs typeface="Arial" panose="020B0604020202020204" pitchFamily="34" charset="0"/>
              </a:rPr>
              <a:t>Zielbild</a:t>
            </a:r>
            <a:r>
              <a:rPr lang="de-DE" sz="1200" dirty="0" smtClean="0">
                <a:solidFill>
                  <a:srgbClr val="000000"/>
                </a:solidFill>
                <a:cs typeface="Arial" panose="020B0604020202020204" pitchFamily="34" charset="0"/>
              </a:rPr>
              <a:t> umsetzen können, </a:t>
            </a:r>
            <a:r>
              <a:rPr lang="de-DE" sz="1200" dirty="0">
                <a:solidFill>
                  <a:srgbClr val="000000"/>
                </a:solidFill>
                <a:cs typeface="Arial" panose="020B0604020202020204" pitchFamily="34" charset="0"/>
              </a:rPr>
              <a:t>einstellen, befördern und entwickeln</a:t>
            </a:r>
          </a:p>
          <a:p>
            <a:pPr marL="171450" indent="-171450">
              <a:buClr>
                <a:srgbClr val="000000"/>
              </a:buClr>
              <a:buFont typeface="Arial" pitchFamily="34" charset="0"/>
              <a:buChar char="•"/>
            </a:pPr>
            <a:r>
              <a:rPr lang="de-DE" sz="1200" dirty="0">
                <a:solidFill>
                  <a:srgbClr val="000000"/>
                </a:solidFill>
                <a:cs typeface="Arial" panose="020B0604020202020204" pitchFamily="34" charset="0"/>
              </a:rPr>
              <a:t>Neue </a:t>
            </a:r>
            <a:r>
              <a:rPr lang="de-DE" sz="1200" dirty="0" smtClean="0">
                <a:solidFill>
                  <a:srgbClr val="000000"/>
                </a:solidFill>
                <a:cs typeface="Arial" panose="020B0604020202020204" pitchFamily="34" charset="0"/>
              </a:rPr>
              <a:t>Projekte starten, </a:t>
            </a:r>
            <a:r>
              <a:rPr lang="de-DE" sz="1200" dirty="0">
                <a:solidFill>
                  <a:srgbClr val="000000"/>
                </a:solidFill>
                <a:cs typeface="Arial" panose="020B0604020202020204" pitchFamily="34" charset="0"/>
              </a:rPr>
              <a:t>die die Vision </a:t>
            </a:r>
            <a:r>
              <a:rPr lang="de-DE" sz="1200" dirty="0" smtClean="0">
                <a:solidFill>
                  <a:srgbClr val="000000"/>
                </a:solidFill>
                <a:cs typeface="Arial" panose="020B0604020202020204" pitchFamily="34" charset="0"/>
              </a:rPr>
              <a:t>vorantreiben</a:t>
            </a:r>
            <a:endParaRPr lang="de-DE" sz="1200" dirty="0">
              <a:solidFill>
                <a:srgbClr val="000000"/>
              </a:solidFill>
              <a:cs typeface="Arial" panose="020B0604020202020204" pitchFamily="34" charset="0"/>
            </a:endParaRPr>
          </a:p>
        </p:txBody>
      </p:sp>
      <p:sp>
        <p:nvSpPr>
          <p:cNvPr id="57" name="Pentagon 49"/>
          <p:cNvSpPr>
            <a:spLocks/>
          </p:cNvSpPr>
          <p:nvPr/>
        </p:nvSpPr>
        <p:spPr bwMode="auto">
          <a:xfrm rot="5400000" flipH="1">
            <a:off x="1293479" y="4679315"/>
            <a:ext cx="874214" cy="2551729"/>
          </a:xfrm>
          <a:prstGeom prst="homePlate">
            <a:avLst>
              <a:gd name="adj" fmla="val 17892"/>
            </a:avLst>
          </a:prstGeom>
          <a:solidFill>
            <a:schemeClr val="accent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en-US" sz="1300" b="1" dirty="0">
              <a:solidFill>
                <a:srgbClr val="000000"/>
              </a:solidFill>
            </a:endParaRPr>
          </a:p>
        </p:txBody>
      </p:sp>
      <p:sp>
        <p:nvSpPr>
          <p:cNvPr id="58" name="Pentagon 28"/>
          <p:cNvSpPr>
            <a:spLocks/>
          </p:cNvSpPr>
          <p:nvPr/>
        </p:nvSpPr>
        <p:spPr bwMode="auto">
          <a:xfrm rot="5400000">
            <a:off x="1354531" y="448932"/>
            <a:ext cx="752112" cy="2551729"/>
          </a:xfrm>
          <a:prstGeom prst="homePlate">
            <a:avLst>
              <a:gd name="adj" fmla="val 17892"/>
            </a:avLst>
          </a:prstGeom>
          <a:solidFill>
            <a:schemeClr val="accent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en-US" sz="1300" b="1" dirty="0">
              <a:solidFill>
                <a:srgbClr val="000000"/>
              </a:solidFill>
            </a:endParaRPr>
          </a:p>
        </p:txBody>
      </p:sp>
      <p:sp>
        <p:nvSpPr>
          <p:cNvPr id="59" name="Rectangle 11"/>
          <p:cNvSpPr>
            <a:spLocks noChangeArrowheads="1"/>
          </p:cNvSpPr>
          <p:nvPr>
            <p:custDataLst>
              <p:tags r:id="rId3"/>
            </p:custDataLst>
          </p:nvPr>
        </p:nvSpPr>
        <p:spPr bwMode="auto">
          <a:xfrm>
            <a:off x="616953" y="1474557"/>
            <a:ext cx="2214031" cy="344914"/>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defTabSz="913526">
              <a:buClr>
                <a:srgbClr val="000000"/>
              </a:buClr>
            </a:pPr>
            <a:r>
              <a:rPr lang="en-US" sz="1200" b="1" dirty="0" err="1" smtClean="0">
                <a:solidFill>
                  <a:srgbClr val="000000"/>
                </a:solidFill>
                <a:cs typeface="Arial" panose="020B0604020202020204" pitchFamily="34" charset="0"/>
              </a:rPr>
              <a:t>Etablierung</a:t>
            </a:r>
            <a:r>
              <a:rPr lang="en-US" sz="1200" b="1" dirty="0" smtClean="0">
                <a:solidFill>
                  <a:srgbClr val="000000"/>
                </a:solidFill>
                <a:cs typeface="Arial" panose="020B0604020202020204" pitchFamily="34" charset="0"/>
              </a:rPr>
              <a:t> </a:t>
            </a:r>
            <a:r>
              <a:rPr lang="en-US" sz="1200" b="1" dirty="0" err="1">
                <a:solidFill>
                  <a:srgbClr val="000000"/>
                </a:solidFill>
                <a:cs typeface="Arial" panose="020B0604020202020204" pitchFamily="34" charset="0"/>
              </a:rPr>
              <a:t>eines</a:t>
            </a:r>
            <a:r>
              <a:rPr lang="en-US" sz="1200" b="1" dirty="0">
                <a:solidFill>
                  <a:srgbClr val="000000"/>
                </a:solidFill>
                <a:cs typeface="Arial" panose="020B0604020202020204" pitchFamily="34" charset="0"/>
              </a:rPr>
              <a:t> </a:t>
            </a:r>
            <a:r>
              <a:rPr lang="en-US" sz="1200" b="1" dirty="0" err="1">
                <a:solidFill>
                  <a:srgbClr val="000000"/>
                </a:solidFill>
                <a:cs typeface="Arial" panose="020B0604020202020204" pitchFamily="34" charset="0"/>
              </a:rPr>
              <a:t>Dringlichkeitsgefühls</a:t>
            </a:r>
            <a:endParaRPr lang="en-US" sz="1200" b="1" dirty="0">
              <a:solidFill>
                <a:srgbClr val="000000"/>
              </a:solidFill>
              <a:cs typeface="Arial" panose="020B0604020202020204" pitchFamily="34" charset="0"/>
            </a:endParaRPr>
          </a:p>
        </p:txBody>
      </p:sp>
      <p:sp>
        <p:nvSpPr>
          <p:cNvPr id="60" name="Chevron 30"/>
          <p:cNvSpPr>
            <a:spLocks/>
          </p:cNvSpPr>
          <p:nvPr/>
        </p:nvSpPr>
        <p:spPr bwMode="auto">
          <a:xfrm rot="5400000">
            <a:off x="1354529" y="1067199"/>
            <a:ext cx="752112" cy="2551731"/>
          </a:xfrm>
          <a:prstGeom prst="chevron">
            <a:avLst>
              <a:gd name="adj" fmla="val 17892"/>
            </a:avLst>
          </a:prstGeom>
          <a:solidFill>
            <a:schemeClr val="accent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en-US" sz="1300" b="1" dirty="0">
              <a:solidFill>
                <a:srgbClr val="000000"/>
              </a:solidFill>
            </a:endParaRPr>
          </a:p>
        </p:txBody>
      </p:sp>
      <p:sp>
        <p:nvSpPr>
          <p:cNvPr id="61" name="Rectangle 14"/>
          <p:cNvSpPr>
            <a:spLocks noChangeArrowheads="1"/>
          </p:cNvSpPr>
          <p:nvPr>
            <p:custDataLst>
              <p:tags r:id="rId4"/>
            </p:custDataLst>
          </p:nvPr>
        </p:nvSpPr>
        <p:spPr bwMode="auto">
          <a:xfrm>
            <a:off x="623571" y="2155708"/>
            <a:ext cx="2214031" cy="344914"/>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defTabSz="913526">
              <a:buClr>
                <a:srgbClr val="000000"/>
              </a:buClr>
            </a:pPr>
            <a:r>
              <a:rPr lang="de-DE" sz="1200" b="1" dirty="0" smtClean="0">
                <a:solidFill>
                  <a:srgbClr val="000000"/>
                </a:solidFill>
                <a:cs typeface="Arial" panose="020B0604020202020204" pitchFamily="34" charset="0"/>
              </a:rPr>
              <a:t>Aufstellung </a:t>
            </a:r>
            <a:r>
              <a:rPr lang="de-DE" sz="1200" b="1" dirty="0">
                <a:solidFill>
                  <a:srgbClr val="000000"/>
                </a:solidFill>
                <a:cs typeface="Arial" panose="020B0604020202020204" pitchFamily="34" charset="0"/>
              </a:rPr>
              <a:t>einer starken Führungskoalition als Team </a:t>
            </a:r>
          </a:p>
        </p:txBody>
      </p:sp>
      <p:sp>
        <p:nvSpPr>
          <p:cNvPr id="62" name="Chevron 32"/>
          <p:cNvSpPr>
            <a:spLocks/>
          </p:cNvSpPr>
          <p:nvPr/>
        </p:nvSpPr>
        <p:spPr bwMode="auto">
          <a:xfrm rot="5400000">
            <a:off x="1354529" y="1685466"/>
            <a:ext cx="752112" cy="2551731"/>
          </a:xfrm>
          <a:prstGeom prst="chevron">
            <a:avLst>
              <a:gd name="adj" fmla="val 17892"/>
            </a:avLst>
          </a:prstGeom>
          <a:solidFill>
            <a:schemeClr val="accent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en-US" sz="1300" b="1" dirty="0">
              <a:solidFill>
                <a:srgbClr val="000000"/>
              </a:solidFill>
            </a:endParaRPr>
          </a:p>
        </p:txBody>
      </p:sp>
      <p:sp>
        <p:nvSpPr>
          <p:cNvPr id="63" name="Rectangle 17"/>
          <p:cNvSpPr>
            <a:spLocks noChangeArrowheads="1"/>
          </p:cNvSpPr>
          <p:nvPr>
            <p:custDataLst>
              <p:tags r:id="rId5"/>
            </p:custDataLst>
          </p:nvPr>
        </p:nvSpPr>
        <p:spPr bwMode="auto">
          <a:xfrm>
            <a:off x="616952" y="2905732"/>
            <a:ext cx="2214031" cy="172457"/>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defTabSz="913526">
              <a:buClr>
                <a:srgbClr val="000000"/>
              </a:buClr>
            </a:pPr>
            <a:r>
              <a:rPr lang="de-DE" sz="1200" b="1" dirty="0" smtClean="0">
                <a:solidFill>
                  <a:srgbClr val="000000"/>
                </a:solidFill>
                <a:cs typeface="Arial" panose="020B0604020202020204" pitchFamily="34" charset="0"/>
              </a:rPr>
              <a:t>Einwicklung </a:t>
            </a:r>
            <a:r>
              <a:rPr lang="de-DE" sz="1200" b="1" dirty="0">
                <a:solidFill>
                  <a:srgbClr val="000000"/>
                </a:solidFill>
                <a:cs typeface="Arial" panose="020B0604020202020204" pitchFamily="34" charset="0"/>
              </a:rPr>
              <a:t>eines Zielbilds</a:t>
            </a:r>
            <a:endParaRPr lang="en-US" sz="1200" b="1" dirty="0">
              <a:solidFill>
                <a:srgbClr val="000000"/>
              </a:solidFill>
              <a:cs typeface="Arial" panose="020B0604020202020204" pitchFamily="34" charset="0"/>
            </a:endParaRPr>
          </a:p>
        </p:txBody>
      </p:sp>
      <p:sp>
        <p:nvSpPr>
          <p:cNvPr id="64" name="Chevron 34"/>
          <p:cNvSpPr>
            <a:spLocks/>
          </p:cNvSpPr>
          <p:nvPr/>
        </p:nvSpPr>
        <p:spPr bwMode="auto">
          <a:xfrm rot="5400000">
            <a:off x="1354529" y="2302003"/>
            <a:ext cx="752112" cy="2551731"/>
          </a:xfrm>
          <a:prstGeom prst="chevron">
            <a:avLst>
              <a:gd name="adj" fmla="val 17892"/>
            </a:avLst>
          </a:prstGeom>
          <a:solidFill>
            <a:schemeClr val="accent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en-US" sz="1300" b="1" dirty="0">
              <a:solidFill>
                <a:srgbClr val="000000"/>
              </a:solidFill>
            </a:endParaRPr>
          </a:p>
        </p:txBody>
      </p:sp>
      <p:sp>
        <p:nvSpPr>
          <p:cNvPr id="65" name="Rectangle 17"/>
          <p:cNvSpPr>
            <a:spLocks noChangeArrowheads="1"/>
          </p:cNvSpPr>
          <p:nvPr>
            <p:custDataLst>
              <p:tags r:id="rId6"/>
            </p:custDataLst>
          </p:nvPr>
        </p:nvSpPr>
        <p:spPr bwMode="auto">
          <a:xfrm>
            <a:off x="623571" y="3479793"/>
            <a:ext cx="2214031" cy="172457"/>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defTabSz="913526">
              <a:buClr>
                <a:srgbClr val="000000"/>
              </a:buClr>
            </a:pPr>
            <a:r>
              <a:rPr lang="en-US" sz="1200" b="1" dirty="0" err="1" smtClean="0">
                <a:solidFill>
                  <a:srgbClr val="000000"/>
                </a:solidFill>
                <a:cs typeface="Arial" panose="020B0604020202020204" pitchFamily="34" charset="0"/>
              </a:rPr>
              <a:t>Kommunikation</a:t>
            </a:r>
            <a:r>
              <a:rPr lang="en-US" sz="1200" b="1" dirty="0" smtClean="0">
                <a:solidFill>
                  <a:srgbClr val="000000"/>
                </a:solidFill>
                <a:cs typeface="Arial" panose="020B0604020202020204" pitchFamily="34" charset="0"/>
              </a:rPr>
              <a:t> </a:t>
            </a:r>
            <a:r>
              <a:rPr lang="en-US" sz="1200" b="1" dirty="0">
                <a:solidFill>
                  <a:srgbClr val="000000"/>
                </a:solidFill>
                <a:cs typeface="Arial" panose="020B0604020202020204" pitchFamily="34" charset="0"/>
              </a:rPr>
              <a:t>des </a:t>
            </a:r>
            <a:r>
              <a:rPr lang="en-US" sz="1200" b="1" dirty="0" err="1">
                <a:solidFill>
                  <a:srgbClr val="000000"/>
                </a:solidFill>
                <a:cs typeface="Arial" panose="020B0604020202020204" pitchFamily="34" charset="0"/>
              </a:rPr>
              <a:t>Zielbilds</a:t>
            </a:r>
            <a:endParaRPr lang="en-US" sz="1200" b="1" dirty="0">
              <a:solidFill>
                <a:srgbClr val="000000"/>
              </a:solidFill>
              <a:cs typeface="Arial" panose="020B0604020202020204" pitchFamily="34" charset="0"/>
            </a:endParaRPr>
          </a:p>
        </p:txBody>
      </p:sp>
      <p:sp>
        <p:nvSpPr>
          <p:cNvPr id="66" name="Chevron 36"/>
          <p:cNvSpPr>
            <a:spLocks/>
          </p:cNvSpPr>
          <p:nvPr/>
        </p:nvSpPr>
        <p:spPr bwMode="auto">
          <a:xfrm rot="5400000">
            <a:off x="1354529" y="2918539"/>
            <a:ext cx="752112" cy="2551731"/>
          </a:xfrm>
          <a:prstGeom prst="chevron">
            <a:avLst>
              <a:gd name="adj" fmla="val 17892"/>
            </a:avLst>
          </a:prstGeom>
          <a:solidFill>
            <a:schemeClr val="accent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en-US" sz="1300" b="1" dirty="0">
              <a:solidFill>
                <a:srgbClr val="000000"/>
              </a:solidFill>
            </a:endParaRPr>
          </a:p>
        </p:txBody>
      </p:sp>
      <p:sp>
        <p:nvSpPr>
          <p:cNvPr id="67" name="Rectangle 17"/>
          <p:cNvSpPr>
            <a:spLocks noChangeArrowheads="1"/>
          </p:cNvSpPr>
          <p:nvPr>
            <p:custDataLst>
              <p:tags r:id="rId7"/>
            </p:custDataLst>
          </p:nvPr>
        </p:nvSpPr>
        <p:spPr bwMode="auto">
          <a:xfrm>
            <a:off x="623571" y="4038632"/>
            <a:ext cx="2214031" cy="344914"/>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defTabSz="913526">
              <a:buClr>
                <a:srgbClr val="000000"/>
              </a:buClr>
            </a:pPr>
            <a:r>
              <a:rPr lang="de-DE" sz="1200" b="1" dirty="0" smtClean="0">
                <a:solidFill>
                  <a:srgbClr val="000000"/>
                </a:solidFill>
                <a:cs typeface="Arial" panose="020B0604020202020204" pitchFamily="34" charset="0"/>
              </a:rPr>
              <a:t>Ermöglichung </a:t>
            </a:r>
            <a:r>
              <a:rPr lang="de-DE" sz="1200" b="1" dirty="0">
                <a:solidFill>
                  <a:srgbClr val="000000"/>
                </a:solidFill>
                <a:cs typeface="Arial" panose="020B0604020202020204" pitchFamily="34" charset="0"/>
              </a:rPr>
              <a:t>der Umsetzung des Zielbilds </a:t>
            </a:r>
            <a:endParaRPr lang="en-US" sz="1200" b="1" dirty="0">
              <a:solidFill>
                <a:srgbClr val="000000"/>
              </a:solidFill>
              <a:cs typeface="Arial" panose="020B0604020202020204" pitchFamily="34" charset="0"/>
            </a:endParaRPr>
          </a:p>
        </p:txBody>
      </p:sp>
      <p:sp>
        <p:nvSpPr>
          <p:cNvPr id="68" name="Rectangle 17"/>
          <p:cNvSpPr>
            <a:spLocks noChangeArrowheads="1"/>
          </p:cNvSpPr>
          <p:nvPr>
            <p:custDataLst>
              <p:tags r:id="rId8"/>
            </p:custDataLst>
          </p:nvPr>
        </p:nvSpPr>
        <p:spPr bwMode="auto">
          <a:xfrm>
            <a:off x="616951" y="4592106"/>
            <a:ext cx="2214031" cy="517371"/>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defTabSz="913526">
              <a:buClr>
                <a:srgbClr val="000000"/>
              </a:buClr>
            </a:pPr>
            <a:r>
              <a:rPr lang="de-DE" sz="1200" b="1" dirty="0" smtClean="0">
                <a:solidFill>
                  <a:srgbClr val="000000"/>
                </a:solidFill>
                <a:cs typeface="Arial" panose="020B0604020202020204" pitchFamily="34" charset="0"/>
              </a:rPr>
              <a:t>Planung und Sichtbarmachung kurzfristiger Erfolge</a:t>
            </a:r>
            <a:endParaRPr lang="en-US" sz="1200" b="1" dirty="0">
              <a:solidFill>
                <a:srgbClr val="000000"/>
              </a:solidFill>
              <a:cs typeface="Arial" panose="020B0604020202020204" pitchFamily="34" charset="0"/>
            </a:endParaRPr>
          </a:p>
        </p:txBody>
      </p:sp>
      <p:sp>
        <p:nvSpPr>
          <p:cNvPr id="69" name="Chevron 43"/>
          <p:cNvSpPr>
            <a:spLocks/>
          </p:cNvSpPr>
          <p:nvPr/>
        </p:nvSpPr>
        <p:spPr bwMode="auto">
          <a:xfrm rot="5400000">
            <a:off x="1354041" y="4214054"/>
            <a:ext cx="753086" cy="2551731"/>
          </a:xfrm>
          <a:prstGeom prst="chevron">
            <a:avLst>
              <a:gd name="adj" fmla="val 17892"/>
            </a:avLst>
          </a:prstGeom>
          <a:solidFill>
            <a:schemeClr val="accent2">
              <a:lumMod val="20000"/>
              <a:lumOff val="80000"/>
            </a:schemeClr>
          </a:solidFill>
          <a:ln w="12700">
            <a:headEnd/>
            <a:tailEnd/>
          </a:ln>
        </p:spPr>
        <p:style>
          <a:lnRef idx="2">
            <a:schemeClr val="dk1"/>
          </a:lnRef>
          <a:fillRef idx="1">
            <a:schemeClr val="lt1"/>
          </a:fillRef>
          <a:effectRef idx="0">
            <a:schemeClr val="dk1"/>
          </a:effectRef>
          <a:fontRef idx="minor">
            <a:schemeClr val="dk1"/>
          </a:fontRef>
        </p:style>
        <p:txBody>
          <a:bodyPr wrap="none" rtlCol="0" anchor="ctr">
            <a:noAutofit/>
          </a:bodyPr>
          <a:lstStyle/>
          <a:p>
            <a:pPr algn="ctr"/>
            <a:endParaRPr lang="en-US" sz="1300" b="1" dirty="0">
              <a:solidFill>
                <a:srgbClr val="000000"/>
              </a:solidFill>
            </a:endParaRPr>
          </a:p>
        </p:txBody>
      </p:sp>
      <p:sp>
        <p:nvSpPr>
          <p:cNvPr id="70" name="Rectangle 17"/>
          <p:cNvSpPr>
            <a:spLocks noChangeArrowheads="1"/>
          </p:cNvSpPr>
          <p:nvPr>
            <p:custDataLst>
              <p:tags r:id="rId9"/>
            </p:custDataLst>
          </p:nvPr>
        </p:nvSpPr>
        <p:spPr bwMode="auto">
          <a:xfrm>
            <a:off x="478039" y="5259387"/>
            <a:ext cx="2479005" cy="517371"/>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defTabSz="913526">
              <a:buClr>
                <a:srgbClr val="000000"/>
              </a:buClr>
            </a:pPr>
            <a:r>
              <a:rPr lang="de-DE" sz="1200" b="1" dirty="0" smtClean="0">
                <a:solidFill>
                  <a:srgbClr val="000000"/>
                </a:solidFill>
                <a:cs typeface="Arial" panose="020B0604020202020204" pitchFamily="34" charset="0"/>
              </a:rPr>
              <a:t>Konsolidierung der Verbesserungen und weiteres Vorantreiben der Veränderung</a:t>
            </a:r>
            <a:endParaRPr lang="de-DE" sz="1200" b="1" dirty="0">
              <a:solidFill>
                <a:srgbClr val="000000"/>
              </a:solidFill>
              <a:cs typeface="Arial" panose="020B0604020202020204" pitchFamily="34" charset="0"/>
            </a:endParaRPr>
          </a:p>
        </p:txBody>
      </p:sp>
      <p:sp>
        <p:nvSpPr>
          <p:cNvPr id="71" name="Rectangle 17"/>
          <p:cNvSpPr>
            <a:spLocks noChangeArrowheads="1"/>
          </p:cNvSpPr>
          <p:nvPr>
            <p:custDataLst>
              <p:tags r:id="rId10"/>
            </p:custDataLst>
          </p:nvPr>
        </p:nvSpPr>
        <p:spPr bwMode="auto">
          <a:xfrm>
            <a:off x="491084" y="5980126"/>
            <a:ext cx="2479006" cy="344914"/>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algn="ctr" defTabSz="913526">
              <a:buClr>
                <a:srgbClr val="000000"/>
              </a:buClr>
            </a:pPr>
            <a:r>
              <a:rPr lang="de-DE" sz="1200" b="1" dirty="0" smtClean="0">
                <a:solidFill>
                  <a:srgbClr val="000000"/>
                </a:solidFill>
                <a:cs typeface="Arial" panose="020B0604020202020204" pitchFamily="34" charset="0"/>
              </a:rPr>
              <a:t>Verankerung der Veränderungen </a:t>
            </a:r>
            <a:r>
              <a:rPr lang="de-DE" sz="1200" b="1" dirty="0">
                <a:solidFill>
                  <a:srgbClr val="000000"/>
                </a:solidFill>
                <a:cs typeface="Arial" panose="020B0604020202020204" pitchFamily="34" charset="0"/>
              </a:rPr>
              <a:t>in der </a:t>
            </a:r>
            <a:r>
              <a:rPr lang="de-DE" sz="1200" b="1" dirty="0" smtClean="0">
                <a:solidFill>
                  <a:srgbClr val="000000"/>
                </a:solidFill>
                <a:cs typeface="Arial" panose="020B0604020202020204" pitchFamily="34" charset="0"/>
              </a:rPr>
              <a:t>Unternehmenskultur</a:t>
            </a:r>
            <a:endParaRPr lang="de-DE" sz="1200" b="1" dirty="0">
              <a:solidFill>
                <a:srgbClr val="000000"/>
              </a:solidFill>
              <a:cs typeface="Arial" panose="020B0604020202020204" pitchFamily="34" charset="0"/>
            </a:endParaRPr>
          </a:p>
        </p:txBody>
      </p:sp>
      <p:cxnSp>
        <p:nvCxnSpPr>
          <p:cNvPr id="72" name="Gerade Verbindung 2"/>
          <p:cNvCxnSpPr/>
          <p:nvPr/>
        </p:nvCxnSpPr>
        <p:spPr>
          <a:xfrm flipV="1">
            <a:off x="454719" y="4339462"/>
            <a:ext cx="4" cy="842374"/>
          </a:xfrm>
          <a:prstGeom prst="line">
            <a:avLst/>
          </a:prstGeom>
          <a:ln w="12700"/>
        </p:spPr>
        <p:style>
          <a:lnRef idx="1">
            <a:schemeClr val="dk1"/>
          </a:lnRef>
          <a:fillRef idx="0">
            <a:schemeClr val="dk1"/>
          </a:fillRef>
          <a:effectRef idx="0">
            <a:schemeClr val="dk1"/>
          </a:effectRef>
          <a:fontRef idx="minor">
            <a:schemeClr val="tx1"/>
          </a:fontRef>
        </p:style>
      </p:cxnSp>
      <p:cxnSp>
        <p:nvCxnSpPr>
          <p:cNvPr id="73" name="Gerade Verbindung 46"/>
          <p:cNvCxnSpPr/>
          <p:nvPr/>
        </p:nvCxnSpPr>
        <p:spPr>
          <a:xfrm flipV="1">
            <a:off x="3006452" y="4388464"/>
            <a:ext cx="4" cy="842374"/>
          </a:xfrm>
          <a:prstGeom prst="line">
            <a:avLst/>
          </a:prstGeom>
          <a:ln w="12700"/>
        </p:spPr>
        <p:style>
          <a:lnRef idx="1">
            <a:schemeClr val="dk1"/>
          </a:lnRef>
          <a:fillRef idx="0">
            <a:schemeClr val="dk1"/>
          </a:fillRef>
          <a:effectRef idx="0">
            <a:schemeClr val="dk1"/>
          </a:effectRef>
          <a:fontRef idx="minor">
            <a:schemeClr val="tx1"/>
          </a:fontRef>
        </p:style>
      </p:cxnSp>
      <p:sp>
        <p:nvSpPr>
          <p:cNvPr id="74" name="Oval 38"/>
          <p:cNvSpPr/>
          <p:nvPr/>
        </p:nvSpPr>
        <p:spPr bwMode="auto">
          <a:xfrm>
            <a:off x="241442" y="1477098"/>
            <a:ext cx="286851" cy="28040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algn="ctr" eaLnBrk="0" fontAlgn="base" hangingPunct="0">
              <a:spcBef>
                <a:spcPct val="20000"/>
              </a:spcBef>
              <a:spcAft>
                <a:spcPct val="0"/>
              </a:spcAft>
            </a:pPr>
            <a:r>
              <a:rPr lang="de-DE" sz="1200" b="1" dirty="0" smtClean="0">
                <a:solidFill>
                  <a:srgbClr val="000000"/>
                </a:solidFill>
              </a:rPr>
              <a:t>1</a:t>
            </a:r>
          </a:p>
        </p:txBody>
      </p:sp>
      <p:sp>
        <p:nvSpPr>
          <p:cNvPr id="75" name="Oval 40"/>
          <p:cNvSpPr/>
          <p:nvPr/>
        </p:nvSpPr>
        <p:spPr bwMode="auto">
          <a:xfrm>
            <a:off x="241442" y="2102603"/>
            <a:ext cx="286851" cy="28040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algn="ctr" eaLnBrk="0" fontAlgn="base" hangingPunct="0">
              <a:spcBef>
                <a:spcPct val="20000"/>
              </a:spcBef>
              <a:spcAft>
                <a:spcPct val="0"/>
              </a:spcAft>
            </a:pPr>
            <a:r>
              <a:rPr lang="de-DE" sz="1200" b="1" dirty="0" smtClean="0">
                <a:solidFill>
                  <a:srgbClr val="000000"/>
                </a:solidFill>
              </a:rPr>
              <a:t>2</a:t>
            </a:r>
          </a:p>
        </p:txBody>
      </p:sp>
      <p:sp>
        <p:nvSpPr>
          <p:cNvPr id="76" name="Oval 50"/>
          <p:cNvSpPr/>
          <p:nvPr/>
        </p:nvSpPr>
        <p:spPr bwMode="auto">
          <a:xfrm>
            <a:off x="241442" y="2728108"/>
            <a:ext cx="286851" cy="28040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algn="ctr" eaLnBrk="0" fontAlgn="base" hangingPunct="0">
              <a:spcBef>
                <a:spcPct val="20000"/>
              </a:spcBef>
              <a:spcAft>
                <a:spcPct val="0"/>
              </a:spcAft>
            </a:pPr>
            <a:r>
              <a:rPr lang="de-DE" sz="1200" b="1" dirty="0" smtClean="0">
                <a:solidFill>
                  <a:srgbClr val="000000"/>
                </a:solidFill>
              </a:rPr>
              <a:t>3</a:t>
            </a:r>
          </a:p>
        </p:txBody>
      </p:sp>
      <p:sp>
        <p:nvSpPr>
          <p:cNvPr id="77" name="Oval 51"/>
          <p:cNvSpPr/>
          <p:nvPr/>
        </p:nvSpPr>
        <p:spPr bwMode="auto">
          <a:xfrm>
            <a:off x="241442" y="3353613"/>
            <a:ext cx="286851" cy="28040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algn="ctr" eaLnBrk="0" fontAlgn="base" hangingPunct="0">
              <a:spcBef>
                <a:spcPct val="20000"/>
              </a:spcBef>
              <a:spcAft>
                <a:spcPct val="0"/>
              </a:spcAft>
            </a:pPr>
            <a:r>
              <a:rPr lang="de-DE" sz="1200" b="1" dirty="0" smtClean="0">
                <a:solidFill>
                  <a:srgbClr val="000000"/>
                </a:solidFill>
              </a:rPr>
              <a:t>4</a:t>
            </a:r>
          </a:p>
        </p:txBody>
      </p:sp>
      <p:sp>
        <p:nvSpPr>
          <p:cNvPr id="78" name="Oval 52"/>
          <p:cNvSpPr/>
          <p:nvPr/>
        </p:nvSpPr>
        <p:spPr bwMode="auto">
          <a:xfrm>
            <a:off x="241442" y="3979118"/>
            <a:ext cx="286851" cy="28040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algn="ctr" eaLnBrk="0" fontAlgn="base" hangingPunct="0">
              <a:spcBef>
                <a:spcPct val="20000"/>
              </a:spcBef>
              <a:spcAft>
                <a:spcPct val="0"/>
              </a:spcAft>
            </a:pPr>
            <a:r>
              <a:rPr lang="de-DE" sz="1200" b="1" dirty="0" smtClean="0">
                <a:solidFill>
                  <a:srgbClr val="000000"/>
                </a:solidFill>
              </a:rPr>
              <a:t>5</a:t>
            </a:r>
          </a:p>
        </p:txBody>
      </p:sp>
      <p:sp>
        <p:nvSpPr>
          <p:cNvPr id="79" name="Oval 53"/>
          <p:cNvSpPr/>
          <p:nvPr/>
        </p:nvSpPr>
        <p:spPr bwMode="auto">
          <a:xfrm>
            <a:off x="241442" y="4604624"/>
            <a:ext cx="286851" cy="28040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algn="ctr" eaLnBrk="0" fontAlgn="base" hangingPunct="0">
              <a:spcBef>
                <a:spcPct val="20000"/>
              </a:spcBef>
              <a:spcAft>
                <a:spcPct val="0"/>
              </a:spcAft>
            </a:pPr>
            <a:r>
              <a:rPr lang="de-DE" sz="1200" b="1" dirty="0" smtClean="0">
                <a:solidFill>
                  <a:srgbClr val="000000"/>
                </a:solidFill>
              </a:rPr>
              <a:t>6</a:t>
            </a:r>
          </a:p>
        </p:txBody>
      </p:sp>
      <p:sp>
        <p:nvSpPr>
          <p:cNvPr id="80" name="Oval 54"/>
          <p:cNvSpPr/>
          <p:nvPr/>
        </p:nvSpPr>
        <p:spPr bwMode="auto">
          <a:xfrm>
            <a:off x="241442" y="5230129"/>
            <a:ext cx="286851" cy="28040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algn="ctr" eaLnBrk="0" fontAlgn="base" hangingPunct="0">
              <a:spcBef>
                <a:spcPct val="20000"/>
              </a:spcBef>
              <a:spcAft>
                <a:spcPct val="0"/>
              </a:spcAft>
            </a:pPr>
            <a:r>
              <a:rPr lang="de-DE" sz="1200" b="1" dirty="0" smtClean="0">
                <a:solidFill>
                  <a:srgbClr val="000000"/>
                </a:solidFill>
              </a:rPr>
              <a:t>7</a:t>
            </a:r>
          </a:p>
        </p:txBody>
      </p:sp>
      <p:sp>
        <p:nvSpPr>
          <p:cNvPr id="81" name="Oval 55"/>
          <p:cNvSpPr/>
          <p:nvPr/>
        </p:nvSpPr>
        <p:spPr bwMode="auto">
          <a:xfrm>
            <a:off x="241442" y="5855633"/>
            <a:ext cx="286851" cy="28040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algn="ctr" eaLnBrk="0" fontAlgn="base" hangingPunct="0">
              <a:spcBef>
                <a:spcPct val="20000"/>
              </a:spcBef>
              <a:spcAft>
                <a:spcPct val="0"/>
              </a:spcAft>
            </a:pPr>
            <a:r>
              <a:rPr lang="de-DE" sz="1200" b="1" dirty="0" smtClean="0">
                <a:solidFill>
                  <a:srgbClr val="000000"/>
                </a:solidFill>
              </a:rPr>
              <a:t>8</a:t>
            </a:r>
          </a:p>
        </p:txBody>
      </p:sp>
      <p:sp>
        <p:nvSpPr>
          <p:cNvPr id="37" name="Textfeld 36"/>
          <p:cNvSpPr txBox="1"/>
          <p:nvPr/>
        </p:nvSpPr>
        <p:spPr>
          <a:xfrm>
            <a:off x="346710" y="6382247"/>
            <a:ext cx="1436612" cy="253916"/>
          </a:xfrm>
          <a:prstGeom prst="rect">
            <a:avLst/>
          </a:prstGeom>
          <a:noFill/>
        </p:spPr>
        <p:txBody>
          <a:bodyPr wrap="none" rtlCol="0">
            <a:spAutoFit/>
          </a:bodyPr>
          <a:lstStyle/>
          <a:p>
            <a:r>
              <a:rPr lang="de-DE" sz="1050" dirty="0" smtClean="0">
                <a:solidFill>
                  <a:schemeClr val="bg1">
                    <a:lumMod val="50000"/>
                  </a:schemeClr>
                </a:solidFill>
              </a:rPr>
              <a:t>Quelle: Kotter (1995)</a:t>
            </a:r>
            <a:endParaRPr lang="de-DE" sz="1050" dirty="0">
              <a:solidFill>
                <a:srgbClr val="FF0000"/>
              </a:solidFill>
            </a:endParaRPr>
          </a:p>
        </p:txBody>
      </p:sp>
      <p:sp>
        <p:nvSpPr>
          <p:cNvPr id="40" name="Textfeld 39"/>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Acht Veränderungsschritte erfolgreicher Veränderungen nach Kotter (1995)</a:t>
            </a:r>
            <a:endParaRPr lang="de-DE" sz="1600" b="1" dirty="0">
              <a:solidFill>
                <a:srgbClr val="002060"/>
              </a:solidFill>
            </a:endParaRPr>
          </a:p>
        </p:txBody>
      </p:sp>
      <p:sp>
        <p:nvSpPr>
          <p:cNvPr id="41" name="Textfeld 40"/>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4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199</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578788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488906" name="think-cell Folie" r:id="rId4" imgW="270" imgH="270" progId="TCLayout.ActiveDocument.1">
                  <p:embed/>
                </p:oleObj>
              </mc:Choice>
              <mc:Fallback>
                <p:oleObj name="think-cell Folie" r:id="rId4" imgW="270" imgH="270" progId="TCLayout.ActiveDocument.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hteck 4"/>
          <p:cNvSpPr/>
          <p:nvPr/>
        </p:nvSpPr>
        <p:spPr bwMode="auto">
          <a:xfrm>
            <a:off x="723900" y="1727200"/>
            <a:ext cx="7518400" cy="36195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 name="Textfeld 2"/>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Welche zentralen Fragestellungen zum Thema „Corporate Entrepreneurship“ verfolgt die Vorlesungsreihe? </a:t>
            </a:r>
            <a:endParaRPr lang="de-DE" sz="1600" b="1" dirty="0">
              <a:solidFill>
                <a:srgbClr val="002060"/>
              </a:solidFill>
            </a:endParaRPr>
          </a:p>
        </p:txBody>
      </p:sp>
      <p:sp>
        <p:nvSpPr>
          <p:cNvPr id="4" name="Textfeld 3"/>
          <p:cNvSpPr txBox="1"/>
          <p:nvPr/>
        </p:nvSpPr>
        <p:spPr>
          <a:xfrm>
            <a:off x="1129352" y="1840931"/>
            <a:ext cx="6883400" cy="3431709"/>
          </a:xfrm>
          <a:prstGeom prst="rect">
            <a:avLst/>
          </a:prstGeom>
          <a:noFill/>
        </p:spPr>
        <p:txBody>
          <a:bodyPr wrap="square" rtlCol="0">
            <a:spAutoFit/>
          </a:bodyPr>
          <a:lstStyle/>
          <a:p>
            <a:pPr marL="266700" indent="-266700">
              <a:spcAft>
                <a:spcPts val="600"/>
              </a:spcAft>
              <a:buFont typeface="Symbol" pitchFamily="18" charset="2"/>
              <a:buChar char="-"/>
            </a:pPr>
            <a:r>
              <a:rPr lang="de-DE" sz="1600" dirty="0" smtClean="0"/>
              <a:t>Wie haben sich die Rahmenbedingungen vieler Unternehmen in den vergangenen Jahren geändert und was macht langfristig sehr erfolgreiche Unternehmen aus?</a:t>
            </a:r>
          </a:p>
          <a:p>
            <a:pPr marL="266700" indent="-266700">
              <a:spcAft>
                <a:spcPts val="600"/>
              </a:spcAft>
              <a:buFont typeface="Symbol" pitchFamily="18" charset="2"/>
              <a:buChar char="-"/>
            </a:pPr>
            <a:r>
              <a:rPr lang="de-DE" sz="1600" dirty="0" smtClean="0"/>
              <a:t>Was ist Unternehmertum in etablierten Unternehmen („Corporate </a:t>
            </a:r>
            <a:r>
              <a:rPr lang="de-DE" sz="1600" dirty="0" err="1" smtClean="0"/>
              <a:t>Entrepreneurship</a:t>
            </a:r>
            <a:r>
              <a:rPr lang="de-DE" sz="1600" dirty="0" smtClean="0"/>
              <a:t>“)?</a:t>
            </a:r>
          </a:p>
          <a:p>
            <a:pPr marL="266700" indent="-266700">
              <a:spcAft>
                <a:spcPts val="600"/>
              </a:spcAft>
              <a:buFont typeface="Symbol" pitchFamily="18" charset="2"/>
              <a:buChar char="-"/>
            </a:pPr>
            <a:r>
              <a:rPr lang="de-DE" sz="1600" dirty="0" smtClean="0"/>
              <a:t>Wie können innovative Gelegenheiten identifiziert werden?</a:t>
            </a:r>
          </a:p>
          <a:p>
            <a:pPr marL="266700" indent="-266700">
              <a:spcAft>
                <a:spcPts val="600"/>
              </a:spcAft>
              <a:buFont typeface="Symbol" pitchFamily="18" charset="2"/>
              <a:buChar char="-"/>
            </a:pPr>
            <a:r>
              <a:rPr lang="de-DE" sz="1600" dirty="0" smtClean="0"/>
              <a:t>Wie kann das gesamte Management eines Unternehmens so gestaltet werden, dass Unternehmertum und Innovationsstreben auf allen Ebenen gelebt werden?</a:t>
            </a:r>
          </a:p>
          <a:p>
            <a:pPr marL="266700" indent="-266700">
              <a:spcAft>
                <a:spcPts val="600"/>
              </a:spcAft>
              <a:buFont typeface="Symbol" pitchFamily="18" charset="2"/>
              <a:buChar char="-"/>
            </a:pPr>
            <a:r>
              <a:rPr lang="de-DE" sz="1600" dirty="0" smtClean="0"/>
              <a:t>Was kann der einzelne Manager tun, um Unternehmertum zu fördern?</a:t>
            </a:r>
          </a:p>
          <a:p>
            <a:pPr marL="266700" indent="-266700">
              <a:spcAft>
                <a:spcPts val="600"/>
              </a:spcAft>
              <a:buFont typeface="Symbol" pitchFamily="18" charset="2"/>
              <a:buChar char="-"/>
            </a:pPr>
            <a:r>
              <a:rPr lang="de-DE" sz="1600" dirty="0" smtClean="0"/>
              <a:t>Wie können effektive Veränderungsprozesse hin zu mehr Unternehmertum und </a:t>
            </a:r>
            <a:r>
              <a:rPr lang="de-DE" sz="1600" dirty="0" err="1" smtClean="0"/>
              <a:t>Innovativität</a:t>
            </a:r>
            <a:r>
              <a:rPr lang="de-DE" sz="1600" dirty="0" smtClean="0"/>
              <a:t> implementiert werden?</a:t>
            </a:r>
          </a:p>
        </p:txBody>
      </p:sp>
      <p:sp>
        <p:nvSpPr>
          <p:cNvPr id="7"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2</a:t>
            </a:fld>
            <a:r>
              <a:rPr kumimoji="0" lang="de-DE" sz="105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07572" name="think-cell Folie" r:id="rId5" imgW="270" imgH="270" progId="TCLayout.ActiveDocument.1">
                  <p:embed/>
                </p:oleObj>
              </mc:Choice>
              <mc:Fallback>
                <p:oleObj name="think-cell Folie" r:id="rId5" imgW="270" imgH="270" progId="TCLayout.ActiveDocument.1">
                  <p:embed/>
                  <p:pic>
                    <p:nvPicPr>
                      <p:cNvPr id="0" name="Picture 3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hteck 8"/>
          <p:cNvSpPr/>
          <p:nvPr/>
        </p:nvSpPr>
        <p:spPr bwMode="auto">
          <a:xfrm>
            <a:off x="1040130" y="4766310"/>
            <a:ext cx="6972300" cy="83439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aphicFrame>
        <p:nvGraphicFramePr>
          <p:cNvPr id="5" name="Diagramm 4"/>
          <p:cNvGraphicFramePr/>
          <p:nvPr>
            <p:extLst>
              <p:ext uri="{D42A27DB-BD31-4B8C-83A1-F6EECF244321}">
                <p14:modId xmlns:p14="http://schemas.microsoft.com/office/powerpoint/2010/main" val="1098136250"/>
              </p:ext>
            </p:extLst>
          </p:nvPr>
        </p:nvGraphicFramePr>
        <p:xfrm>
          <a:off x="1055370" y="966830"/>
          <a:ext cx="69342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Gleichschenkliges Dreieck 5"/>
          <p:cNvSpPr/>
          <p:nvPr/>
        </p:nvSpPr>
        <p:spPr bwMode="auto">
          <a:xfrm rot="10800000">
            <a:off x="2148840" y="4144398"/>
            <a:ext cx="5026231" cy="370452"/>
          </a:xfrm>
          <a:prstGeom prst="triangle">
            <a:avLst>
              <a:gd name="adj" fmla="val 49686"/>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Textfeld 6"/>
          <p:cNvSpPr txBox="1"/>
          <p:nvPr/>
        </p:nvSpPr>
        <p:spPr>
          <a:xfrm>
            <a:off x="1143001" y="4809586"/>
            <a:ext cx="6835140" cy="738664"/>
          </a:xfrm>
          <a:prstGeom prst="rect">
            <a:avLst/>
          </a:prstGeom>
          <a:noFill/>
          <a:ln w="12700">
            <a:noFill/>
          </a:ln>
        </p:spPr>
        <p:txBody>
          <a:bodyPr wrap="square" rtlCol="0">
            <a:spAutoFit/>
          </a:bodyPr>
          <a:lstStyle/>
          <a:p>
            <a:pPr algn="ctr"/>
            <a:r>
              <a:rPr lang="de-DE" sz="1400" dirty="0" smtClean="0"/>
              <a:t>„</a:t>
            </a:r>
            <a:r>
              <a:rPr lang="en-US" sz="1400" dirty="0" smtClean="0"/>
              <a:t>Existing </a:t>
            </a:r>
            <a:r>
              <a:rPr lang="en-US" sz="1400" dirty="0"/>
              <a:t>companies will enjoy an advantage in new-business creation only if they build on their strengths; otherwise, they will be no better off than start-ups that must begin with a clean state” (Garvin und Levesque 2006, </a:t>
            </a:r>
            <a:r>
              <a:rPr lang="en-US" sz="1400" dirty="0" smtClean="0"/>
              <a:t>S. </a:t>
            </a:r>
            <a:r>
              <a:rPr lang="en-US" sz="1400" dirty="0"/>
              <a:t>106).</a:t>
            </a:r>
            <a:endParaRPr lang="de-DE" sz="1400" dirty="0"/>
          </a:p>
        </p:txBody>
      </p:sp>
      <p:sp>
        <p:nvSpPr>
          <p:cNvPr id="13" name="Textfeld 12"/>
          <p:cNvSpPr txBox="1"/>
          <p:nvPr/>
        </p:nvSpPr>
        <p:spPr>
          <a:xfrm>
            <a:off x="217171" y="388620"/>
            <a:ext cx="8332470" cy="584775"/>
          </a:xfrm>
          <a:prstGeom prst="rect">
            <a:avLst/>
          </a:prstGeom>
          <a:noFill/>
        </p:spPr>
        <p:txBody>
          <a:bodyPr wrap="square" rtlCol="0">
            <a:spAutoFit/>
          </a:bodyPr>
          <a:lstStyle/>
          <a:p>
            <a:r>
              <a:rPr lang="de-DE" sz="1600" b="1" dirty="0" smtClean="0">
                <a:solidFill>
                  <a:srgbClr val="002060"/>
                </a:solidFill>
              </a:rPr>
              <a:t>Anthony (2012) argumentiert, dass etablierte Unternehmen heutzutage sogar einige Vorteile gegenüber Start-</a:t>
            </a:r>
            <a:r>
              <a:rPr lang="de-DE" sz="1600" b="1" dirty="0" err="1" smtClean="0">
                <a:solidFill>
                  <a:srgbClr val="002060"/>
                </a:solidFill>
              </a:rPr>
              <a:t>Ups</a:t>
            </a:r>
            <a:r>
              <a:rPr lang="de-DE" sz="1600" b="1" dirty="0" smtClean="0">
                <a:solidFill>
                  <a:srgbClr val="002060"/>
                </a:solidFill>
              </a:rPr>
              <a:t> bei unternehmerischen Tätigkeiten haben</a:t>
            </a:r>
            <a:endParaRPr lang="de-DE" sz="1600" b="1" dirty="0">
              <a:solidFill>
                <a:srgbClr val="002060"/>
              </a:solidFill>
            </a:endParaRPr>
          </a:p>
        </p:txBody>
      </p:sp>
      <p:sp>
        <p:nvSpPr>
          <p:cNvPr id="14" name="Textfeld 13"/>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11"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20</a:t>
            </a:fld>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
        <p:nvSpPr>
          <p:cNvPr id="12" name="Rectangle 1"/>
          <p:cNvSpPr>
            <a:spLocks noChangeArrowheads="1"/>
          </p:cNvSpPr>
          <p:nvPr/>
        </p:nvSpPr>
        <p:spPr bwMode="auto">
          <a:xfrm>
            <a:off x="251520" y="6320861"/>
            <a:ext cx="160973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de-DE" sz="1050" dirty="0" smtClean="0">
                <a:solidFill>
                  <a:schemeClr val="bg1">
                    <a:lumMod val="50000"/>
                  </a:schemeClr>
                </a:solidFill>
              </a:rPr>
              <a:t>Quelle: Anthony </a:t>
            </a:r>
            <a:r>
              <a:rPr lang="de-DE" sz="1050" dirty="0">
                <a:solidFill>
                  <a:schemeClr val="bg1">
                    <a:lumMod val="50000"/>
                  </a:schemeClr>
                </a:solidFill>
              </a:rPr>
              <a:t>(</a:t>
            </a:r>
            <a:r>
              <a:rPr lang="de-DE" sz="1050" dirty="0" smtClean="0">
                <a:solidFill>
                  <a:schemeClr val="bg1">
                    <a:lumMod val="50000"/>
                  </a:schemeClr>
                </a:solidFill>
              </a:rPr>
              <a:t>2012) </a:t>
            </a:r>
          </a:p>
        </p:txBody>
      </p:sp>
    </p:spTree>
    <p:extLst>
      <p:ext uri="{BB962C8B-B14F-4D97-AF65-F5344CB8AC3E}">
        <p14:creationId xmlns:p14="http://schemas.microsoft.com/office/powerpoint/2010/main" val="3965489775"/>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66645"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Richtungspfeil 14"/>
          <p:cNvSpPr/>
          <p:nvPr/>
        </p:nvSpPr>
        <p:spPr bwMode="auto">
          <a:xfrm rot="10800000">
            <a:off x="914400" y="1474470"/>
            <a:ext cx="7795260" cy="4766310"/>
          </a:xfrm>
          <a:prstGeom prst="homePlate">
            <a:avLst>
              <a:gd name="adj" fmla="val 25540"/>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4" name="Ellipse 13"/>
          <p:cNvSpPr/>
          <p:nvPr/>
        </p:nvSpPr>
        <p:spPr bwMode="auto">
          <a:xfrm>
            <a:off x="285750" y="3040380"/>
            <a:ext cx="1805940" cy="128016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400" b="0" i="0" u="none" strike="noStrike" cap="none" normalizeH="0" baseline="0" smtClean="0">
              <a:ln>
                <a:noFill/>
              </a:ln>
              <a:solidFill>
                <a:schemeClr val="tx1"/>
              </a:solidFill>
              <a:effectLst/>
              <a:latin typeface="Arial" charset="0"/>
            </a:endParaRPr>
          </a:p>
        </p:txBody>
      </p:sp>
      <p:sp>
        <p:nvSpPr>
          <p:cNvPr id="7" name="Textfeld 30"/>
          <p:cNvSpPr txBox="1"/>
          <p:nvPr/>
        </p:nvSpPr>
        <p:spPr>
          <a:xfrm>
            <a:off x="2251709" y="1618869"/>
            <a:ext cx="6469381" cy="4530471"/>
          </a:xfrm>
          <a:prstGeom prst="rect">
            <a:avLst/>
          </a:prstGeom>
          <a:noFill/>
        </p:spPr>
        <p:txBody>
          <a:bodyPr wrap="square" rtlCol="0">
            <a:spAutoFit/>
          </a:bodyPr>
          <a:lstStyle/>
          <a:p>
            <a:pPr marL="342900" indent="-342900" eaLnBrk="0" hangingPunct="0">
              <a:spcBef>
                <a:spcPct val="20000"/>
              </a:spcBef>
              <a:buFont typeface="Symbol" pitchFamily="18" charset="2"/>
              <a:buChar char="-"/>
            </a:pPr>
            <a:r>
              <a:rPr lang="de-DE" sz="1400" dirty="0" smtClean="0"/>
              <a:t>Eine Krise herbeiführen – offensichtliche Fehler nicht beheben, Verluste in Kauf nehmen und Managern Wettbewerbsnachteile zeigen</a:t>
            </a:r>
          </a:p>
          <a:p>
            <a:pPr marL="342900" indent="-342900" eaLnBrk="0" hangingPunct="0">
              <a:spcBef>
                <a:spcPct val="20000"/>
              </a:spcBef>
              <a:buFont typeface="Symbol" pitchFamily="18" charset="2"/>
              <a:buChar char="-"/>
            </a:pPr>
            <a:r>
              <a:rPr lang="de-DE" sz="1400" dirty="0" smtClean="0"/>
              <a:t>Verschwendung bekämpfen – </a:t>
            </a:r>
            <a:r>
              <a:rPr lang="de-DE" sz="1400" dirty="0" err="1" smtClean="0"/>
              <a:t>z.B</a:t>
            </a:r>
            <a:r>
              <a:rPr lang="de-DE" sz="1400" dirty="0" smtClean="0"/>
              <a:t>. Firmenflieger oder </a:t>
            </a:r>
            <a:br>
              <a:rPr lang="de-DE" sz="1400" dirty="0" smtClean="0"/>
            </a:br>
            <a:r>
              <a:rPr lang="de-DE" sz="1400" dirty="0" smtClean="0"/>
              <a:t>Luxusschulungszentrum verkaufen</a:t>
            </a:r>
          </a:p>
          <a:p>
            <a:pPr marL="342900" indent="-342900" eaLnBrk="0" hangingPunct="0">
              <a:spcBef>
                <a:spcPct val="20000"/>
              </a:spcBef>
              <a:buFont typeface="Symbol" pitchFamily="18" charset="2"/>
              <a:buChar char="-"/>
            </a:pPr>
            <a:r>
              <a:rPr lang="de-DE" sz="1400" dirty="0" smtClean="0"/>
              <a:t>Schwer erreichbare Ziele für Umsatz, Gewinn, Kundenzufriedenheit usw. setzen</a:t>
            </a:r>
          </a:p>
          <a:p>
            <a:pPr marL="342900" indent="-342900" eaLnBrk="0" hangingPunct="0">
              <a:spcBef>
                <a:spcPct val="20000"/>
              </a:spcBef>
              <a:buFont typeface="Symbol" pitchFamily="18" charset="2"/>
              <a:buChar char="-"/>
            </a:pPr>
            <a:r>
              <a:rPr lang="de-DE" sz="1400" dirty="0" smtClean="0"/>
              <a:t>Enge funktionale Ziele für die Leistung von Organisationseinheiten durch breitere gesamterfolgsorientierte Ziele ersetzen</a:t>
            </a:r>
          </a:p>
          <a:p>
            <a:pPr marL="342900" indent="-342900" eaLnBrk="0" hangingPunct="0">
              <a:spcBef>
                <a:spcPct val="20000"/>
              </a:spcBef>
              <a:buFont typeface="Symbol" pitchFamily="18" charset="2"/>
              <a:buChar char="-"/>
            </a:pPr>
            <a:r>
              <a:rPr lang="de-DE" sz="1400" dirty="0" smtClean="0"/>
              <a:t>Daten über schlechte Leistungen bzgl. Kundenzufriedenheit und Finanzen im Vergleich zu Wettbewerbern an mehr Mitarbeiter kommunizieren</a:t>
            </a:r>
          </a:p>
          <a:p>
            <a:pPr marL="342900" indent="-342900" eaLnBrk="0" hangingPunct="0">
              <a:spcBef>
                <a:spcPct val="20000"/>
              </a:spcBef>
              <a:buFont typeface="Symbol" pitchFamily="18" charset="2"/>
              <a:buChar char="-"/>
            </a:pPr>
            <a:r>
              <a:rPr lang="de-DE" sz="1400" dirty="0" smtClean="0"/>
              <a:t>Auf regelmäßige Kommunikation mit unzufriedenen Kunden, verärgerten Lieferanten und enttäuschten Anteilseignern bestehen</a:t>
            </a:r>
          </a:p>
          <a:p>
            <a:pPr marL="342900" indent="-342900" eaLnBrk="0" hangingPunct="0">
              <a:spcBef>
                <a:spcPct val="20000"/>
              </a:spcBef>
              <a:buFont typeface="Symbol" pitchFamily="18" charset="2"/>
              <a:buChar char="-"/>
            </a:pPr>
            <a:r>
              <a:rPr lang="de-DE" sz="1400" dirty="0" smtClean="0"/>
              <a:t>Berater beauftragen oder andere Maßnahmen, um mehr relevante Zahlen und echte Diskussion in Managementmeetings zu bringen</a:t>
            </a:r>
          </a:p>
          <a:p>
            <a:pPr marL="342900" indent="-342900" eaLnBrk="0" hangingPunct="0">
              <a:spcBef>
                <a:spcPct val="20000"/>
              </a:spcBef>
              <a:buFont typeface="Symbol" pitchFamily="18" charset="2"/>
              <a:buChar char="-"/>
            </a:pPr>
            <a:r>
              <a:rPr lang="de-DE" sz="1400" dirty="0" smtClean="0"/>
              <a:t>Mehr echte Problembeschreibungen in der Firmenzeitung oder in Managementreden positionieren und Schönrederei stoppen</a:t>
            </a:r>
          </a:p>
          <a:p>
            <a:pPr marL="342900" indent="-342900" eaLnBrk="0" hangingPunct="0">
              <a:spcBef>
                <a:spcPct val="20000"/>
              </a:spcBef>
              <a:buFont typeface="Symbol" pitchFamily="18" charset="2"/>
              <a:buChar char="-"/>
            </a:pPr>
            <a:r>
              <a:rPr lang="de-DE" sz="1400" dirty="0" smtClean="0"/>
              <a:t>Mitarbeiter mit Informationen über Zukunftschancen, über die möglichen Renditen in der Zukunft und die momentane Unfähigkeit, die Chancen anzugehen, überhäufen</a:t>
            </a:r>
          </a:p>
        </p:txBody>
      </p:sp>
      <p:sp>
        <p:nvSpPr>
          <p:cNvPr id="11" name="Textfeld 10"/>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Ein erfolgreicher Veränderungsprozess beginnt mit dem Aufzeigen der Dringlichkeit des Problems</a:t>
            </a:r>
            <a:endParaRPr lang="de-DE" sz="1600" b="1" dirty="0">
              <a:solidFill>
                <a:srgbClr val="002060"/>
              </a:solidFill>
            </a:endParaRPr>
          </a:p>
        </p:txBody>
      </p:sp>
      <p:sp>
        <p:nvSpPr>
          <p:cNvPr id="12" name="Textfeld 11"/>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3" name="Rechteck 12"/>
          <p:cNvSpPr/>
          <p:nvPr/>
        </p:nvSpPr>
        <p:spPr>
          <a:xfrm>
            <a:off x="411480" y="3203407"/>
            <a:ext cx="1554480" cy="954107"/>
          </a:xfrm>
          <a:prstGeom prst="rect">
            <a:avLst/>
          </a:prstGeom>
        </p:spPr>
        <p:txBody>
          <a:bodyPr wrap="square">
            <a:spAutoFit/>
          </a:bodyPr>
          <a:lstStyle/>
          <a:p>
            <a:pPr algn="ctr" eaLnBrk="0" hangingPunct="0">
              <a:spcBef>
                <a:spcPct val="20000"/>
              </a:spcBef>
            </a:pPr>
            <a:r>
              <a:rPr lang="de-DE" sz="1400" b="1" dirty="0" smtClean="0"/>
              <a:t>Wege, die Dringlichkeit von Problemen zu zeigen</a:t>
            </a:r>
          </a:p>
        </p:txBody>
      </p:sp>
      <p:sp>
        <p:nvSpPr>
          <p:cNvPr id="16" name="Textfeld 15"/>
          <p:cNvSpPr txBox="1"/>
          <p:nvPr/>
        </p:nvSpPr>
        <p:spPr>
          <a:xfrm>
            <a:off x="346710" y="6382247"/>
            <a:ext cx="1436612" cy="253916"/>
          </a:xfrm>
          <a:prstGeom prst="rect">
            <a:avLst/>
          </a:prstGeom>
          <a:noFill/>
        </p:spPr>
        <p:txBody>
          <a:bodyPr wrap="none" rtlCol="0">
            <a:spAutoFit/>
          </a:bodyPr>
          <a:lstStyle/>
          <a:p>
            <a:r>
              <a:rPr lang="de-DE" sz="1050" dirty="0" smtClean="0">
                <a:solidFill>
                  <a:schemeClr val="bg1">
                    <a:lumMod val="50000"/>
                  </a:schemeClr>
                </a:solidFill>
              </a:rPr>
              <a:t>Quelle: Kotter (2012)</a:t>
            </a:r>
            <a:endParaRPr lang="de-DE" sz="1050" dirty="0">
              <a:solidFill>
                <a:srgbClr val="FF0000"/>
              </a:solidFill>
            </a:endParaRPr>
          </a:p>
        </p:txBody>
      </p:sp>
      <p:grpSp>
        <p:nvGrpSpPr>
          <p:cNvPr id="18" name="Gruppieren 17"/>
          <p:cNvGrpSpPr/>
          <p:nvPr/>
        </p:nvGrpSpPr>
        <p:grpSpPr>
          <a:xfrm>
            <a:off x="0" y="400050"/>
            <a:ext cx="308611" cy="312155"/>
            <a:chOff x="411480" y="5383530"/>
            <a:chExt cx="308611" cy="312155"/>
          </a:xfrm>
        </p:grpSpPr>
        <p:sp>
          <p:nvSpPr>
            <p:cNvPr id="19" name="Ellipse 18"/>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0" name="Textfeld 19"/>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1</a:t>
              </a:r>
              <a:endParaRPr lang="de-DE" sz="1400" b="1" dirty="0"/>
            </a:p>
          </p:txBody>
        </p:sp>
      </p:grpSp>
      <p:sp>
        <p:nvSpPr>
          <p:cNvPr id="1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200</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976771017"/>
      </p:ext>
    </p:extLst>
  </p:cSld>
  <p:clrMapOvr>
    <a:masterClrMapping/>
  </p:clrMapOvr>
  <p:transition/>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kt 1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67669"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AutoShape 4"/>
          <p:cNvSpPr>
            <a:spLocks noChangeArrowheads="1"/>
          </p:cNvSpPr>
          <p:nvPr/>
        </p:nvSpPr>
        <p:spPr bwMode="auto">
          <a:xfrm flipH="1">
            <a:off x="4885813" y="1548192"/>
            <a:ext cx="3845169" cy="3970594"/>
          </a:xfrm>
          <a:prstGeom prst="homePlate">
            <a:avLst>
              <a:gd name="adj" fmla="val 13889"/>
            </a:avLst>
          </a:prstGeom>
          <a:noFill/>
          <a:ln w="9525">
            <a:solidFill>
              <a:schemeClr val="tx1"/>
            </a:solidFill>
            <a:miter lim="800000"/>
            <a:headEnd/>
            <a:tailEnd/>
          </a:ln>
          <a:effectLst/>
        </p:spPr>
        <p:txBody>
          <a:bodyPr lIns="360000" anchor="t"/>
          <a:lstStyle/>
          <a:p>
            <a:pPr>
              <a:spcBef>
                <a:spcPct val="20000"/>
              </a:spcBef>
              <a:buClr>
                <a:srgbClr val="F48B00"/>
              </a:buClr>
              <a:buSzTx/>
            </a:pPr>
            <a:r>
              <a:rPr lang="de-DE" sz="1200" b="1" dirty="0" smtClean="0"/>
              <a:t>Führung</a:t>
            </a:r>
          </a:p>
          <a:p>
            <a:pPr>
              <a:spcBef>
                <a:spcPct val="20000"/>
              </a:spcBef>
              <a:buClr>
                <a:srgbClr val="F48B00"/>
              </a:buClr>
              <a:buSzTx/>
            </a:pPr>
            <a:endParaRPr lang="de-DE" sz="1400" b="1" dirty="0"/>
          </a:p>
          <a:p>
            <a:pPr marL="177800" indent="-177800">
              <a:spcBef>
                <a:spcPts val="800"/>
              </a:spcBef>
              <a:buFont typeface="Symbol" pitchFamily="18" charset="2"/>
              <a:buChar char="-"/>
            </a:pPr>
            <a:r>
              <a:rPr lang="de-DE" sz="1200" b="1" dirty="0" smtClean="0"/>
              <a:t>Die Richtung vorgeben</a:t>
            </a:r>
            <a:r>
              <a:rPr lang="de-DE" sz="1200" dirty="0" smtClean="0"/>
              <a:t/>
            </a:r>
            <a:br>
              <a:rPr lang="de-DE" sz="1200" dirty="0" smtClean="0"/>
            </a:br>
            <a:r>
              <a:rPr lang="de-DE" sz="1200" dirty="0" smtClean="0"/>
              <a:t>Entwicklung einer Vision für die Zukunft – häufig eine entfernte Zukunft – und Strategien, um diese Vision zu erreichen</a:t>
            </a:r>
          </a:p>
          <a:p>
            <a:pPr marL="177800" indent="-177800">
              <a:spcBef>
                <a:spcPts val="800"/>
              </a:spcBef>
              <a:buFont typeface="Symbol" pitchFamily="18" charset="2"/>
              <a:buChar char="-"/>
            </a:pPr>
            <a:r>
              <a:rPr lang="de-DE" sz="1200" b="1" dirty="0" smtClean="0"/>
              <a:t>Menschen zusammen bringen</a:t>
            </a:r>
            <a:br>
              <a:rPr lang="de-DE" sz="1200" b="1" dirty="0" smtClean="0"/>
            </a:br>
            <a:r>
              <a:rPr lang="de-DE" sz="1200" dirty="0" smtClean="0"/>
              <a:t>Kommunikation der Richtung in Worten und Taten zu allen, deren Kooperation benötigt wird, um Teams und Koalitionen zu erschaffen, die die Vision und Strategie verstehen und ihre Gültigkeit akzeptieren</a:t>
            </a:r>
          </a:p>
          <a:p>
            <a:pPr marL="177800" indent="-177800">
              <a:spcBef>
                <a:spcPts val="800"/>
              </a:spcBef>
              <a:buFont typeface="Symbol" pitchFamily="18" charset="2"/>
              <a:buChar char="-"/>
            </a:pPr>
            <a:r>
              <a:rPr lang="de-DE" sz="1200" b="1" dirty="0" smtClean="0"/>
              <a:t>Motivieren und inspirieren</a:t>
            </a:r>
            <a:br>
              <a:rPr lang="de-DE" sz="1200" b="1" dirty="0" smtClean="0"/>
            </a:br>
            <a:r>
              <a:rPr lang="de-DE" sz="1200" dirty="0" smtClean="0"/>
              <a:t>Leute dafür begeistern, große politische, bürokratische oder Ressourcen-Hindernisse zu überwinden – durch Nutzung von grundlegenden, aber häufig unerfüllten menschlichen Bedürfnissen</a:t>
            </a:r>
            <a:endParaRPr lang="de-DE" sz="1400" b="1" dirty="0"/>
          </a:p>
        </p:txBody>
      </p:sp>
      <p:sp>
        <p:nvSpPr>
          <p:cNvPr id="8" name="AutoShape 4"/>
          <p:cNvSpPr>
            <a:spLocks noChangeArrowheads="1"/>
          </p:cNvSpPr>
          <p:nvPr/>
        </p:nvSpPr>
        <p:spPr bwMode="auto">
          <a:xfrm>
            <a:off x="606890" y="1548192"/>
            <a:ext cx="3845169" cy="3970594"/>
          </a:xfrm>
          <a:prstGeom prst="homePlate">
            <a:avLst>
              <a:gd name="adj" fmla="val 13889"/>
            </a:avLst>
          </a:prstGeom>
          <a:noFill/>
          <a:ln w="9525">
            <a:solidFill>
              <a:schemeClr val="tx1"/>
            </a:solidFill>
            <a:miter lim="800000"/>
            <a:headEnd/>
            <a:tailEnd/>
          </a:ln>
          <a:effectLst/>
        </p:spPr>
        <p:txBody>
          <a:bodyPr anchor="t"/>
          <a:lstStyle/>
          <a:p>
            <a:pPr>
              <a:spcBef>
                <a:spcPct val="20000"/>
              </a:spcBef>
              <a:buClr>
                <a:srgbClr val="F48B00"/>
              </a:buClr>
              <a:buSzTx/>
            </a:pPr>
            <a:r>
              <a:rPr lang="de-DE" sz="1200" b="1" dirty="0" smtClean="0"/>
              <a:t>Management</a:t>
            </a:r>
          </a:p>
          <a:p>
            <a:pPr>
              <a:spcBef>
                <a:spcPct val="20000"/>
              </a:spcBef>
              <a:buClr>
                <a:srgbClr val="F48B00"/>
              </a:buClr>
              <a:buSzTx/>
            </a:pPr>
            <a:endParaRPr lang="de-DE" sz="1400" b="1" dirty="0" smtClean="0"/>
          </a:p>
          <a:p>
            <a:pPr marL="177800" indent="-177800">
              <a:spcBef>
                <a:spcPts val="800"/>
              </a:spcBef>
              <a:buSzTx/>
              <a:buFont typeface="Symbol" pitchFamily="18" charset="2"/>
              <a:buChar char="-"/>
            </a:pPr>
            <a:r>
              <a:rPr lang="de-DE" sz="1200" b="1" dirty="0" smtClean="0"/>
              <a:t>Planung und Budgetierung</a:t>
            </a:r>
            <a:r>
              <a:rPr lang="de-DE" sz="1200" dirty="0" smtClean="0"/>
              <a:t/>
            </a:r>
            <a:br>
              <a:rPr lang="de-DE" sz="1200" dirty="0" smtClean="0"/>
            </a:br>
            <a:r>
              <a:rPr lang="de-DE" sz="1200" dirty="0" smtClean="0"/>
              <a:t>Erstellung von detaillierten Schritten und Zeitplänen sowie Zuordnung von nötigen Ressourcen</a:t>
            </a:r>
            <a:r>
              <a:rPr lang="de-DE" sz="1200" dirty="0"/>
              <a:t>, um Ergebnisse zu </a:t>
            </a:r>
            <a:r>
              <a:rPr lang="de-DE" sz="1200" dirty="0" smtClean="0"/>
              <a:t>erzielen</a:t>
            </a:r>
          </a:p>
          <a:p>
            <a:pPr marL="177800" indent="-177800">
              <a:spcBef>
                <a:spcPts val="800"/>
              </a:spcBef>
              <a:buSzTx/>
              <a:buFont typeface="Symbol" pitchFamily="18" charset="2"/>
              <a:buChar char="-"/>
            </a:pPr>
            <a:r>
              <a:rPr lang="de-DE" sz="1200" b="1" dirty="0" smtClean="0"/>
              <a:t>Organisation und Stellenbesetzung</a:t>
            </a:r>
            <a:r>
              <a:rPr lang="de-DE" sz="1200" dirty="0"/>
              <a:t/>
            </a:r>
            <a:br>
              <a:rPr lang="de-DE" sz="1200" dirty="0"/>
            </a:br>
            <a:r>
              <a:rPr lang="de-DE" sz="1200" dirty="0" smtClean="0"/>
              <a:t>Etablierung einer Struktur zur Erfüllung von Plananforderungen, Besetzung dieser Struktur, Verantwortung und Autorität delegieren zur Ausführung des Plans, Bereitstellung von Richtlinien und Prozeduren, um Mitarbeiter anzuleiten, Schaffung von Methoden oder Systemen, um Implementierung zu überprüfen</a:t>
            </a:r>
          </a:p>
          <a:p>
            <a:pPr marL="177800" indent="-177800">
              <a:spcBef>
                <a:spcPts val="800"/>
              </a:spcBef>
              <a:buSzTx/>
              <a:buFont typeface="Symbol" pitchFamily="18" charset="2"/>
              <a:buChar char="-"/>
            </a:pPr>
            <a:r>
              <a:rPr lang="de-DE" sz="1200" b="1" dirty="0" smtClean="0"/>
              <a:t>Controlling und Problemlösung</a:t>
            </a:r>
            <a:r>
              <a:rPr lang="de-DE" sz="1200" dirty="0" smtClean="0"/>
              <a:t/>
            </a:r>
            <a:br>
              <a:rPr lang="de-DE" sz="1200" dirty="0" smtClean="0"/>
            </a:br>
            <a:r>
              <a:rPr lang="de-DE" sz="1200" dirty="0" smtClean="0"/>
              <a:t>Überprüfung von Ergebnissen, Abweichungen vom Plan identifizieren, planen und organisieren, um diese Probleme zu lösen</a:t>
            </a:r>
          </a:p>
        </p:txBody>
      </p:sp>
      <p:sp>
        <p:nvSpPr>
          <p:cNvPr id="6" name="Rechteck 5"/>
          <p:cNvSpPr/>
          <p:nvPr/>
        </p:nvSpPr>
        <p:spPr bwMode="auto">
          <a:xfrm>
            <a:off x="537210" y="5355740"/>
            <a:ext cx="3784759" cy="1017844"/>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eaLnBrk="0" hangingPunct="0">
              <a:spcBef>
                <a:spcPct val="20000"/>
              </a:spcBef>
            </a:pPr>
            <a:r>
              <a:rPr lang="de-DE" sz="1200" dirty="0" smtClean="0"/>
              <a:t>Produziert Vorhersehbarkeit und Ordnung und hat das Potenzial, beständig kurzfristige Ergebnisse zu erzielen, die von verschiedenen Interessengruppen erwartet werden (z.B. Pünktlichkeit gegenüber Kunden)</a:t>
            </a:r>
            <a:endParaRPr kumimoji="0" lang="de-DE" sz="1600" b="0" i="0" u="none" strike="noStrike" cap="none" normalizeH="0" baseline="0" dirty="0" smtClean="0">
              <a:ln>
                <a:noFill/>
              </a:ln>
              <a:solidFill>
                <a:schemeClr val="tx1"/>
              </a:solidFill>
              <a:effectLst/>
            </a:endParaRPr>
          </a:p>
        </p:txBody>
      </p:sp>
      <p:sp>
        <p:nvSpPr>
          <p:cNvPr id="12" name="Rechteck 11"/>
          <p:cNvSpPr/>
          <p:nvPr/>
        </p:nvSpPr>
        <p:spPr bwMode="auto">
          <a:xfrm>
            <a:off x="4764932" y="5355739"/>
            <a:ext cx="4027953" cy="759311"/>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eaLnBrk="0" hangingPunct="0">
              <a:spcBef>
                <a:spcPct val="20000"/>
              </a:spcBef>
            </a:pPr>
            <a:r>
              <a:rPr lang="de-DE" sz="1200" dirty="0" smtClean="0"/>
              <a:t>Produziert häufig dramatischen und extrem nützlichen Wandel (z.B. neue Produkte)</a:t>
            </a:r>
          </a:p>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endParaRPr>
          </a:p>
        </p:txBody>
      </p:sp>
      <p:sp>
        <p:nvSpPr>
          <p:cNvPr id="13" name="Gewitterblitz 12"/>
          <p:cNvSpPr/>
          <p:nvPr/>
        </p:nvSpPr>
        <p:spPr bwMode="auto">
          <a:xfrm>
            <a:off x="4091940" y="2937510"/>
            <a:ext cx="1120140" cy="982980"/>
          </a:xfrm>
          <a:prstGeom prst="lightningBol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4" name="Textfeld 1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Mit Management kann man Sicherheit und Ordnung stiften, mit Führung kann man große Entwicklungen und Wandel treiben </a:t>
            </a:r>
            <a:endParaRPr lang="de-DE" sz="1600" b="1" dirty="0">
              <a:solidFill>
                <a:srgbClr val="002060"/>
              </a:solidFill>
            </a:endParaRPr>
          </a:p>
        </p:txBody>
      </p:sp>
      <p:sp>
        <p:nvSpPr>
          <p:cNvPr id="15" name="Textfeld 14"/>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8" name="Textfeld 17"/>
          <p:cNvSpPr txBox="1"/>
          <p:nvPr/>
        </p:nvSpPr>
        <p:spPr>
          <a:xfrm>
            <a:off x="346710" y="6382247"/>
            <a:ext cx="1436612" cy="253916"/>
          </a:xfrm>
          <a:prstGeom prst="rect">
            <a:avLst/>
          </a:prstGeom>
          <a:noFill/>
        </p:spPr>
        <p:txBody>
          <a:bodyPr wrap="none" rtlCol="0">
            <a:spAutoFit/>
          </a:bodyPr>
          <a:lstStyle/>
          <a:p>
            <a:r>
              <a:rPr lang="de-DE" sz="1050" dirty="0" smtClean="0">
                <a:solidFill>
                  <a:schemeClr val="bg1">
                    <a:lumMod val="50000"/>
                  </a:schemeClr>
                </a:solidFill>
              </a:rPr>
              <a:t>Quelle: Kotter (2012)</a:t>
            </a:r>
            <a:endParaRPr lang="de-DE" sz="1050" dirty="0">
              <a:solidFill>
                <a:srgbClr val="FF0000"/>
              </a:solidFill>
            </a:endParaRPr>
          </a:p>
        </p:txBody>
      </p:sp>
      <p:grpSp>
        <p:nvGrpSpPr>
          <p:cNvPr id="17" name="Gruppieren 16"/>
          <p:cNvGrpSpPr/>
          <p:nvPr/>
        </p:nvGrpSpPr>
        <p:grpSpPr>
          <a:xfrm>
            <a:off x="0" y="400050"/>
            <a:ext cx="308611" cy="312155"/>
            <a:chOff x="411480" y="5383530"/>
            <a:chExt cx="308611" cy="312155"/>
          </a:xfrm>
        </p:grpSpPr>
        <p:sp>
          <p:nvSpPr>
            <p:cNvPr id="19" name="Ellipse 18"/>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0" name="Textfeld 19"/>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2</a:t>
              </a:r>
              <a:endParaRPr lang="de-DE" sz="1400" b="1" dirty="0"/>
            </a:p>
          </p:txBody>
        </p:sp>
      </p:grpSp>
      <p:sp>
        <p:nvSpPr>
          <p:cNvPr id="21"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201</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651219166"/>
      </p:ext>
    </p:extLst>
  </p:cSld>
  <p:clrMapOvr>
    <a:masterClrMapping/>
  </p:clrMapOvr>
  <p:transition/>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Gerade Verbindung mit Pfeil 10"/>
          <p:cNvCxnSpPr/>
          <p:nvPr/>
        </p:nvCxnSpPr>
        <p:spPr bwMode="auto">
          <a:xfrm flipV="1">
            <a:off x="6122032" y="4355281"/>
            <a:ext cx="0" cy="1580611"/>
          </a:xfrm>
          <a:prstGeom prst="straightConnector1">
            <a:avLst/>
          </a:prstGeom>
          <a:solidFill>
            <a:schemeClr val="bg1"/>
          </a:solidFill>
          <a:ln w="9525" cap="flat" cmpd="sng" algn="ctr">
            <a:solidFill>
              <a:schemeClr val="tx1"/>
            </a:solidFill>
            <a:prstDash val="solid"/>
            <a:round/>
            <a:headEnd type="none" w="med" len="med"/>
            <a:tailEnd type="triangle"/>
          </a:ln>
          <a:effectLst/>
        </p:spPr>
      </p:cxnSp>
      <p:cxnSp>
        <p:nvCxnSpPr>
          <p:cNvPr id="40" name="Gerade Verbindung mit Pfeil 11"/>
          <p:cNvCxnSpPr/>
          <p:nvPr/>
        </p:nvCxnSpPr>
        <p:spPr bwMode="auto">
          <a:xfrm>
            <a:off x="6122032" y="5935891"/>
            <a:ext cx="1701083" cy="0"/>
          </a:xfrm>
          <a:prstGeom prst="straightConnector1">
            <a:avLst/>
          </a:prstGeom>
          <a:solidFill>
            <a:schemeClr val="bg1"/>
          </a:solidFill>
          <a:ln w="9525" cap="flat" cmpd="sng" algn="ctr">
            <a:solidFill>
              <a:schemeClr val="tx1"/>
            </a:solidFill>
            <a:prstDash val="solid"/>
            <a:round/>
            <a:headEnd type="none" w="med" len="med"/>
            <a:tailEnd type="triangle"/>
          </a:ln>
          <a:effectLst/>
        </p:spPr>
      </p:cxnSp>
      <p:sp>
        <p:nvSpPr>
          <p:cNvPr id="41" name="Rechteck 12"/>
          <p:cNvSpPr/>
          <p:nvPr/>
        </p:nvSpPr>
        <p:spPr bwMode="auto">
          <a:xfrm>
            <a:off x="6122032" y="5235973"/>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42" name="Rechteck 13"/>
          <p:cNvSpPr/>
          <p:nvPr/>
        </p:nvSpPr>
        <p:spPr bwMode="auto">
          <a:xfrm>
            <a:off x="6842436" y="5235973"/>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43" name="Rechteck 14"/>
          <p:cNvSpPr/>
          <p:nvPr/>
        </p:nvSpPr>
        <p:spPr bwMode="auto">
          <a:xfrm>
            <a:off x="6122032" y="4536055"/>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44" name="Rechteck 15"/>
          <p:cNvSpPr/>
          <p:nvPr/>
        </p:nvSpPr>
        <p:spPr bwMode="auto">
          <a:xfrm>
            <a:off x="6842436" y="4536055"/>
            <a:ext cx="720404" cy="699919"/>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45" name="Textfeld 17"/>
          <p:cNvSpPr txBox="1"/>
          <p:nvPr/>
        </p:nvSpPr>
        <p:spPr>
          <a:xfrm>
            <a:off x="6122032" y="6177002"/>
            <a:ext cx="1440808" cy="276999"/>
          </a:xfrm>
          <a:prstGeom prst="rect">
            <a:avLst/>
          </a:prstGeom>
          <a:noFill/>
        </p:spPr>
        <p:txBody>
          <a:bodyPr wrap="square" rtlCol="0">
            <a:spAutoFit/>
          </a:bodyPr>
          <a:lstStyle/>
          <a:p>
            <a:pPr algn="ctr"/>
            <a:r>
              <a:rPr lang="en-US" sz="1200" dirty="0" smtClean="0"/>
              <a:t>Management</a:t>
            </a:r>
            <a:endParaRPr lang="en-US" sz="1200" dirty="0"/>
          </a:p>
        </p:txBody>
      </p:sp>
      <p:sp>
        <p:nvSpPr>
          <p:cNvPr id="46" name="Textfeld 19"/>
          <p:cNvSpPr txBox="1"/>
          <p:nvPr/>
        </p:nvSpPr>
        <p:spPr>
          <a:xfrm>
            <a:off x="6059041" y="5935892"/>
            <a:ext cx="813360" cy="276999"/>
          </a:xfrm>
          <a:prstGeom prst="rect">
            <a:avLst/>
          </a:prstGeom>
          <a:noFill/>
        </p:spPr>
        <p:txBody>
          <a:bodyPr wrap="square" rtlCol="0">
            <a:spAutoFit/>
          </a:bodyPr>
          <a:lstStyle/>
          <a:p>
            <a:r>
              <a:rPr lang="de-DE" sz="1200" dirty="0" smtClean="0"/>
              <a:t>Schwach</a:t>
            </a:r>
            <a:endParaRPr lang="de-DE" sz="1200" dirty="0"/>
          </a:p>
        </p:txBody>
      </p:sp>
      <p:sp>
        <p:nvSpPr>
          <p:cNvPr id="47" name="Textfeld 20"/>
          <p:cNvSpPr txBox="1"/>
          <p:nvPr/>
        </p:nvSpPr>
        <p:spPr>
          <a:xfrm>
            <a:off x="6850266" y="5935892"/>
            <a:ext cx="813360" cy="276999"/>
          </a:xfrm>
          <a:prstGeom prst="rect">
            <a:avLst/>
          </a:prstGeom>
          <a:noFill/>
        </p:spPr>
        <p:txBody>
          <a:bodyPr wrap="square" rtlCol="0">
            <a:spAutoFit/>
          </a:bodyPr>
          <a:lstStyle/>
          <a:p>
            <a:pPr algn="r"/>
            <a:r>
              <a:rPr lang="en-US" sz="1200" dirty="0" smtClean="0"/>
              <a:t>Stark</a:t>
            </a:r>
            <a:endParaRPr lang="en-US" sz="1200" dirty="0"/>
          </a:p>
        </p:txBody>
      </p:sp>
      <p:sp>
        <p:nvSpPr>
          <p:cNvPr id="48" name="Textfeld 23"/>
          <p:cNvSpPr txBox="1"/>
          <p:nvPr/>
        </p:nvSpPr>
        <p:spPr>
          <a:xfrm>
            <a:off x="5064354" y="5115311"/>
            <a:ext cx="982052" cy="276999"/>
          </a:xfrm>
          <a:prstGeom prst="rect">
            <a:avLst/>
          </a:prstGeom>
          <a:noFill/>
        </p:spPr>
        <p:txBody>
          <a:bodyPr wrap="square" rtlCol="0">
            <a:spAutoFit/>
          </a:bodyPr>
          <a:lstStyle/>
          <a:p>
            <a:r>
              <a:rPr lang="en-US" sz="1200" dirty="0" err="1" smtClean="0"/>
              <a:t>Führung</a:t>
            </a:r>
            <a:endParaRPr lang="en-US" sz="1200" dirty="0"/>
          </a:p>
        </p:txBody>
      </p:sp>
      <p:sp>
        <p:nvSpPr>
          <p:cNvPr id="49" name="Textfeld 24"/>
          <p:cNvSpPr txBox="1"/>
          <p:nvPr/>
        </p:nvSpPr>
        <p:spPr>
          <a:xfrm>
            <a:off x="6605425" y="4535487"/>
            <a:ext cx="218445" cy="276999"/>
          </a:xfrm>
          <a:prstGeom prst="rect">
            <a:avLst/>
          </a:prstGeom>
          <a:noFill/>
        </p:spPr>
        <p:txBody>
          <a:bodyPr wrap="square" rtlCol="0">
            <a:spAutoFit/>
          </a:bodyPr>
          <a:lstStyle/>
          <a:p>
            <a:pPr algn="r"/>
            <a:r>
              <a:rPr lang="en-US" sz="1200" dirty="0"/>
              <a:t>x</a:t>
            </a:r>
          </a:p>
        </p:txBody>
      </p:sp>
      <p:sp>
        <p:nvSpPr>
          <p:cNvPr id="50" name="Textfeld 25"/>
          <p:cNvSpPr txBox="1"/>
          <p:nvPr/>
        </p:nvSpPr>
        <p:spPr>
          <a:xfrm>
            <a:off x="6842436" y="4806630"/>
            <a:ext cx="218445" cy="276999"/>
          </a:xfrm>
          <a:prstGeom prst="rect">
            <a:avLst/>
          </a:prstGeom>
          <a:noFill/>
        </p:spPr>
        <p:txBody>
          <a:bodyPr wrap="square" rtlCol="0">
            <a:spAutoFit/>
          </a:bodyPr>
          <a:lstStyle/>
          <a:p>
            <a:pPr algn="r"/>
            <a:r>
              <a:rPr lang="en-US" sz="1200" dirty="0"/>
              <a:t>x</a:t>
            </a:r>
          </a:p>
        </p:txBody>
      </p:sp>
      <p:sp>
        <p:nvSpPr>
          <p:cNvPr id="52" name="Textfeld 27"/>
          <p:cNvSpPr txBox="1"/>
          <p:nvPr/>
        </p:nvSpPr>
        <p:spPr>
          <a:xfrm flipH="1">
            <a:off x="7112007" y="4646938"/>
            <a:ext cx="120842" cy="276999"/>
          </a:xfrm>
          <a:prstGeom prst="rect">
            <a:avLst/>
          </a:prstGeom>
          <a:noFill/>
        </p:spPr>
        <p:txBody>
          <a:bodyPr wrap="square" rtlCol="0">
            <a:spAutoFit/>
          </a:bodyPr>
          <a:lstStyle/>
          <a:p>
            <a:pPr algn="r"/>
            <a:r>
              <a:rPr lang="en-US" sz="1200" dirty="0"/>
              <a:t>x</a:t>
            </a:r>
          </a:p>
        </p:txBody>
      </p:sp>
      <p:sp>
        <p:nvSpPr>
          <p:cNvPr id="53" name="Textfeld 28"/>
          <p:cNvSpPr txBox="1"/>
          <p:nvPr/>
        </p:nvSpPr>
        <p:spPr>
          <a:xfrm>
            <a:off x="6870734" y="4516171"/>
            <a:ext cx="218445" cy="276999"/>
          </a:xfrm>
          <a:prstGeom prst="rect">
            <a:avLst/>
          </a:prstGeom>
          <a:noFill/>
        </p:spPr>
        <p:txBody>
          <a:bodyPr wrap="square" rtlCol="0">
            <a:spAutoFit/>
          </a:bodyPr>
          <a:lstStyle/>
          <a:p>
            <a:pPr algn="r"/>
            <a:r>
              <a:rPr lang="en-US" sz="1200" dirty="0"/>
              <a:t>x</a:t>
            </a:r>
          </a:p>
        </p:txBody>
      </p:sp>
      <p:sp>
        <p:nvSpPr>
          <p:cNvPr id="54" name="Textfeld 29"/>
          <p:cNvSpPr txBox="1"/>
          <p:nvPr/>
        </p:nvSpPr>
        <p:spPr>
          <a:xfrm>
            <a:off x="6967926" y="4821309"/>
            <a:ext cx="218445" cy="276999"/>
          </a:xfrm>
          <a:prstGeom prst="rect">
            <a:avLst/>
          </a:prstGeom>
          <a:noFill/>
        </p:spPr>
        <p:txBody>
          <a:bodyPr wrap="square" rtlCol="0">
            <a:spAutoFit/>
          </a:bodyPr>
          <a:lstStyle/>
          <a:p>
            <a:pPr algn="r"/>
            <a:r>
              <a:rPr lang="en-US" sz="1200" dirty="0" smtClean="0"/>
              <a:t>x</a:t>
            </a:r>
            <a:endParaRPr lang="en-US" sz="1200" dirty="0"/>
          </a:p>
        </p:txBody>
      </p:sp>
      <p:sp>
        <p:nvSpPr>
          <p:cNvPr id="55" name="Textfeld 30"/>
          <p:cNvSpPr txBox="1"/>
          <p:nvPr/>
        </p:nvSpPr>
        <p:spPr>
          <a:xfrm>
            <a:off x="6858703" y="4988843"/>
            <a:ext cx="218445" cy="276999"/>
          </a:xfrm>
          <a:prstGeom prst="rect">
            <a:avLst/>
          </a:prstGeom>
          <a:noFill/>
        </p:spPr>
        <p:txBody>
          <a:bodyPr wrap="square" rtlCol="0">
            <a:spAutoFit/>
          </a:bodyPr>
          <a:lstStyle/>
          <a:p>
            <a:pPr algn="r"/>
            <a:r>
              <a:rPr lang="en-US" sz="1200" dirty="0" smtClean="0"/>
              <a:t>x</a:t>
            </a:r>
            <a:endParaRPr lang="en-US" sz="1200" dirty="0"/>
          </a:p>
        </p:txBody>
      </p:sp>
      <p:sp>
        <p:nvSpPr>
          <p:cNvPr id="56" name="Textfeld 31"/>
          <p:cNvSpPr txBox="1"/>
          <p:nvPr/>
        </p:nvSpPr>
        <p:spPr>
          <a:xfrm>
            <a:off x="7281650" y="5483103"/>
            <a:ext cx="218445" cy="276999"/>
          </a:xfrm>
          <a:prstGeom prst="rect">
            <a:avLst/>
          </a:prstGeom>
          <a:noFill/>
        </p:spPr>
        <p:txBody>
          <a:bodyPr wrap="square" rtlCol="0">
            <a:spAutoFit/>
          </a:bodyPr>
          <a:lstStyle/>
          <a:p>
            <a:pPr algn="r"/>
            <a:r>
              <a:rPr lang="en-US" sz="1200" dirty="0"/>
              <a:t>x</a:t>
            </a:r>
          </a:p>
        </p:txBody>
      </p:sp>
      <p:sp>
        <p:nvSpPr>
          <p:cNvPr id="57" name="Textfeld 32"/>
          <p:cNvSpPr txBox="1"/>
          <p:nvPr/>
        </p:nvSpPr>
        <p:spPr>
          <a:xfrm>
            <a:off x="7084120" y="5280906"/>
            <a:ext cx="218445" cy="276999"/>
          </a:xfrm>
          <a:prstGeom prst="rect">
            <a:avLst/>
          </a:prstGeom>
          <a:noFill/>
        </p:spPr>
        <p:txBody>
          <a:bodyPr wrap="square" rtlCol="0">
            <a:spAutoFit/>
          </a:bodyPr>
          <a:lstStyle/>
          <a:p>
            <a:pPr algn="r"/>
            <a:r>
              <a:rPr lang="en-US" sz="1200" dirty="0" smtClean="0"/>
              <a:t>x</a:t>
            </a:r>
            <a:endParaRPr lang="en-US" sz="1200" dirty="0"/>
          </a:p>
        </p:txBody>
      </p:sp>
      <p:sp>
        <p:nvSpPr>
          <p:cNvPr id="58" name="Textfeld 33"/>
          <p:cNvSpPr txBox="1"/>
          <p:nvPr/>
        </p:nvSpPr>
        <p:spPr>
          <a:xfrm>
            <a:off x="6858703" y="5348305"/>
            <a:ext cx="218445" cy="276999"/>
          </a:xfrm>
          <a:prstGeom prst="rect">
            <a:avLst/>
          </a:prstGeom>
          <a:noFill/>
        </p:spPr>
        <p:txBody>
          <a:bodyPr wrap="square" rtlCol="0">
            <a:spAutoFit/>
          </a:bodyPr>
          <a:lstStyle/>
          <a:p>
            <a:pPr algn="r"/>
            <a:r>
              <a:rPr lang="en-US" sz="1200" dirty="0" smtClean="0"/>
              <a:t>x</a:t>
            </a:r>
            <a:endParaRPr lang="en-US" sz="1200" dirty="0"/>
          </a:p>
        </p:txBody>
      </p:sp>
      <p:sp>
        <p:nvSpPr>
          <p:cNvPr id="60" name="Textfeld 35"/>
          <p:cNvSpPr txBox="1"/>
          <p:nvPr/>
        </p:nvSpPr>
        <p:spPr>
          <a:xfrm>
            <a:off x="7281650" y="5276015"/>
            <a:ext cx="218445" cy="276999"/>
          </a:xfrm>
          <a:prstGeom prst="rect">
            <a:avLst/>
          </a:prstGeom>
          <a:noFill/>
        </p:spPr>
        <p:txBody>
          <a:bodyPr wrap="square" rtlCol="0">
            <a:spAutoFit/>
          </a:bodyPr>
          <a:lstStyle/>
          <a:p>
            <a:pPr algn="r"/>
            <a:r>
              <a:rPr lang="en-US" sz="1200" dirty="0"/>
              <a:t>x</a:t>
            </a:r>
          </a:p>
        </p:txBody>
      </p:sp>
      <p:sp>
        <p:nvSpPr>
          <p:cNvPr id="37" name="Textfeld 20"/>
          <p:cNvSpPr txBox="1"/>
          <p:nvPr/>
        </p:nvSpPr>
        <p:spPr>
          <a:xfrm>
            <a:off x="5308672" y="4472073"/>
            <a:ext cx="813360" cy="276999"/>
          </a:xfrm>
          <a:prstGeom prst="rect">
            <a:avLst/>
          </a:prstGeom>
          <a:noFill/>
        </p:spPr>
        <p:txBody>
          <a:bodyPr wrap="square" rtlCol="0">
            <a:spAutoFit/>
          </a:bodyPr>
          <a:lstStyle/>
          <a:p>
            <a:pPr algn="r"/>
            <a:r>
              <a:rPr lang="en-US" sz="1200" dirty="0" smtClean="0"/>
              <a:t>Stark</a:t>
            </a:r>
            <a:endParaRPr lang="en-US" sz="1200" dirty="0"/>
          </a:p>
        </p:txBody>
      </p:sp>
      <p:sp>
        <p:nvSpPr>
          <p:cNvPr id="38" name="Textfeld 19"/>
          <p:cNvSpPr txBox="1"/>
          <p:nvPr/>
        </p:nvSpPr>
        <p:spPr>
          <a:xfrm>
            <a:off x="5308672" y="5747219"/>
            <a:ext cx="813360" cy="276999"/>
          </a:xfrm>
          <a:prstGeom prst="rect">
            <a:avLst/>
          </a:prstGeom>
          <a:noFill/>
        </p:spPr>
        <p:txBody>
          <a:bodyPr wrap="square" rtlCol="0">
            <a:spAutoFit/>
          </a:bodyPr>
          <a:lstStyle/>
          <a:p>
            <a:pPr algn="r"/>
            <a:r>
              <a:rPr lang="de-DE" sz="1200" dirty="0" smtClean="0"/>
              <a:t>Schwach</a:t>
            </a:r>
            <a:endParaRPr lang="de-DE" sz="1200" dirty="0"/>
          </a:p>
        </p:txBody>
      </p:sp>
      <p:cxnSp>
        <p:nvCxnSpPr>
          <p:cNvPr id="143" name="Gerade Verbindung mit Pfeil 10"/>
          <p:cNvCxnSpPr/>
          <p:nvPr/>
        </p:nvCxnSpPr>
        <p:spPr bwMode="auto">
          <a:xfrm flipV="1">
            <a:off x="2008698" y="4355281"/>
            <a:ext cx="0" cy="1580611"/>
          </a:xfrm>
          <a:prstGeom prst="straightConnector1">
            <a:avLst/>
          </a:prstGeom>
          <a:solidFill>
            <a:schemeClr val="bg1"/>
          </a:solidFill>
          <a:ln w="9525" cap="flat" cmpd="sng" algn="ctr">
            <a:solidFill>
              <a:schemeClr val="tx1"/>
            </a:solidFill>
            <a:prstDash val="solid"/>
            <a:round/>
            <a:headEnd type="none" w="med" len="med"/>
            <a:tailEnd type="triangle"/>
          </a:ln>
          <a:effectLst/>
        </p:spPr>
      </p:cxnSp>
      <p:cxnSp>
        <p:nvCxnSpPr>
          <p:cNvPr id="144" name="Gerade Verbindung mit Pfeil 11"/>
          <p:cNvCxnSpPr/>
          <p:nvPr/>
        </p:nvCxnSpPr>
        <p:spPr bwMode="auto">
          <a:xfrm>
            <a:off x="2008698" y="5935891"/>
            <a:ext cx="1701083" cy="0"/>
          </a:xfrm>
          <a:prstGeom prst="straightConnector1">
            <a:avLst/>
          </a:prstGeom>
          <a:solidFill>
            <a:schemeClr val="bg1"/>
          </a:solidFill>
          <a:ln w="9525" cap="flat" cmpd="sng" algn="ctr">
            <a:solidFill>
              <a:schemeClr val="tx1"/>
            </a:solidFill>
            <a:prstDash val="solid"/>
            <a:round/>
            <a:headEnd type="none" w="med" len="med"/>
            <a:tailEnd type="triangle"/>
          </a:ln>
          <a:effectLst/>
        </p:spPr>
      </p:cxnSp>
      <p:sp>
        <p:nvSpPr>
          <p:cNvPr id="145" name="Rechteck 12"/>
          <p:cNvSpPr/>
          <p:nvPr/>
        </p:nvSpPr>
        <p:spPr bwMode="auto">
          <a:xfrm>
            <a:off x="2008699" y="5235973"/>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46" name="Rechteck 13"/>
          <p:cNvSpPr/>
          <p:nvPr/>
        </p:nvSpPr>
        <p:spPr bwMode="auto">
          <a:xfrm>
            <a:off x="2729103" y="5235973"/>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47" name="Rechteck 14"/>
          <p:cNvSpPr/>
          <p:nvPr/>
        </p:nvSpPr>
        <p:spPr bwMode="auto">
          <a:xfrm>
            <a:off x="2008699" y="4536055"/>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48" name="Rechteck 15"/>
          <p:cNvSpPr/>
          <p:nvPr/>
        </p:nvSpPr>
        <p:spPr bwMode="auto">
          <a:xfrm>
            <a:off x="2729103" y="4536055"/>
            <a:ext cx="720404" cy="699919"/>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49" name="Textfeld 17"/>
          <p:cNvSpPr txBox="1"/>
          <p:nvPr/>
        </p:nvSpPr>
        <p:spPr>
          <a:xfrm>
            <a:off x="2008699" y="6177002"/>
            <a:ext cx="1440808" cy="276999"/>
          </a:xfrm>
          <a:prstGeom prst="rect">
            <a:avLst/>
          </a:prstGeom>
          <a:noFill/>
        </p:spPr>
        <p:txBody>
          <a:bodyPr wrap="square" rtlCol="0">
            <a:spAutoFit/>
          </a:bodyPr>
          <a:lstStyle/>
          <a:p>
            <a:pPr algn="ctr"/>
            <a:r>
              <a:rPr lang="en-US" sz="1200" dirty="0" smtClean="0"/>
              <a:t>Management</a:t>
            </a:r>
            <a:endParaRPr lang="en-US" sz="1200" dirty="0"/>
          </a:p>
        </p:txBody>
      </p:sp>
      <p:sp>
        <p:nvSpPr>
          <p:cNvPr id="150" name="Textfeld 19"/>
          <p:cNvSpPr txBox="1"/>
          <p:nvPr/>
        </p:nvSpPr>
        <p:spPr>
          <a:xfrm>
            <a:off x="1945708" y="5935892"/>
            <a:ext cx="813360" cy="276999"/>
          </a:xfrm>
          <a:prstGeom prst="rect">
            <a:avLst/>
          </a:prstGeom>
          <a:noFill/>
        </p:spPr>
        <p:txBody>
          <a:bodyPr wrap="square" rtlCol="0">
            <a:spAutoFit/>
          </a:bodyPr>
          <a:lstStyle/>
          <a:p>
            <a:r>
              <a:rPr lang="de-DE" sz="1200" dirty="0" smtClean="0"/>
              <a:t>Schwach</a:t>
            </a:r>
            <a:endParaRPr lang="de-DE" sz="1200" dirty="0"/>
          </a:p>
        </p:txBody>
      </p:sp>
      <p:sp>
        <p:nvSpPr>
          <p:cNvPr id="151" name="Textfeld 20"/>
          <p:cNvSpPr txBox="1"/>
          <p:nvPr/>
        </p:nvSpPr>
        <p:spPr>
          <a:xfrm>
            <a:off x="2736932" y="5935892"/>
            <a:ext cx="813360" cy="276999"/>
          </a:xfrm>
          <a:prstGeom prst="rect">
            <a:avLst/>
          </a:prstGeom>
          <a:noFill/>
        </p:spPr>
        <p:txBody>
          <a:bodyPr wrap="square" rtlCol="0">
            <a:spAutoFit/>
          </a:bodyPr>
          <a:lstStyle/>
          <a:p>
            <a:pPr algn="r"/>
            <a:r>
              <a:rPr lang="en-US" sz="1200" dirty="0" smtClean="0"/>
              <a:t>Stark</a:t>
            </a:r>
            <a:endParaRPr lang="en-US" sz="1200" dirty="0"/>
          </a:p>
        </p:txBody>
      </p:sp>
      <p:sp>
        <p:nvSpPr>
          <p:cNvPr id="152" name="Textfeld 23"/>
          <p:cNvSpPr txBox="1"/>
          <p:nvPr/>
        </p:nvSpPr>
        <p:spPr>
          <a:xfrm>
            <a:off x="951020" y="5115311"/>
            <a:ext cx="982052" cy="276999"/>
          </a:xfrm>
          <a:prstGeom prst="rect">
            <a:avLst/>
          </a:prstGeom>
          <a:noFill/>
        </p:spPr>
        <p:txBody>
          <a:bodyPr wrap="square" rtlCol="0">
            <a:spAutoFit/>
          </a:bodyPr>
          <a:lstStyle/>
          <a:p>
            <a:r>
              <a:rPr lang="en-US" sz="1200" dirty="0" err="1" smtClean="0"/>
              <a:t>Führung</a:t>
            </a:r>
            <a:endParaRPr lang="en-US" sz="1200" dirty="0"/>
          </a:p>
        </p:txBody>
      </p:sp>
      <p:sp>
        <p:nvSpPr>
          <p:cNvPr id="166" name="Textfeld 20"/>
          <p:cNvSpPr txBox="1"/>
          <p:nvPr/>
        </p:nvSpPr>
        <p:spPr>
          <a:xfrm>
            <a:off x="1195338" y="4472073"/>
            <a:ext cx="813360" cy="276999"/>
          </a:xfrm>
          <a:prstGeom prst="rect">
            <a:avLst/>
          </a:prstGeom>
          <a:noFill/>
        </p:spPr>
        <p:txBody>
          <a:bodyPr wrap="square" rtlCol="0">
            <a:spAutoFit/>
          </a:bodyPr>
          <a:lstStyle/>
          <a:p>
            <a:pPr algn="r"/>
            <a:r>
              <a:rPr lang="en-US" sz="1200" dirty="0" smtClean="0"/>
              <a:t>Stark</a:t>
            </a:r>
            <a:endParaRPr lang="en-US" sz="1200" dirty="0"/>
          </a:p>
        </p:txBody>
      </p:sp>
      <p:sp>
        <p:nvSpPr>
          <p:cNvPr id="167" name="Textfeld 19"/>
          <p:cNvSpPr txBox="1"/>
          <p:nvPr/>
        </p:nvSpPr>
        <p:spPr>
          <a:xfrm>
            <a:off x="1195338" y="5747219"/>
            <a:ext cx="813360" cy="276999"/>
          </a:xfrm>
          <a:prstGeom prst="rect">
            <a:avLst/>
          </a:prstGeom>
          <a:noFill/>
        </p:spPr>
        <p:txBody>
          <a:bodyPr wrap="square" rtlCol="0">
            <a:spAutoFit/>
          </a:bodyPr>
          <a:lstStyle/>
          <a:p>
            <a:pPr algn="r"/>
            <a:r>
              <a:rPr lang="de-DE" sz="1200" dirty="0" smtClean="0"/>
              <a:t>Schwach</a:t>
            </a:r>
            <a:endParaRPr lang="de-DE" sz="1200" dirty="0"/>
          </a:p>
        </p:txBody>
      </p:sp>
      <p:cxnSp>
        <p:nvCxnSpPr>
          <p:cNvPr id="168" name="Gerade Verbindung mit Pfeil 10"/>
          <p:cNvCxnSpPr/>
          <p:nvPr/>
        </p:nvCxnSpPr>
        <p:spPr bwMode="auto">
          <a:xfrm flipV="1">
            <a:off x="6122032" y="1682547"/>
            <a:ext cx="0" cy="1580611"/>
          </a:xfrm>
          <a:prstGeom prst="straightConnector1">
            <a:avLst/>
          </a:prstGeom>
          <a:solidFill>
            <a:schemeClr val="bg1"/>
          </a:solidFill>
          <a:ln w="9525" cap="flat" cmpd="sng" algn="ctr">
            <a:solidFill>
              <a:schemeClr val="tx1"/>
            </a:solidFill>
            <a:prstDash val="solid"/>
            <a:round/>
            <a:headEnd type="none" w="med" len="med"/>
            <a:tailEnd type="triangle"/>
          </a:ln>
          <a:effectLst/>
        </p:spPr>
      </p:cxnSp>
      <p:cxnSp>
        <p:nvCxnSpPr>
          <p:cNvPr id="169" name="Gerade Verbindung mit Pfeil 11"/>
          <p:cNvCxnSpPr/>
          <p:nvPr/>
        </p:nvCxnSpPr>
        <p:spPr bwMode="auto">
          <a:xfrm>
            <a:off x="6122032" y="3263157"/>
            <a:ext cx="1701083" cy="0"/>
          </a:xfrm>
          <a:prstGeom prst="straightConnector1">
            <a:avLst/>
          </a:prstGeom>
          <a:solidFill>
            <a:schemeClr val="bg1"/>
          </a:solidFill>
          <a:ln w="9525" cap="flat" cmpd="sng" algn="ctr">
            <a:solidFill>
              <a:schemeClr val="tx1"/>
            </a:solidFill>
            <a:prstDash val="solid"/>
            <a:round/>
            <a:headEnd type="none" w="med" len="med"/>
            <a:tailEnd type="triangle"/>
          </a:ln>
          <a:effectLst/>
        </p:spPr>
      </p:cxnSp>
      <p:sp>
        <p:nvSpPr>
          <p:cNvPr id="170" name="Rechteck 12"/>
          <p:cNvSpPr/>
          <p:nvPr/>
        </p:nvSpPr>
        <p:spPr bwMode="auto">
          <a:xfrm>
            <a:off x="6122032" y="2563239"/>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71" name="Rechteck 13"/>
          <p:cNvSpPr/>
          <p:nvPr/>
        </p:nvSpPr>
        <p:spPr bwMode="auto">
          <a:xfrm>
            <a:off x="6842436" y="2563239"/>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72" name="Rechteck 14"/>
          <p:cNvSpPr/>
          <p:nvPr/>
        </p:nvSpPr>
        <p:spPr bwMode="auto">
          <a:xfrm>
            <a:off x="6122032" y="1863321"/>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73" name="Rechteck 15"/>
          <p:cNvSpPr/>
          <p:nvPr/>
        </p:nvSpPr>
        <p:spPr bwMode="auto">
          <a:xfrm>
            <a:off x="6842436" y="1863321"/>
            <a:ext cx="720404" cy="699919"/>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74" name="Textfeld 17"/>
          <p:cNvSpPr txBox="1"/>
          <p:nvPr/>
        </p:nvSpPr>
        <p:spPr>
          <a:xfrm>
            <a:off x="6122032" y="3504268"/>
            <a:ext cx="1440808" cy="276999"/>
          </a:xfrm>
          <a:prstGeom prst="rect">
            <a:avLst/>
          </a:prstGeom>
          <a:noFill/>
        </p:spPr>
        <p:txBody>
          <a:bodyPr wrap="square" rtlCol="0">
            <a:spAutoFit/>
          </a:bodyPr>
          <a:lstStyle/>
          <a:p>
            <a:pPr algn="ctr"/>
            <a:r>
              <a:rPr lang="en-US" sz="1200" dirty="0" smtClean="0"/>
              <a:t>Management</a:t>
            </a:r>
            <a:endParaRPr lang="en-US" sz="1200" dirty="0"/>
          </a:p>
        </p:txBody>
      </p:sp>
      <p:sp>
        <p:nvSpPr>
          <p:cNvPr id="175" name="Textfeld 19"/>
          <p:cNvSpPr txBox="1"/>
          <p:nvPr/>
        </p:nvSpPr>
        <p:spPr>
          <a:xfrm>
            <a:off x="6059041" y="3263158"/>
            <a:ext cx="813360" cy="276999"/>
          </a:xfrm>
          <a:prstGeom prst="rect">
            <a:avLst/>
          </a:prstGeom>
          <a:noFill/>
        </p:spPr>
        <p:txBody>
          <a:bodyPr wrap="square" rtlCol="0">
            <a:spAutoFit/>
          </a:bodyPr>
          <a:lstStyle/>
          <a:p>
            <a:r>
              <a:rPr lang="de-DE" sz="1200" dirty="0" smtClean="0"/>
              <a:t>Schwach</a:t>
            </a:r>
            <a:endParaRPr lang="de-DE" sz="1200" dirty="0"/>
          </a:p>
        </p:txBody>
      </p:sp>
      <p:sp>
        <p:nvSpPr>
          <p:cNvPr id="176" name="Textfeld 20"/>
          <p:cNvSpPr txBox="1"/>
          <p:nvPr/>
        </p:nvSpPr>
        <p:spPr>
          <a:xfrm>
            <a:off x="6850266" y="3263158"/>
            <a:ext cx="813360" cy="276999"/>
          </a:xfrm>
          <a:prstGeom prst="rect">
            <a:avLst/>
          </a:prstGeom>
          <a:noFill/>
        </p:spPr>
        <p:txBody>
          <a:bodyPr wrap="square" rtlCol="0">
            <a:spAutoFit/>
          </a:bodyPr>
          <a:lstStyle/>
          <a:p>
            <a:pPr algn="r"/>
            <a:r>
              <a:rPr lang="en-US" sz="1200" dirty="0" smtClean="0"/>
              <a:t>Stark</a:t>
            </a:r>
            <a:endParaRPr lang="en-US" sz="1200" dirty="0"/>
          </a:p>
        </p:txBody>
      </p:sp>
      <p:sp>
        <p:nvSpPr>
          <p:cNvPr id="177" name="Textfeld 23"/>
          <p:cNvSpPr txBox="1"/>
          <p:nvPr/>
        </p:nvSpPr>
        <p:spPr>
          <a:xfrm>
            <a:off x="5064354" y="2442577"/>
            <a:ext cx="982052" cy="276999"/>
          </a:xfrm>
          <a:prstGeom prst="rect">
            <a:avLst/>
          </a:prstGeom>
          <a:noFill/>
        </p:spPr>
        <p:txBody>
          <a:bodyPr wrap="square" rtlCol="0">
            <a:spAutoFit/>
          </a:bodyPr>
          <a:lstStyle/>
          <a:p>
            <a:r>
              <a:rPr lang="en-US" sz="1200" dirty="0" err="1" smtClean="0"/>
              <a:t>Führung</a:t>
            </a:r>
            <a:endParaRPr lang="en-US" sz="1200" dirty="0"/>
          </a:p>
        </p:txBody>
      </p:sp>
      <p:sp>
        <p:nvSpPr>
          <p:cNvPr id="179" name="Textfeld 25"/>
          <p:cNvSpPr txBox="1"/>
          <p:nvPr/>
        </p:nvSpPr>
        <p:spPr>
          <a:xfrm>
            <a:off x="7193342" y="2274419"/>
            <a:ext cx="218445" cy="276999"/>
          </a:xfrm>
          <a:prstGeom prst="rect">
            <a:avLst/>
          </a:prstGeom>
          <a:noFill/>
        </p:spPr>
        <p:txBody>
          <a:bodyPr wrap="square" rtlCol="0">
            <a:spAutoFit/>
          </a:bodyPr>
          <a:lstStyle/>
          <a:p>
            <a:pPr algn="r"/>
            <a:r>
              <a:rPr lang="en-US" sz="1200" dirty="0" smtClean="0"/>
              <a:t>x</a:t>
            </a:r>
            <a:endParaRPr lang="en-US" sz="1200" dirty="0"/>
          </a:p>
        </p:txBody>
      </p:sp>
      <p:sp>
        <p:nvSpPr>
          <p:cNvPr id="180" name="Textfeld 26"/>
          <p:cNvSpPr txBox="1"/>
          <p:nvPr/>
        </p:nvSpPr>
        <p:spPr>
          <a:xfrm>
            <a:off x="7002783" y="2134724"/>
            <a:ext cx="218445" cy="276999"/>
          </a:xfrm>
          <a:prstGeom prst="rect">
            <a:avLst/>
          </a:prstGeom>
          <a:noFill/>
        </p:spPr>
        <p:txBody>
          <a:bodyPr wrap="square" rtlCol="0">
            <a:spAutoFit/>
          </a:bodyPr>
          <a:lstStyle/>
          <a:p>
            <a:pPr algn="r"/>
            <a:r>
              <a:rPr lang="en-US" sz="1200" dirty="0" smtClean="0"/>
              <a:t>x</a:t>
            </a:r>
            <a:endParaRPr lang="en-US" sz="1200" dirty="0"/>
          </a:p>
        </p:txBody>
      </p:sp>
      <p:sp>
        <p:nvSpPr>
          <p:cNvPr id="181" name="Textfeld 27"/>
          <p:cNvSpPr txBox="1"/>
          <p:nvPr/>
        </p:nvSpPr>
        <p:spPr>
          <a:xfrm>
            <a:off x="7232848" y="2561068"/>
            <a:ext cx="218445" cy="276999"/>
          </a:xfrm>
          <a:prstGeom prst="rect">
            <a:avLst/>
          </a:prstGeom>
          <a:noFill/>
        </p:spPr>
        <p:txBody>
          <a:bodyPr wrap="square" rtlCol="0">
            <a:spAutoFit/>
          </a:bodyPr>
          <a:lstStyle/>
          <a:p>
            <a:pPr algn="r"/>
            <a:r>
              <a:rPr lang="en-US" sz="1200" dirty="0"/>
              <a:t>x</a:t>
            </a:r>
          </a:p>
        </p:txBody>
      </p:sp>
      <p:sp>
        <p:nvSpPr>
          <p:cNvPr id="182" name="Textfeld 28"/>
          <p:cNvSpPr txBox="1"/>
          <p:nvPr/>
        </p:nvSpPr>
        <p:spPr>
          <a:xfrm>
            <a:off x="6893561" y="1857725"/>
            <a:ext cx="409004" cy="276999"/>
          </a:xfrm>
          <a:prstGeom prst="rect">
            <a:avLst/>
          </a:prstGeom>
          <a:noFill/>
        </p:spPr>
        <p:txBody>
          <a:bodyPr wrap="square" rtlCol="0">
            <a:spAutoFit/>
          </a:bodyPr>
          <a:lstStyle/>
          <a:p>
            <a:pPr algn="r"/>
            <a:r>
              <a:rPr lang="en-US" sz="1200" b="1" dirty="0"/>
              <a:t>X</a:t>
            </a:r>
            <a:r>
              <a:rPr lang="en-US" sz="1200" b="1" baseline="-25000" dirty="0" smtClean="0"/>
              <a:t>1</a:t>
            </a:r>
            <a:endParaRPr lang="en-US" sz="1200" b="1" baseline="-25000" dirty="0"/>
          </a:p>
        </p:txBody>
      </p:sp>
      <p:sp>
        <p:nvSpPr>
          <p:cNvPr id="183" name="Textfeld 29"/>
          <p:cNvSpPr txBox="1"/>
          <p:nvPr/>
        </p:nvSpPr>
        <p:spPr>
          <a:xfrm>
            <a:off x="6893560" y="2244789"/>
            <a:ext cx="218445" cy="276999"/>
          </a:xfrm>
          <a:prstGeom prst="rect">
            <a:avLst/>
          </a:prstGeom>
          <a:noFill/>
        </p:spPr>
        <p:txBody>
          <a:bodyPr wrap="square" rtlCol="0">
            <a:spAutoFit/>
          </a:bodyPr>
          <a:lstStyle/>
          <a:p>
            <a:pPr algn="r"/>
            <a:r>
              <a:rPr lang="en-US" sz="1200" dirty="0" smtClean="0"/>
              <a:t>x</a:t>
            </a:r>
            <a:endParaRPr lang="en-US" sz="1200" dirty="0"/>
          </a:p>
        </p:txBody>
      </p:sp>
      <p:sp>
        <p:nvSpPr>
          <p:cNvPr id="184" name="Textfeld 30"/>
          <p:cNvSpPr txBox="1"/>
          <p:nvPr/>
        </p:nvSpPr>
        <p:spPr>
          <a:xfrm>
            <a:off x="6858703" y="2902973"/>
            <a:ext cx="218445" cy="276999"/>
          </a:xfrm>
          <a:prstGeom prst="rect">
            <a:avLst/>
          </a:prstGeom>
          <a:noFill/>
        </p:spPr>
        <p:txBody>
          <a:bodyPr wrap="square" rtlCol="0">
            <a:spAutoFit/>
          </a:bodyPr>
          <a:lstStyle/>
          <a:p>
            <a:pPr algn="r"/>
            <a:r>
              <a:rPr lang="en-US" sz="1200" dirty="0"/>
              <a:t>x</a:t>
            </a:r>
          </a:p>
        </p:txBody>
      </p:sp>
      <p:sp>
        <p:nvSpPr>
          <p:cNvPr id="185" name="Textfeld 31"/>
          <p:cNvSpPr txBox="1"/>
          <p:nvPr/>
        </p:nvSpPr>
        <p:spPr>
          <a:xfrm>
            <a:off x="7281650" y="2810369"/>
            <a:ext cx="218445" cy="276999"/>
          </a:xfrm>
          <a:prstGeom prst="rect">
            <a:avLst/>
          </a:prstGeom>
          <a:noFill/>
        </p:spPr>
        <p:txBody>
          <a:bodyPr wrap="square" rtlCol="0">
            <a:spAutoFit/>
          </a:bodyPr>
          <a:lstStyle/>
          <a:p>
            <a:pPr algn="r"/>
            <a:r>
              <a:rPr lang="en-US" sz="1200" dirty="0" smtClean="0"/>
              <a:t>x</a:t>
            </a:r>
            <a:endParaRPr lang="en-US" sz="1200" dirty="0"/>
          </a:p>
        </p:txBody>
      </p:sp>
      <p:sp>
        <p:nvSpPr>
          <p:cNvPr id="186" name="Textfeld 32"/>
          <p:cNvSpPr txBox="1"/>
          <p:nvPr/>
        </p:nvSpPr>
        <p:spPr>
          <a:xfrm>
            <a:off x="7084120" y="2608172"/>
            <a:ext cx="218445" cy="276999"/>
          </a:xfrm>
          <a:prstGeom prst="rect">
            <a:avLst/>
          </a:prstGeom>
          <a:noFill/>
        </p:spPr>
        <p:txBody>
          <a:bodyPr wrap="square" rtlCol="0">
            <a:spAutoFit/>
          </a:bodyPr>
          <a:lstStyle/>
          <a:p>
            <a:pPr algn="r"/>
            <a:r>
              <a:rPr lang="en-US" sz="1200" dirty="0" smtClean="0"/>
              <a:t>x</a:t>
            </a:r>
            <a:endParaRPr lang="en-US" sz="1200" dirty="0"/>
          </a:p>
        </p:txBody>
      </p:sp>
      <p:sp>
        <p:nvSpPr>
          <p:cNvPr id="187" name="Textfeld 33"/>
          <p:cNvSpPr txBox="1"/>
          <p:nvPr/>
        </p:nvSpPr>
        <p:spPr>
          <a:xfrm>
            <a:off x="6858703" y="2675571"/>
            <a:ext cx="218445" cy="276999"/>
          </a:xfrm>
          <a:prstGeom prst="rect">
            <a:avLst/>
          </a:prstGeom>
          <a:noFill/>
        </p:spPr>
        <p:txBody>
          <a:bodyPr wrap="square" rtlCol="0">
            <a:spAutoFit/>
          </a:bodyPr>
          <a:lstStyle/>
          <a:p>
            <a:pPr algn="r"/>
            <a:r>
              <a:rPr lang="en-US" sz="1200" dirty="0" smtClean="0"/>
              <a:t>x</a:t>
            </a:r>
            <a:endParaRPr lang="en-US" sz="1200" dirty="0"/>
          </a:p>
        </p:txBody>
      </p:sp>
      <p:sp>
        <p:nvSpPr>
          <p:cNvPr id="190" name="Textfeld 37"/>
          <p:cNvSpPr txBox="1"/>
          <p:nvPr/>
        </p:nvSpPr>
        <p:spPr>
          <a:xfrm>
            <a:off x="6536096" y="2871447"/>
            <a:ext cx="218445" cy="276999"/>
          </a:xfrm>
          <a:prstGeom prst="rect">
            <a:avLst/>
          </a:prstGeom>
          <a:noFill/>
        </p:spPr>
        <p:txBody>
          <a:bodyPr wrap="square" rtlCol="0">
            <a:spAutoFit/>
          </a:bodyPr>
          <a:lstStyle/>
          <a:p>
            <a:pPr algn="r"/>
            <a:r>
              <a:rPr lang="en-US" sz="1200" dirty="0"/>
              <a:t>x</a:t>
            </a:r>
          </a:p>
        </p:txBody>
      </p:sp>
      <p:sp>
        <p:nvSpPr>
          <p:cNvPr id="191" name="Textfeld 20"/>
          <p:cNvSpPr txBox="1"/>
          <p:nvPr/>
        </p:nvSpPr>
        <p:spPr>
          <a:xfrm>
            <a:off x="5308672" y="1799339"/>
            <a:ext cx="813360" cy="276999"/>
          </a:xfrm>
          <a:prstGeom prst="rect">
            <a:avLst/>
          </a:prstGeom>
          <a:noFill/>
        </p:spPr>
        <p:txBody>
          <a:bodyPr wrap="square" rtlCol="0">
            <a:spAutoFit/>
          </a:bodyPr>
          <a:lstStyle/>
          <a:p>
            <a:pPr algn="r"/>
            <a:r>
              <a:rPr lang="en-US" sz="1200" dirty="0" smtClean="0"/>
              <a:t>Stark</a:t>
            </a:r>
            <a:endParaRPr lang="en-US" sz="1200" dirty="0"/>
          </a:p>
        </p:txBody>
      </p:sp>
      <p:sp>
        <p:nvSpPr>
          <p:cNvPr id="192" name="Textfeld 19"/>
          <p:cNvSpPr txBox="1"/>
          <p:nvPr/>
        </p:nvSpPr>
        <p:spPr>
          <a:xfrm>
            <a:off x="5308672" y="3074485"/>
            <a:ext cx="813360" cy="276999"/>
          </a:xfrm>
          <a:prstGeom prst="rect">
            <a:avLst/>
          </a:prstGeom>
          <a:noFill/>
        </p:spPr>
        <p:txBody>
          <a:bodyPr wrap="square" rtlCol="0">
            <a:spAutoFit/>
          </a:bodyPr>
          <a:lstStyle/>
          <a:p>
            <a:pPr algn="r"/>
            <a:r>
              <a:rPr lang="de-DE" sz="1200" dirty="0" smtClean="0"/>
              <a:t>Schwach</a:t>
            </a:r>
            <a:endParaRPr lang="de-DE" sz="1200" dirty="0"/>
          </a:p>
        </p:txBody>
      </p:sp>
      <p:cxnSp>
        <p:nvCxnSpPr>
          <p:cNvPr id="193" name="Gerade Verbindung mit Pfeil 10"/>
          <p:cNvCxnSpPr/>
          <p:nvPr/>
        </p:nvCxnSpPr>
        <p:spPr bwMode="auto">
          <a:xfrm flipV="1">
            <a:off x="2008698" y="1682547"/>
            <a:ext cx="0" cy="1580611"/>
          </a:xfrm>
          <a:prstGeom prst="straightConnector1">
            <a:avLst/>
          </a:prstGeom>
          <a:solidFill>
            <a:schemeClr val="bg1"/>
          </a:solidFill>
          <a:ln w="9525" cap="flat" cmpd="sng" algn="ctr">
            <a:solidFill>
              <a:schemeClr val="tx1"/>
            </a:solidFill>
            <a:prstDash val="solid"/>
            <a:round/>
            <a:headEnd type="none" w="med" len="med"/>
            <a:tailEnd type="triangle"/>
          </a:ln>
          <a:effectLst/>
        </p:spPr>
      </p:cxnSp>
      <p:cxnSp>
        <p:nvCxnSpPr>
          <p:cNvPr id="194" name="Gerade Verbindung mit Pfeil 11"/>
          <p:cNvCxnSpPr/>
          <p:nvPr/>
        </p:nvCxnSpPr>
        <p:spPr bwMode="auto">
          <a:xfrm>
            <a:off x="2008698" y="3263157"/>
            <a:ext cx="1701083" cy="0"/>
          </a:xfrm>
          <a:prstGeom prst="straightConnector1">
            <a:avLst/>
          </a:prstGeom>
          <a:solidFill>
            <a:schemeClr val="bg1"/>
          </a:solidFill>
          <a:ln w="9525" cap="flat" cmpd="sng" algn="ctr">
            <a:solidFill>
              <a:schemeClr val="tx1"/>
            </a:solidFill>
            <a:prstDash val="solid"/>
            <a:round/>
            <a:headEnd type="none" w="med" len="med"/>
            <a:tailEnd type="triangle"/>
          </a:ln>
          <a:effectLst/>
        </p:spPr>
      </p:cxnSp>
      <p:sp>
        <p:nvSpPr>
          <p:cNvPr id="195" name="Rechteck 12"/>
          <p:cNvSpPr/>
          <p:nvPr/>
        </p:nvSpPr>
        <p:spPr bwMode="auto">
          <a:xfrm>
            <a:off x="2008699" y="2563239"/>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96" name="Rechteck 13"/>
          <p:cNvSpPr/>
          <p:nvPr/>
        </p:nvSpPr>
        <p:spPr bwMode="auto">
          <a:xfrm>
            <a:off x="2729103" y="2563239"/>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97" name="Rechteck 14"/>
          <p:cNvSpPr/>
          <p:nvPr/>
        </p:nvSpPr>
        <p:spPr bwMode="auto">
          <a:xfrm>
            <a:off x="2008699" y="1863321"/>
            <a:ext cx="720404" cy="69991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98" name="Rechteck 15"/>
          <p:cNvSpPr/>
          <p:nvPr/>
        </p:nvSpPr>
        <p:spPr bwMode="auto">
          <a:xfrm>
            <a:off x="2729103" y="1863321"/>
            <a:ext cx="720404" cy="699919"/>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99" name="Textfeld 17"/>
          <p:cNvSpPr txBox="1"/>
          <p:nvPr/>
        </p:nvSpPr>
        <p:spPr>
          <a:xfrm>
            <a:off x="2008699" y="3504268"/>
            <a:ext cx="1440808" cy="276999"/>
          </a:xfrm>
          <a:prstGeom prst="rect">
            <a:avLst/>
          </a:prstGeom>
          <a:noFill/>
        </p:spPr>
        <p:txBody>
          <a:bodyPr wrap="square" rtlCol="0">
            <a:spAutoFit/>
          </a:bodyPr>
          <a:lstStyle/>
          <a:p>
            <a:pPr algn="ctr"/>
            <a:r>
              <a:rPr lang="en-US" sz="1200" dirty="0" smtClean="0"/>
              <a:t>Management</a:t>
            </a:r>
            <a:endParaRPr lang="en-US" sz="1200" dirty="0"/>
          </a:p>
        </p:txBody>
      </p:sp>
      <p:sp>
        <p:nvSpPr>
          <p:cNvPr id="200" name="Textfeld 19"/>
          <p:cNvSpPr txBox="1"/>
          <p:nvPr/>
        </p:nvSpPr>
        <p:spPr>
          <a:xfrm>
            <a:off x="1945708" y="3263158"/>
            <a:ext cx="813360" cy="276999"/>
          </a:xfrm>
          <a:prstGeom prst="rect">
            <a:avLst/>
          </a:prstGeom>
          <a:noFill/>
        </p:spPr>
        <p:txBody>
          <a:bodyPr wrap="square" rtlCol="0">
            <a:spAutoFit/>
          </a:bodyPr>
          <a:lstStyle/>
          <a:p>
            <a:r>
              <a:rPr lang="de-DE" sz="1200" dirty="0" smtClean="0"/>
              <a:t>Schwach</a:t>
            </a:r>
            <a:endParaRPr lang="de-DE" sz="1200" dirty="0"/>
          </a:p>
        </p:txBody>
      </p:sp>
      <p:sp>
        <p:nvSpPr>
          <p:cNvPr id="201" name="Textfeld 20"/>
          <p:cNvSpPr txBox="1"/>
          <p:nvPr/>
        </p:nvSpPr>
        <p:spPr>
          <a:xfrm>
            <a:off x="2736932" y="3263158"/>
            <a:ext cx="813360" cy="276999"/>
          </a:xfrm>
          <a:prstGeom prst="rect">
            <a:avLst/>
          </a:prstGeom>
          <a:noFill/>
        </p:spPr>
        <p:txBody>
          <a:bodyPr wrap="square" rtlCol="0">
            <a:spAutoFit/>
          </a:bodyPr>
          <a:lstStyle/>
          <a:p>
            <a:pPr algn="r"/>
            <a:r>
              <a:rPr lang="en-US" sz="1200" dirty="0" smtClean="0"/>
              <a:t>Stark</a:t>
            </a:r>
            <a:endParaRPr lang="en-US" sz="1200" dirty="0"/>
          </a:p>
        </p:txBody>
      </p:sp>
      <p:sp>
        <p:nvSpPr>
          <p:cNvPr id="202" name="Textfeld 23"/>
          <p:cNvSpPr txBox="1"/>
          <p:nvPr/>
        </p:nvSpPr>
        <p:spPr>
          <a:xfrm>
            <a:off x="951020" y="2442577"/>
            <a:ext cx="982052" cy="276999"/>
          </a:xfrm>
          <a:prstGeom prst="rect">
            <a:avLst/>
          </a:prstGeom>
          <a:noFill/>
        </p:spPr>
        <p:txBody>
          <a:bodyPr wrap="square" rtlCol="0">
            <a:spAutoFit/>
          </a:bodyPr>
          <a:lstStyle/>
          <a:p>
            <a:r>
              <a:rPr lang="en-US" sz="1200" dirty="0" err="1" smtClean="0"/>
              <a:t>Führung</a:t>
            </a:r>
            <a:endParaRPr lang="en-US" sz="1200" dirty="0"/>
          </a:p>
        </p:txBody>
      </p:sp>
      <p:sp>
        <p:nvSpPr>
          <p:cNvPr id="216" name="Textfeld 20"/>
          <p:cNvSpPr txBox="1"/>
          <p:nvPr/>
        </p:nvSpPr>
        <p:spPr>
          <a:xfrm>
            <a:off x="1195338" y="1799339"/>
            <a:ext cx="813360" cy="276999"/>
          </a:xfrm>
          <a:prstGeom prst="rect">
            <a:avLst/>
          </a:prstGeom>
          <a:noFill/>
        </p:spPr>
        <p:txBody>
          <a:bodyPr wrap="square" rtlCol="0">
            <a:spAutoFit/>
          </a:bodyPr>
          <a:lstStyle/>
          <a:p>
            <a:pPr algn="r"/>
            <a:r>
              <a:rPr lang="en-US" sz="1200" dirty="0" smtClean="0"/>
              <a:t>Stark</a:t>
            </a:r>
            <a:endParaRPr lang="en-US" sz="1200" dirty="0"/>
          </a:p>
        </p:txBody>
      </p:sp>
      <p:sp>
        <p:nvSpPr>
          <p:cNvPr id="217" name="Textfeld 19"/>
          <p:cNvSpPr txBox="1"/>
          <p:nvPr/>
        </p:nvSpPr>
        <p:spPr>
          <a:xfrm>
            <a:off x="1195338" y="3074485"/>
            <a:ext cx="813360" cy="276999"/>
          </a:xfrm>
          <a:prstGeom prst="rect">
            <a:avLst/>
          </a:prstGeom>
          <a:noFill/>
        </p:spPr>
        <p:txBody>
          <a:bodyPr wrap="square" rtlCol="0">
            <a:spAutoFit/>
          </a:bodyPr>
          <a:lstStyle/>
          <a:p>
            <a:pPr algn="r"/>
            <a:r>
              <a:rPr lang="de-DE" sz="1200" dirty="0" smtClean="0"/>
              <a:t>Schwach</a:t>
            </a:r>
            <a:endParaRPr lang="de-DE" sz="1200" dirty="0"/>
          </a:p>
        </p:txBody>
      </p:sp>
      <p:sp>
        <p:nvSpPr>
          <p:cNvPr id="34" name="TextBox 33"/>
          <p:cNvSpPr txBox="1"/>
          <p:nvPr/>
        </p:nvSpPr>
        <p:spPr>
          <a:xfrm>
            <a:off x="5064354" y="1304218"/>
            <a:ext cx="2884926" cy="461665"/>
          </a:xfrm>
          <a:prstGeom prst="rect">
            <a:avLst/>
          </a:prstGeom>
          <a:noFill/>
        </p:spPr>
        <p:txBody>
          <a:bodyPr wrap="square" rtlCol="0">
            <a:spAutoFit/>
          </a:bodyPr>
          <a:lstStyle/>
          <a:p>
            <a:r>
              <a:rPr lang="de-DE" sz="1200" b="1" dirty="0" smtClean="0"/>
              <a:t>Funktioniert, wenn X</a:t>
            </a:r>
            <a:r>
              <a:rPr lang="de-DE" sz="1200" b="1" baseline="-25000" dirty="0" smtClean="0"/>
              <a:t>1</a:t>
            </a:r>
            <a:r>
              <a:rPr lang="de-DE" sz="1200" b="1" dirty="0" smtClean="0"/>
              <a:t> der Boss ist und Teamwork schafft</a:t>
            </a:r>
            <a:endParaRPr lang="de-DE" sz="1200" b="1" dirty="0"/>
          </a:p>
        </p:txBody>
      </p:sp>
      <p:sp>
        <p:nvSpPr>
          <p:cNvPr id="220" name="TextBox 219"/>
          <p:cNvSpPr txBox="1"/>
          <p:nvPr/>
        </p:nvSpPr>
        <p:spPr>
          <a:xfrm>
            <a:off x="5064354" y="3945848"/>
            <a:ext cx="2884926" cy="461665"/>
          </a:xfrm>
          <a:prstGeom prst="rect">
            <a:avLst/>
          </a:prstGeom>
          <a:noFill/>
        </p:spPr>
        <p:txBody>
          <a:bodyPr wrap="square" rtlCol="0">
            <a:spAutoFit/>
          </a:bodyPr>
          <a:lstStyle/>
          <a:p>
            <a:r>
              <a:rPr lang="de-DE" sz="1200" b="1" dirty="0" smtClean="0"/>
              <a:t>Funktioniert, egal wer der Boss ist, solange das Teamwork funktioniert</a:t>
            </a:r>
            <a:endParaRPr lang="de-DE" sz="1200" b="1" dirty="0"/>
          </a:p>
        </p:txBody>
      </p:sp>
      <p:sp>
        <p:nvSpPr>
          <p:cNvPr id="221" name="TextBox 220"/>
          <p:cNvSpPr txBox="1"/>
          <p:nvPr/>
        </p:nvSpPr>
        <p:spPr>
          <a:xfrm>
            <a:off x="951021" y="1304218"/>
            <a:ext cx="2884926" cy="276999"/>
          </a:xfrm>
          <a:prstGeom prst="rect">
            <a:avLst/>
          </a:prstGeom>
          <a:noFill/>
        </p:spPr>
        <p:txBody>
          <a:bodyPr wrap="square" rtlCol="0">
            <a:spAutoFit/>
          </a:bodyPr>
          <a:lstStyle/>
          <a:p>
            <a:r>
              <a:rPr lang="de-DE" sz="1200" b="1" dirty="0" smtClean="0"/>
              <a:t>Zu wenig Führungsfähigkeiten</a:t>
            </a:r>
            <a:endParaRPr lang="de-DE" sz="1200" b="1" dirty="0"/>
          </a:p>
        </p:txBody>
      </p:sp>
      <p:sp>
        <p:nvSpPr>
          <p:cNvPr id="222" name="TextBox 221"/>
          <p:cNvSpPr txBox="1"/>
          <p:nvPr/>
        </p:nvSpPr>
        <p:spPr>
          <a:xfrm>
            <a:off x="951021" y="3945848"/>
            <a:ext cx="2884926" cy="276999"/>
          </a:xfrm>
          <a:prstGeom prst="rect">
            <a:avLst/>
          </a:prstGeom>
          <a:noFill/>
        </p:spPr>
        <p:txBody>
          <a:bodyPr wrap="square" rtlCol="0">
            <a:spAutoFit/>
          </a:bodyPr>
          <a:lstStyle/>
          <a:p>
            <a:r>
              <a:rPr lang="de-DE" sz="1200" b="1" dirty="0" smtClean="0"/>
              <a:t>Zu wenig Management-Fähigkeiten</a:t>
            </a:r>
            <a:endParaRPr lang="de-DE" sz="1200" b="1" dirty="0"/>
          </a:p>
        </p:txBody>
      </p:sp>
      <p:sp>
        <p:nvSpPr>
          <p:cNvPr id="223" name="Textfeld 24"/>
          <p:cNvSpPr txBox="1"/>
          <p:nvPr/>
        </p:nvSpPr>
        <p:spPr>
          <a:xfrm>
            <a:off x="2172972" y="4524111"/>
            <a:ext cx="218445" cy="276999"/>
          </a:xfrm>
          <a:prstGeom prst="rect">
            <a:avLst/>
          </a:prstGeom>
          <a:noFill/>
        </p:spPr>
        <p:txBody>
          <a:bodyPr wrap="square" rtlCol="0">
            <a:spAutoFit/>
          </a:bodyPr>
          <a:lstStyle/>
          <a:p>
            <a:pPr algn="r"/>
            <a:r>
              <a:rPr lang="en-US" sz="1200" dirty="0"/>
              <a:t>x</a:t>
            </a:r>
          </a:p>
        </p:txBody>
      </p:sp>
      <p:sp>
        <p:nvSpPr>
          <p:cNvPr id="224" name="Textfeld 25"/>
          <p:cNvSpPr txBox="1"/>
          <p:nvPr/>
        </p:nvSpPr>
        <p:spPr>
          <a:xfrm>
            <a:off x="2208412" y="4808902"/>
            <a:ext cx="218445" cy="276999"/>
          </a:xfrm>
          <a:prstGeom prst="rect">
            <a:avLst/>
          </a:prstGeom>
          <a:noFill/>
        </p:spPr>
        <p:txBody>
          <a:bodyPr wrap="square" rtlCol="0">
            <a:spAutoFit/>
          </a:bodyPr>
          <a:lstStyle/>
          <a:p>
            <a:pPr algn="r"/>
            <a:r>
              <a:rPr lang="en-US" sz="1200" dirty="0"/>
              <a:t>x</a:t>
            </a:r>
          </a:p>
        </p:txBody>
      </p:sp>
      <p:sp>
        <p:nvSpPr>
          <p:cNvPr id="225" name="Textfeld 28"/>
          <p:cNvSpPr txBox="1"/>
          <p:nvPr/>
        </p:nvSpPr>
        <p:spPr>
          <a:xfrm>
            <a:off x="2337495" y="4668571"/>
            <a:ext cx="218445" cy="276999"/>
          </a:xfrm>
          <a:prstGeom prst="rect">
            <a:avLst/>
          </a:prstGeom>
          <a:noFill/>
        </p:spPr>
        <p:txBody>
          <a:bodyPr wrap="square" rtlCol="0">
            <a:spAutoFit/>
          </a:bodyPr>
          <a:lstStyle/>
          <a:p>
            <a:pPr algn="r"/>
            <a:r>
              <a:rPr lang="en-US" sz="1200" dirty="0"/>
              <a:t>x</a:t>
            </a:r>
          </a:p>
        </p:txBody>
      </p:sp>
      <p:sp>
        <p:nvSpPr>
          <p:cNvPr id="226" name="Textfeld 29"/>
          <p:cNvSpPr txBox="1"/>
          <p:nvPr/>
        </p:nvSpPr>
        <p:spPr>
          <a:xfrm>
            <a:off x="2371697" y="4837229"/>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27" name="Textfeld 30"/>
          <p:cNvSpPr txBox="1"/>
          <p:nvPr/>
        </p:nvSpPr>
        <p:spPr>
          <a:xfrm>
            <a:off x="2501839" y="5250427"/>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28" name="Textfeld 32"/>
          <p:cNvSpPr txBox="1"/>
          <p:nvPr/>
        </p:nvSpPr>
        <p:spPr>
          <a:xfrm>
            <a:off x="2689462" y="5433306"/>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29" name="Textfeld 33"/>
          <p:cNvSpPr txBox="1"/>
          <p:nvPr/>
        </p:nvSpPr>
        <p:spPr>
          <a:xfrm>
            <a:off x="2312867" y="5241393"/>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30" name="Textfeld 35"/>
          <p:cNvSpPr txBox="1"/>
          <p:nvPr/>
        </p:nvSpPr>
        <p:spPr>
          <a:xfrm>
            <a:off x="2748412" y="5223695"/>
            <a:ext cx="218445" cy="276999"/>
          </a:xfrm>
          <a:prstGeom prst="rect">
            <a:avLst/>
          </a:prstGeom>
          <a:noFill/>
        </p:spPr>
        <p:txBody>
          <a:bodyPr wrap="square" rtlCol="0">
            <a:spAutoFit/>
          </a:bodyPr>
          <a:lstStyle/>
          <a:p>
            <a:pPr algn="r"/>
            <a:r>
              <a:rPr lang="en-US" sz="1200" dirty="0"/>
              <a:t>x</a:t>
            </a:r>
          </a:p>
        </p:txBody>
      </p:sp>
      <p:sp>
        <p:nvSpPr>
          <p:cNvPr id="231" name="Textfeld 28"/>
          <p:cNvSpPr txBox="1"/>
          <p:nvPr/>
        </p:nvSpPr>
        <p:spPr>
          <a:xfrm>
            <a:off x="2764482" y="4668571"/>
            <a:ext cx="218445" cy="276999"/>
          </a:xfrm>
          <a:prstGeom prst="rect">
            <a:avLst/>
          </a:prstGeom>
          <a:noFill/>
        </p:spPr>
        <p:txBody>
          <a:bodyPr wrap="square" rtlCol="0">
            <a:spAutoFit/>
          </a:bodyPr>
          <a:lstStyle/>
          <a:p>
            <a:pPr algn="r"/>
            <a:r>
              <a:rPr lang="en-US" sz="1200" dirty="0"/>
              <a:t>x</a:t>
            </a:r>
          </a:p>
        </p:txBody>
      </p:sp>
      <p:sp>
        <p:nvSpPr>
          <p:cNvPr id="232" name="Textfeld 29"/>
          <p:cNvSpPr txBox="1"/>
          <p:nvPr/>
        </p:nvSpPr>
        <p:spPr>
          <a:xfrm>
            <a:off x="2798684" y="4837229"/>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33" name="Textfeld 29"/>
          <p:cNvSpPr txBox="1"/>
          <p:nvPr/>
        </p:nvSpPr>
        <p:spPr>
          <a:xfrm>
            <a:off x="2779891" y="2636199"/>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34" name="Textfeld 29"/>
          <p:cNvSpPr txBox="1"/>
          <p:nvPr/>
        </p:nvSpPr>
        <p:spPr>
          <a:xfrm>
            <a:off x="2920568" y="2788599"/>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35" name="Textfeld 29"/>
          <p:cNvSpPr txBox="1"/>
          <p:nvPr/>
        </p:nvSpPr>
        <p:spPr>
          <a:xfrm>
            <a:off x="3061245" y="2940999"/>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36" name="Textfeld 29"/>
          <p:cNvSpPr txBox="1"/>
          <p:nvPr/>
        </p:nvSpPr>
        <p:spPr>
          <a:xfrm>
            <a:off x="2840823" y="2525971"/>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37" name="Textfeld 29"/>
          <p:cNvSpPr txBox="1"/>
          <p:nvPr/>
        </p:nvSpPr>
        <p:spPr>
          <a:xfrm>
            <a:off x="3044491" y="2719315"/>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38" name="Textfeld 29"/>
          <p:cNvSpPr txBox="1"/>
          <p:nvPr/>
        </p:nvSpPr>
        <p:spPr>
          <a:xfrm>
            <a:off x="3122177" y="2585107"/>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39" name="Textfeld 29"/>
          <p:cNvSpPr txBox="1"/>
          <p:nvPr/>
        </p:nvSpPr>
        <p:spPr>
          <a:xfrm>
            <a:off x="2779891" y="2891218"/>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40" name="Textfeld 29"/>
          <p:cNvSpPr txBox="1"/>
          <p:nvPr/>
        </p:nvSpPr>
        <p:spPr>
          <a:xfrm>
            <a:off x="2981500" y="2569187"/>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41" name="Textfeld 29"/>
          <p:cNvSpPr txBox="1"/>
          <p:nvPr/>
        </p:nvSpPr>
        <p:spPr>
          <a:xfrm>
            <a:off x="2716939" y="2173395"/>
            <a:ext cx="218445" cy="276999"/>
          </a:xfrm>
          <a:prstGeom prst="rect">
            <a:avLst/>
          </a:prstGeom>
          <a:noFill/>
        </p:spPr>
        <p:txBody>
          <a:bodyPr wrap="square" rtlCol="0">
            <a:spAutoFit/>
          </a:bodyPr>
          <a:lstStyle/>
          <a:p>
            <a:pPr algn="r"/>
            <a:r>
              <a:rPr lang="en-US" sz="1200" dirty="0" smtClean="0"/>
              <a:t>x</a:t>
            </a:r>
            <a:endParaRPr lang="en-US" sz="1200" dirty="0"/>
          </a:p>
        </p:txBody>
      </p:sp>
      <p:sp>
        <p:nvSpPr>
          <p:cNvPr id="242" name="Textfeld 29"/>
          <p:cNvSpPr txBox="1"/>
          <p:nvPr/>
        </p:nvSpPr>
        <p:spPr>
          <a:xfrm>
            <a:off x="2540565" y="2268931"/>
            <a:ext cx="218445" cy="276999"/>
          </a:xfrm>
          <a:prstGeom prst="rect">
            <a:avLst/>
          </a:prstGeom>
          <a:noFill/>
        </p:spPr>
        <p:txBody>
          <a:bodyPr wrap="square" rtlCol="0">
            <a:spAutoFit/>
          </a:bodyPr>
          <a:lstStyle/>
          <a:p>
            <a:pPr algn="r"/>
            <a:r>
              <a:rPr lang="en-US" sz="1200" dirty="0" smtClean="0"/>
              <a:t>x</a:t>
            </a:r>
            <a:endParaRPr lang="en-US" sz="1200" dirty="0"/>
          </a:p>
        </p:txBody>
      </p:sp>
      <p:sp>
        <p:nvSpPr>
          <p:cNvPr id="98" name="Textfeld 9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Die richtige Mischung aus Management- und Führungsfähigkeiten im Leitungsteam ist notwendig, um Veränderungen zu treiben</a:t>
            </a:r>
            <a:endParaRPr lang="de-DE" sz="1600" b="1" dirty="0">
              <a:solidFill>
                <a:srgbClr val="002060"/>
              </a:solidFill>
            </a:endParaRPr>
          </a:p>
        </p:txBody>
      </p:sp>
      <p:sp>
        <p:nvSpPr>
          <p:cNvPr id="99" name="Textfeld 98"/>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00" name="Textfeld 99"/>
          <p:cNvSpPr txBox="1"/>
          <p:nvPr/>
        </p:nvSpPr>
        <p:spPr>
          <a:xfrm>
            <a:off x="346710" y="6382247"/>
            <a:ext cx="1436612" cy="253916"/>
          </a:xfrm>
          <a:prstGeom prst="rect">
            <a:avLst/>
          </a:prstGeom>
          <a:noFill/>
        </p:spPr>
        <p:txBody>
          <a:bodyPr wrap="none" rtlCol="0">
            <a:spAutoFit/>
          </a:bodyPr>
          <a:lstStyle/>
          <a:p>
            <a:r>
              <a:rPr lang="de-DE" sz="1050" dirty="0" smtClean="0">
                <a:solidFill>
                  <a:schemeClr val="bg1">
                    <a:lumMod val="50000"/>
                  </a:schemeClr>
                </a:solidFill>
              </a:rPr>
              <a:t>Quelle: Kotter (2012)</a:t>
            </a:r>
            <a:endParaRPr lang="de-DE" sz="1050" dirty="0">
              <a:solidFill>
                <a:srgbClr val="FF0000"/>
              </a:solidFill>
            </a:endParaRPr>
          </a:p>
        </p:txBody>
      </p:sp>
      <p:grpSp>
        <p:nvGrpSpPr>
          <p:cNvPr id="101" name="Gruppieren 100"/>
          <p:cNvGrpSpPr/>
          <p:nvPr/>
        </p:nvGrpSpPr>
        <p:grpSpPr>
          <a:xfrm>
            <a:off x="0" y="400050"/>
            <a:ext cx="308611" cy="312155"/>
            <a:chOff x="411480" y="5383530"/>
            <a:chExt cx="308611" cy="312155"/>
          </a:xfrm>
        </p:grpSpPr>
        <p:sp>
          <p:nvSpPr>
            <p:cNvPr id="102" name="Ellipse 101"/>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3" name="Textfeld 102"/>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2</a:t>
              </a:r>
              <a:endParaRPr lang="de-DE" sz="1400" b="1" dirty="0"/>
            </a:p>
          </p:txBody>
        </p:sp>
      </p:grpSp>
      <p:sp>
        <p:nvSpPr>
          <p:cNvPr id="10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202</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976771017"/>
      </p:ext>
    </p:extLst>
  </p:cSld>
  <p:clrMapOvr>
    <a:masterClrMapping/>
  </p:clrMapOvr>
  <p:transition/>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4"/>
          <p:cNvSpPr>
            <a:spLocks noChangeArrowheads="1"/>
          </p:cNvSpPr>
          <p:nvPr/>
        </p:nvSpPr>
        <p:spPr bwMode="auto">
          <a:xfrm>
            <a:off x="3272911" y="1507281"/>
            <a:ext cx="2256030" cy="1237485"/>
          </a:xfrm>
          <a:prstGeom prst="hexagon">
            <a:avLst>
              <a:gd name="adj" fmla="val 30923"/>
              <a:gd name="vf" fmla="val 115470"/>
            </a:avLst>
          </a:prstGeom>
          <a:solidFill>
            <a:schemeClr val="accent2">
              <a:lumMod val="20000"/>
              <a:lumOff val="80000"/>
            </a:schemeClr>
          </a:solidFill>
          <a:ln w="9525">
            <a:solidFill>
              <a:schemeClr val="tx1"/>
            </a:solidFill>
            <a:miter lim="800000"/>
            <a:headEnd/>
            <a:tailEnd/>
          </a:ln>
        </p:spPr>
        <p:txBody>
          <a:bodyPr wrap="none" anchor="ctr"/>
          <a:lstStyle/>
          <a:p>
            <a:endParaRPr lang="en-US" sz="1200" b="1">
              <a:solidFill>
                <a:srgbClr val="000000"/>
              </a:solidFill>
            </a:endParaRPr>
          </a:p>
        </p:txBody>
      </p:sp>
      <p:sp>
        <p:nvSpPr>
          <p:cNvPr id="27" name="Rectangle 286"/>
          <p:cNvSpPr txBox="1">
            <a:spLocks noChangeArrowheads="1"/>
          </p:cNvSpPr>
          <p:nvPr/>
        </p:nvSpPr>
        <p:spPr bwMode="auto">
          <a:xfrm>
            <a:off x="3607138" y="1849025"/>
            <a:ext cx="1585189" cy="553998"/>
          </a:xfrm>
          <a:prstGeom prst="rect">
            <a:avLst/>
          </a:prstGeom>
          <a:noFill/>
          <a:ln w="9525">
            <a:noFill/>
            <a:miter lim="800000"/>
            <a:headEnd/>
            <a:tailEnd/>
          </a:ln>
          <a:effectLst/>
          <a:extLst/>
        </p:spPr>
        <p:txBody>
          <a:bodyPr vert="horz" wrap="square" lIns="0" tIns="0" rIns="0" bIns="0" numCol="1" anchor="ctr" anchorCtr="1"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smtClean="0">
                <a:solidFill>
                  <a:srgbClr val="000000"/>
                </a:solidFill>
              </a:rPr>
              <a:t>Vorstellbar</a:t>
            </a:r>
            <a:endParaRPr lang="en-US" sz="1200" b="1" dirty="0" smtClean="0">
              <a:solidFill>
                <a:srgbClr val="000000"/>
              </a:solidFill>
            </a:endParaRPr>
          </a:p>
          <a:p>
            <a:pPr algn="ctr">
              <a:buClr>
                <a:srgbClr val="000000"/>
              </a:buClr>
            </a:pPr>
            <a:r>
              <a:rPr lang="en-US" sz="1200" dirty="0" err="1" smtClean="0">
                <a:solidFill>
                  <a:srgbClr val="000000"/>
                </a:solidFill>
              </a:rPr>
              <a:t>Stellt</a:t>
            </a:r>
            <a:r>
              <a:rPr lang="en-US" sz="1200" dirty="0" smtClean="0">
                <a:solidFill>
                  <a:srgbClr val="000000"/>
                </a:solidFill>
              </a:rPr>
              <a:t> </a:t>
            </a:r>
            <a:r>
              <a:rPr lang="en-US" sz="1200" dirty="0" err="1" smtClean="0">
                <a:solidFill>
                  <a:srgbClr val="000000"/>
                </a:solidFill>
              </a:rPr>
              <a:t>ein</a:t>
            </a:r>
            <a:r>
              <a:rPr lang="en-US" sz="1200" dirty="0" smtClean="0">
                <a:solidFill>
                  <a:srgbClr val="000000"/>
                </a:solidFill>
              </a:rPr>
              <a:t> </a:t>
            </a:r>
            <a:r>
              <a:rPr lang="en-US" sz="1200" dirty="0" err="1" smtClean="0">
                <a:solidFill>
                  <a:srgbClr val="000000"/>
                </a:solidFill>
              </a:rPr>
              <a:t>Bild</a:t>
            </a:r>
            <a:r>
              <a:rPr lang="en-US" sz="1200" dirty="0" smtClean="0">
                <a:solidFill>
                  <a:srgbClr val="000000"/>
                </a:solidFill>
              </a:rPr>
              <a:t> </a:t>
            </a:r>
            <a:r>
              <a:rPr lang="en-US" sz="1200" dirty="0" err="1" smtClean="0">
                <a:solidFill>
                  <a:srgbClr val="000000"/>
                </a:solidFill>
              </a:rPr>
              <a:t>einer</a:t>
            </a:r>
            <a:r>
              <a:rPr lang="en-US" sz="1200" dirty="0" smtClean="0">
                <a:solidFill>
                  <a:srgbClr val="000000"/>
                </a:solidFill>
              </a:rPr>
              <a:t> </a:t>
            </a:r>
            <a:r>
              <a:rPr lang="en-US" sz="1200" dirty="0" err="1" smtClean="0">
                <a:solidFill>
                  <a:srgbClr val="000000"/>
                </a:solidFill>
              </a:rPr>
              <a:t>möglichen</a:t>
            </a:r>
            <a:r>
              <a:rPr lang="en-US" sz="1200" dirty="0" smtClean="0">
                <a:solidFill>
                  <a:srgbClr val="000000"/>
                </a:solidFill>
              </a:rPr>
              <a:t> </a:t>
            </a:r>
            <a:r>
              <a:rPr lang="en-US" sz="1200" dirty="0" err="1" smtClean="0">
                <a:solidFill>
                  <a:srgbClr val="000000"/>
                </a:solidFill>
              </a:rPr>
              <a:t>Zukunft</a:t>
            </a:r>
            <a:r>
              <a:rPr lang="en-US" sz="1200" dirty="0" smtClean="0">
                <a:solidFill>
                  <a:srgbClr val="000000"/>
                </a:solidFill>
              </a:rPr>
              <a:t> </a:t>
            </a:r>
            <a:r>
              <a:rPr lang="en-US" sz="1200" dirty="0" err="1" smtClean="0">
                <a:solidFill>
                  <a:srgbClr val="000000"/>
                </a:solidFill>
              </a:rPr>
              <a:t>dar</a:t>
            </a:r>
            <a:endParaRPr lang="en-US" sz="1200" dirty="0">
              <a:solidFill>
                <a:srgbClr val="000000"/>
              </a:solidFill>
            </a:endParaRPr>
          </a:p>
        </p:txBody>
      </p:sp>
      <p:sp>
        <p:nvSpPr>
          <p:cNvPr id="24" name="AutoShape 11"/>
          <p:cNvSpPr>
            <a:spLocks noChangeArrowheads="1"/>
          </p:cNvSpPr>
          <p:nvPr/>
        </p:nvSpPr>
        <p:spPr bwMode="auto">
          <a:xfrm>
            <a:off x="5221923" y="2216729"/>
            <a:ext cx="2256030" cy="1237485"/>
          </a:xfrm>
          <a:prstGeom prst="hexagon">
            <a:avLst>
              <a:gd name="adj" fmla="val 30923"/>
              <a:gd name="vf" fmla="val 115470"/>
            </a:avLst>
          </a:prstGeom>
          <a:solidFill>
            <a:schemeClr val="accent2">
              <a:lumMod val="20000"/>
              <a:lumOff val="80000"/>
            </a:schemeClr>
          </a:solidFill>
          <a:ln w="9525">
            <a:solidFill>
              <a:schemeClr val="tx1"/>
            </a:solidFill>
            <a:miter lim="800000"/>
            <a:headEnd/>
            <a:tailEnd/>
          </a:ln>
        </p:spPr>
        <p:txBody>
          <a:bodyPr wrap="none" anchor="ctr"/>
          <a:lstStyle/>
          <a:p>
            <a:endParaRPr lang="en-US" sz="1200" b="1">
              <a:solidFill>
                <a:srgbClr val="000000"/>
              </a:solidFill>
            </a:endParaRPr>
          </a:p>
        </p:txBody>
      </p:sp>
      <p:sp>
        <p:nvSpPr>
          <p:cNvPr id="25" name="Rectangle 286"/>
          <p:cNvSpPr txBox="1">
            <a:spLocks noChangeArrowheads="1"/>
          </p:cNvSpPr>
          <p:nvPr/>
        </p:nvSpPr>
        <p:spPr bwMode="auto">
          <a:xfrm>
            <a:off x="5551375" y="2377046"/>
            <a:ext cx="1585189" cy="923330"/>
          </a:xfrm>
          <a:prstGeom prst="rect">
            <a:avLst/>
          </a:prstGeom>
          <a:noFill/>
          <a:ln w="9525">
            <a:noFill/>
            <a:miter lim="800000"/>
            <a:headEnd/>
            <a:tailEnd/>
          </a:ln>
          <a:effectLst/>
          <a:extLst/>
        </p:spPr>
        <p:txBody>
          <a:bodyPr vert="horz" wrap="square" lIns="0" tIns="0" rIns="0" bIns="0" numCol="1" anchor="ctr" anchorCtr="1"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smtClean="0">
                <a:solidFill>
                  <a:srgbClr val="000000"/>
                </a:solidFill>
              </a:rPr>
              <a:t>Wünschenswert</a:t>
            </a:r>
            <a:endParaRPr lang="en-US" sz="1200" b="1" dirty="0" smtClean="0">
              <a:solidFill>
                <a:srgbClr val="000000"/>
              </a:solidFill>
            </a:endParaRPr>
          </a:p>
          <a:p>
            <a:pPr algn="ctr">
              <a:buClr>
                <a:srgbClr val="000000"/>
              </a:buClr>
            </a:pPr>
            <a:r>
              <a:rPr lang="en-US" sz="1200" dirty="0" err="1" smtClean="0">
                <a:solidFill>
                  <a:srgbClr val="000000"/>
                </a:solidFill>
              </a:rPr>
              <a:t>Spricht</a:t>
            </a:r>
            <a:r>
              <a:rPr lang="en-US" sz="1200" dirty="0" smtClean="0">
                <a:solidFill>
                  <a:srgbClr val="000000"/>
                </a:solidFill>
              </a:rPr>
              <a:t> die </a:t>
            </a:r>
            <a:r>
              <a:rPr lang="en-US" sz="1200" dirty="0" err="1" smtClean="0">
                <a:solidFill>
                  <a:srgbClr val="000000"/>
                </a:solidFill>
              </a:rPr>
              <a:t>langfristigen</a:t>
            </a:r>
            <a:r>
              <a:rPr lang="en-US" sz="1200" dirty="0" smtClean="0">
                <a:solidFill>
                  <a:srgbClr val="000000"/>
                </a:solidFill>
              </a:rPr>
              <a:t> </a:t>
            </a:r>
            <a:r>
              <a:rPr lang="en-US" sz="1200" dirty="0" err="1" smtClean="0">
                <a:solidFill>
                  <a:srgbClr val="000000"/>
                </a:solidFill>
              </a:rPr>
              <a:t>Interessen</a:t>
            </a:r>
            <a:r>
              <a:rPr lang="en-US" sz="1200" dirty="0" smtClean="0">
                <a:solidFill>
                  <a:srgbClr val="000000"/>
                </a:solidFill>
              </a:rPr>
              <a:t> der </a:t>
            </a:r>
            <a:r>
              <a:rPr lang="en-US" sz="1200" dirty="0" err="1" smtClean="0">
                <a:solidFill>
                  <a:srgbClr val="000000"/>
                </a:solidFill>
              </a:rPr>
              <a:t>Mitarbeiter</a:t>
            </a:r>
            <a:r>
              <a:rPr lang="en-US" sz="1200" dirty="0" smtClean="0">
                <a:solidFill>
                  <a:srgbClr val="000000"/>
                </a:solidFill>
              </a:rPr>
              <a:t> und </a:t>
            </a:r>
            <a:r>
              <a:rPr lang="en-US" sz="1200" dirty="0" err="1" smtClean="0">
                <a:solidFill>
                  <a:srgbClr val="000000"/>
                </a:solidFill>
              </a:rPr>
              <a:t>anderer</a:t>
            </a:r>
            <a:r>
              <a:rPr lang="en-US" sz="1200" dirty="0" smtClean="0">
                <a:solidFill>
                  <a:srgbClr val="000000"/>
                </a:solidFill>
              </a:rPr>
              <a:t> </a:t>
            </a:r>
            <a:r>
              <a:rPr lang="en-US" sz="1200" dirty="0" err="1" smtClean="0">
                <a:solidFill>
                  <a:srgbClr val="000000"/>
                </a:solidFill>
              </a:rPr>
              <a:t>Interessengruppen</a:t>
            </a:r>
            <a:r>
              <a:rPr lang="en-US" sz="1200" dirty="0" smtClean="0">
                <a:solidFill>
                  <a:srgbClr val="000000"/>
                </a:solidFill>
              </a:rPr>
              <a:t> an</a:t>
            </a:r>
            <a:endParaRPr lang="en-US" sz="1200" dirty="0">
              <a:solidFill>
                <a:srgbClr val="000000"/>
              </a:solidFill>
            </a:endParaRPr>
          </a:p>
        </p:txBody>
      </p:sp>
      <p:sp>
        <p:nvSpPr>
          <p:cNvPr id="22" name="AutoShape 12"/>
          <p:cNvSpPr>
            <a:spLocks noChangeArrowheads="1"/>
          </p:cNvSpPr>
          <p:nvPr/>
        </p:nvSpPr>
        <p:spPr bwMode="auto">
          <a:xfrm>
            <a:off x="5221923" y="3635626"/>
            <a:ext cx="2256030" cy="1237485"/>
          </a:xfrm>
          <a:prstGeom prst="hexagon">
            <a:avLst>
              <a:gd name="adj" fmla="val 30923"/>
              <a:gd name="vf" fmla="val 115470"/>
            </a:avLst>
          </a:prstGeom>
          <a:solidFill>
            <a:schemeClr val="accent2">
              <a:lumMod val="20000"/>
              <a:lumOff val="80000"/>
            </a:schemeClr>
          </a:solidFill>
          <a:ln w="9525">
            <a:solidFill>
              <a:schemeClr val="tx1"/>
            </a:solidFill>
            <a:miter lim="800000"/>
            <a:headEnd/>
            <a:tailEnd/>
          </a:ln>
        </p:spPr>
        <p:txBody>
          <a:bodyPr wrap="none" anchor="ctr"/>
          <a:lstStyle/>
          <a:p>
            <a:endParaRPr lang="en-US" sz="1200" b="1">
              <a:solidFill>
                <a:srgbClr val="000000"/>
              </a:solidFill>
            </a:endParaRPr>
          </a:p>
        </p:txBody>
      </p:sp>
      <p:sp>
        <p:nvSpPr>
          <p:cNvPr id="23" name="Rectangle 286"/>
          <p:cNvSpPr txBox="1">
            <a:spLocks noChangeArrowheads="1"/>
          </p:cNvSpPr>
          <p:nvPr/>
        </p:nvSpPr>
        <p:spPr bwMode="auto">
          <a:xfrm>
            <a:off x="5551375" y="3975749"/>
            <a:ext cx="1585189" cy="553998"/>
          </a:xfrm>
          <a:prstGeom prst="rect">
            <a:avLst/>
          </a:prstGeom>
          <a:noFill/>
          <a:ln w="9525">
            <a:noFill/>
            <a:miter lim="800000"/>
            <a:headEnd/>
            <a:tailEnd/>
          </a:ln>
          <a:effectLst/>
          <a:extLst/>
        </p:spPr>
        <p:txBody>
          <a:bodyPr vert="horz" wrap="square" lIns="0" tIns="0" rIns="0" bIns="0" numCol="1" anchor="ctr" anchorCtr="1"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smtClean="0">
                <a:solidFill>
                  <a:srgbClr val="000000"/>
                </a:solidFill>
              </a:rPr>
              <a:t>Machbar</a:t>
            </a:r>
            <a:endParaRPr lang="en-US" sz="1200" b="1" dirty="0" smtClean="0">
              <a:solidFill>
                <a:srgbClr val="000000"/>
              </a:solidFill>
            </a:endParaRPr>
          </a:p>
          <a:p>
            <a:pPr algn="ctr">
              <a:buClr>
                <a:srgbClr val="000000"/>
              </a:buClr>
            </a:pPr>
            <a:r>
              <a:rPr lang="en-US" sz="1200" dirty="0" err="1" smtClean="0">
                <a:solidFill>
                  <a:srgbClr val="000000"/>
                </a:solidFill>
              </a:rPr>
              <a:t>Enthält</a:t>
            </a:r>
            <a:r>
              <a:rPr lang="en-US" sz="1200" dirty="0" smtClean="0">
                <a:solidFill>
                  <a:srgbClr val="000000"/>
                </a:solidFill>
              </a:rPr>
              <a:t> </a:t>
            </a:r>
            <a:r>
              <a:rPr lang="en-US" sz="1200" dirty="0" err="1" smtClean="0">
                <a:solidFill>
                  <a:srgbClr val="000000"/>
                </a:solidFill>
              </a:rPr>
              <a:t>realistische</a:t>
            </a:r>
            <a:r>
              <a:rPr lang="en-US" sz="1200" dirty="0" smtClean="0">
                <a:solidFill>
                  <a:srgbClr val="000000"/>
                </a:solidFill>
              </a:rPr>
              <a:t>, </a:t>
            </a:r>
            <a:r>
              <a:rPr lang="en-US" sz="1200" dirty="0" err="1" smtClean="0">
                <a:solidFill>
                  <a:srgbClr val="000000"/>
                </a:solidFill>
              </a:rPr>
              <a:t>erreichbare</a:t>
            </a:r>
            <a:r>
              <a:rPr lang="en-US" sz="1200" dirty="0" smtClean="0">
                <a:solidFill>
                  <a:srgbClr val="000000"/>
                </a:solidFill>
              </a:rPr>
              <a:t> </a:t>
            </a:r>
            <a:r>
              <a:rPr lang="en-US" sz="1200" dirty="0" err="1" smtClean="0">
                <a:solidFill>
                  <a:srgbClr val="000000"/>
                </a:solidFill>
              </a:rPr>
              <a:t>Ziele</a:t>
            </a:r>
            <a:endParaRPr lang="en-US" sz="1200" dirty="0">
              <a:solidFill>
                <a:srgbClr val="000000"/>
              </a:solidFill>
            </a:endParaRPr>
          </a:p>
        </p:txBody>
      </p:sp>
      <p:sp>
        <p:nvSpPr>
          <p:cNvPr id="20" name="AutoShape 6"/>
          <p:cNvSpPr>
            <a:spLocks noChangeArrowheads="1"/>
          </p:cNvSpPr>
          <p:nvPr/>
        </p:nvSpPr>
        <p:spPr bwMode="auto">
          <a:xfrm>
            <a:off x="3272911" y="4345074"/>
            <a:ext cx="2256030" cy="1237485"/>
          </a:xfrm>
          <a:prstGeom prst="hexagon">
            <a:avLst>
              <a:gd name="adj" fmla="val 30923"/>
              <a:gd name="vf" fmla="val 115470"/>
            </a:avLst>
          </a:prstGeom>
          <a:solidFill>
            <a:schemeClr val="accent2">
              <a:lumMod val="20000"/>
              <a:lumOff val="80000"/>
            </a:schemeClr>
          </a:solidFill>
          <a:ln w="9525">
            <a:solidFill>
              <a:schemeClr val="tx1"/>
            </a:solidFill>
            <a:miter lim="800000"/>
            <a:headEnd/>
            <a:tailEnd/>
          </a:ln>
        </p:spPr>
        <p:txBody>
          <a:bodyPr wrap="none" anchor="ctr"/>
          <a:lstStyle/>
          <a:p>
            <a:endParaRPr lang="en-US" sz="1200" b="1">
              <a:solidFill>
                <a:srgbClr val="000000"/>
              </a:solidFill>
            </a:endParaRPr>
          </a:p>
        </p:txBody>
      </p:sp>
      <p:sp>
        <p:nvSpPr>
          <p:cNvPr id="21" name="Rectangle 286"/>
          <p:cNvSpPr txBox="1">
            <a:spLocks noChangeArrowheads="1"/>
          </p:cNvSpPr>
          <p:nvPr/>
        </p:nvSpPr>
        <p:spPr bwMode="auto">
          <a:xfrm>
            <a:off x="3607138" y="4495673"/>
            <a:ext cx="1585189" cy="923330"/>
          </a:xfrm>
          <a:prstGeom prst="rect">
            <a:avLst/>
          </a:prstGeom>
          <a:noFill/>
          <a:ln w="9525">
            <a:noFill/>
            <a:miter lim="800000"/>
            <a:headEnd/>
            <a:tailEnd/>
          </a:ln>
          <a:effectLst/>
          <a:extLst/>
        </p:spPr>
        <p:txBody>
          <a:bodyPr vert="horz" wrap="square" lIns="0" tIns="0" rIns="0" bIns="0" numCol="1" anchor="ctr" anchorCtr="1"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smtClean="0">
                <a:solidFill>
                  <a:srgbClr val="000000"/>
                </a:solidFill>
              </a:rPr>
              <a:t>Fokussiert</a:t>
            </a:r>
            <a:endParaRPr lang="en-US" sz="1200" b="1" dirty="0" smtClean="0">
              <a:solidFill>
                <a:srgbClr val="000000"/>
              </a:solidFill>
            </a:endParaRPr>
          </a:p>
          <a:p>
            <a:pPr algn="ctr">
              <a:buClr>
                <a:srgbClr val="000000"/>
              </a:buClr>
            </a:pPr>
            <a:r>
              <a:rPr lang="en-US" sz="1200" dirty="0" err="1" smtClean="0">
                <a:solidFill>
                  <a:srgbClr val="000000"/>
                </a:solidFill>
              </a:rPr>
              <a:t>Ist</a:t>
            </a:r>
            <a:r>
              <a:rPr lang="en-US" sz="1200" dirty="0" smtClean="0">
                <a:solidFill>
                  <a:srgbClr val="000000"/>
                </a:solidFill>
              </a:rPr>
              <a:t> </a:t>
            </a:r>
            <a:r>
              <a:rPr lang="en-US" sz="1200" dirty="0" err="1" smtClean="0">
                <a:solidFill>
                  <a:srgbClr val="000000"/>
                </a:solidFill>
              </a:rPr>
              <a:t>klar</a:t>
            </a:r>
            <a:r>
              <a:rPr lang="en-US" sz="1200" dirty="0" smtClean="0">
                <a:solidFill>
                  <a:srgbClr val="000000"/>
                </a:solidFill>
              </a:rPr>
              <a:t> </a:t>
            </a:r>
            <a:r>
              <a:rPr lang="en-US" sz="1200" dirty="0" err="1" smtClean="0"/>
              <a:t>genug</a:t>
            </a:r>
            <a:r>
              <a:rPr lang="en-US" sz="1200" dirty="0" smtClean="0">
                <a:solidFill>
                  <a:srgbClr val="FF0000"/>
                </a:solidFill>
              </a:rPr>
              <a:t>, </a:t>
            </a:r>
            <a:r>
              <a:rPr lang="en-US" sz="1200" dirty="0" smtClean="0">
                <a:solidFill>
                  <a:srgbClr val="000000"/>
                </a:solidFill>
              </a:rPr>
              <a:t>um </a:t>
            </a:r>
            <a:r>
              <a:rPr lang="en-US" sz="1200" dirty="0" err="1" smtClean="0">
                <a:solidFill>
                  <a:srgbClr val="000000"/>
                </a:solidFill>
              </a:rPr>
              <a:t>Leitlinien</a:t>
            </a:r>
            <a:r>
              <a:rPr lang="en-US" sz="1200" dirty="0" smtClean="0">
                <a:solidFill>
                  <a:srgbClr val="000000"/>
                </a:solidFill>
              </a:rPr>
              <a:t> </a:t>
            </a:r>
            <a:r>
              <a:rPr lang="en-US" sz="1200" dirty="0" err="1" smtClean="0">
                <a:solidFill>
                  <a:srgbClr val="000000"/>
                </a:solidFill>
              </a:rPr>
              <a:t>für</a:t>
            </a:r>
            <a:r>
              <a:rPr lang="en-US" sz="1200" dirty="0" smtClean="0">
                <a:solidFill>
                  <a:srgbClr val="000000"/>
                </a:solidFill>
              </a:rPr>
              <a:t> die </a:t>
            </a:r>
            <a:r>
              <a:rPr lang="en-US" sz="1200" dirty="0" err="1" smtClean="0">
                <a:solidFill>
                  <a:srgbClr val="000000"/>
                </a:solidFill>
              </a:rPr>
              <a:t>Entscheidungsfindung</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bieten</a:t>
            </a:r>
            <a:endParaRPr lang="en-US" sz="1200" dirty="0">
              <a:solidFill>
                <a:srgbClr val="000000"/>
              </a:solidFill>
            </a:endParaRPr>
          </a:p>
        </p:txBody>
      </p:sp>
      <p:sp>
        <p:nvSpPr>
          <p:cNvPr id="18" name="AutoShape 9"/>
          <p:cNvSpPr>
            <a:spLocks noChangeArrowheads="1"/>
          </p:cNvSpPr>
          <p:nvPr/>
        </p:nvSpPr>
        <p:spPr bwMode="auto">
          <a:xfrm>
            <a:off x="1309384" y="3635626"/>
            <a:ext cx="2256030" cy="1237485"/>
          </a:xfrm>
          <a:prstGeom prst="hexagon">
            <a:avLst>
              <a:gd name="adj" fmla="val 30923"/>
              <a:gd name="vf" fmla="val 115470"/>
            </a:avLst>
          </a:prstGeom>
          <a:solidFill>
            <a:schemeClr val="accent2">
              <a:lumMod val="20000"/>
              <a:lumOff val="80000"/>
            </a:schemeClr>
          </a:solidFill>
          <a:ln w="9525">
            <a:solidFill>
              <a:schemeClr val="tx1"/>
            </a:solidFill>
            <a:miter lim="800000"/>
            <a:headEnd/>
            <a:tailEnd/>
          </a:ln>
        </p:spPr>
        <p:txBody>
          <a:bodyPr wrap="none" anchor="ctr"/>
          <a:lstStyle/>
          <a:p>
            <a:endParaRPr lang="en-US" sz="1200" b="1">
              <a:solidFill>
                <a:srgbClr val="000000"/>
              </a:solidFill>
            </a:endParaRPr>
          </a:p>
        </p:txBody>
      </p:sp>
      <p:sp>
        <p:nvSpPr>
          <p:cNvPr id="19" name="Rectangle 286"/>
          <p:cNvSpPr txBox="1">
            <a:spLocks noChangeArrowheads="1"/>
          </p:cNvSpPr>
          <p:nvPr/>
        </p:nvSpPr>
        <p:spPr bwMode="auto">
          <a:xfrm>
            <a:off x="1650773" y="3698750"/>
            <a:ext cx="1585189" cy="1107996"/>
          </a:xfrm>
          <a:prstGeom prst="rect">
            <a:avLst/>
          </a:prstGeom>
          <a:noFill/>
          <a:ln w="9525">
            <a:noFill/>
            <a:miter lim="800000"/>
            <a:headEnd/>
            <a:tailEnd/>
          </a:ln>
          <a:effectLst/>
          <a:extLst/>
        </p:spPr>
        <p:txBody>
          <a:bodyPr vert="horz" wrap="square" lIns="0" tIns="0" rIns="0" bIns="0" numCol="1" anchor="ctr" anchorCtr="1"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smtClean="0">
                <a:solidFill>
                  <a:srgbClr val="000000"/>
                </a:solidFill>
              </a:rPr>
              <a:t>Flexibel</a:t>
            </a:r>
            <a:endParaRPr lang="en-US" sz="1200" b="1" dirty="0" smtClean="0">
              <a:solidFill>
                <a:srgbClr val="000000"/>
              </a:solidFill>
            </a:endParaRPr>
          </a:p>
          <a:p>
            <a:pPr algn="ctr">
              <a:buClr>
                <a:srgbClr val="000000"/>
              </a:buClr>
            </a:pPr>
            <a:r>
              <a:rPr lang="en-US" sz="1200" dirty="0" err="1" smtClean="0">
                <a:solidFill>
                  <a:srgbClr val="000000"/>
                </a:solidFill>
              </a:rPr>
              <a:t>Generell</a:t>
            </a:r>
            <a:r>
              <a:rPr lang="en-US" sz="1200" dirty="0" smtClean="0">
                <a:solidFill>
                  <a:srgbClr val="000000"/>
                </a:solidFill>
              </a:rPr>
              <a:t> </a:t>
            </a:r>
            <a:r>
              <a:rPr lang="en-US" sz="1200" dirty="0" err="1" smtClean="0">
                <a:solidFill>
                  <a:srgbClr val="000000"/>
                </a:solidFill>
              </a:rPr>
              <a:t>genug</a:t>
            </a:r>
            <a:r>
              <a:rPr lang="en-US" sz="1200" dirty="0" smtClean="0">
                <a:solidFill>
                  <a:srgbClr val="000000"/>
                </a:solidFill>
              </a:rPr>
              <a:t> </a:t>
            </a:r>
            <a:r>
              <a:rPr lang="en-US" sz="1200" dirty="0" err="1" smtClean="0">
                <a:solidFill>
                  <a:srgbClr val="000000"/>
                </a:solidFill>
              </a:rPr>
              <a:t>beschrieben</a:t>
            </a:r>
            <a:r>
              <a:rPr lang="en-US" sz="1200" dirty="0" smtClean="0">
                <a:solidFill>
                  <a:srgbClr val="FF0000"/>
                </a:solidFill>
              </a:rPr>
              <a:t>,</a:t>
            </a:r>
            <a:r>
              <a:rPr lang="en-US" sz="1200" dirty="0" smtClean="0">
                <a:solidFill>
                  <a:srgbClr val="000000"/>
                </a:solidFill>
              </a:rPr>
              <a:t> um </a:t>
            </a:r>
            <a:r>
              <a:rPr lang="en-US" sz="1200" dirty="0" err="1" smtClean="0">
                <a:solidFill>
                  <a:srgbClr val="000000"/>
                </a:solidFill>
              </a:rPr>
              <a:t>individuelle</a:t>
            </a:r>
            <a:r>
              <a:rPr lang="en-US" sz="1200" dirty="0" smtClean="0">
                <a:solidFill>
                  <a:srgbClr val="000000"/>
                </a:solidFill>
              </a:rPr>
              <a:t> </a:t>
            </a:r>
            <a:r>
              <a:rPr lang="en-US" sz="1200" dirty="0" err="1" smtClean="0">
                <a:solidFill>
                  <a:srgbClr val="000000"/>
                </a:solidFill>
              </a:rPr>
              <a:t>Initiativen</a:t>
            </a:r>
            <a:r>
              <a:rPr lang="en-US" sz="1200" dirty="0" smtClean="0">
                <a:solidFill>
                  <a:srgbClr val="000000"/>
                </a:solidFill>
              </a:rPr>
              <a:t> und alternative </a:t>
            </a:r>
            <a:r>
              <a:rPr lang="en-US" sz="1200" dirty="0" err="1" smtClean="0">
                <a:solidFill>
                  <a:srgbClr val="000000"/>
                </a:solidFill>
              </a:rPr>
              <a:t>Lösungen</a:t>
            </a:r>
            <a:r>
              <a:rPr lang="en-US" sz="1200" dirty="0" smtClean="0">
                <a:solidFill>
                  <a:srgbClr val="000000"/>
                </a:solidFill>
              </a:rPr>
              <a:t> </a:t>
            </a:r>
            <a:r>
              <a:rPr lang="en-US" sz="1200" dirty="0" err="1" smtClean="0">
                <a:solidFill>
                  <a:srgbClr val="000000"/>
                </a:solidFill>
              </a:rPr>
              <a:t>zuzulassen</a:t>
            </a:r>
            <a:endParaRPr lang="en-US" sz="1200" dirty="0">
              <a:solidFill>
                <a:srgbClr val="000000"/>
              </a:solidFill>
            </a:endParaRPr>
          </a:p>
        </p:txBody>
      </p:sp>
      <p:sp>
        <p:nvSpPr>
          <p:cNvPr id="16" name="AutoShape 8"/>
          <p:cNvSpPr>
            <a:spLocks noChangeArrowheads="1"/>
          </p:cNvSpPr>
          <p:nvPr/>
        </p:nvSpPr>
        <p:spPr bwMode="auto">
          <a:xfrm>
            <a:off x="1309384" y="2216729"/>
            <a:ext cx="2256030" cy="1237485"/>
          </a:xfrm>
          <a:prstGeom prst="hexagon">
            <a:avLst>
              <a:gd name="adj" fmla="val 30923"/>
              <a:gd name="vf" fmla="val 115470"/>
            </a:avLst>
          </a:prstGeom>
          <a:solidFill>
            <a:schemeClr val="accent2">
              <a:lumMod val="20000"/>
              <a:lumOff val="80000"/>
            </a:schemeClr>
          </a:solidFill>
          <a:ln w="9525">
            <a:solidFill>
              <a:schemeClr val="tx1"/>
            </a:solidFill>
            <a:miter lim="800000"/>
            <a:headEnd/>
            <a:tailEnd/>
          </a:ln>
        </p:spPr>
        <p:txBody>
          <a:bodyPr wrap="none" anchor="ctr"/>
          <a:lstStyle/>
          <a:p>
            <a:endParaRPr lang="en-US" sz="1200" b="1">
              <a:solidFill>
                <a:srgbClr val="000000"/>
              </a:solidFill>
            </a:endParaRPr>
          </a:p>
        </p:txBody>
      </p:sp>
      <p:sp>
        <p:nvSpPr>
          <p:cNvPr id="17" name="Rectangle 286"/>
          <p:cNvSpPr txBox="1">
            <a:spLocks noChangeArrowheads="1"/>
          </p:cNvSpPr>
          <p:nvPr/>
        </p:nvSpPr>
        <p:spPr bwMode="auto">
          <a:xfrm>
            <a:off x="1650773" y="2469379"/>
            <a:ext cx="1585189" cy="738664"/>
          </a:xfrm>
          <a:prstGeom prst="rect">
            <a:avLst/>
          </a:prstGeom>
          <a:noFill/>
          <a:ln w="9525">
            <a:noFill/>
            <a:miter lim="800000"/>
            <a:headEnd/>
            <a:tailEnd/>
          </a:ln>
          <a:effectLst/>
          <a:extLst/>
        </p:spPr>
        <p:txBody>
          <a:bodyPr vert="horz" wrap="square" lIns="0" tIns="0" rIns="0" bIns="0" numCol="1" anchor="ctr" anchorCtr="1"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smtClean="0">
                <a:solidFill>
                  <a:srgbClr val="000000"/>
                </a:solidFill>
              </a:rPr>
              <a:t>Kommunizierbar</a:t>
            </a:r>
            <a:endParaRPr lang="en-US" sz="1200" b="1" dirty="0" smtClean="0">
              <a:solidFill>
                <a:srgbClr val="000000"/>
              </a:solidFill>
            </a:endParaRPr>
          </a:p>
          <a:p>
            <a:pPr algn="ctr">
              <a:buClr>
                <a:srgbClr val="000000"/>
              </a:buClr>
            </a:pPr>
            <a:r>
              <a:rPr lang="en-US" sz="1200" dirty="0" err="1" smtClean="0">
                <a:solidFill>
                  <a:srgbClr val="000000"/>
                </a:solidFill>
              </a:rPr>
              <a:t>Kann</a:t>
            </a:r>
            <a:r>
              <a:rPr lang="en-US" sz="1200" dirty="0" smtClean="0">
                <a:solidFill>
                  <a:srgbClr val="000000"/>
                </a:solidFill>
              </a:rPr>
              <a:t> </a:t>
            </a:r>
            <a:r>
              <a:rPr lang="en-US" sz="1200" dirty="0" err="1" smtClean="0">
                <a:solidFill>
                  <a:srgbClr val="000000"/>
                </a:solidFill>
              </a:rPr>
              <a:t>einfach</a:t>
            </a:r>
            <a:r>
              <a:rPr lang="en-US" sz="1200" dirty="0" smtClean="0">
                <a:solidFill>
                  <a:srgbClr val="000000"/>
                </a:solidFill>
              </a:rPr>
              <a:t> und </a:t>
            </a:r>
            <a:r>
              <a:rPr lang="en-US" sz="1200" dirty="0" err="1" smtClean="0">
                <a:solidFill>
                  <a:srgbClr val="000000"/>
                </a:solidFill>
              </a:rPr>
              <a:t>innerhalb</a:t>
            </a:r>
            <a:r>
              <a:rPr lang="en-US" sz="1200" dirty="0" smtClean="0">
                <a:solidFill>
                  <a:srgbClr val="000000"/>
                </a:solidFill>
              </a:rPr>
              <a:t> von </a:t>
            </a:r>
            <a:r>
              <a:rPr lang="en-US" sz="1200" dirty="0" err="1" smtClean="0">
                <a:solidFill>
                  <a:srgbClr val="000000"/>
                </a:solidFill>
              </a:rPr>
              <a:t>fünf</a:t>
            </a:r>
            <a:r>
              <a:rPr lang="en-US" sz="1200" dirty="0" smtClean="0">
                <a:solidFill>
                  <a:srgbClr val="000000"/>
                </a:solidFill>
              </a:rPr>
              <a:t> </a:t>
            </a:r>
            <a:r>
              <a:rPr lang="en-US" sz="1200" dirty="0" err="1" smtClean="0">
                <a:solidFill>
                  <a:srgbClr val="000000"/>
                </a:solidFill>
              </a:rPr>
              <a:t>Minuten</a:t>
            </a:r>
            <a:r>
              <a:rPr lang="en-US" sz="1200" dirty="0" smtClean="0">
                <a:solidFill>
                  <a:srgbClr val="000000"/>
                </a:solidFill>
              </a:rPr>
              <a:t> </a:t>
            </a:r>
            <a:r>
              <a:rPr lang="en-US" sz="1200" dirty="0" err="1" smtClean="0">
                <a:solidFill>
                  <a:srgbClr val="000000"/>
                </a:solidFill>
              </a:rPr>
              <a:t>erzählt</a:t>
            </a:r>
            <a:r>
              <a:rPr lang="en-US" sz="1200" dirty="0" smtClean="0">
                <a:solidFill>
                  <a:srgbClr val="000000"/>
                </a:solidFill>
              </a:rPr>
              <a:t> </a:t>
            </a:r>
            <a:r>
              <a:rPr lang="en-US" sz="1200" dirty="0" err="1" smtClean="0">
                <a:solidFill>
                  <a:srgbClr val="000000"/>
                </a:solidFill>
              </a:rPr>
              <a:t>werden</a:t>
            </a:r>
            <a:endParaRPr lang="en-US" sz="1200" dirty="0">
              <a:solidFill>
                <a:srgbClr val="000000"/>
              </a:solidFill>
            </a:endParaRPr>
          </a:p>
        </p:txBody>
      </p:sp>
      <p:sp>
        <p:nvSpPr>
          <p:cNvPr id="30" name="Rectangle 286"/>
          <p:cNvSpPr txBox="1">
            <a:spLocks noChangeArrowheads="1"/>
          </p:cNvSpPr>
          <p:nvPr/>
        </p:nvSpPr>
        <p:spPr bwMode="auto">
          <a:xfrm>
            <a:off x="3607138" y="3269548"/>
            <a:ext cx="1585189" cy="369332"/>
          </a:xfrm>
          <a:prstGeom prst="rect">
            <a:avLst/>
          </a:prstGeom>
          <a:noFill/>
          <a:ln w="9525">
            <a:noFill/>
            <a:miter lim="800000"/>
            <a:headEnd/>
            <a:tailEnd/>
          </a:ln>
          <a:effectLst/>
          <a:extLst/>
        </p:spPr>
        <p:txBody>
          <a:bodyPr vert="horz" wrap="square" lIns="0" tIns="0" rIns="0" bIns="0" numCol="1" anchor="ctr" anchorCtr="1"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a:solidFill>
                  <a:srgbClr val="000000"/>
                </a:solidFill>
              </a:rPr>
              <a:t>Charakteristika</a:t>
            </a:r>
            <a:r>
              <a:rPr lang="en-US" sz="1200" b="1" dirty="0">
                <a:solidFill>
                  <a:srgbClr val="000000"/>
                </a:solidFill>
              </a:rPr>
              <a:t> </a:t>
            </a:r>
            <a:r>
              <a:rPr lang="en-US" sz="1200" b="1" dirty="0" err="1">
                <a:solidFill>
                  <a:srgbClr val="000000"/>
                </a:solidFill>
              </a:rPr>
              <a:t>effektiver</a:t>
            </a:r>
            <a:r>
              <a:rPr lang="en-US" sz="1200" b="1" dirty="0">
                <a:solidFill>
                  <a:srgbClr val="000000"/>
                </a:solidFill>
              </a:rPr>
              <a:t> </a:t>
            </a:r>
            <a:r>
              <a:rPr lang="en-US" sz="1200" b="1" dirty="0" err="1">
                <a:solidFill>
                  <a:srgbClr val="000000"/>
                </a:solidFill>
              </a:rPr>
              <a:t>Zielbilder</a:t>
            </a:r>
            <a:endParaRPr lang="en-US" sz="1200" dirty="0">
              <a:solidFill>
                <a:srgbClr val="000000"/>
              </a:solidFill>
            </a:endParaRPr>
          </a:p>
        </p:txBody>
      </p:sp>
      <p:sp>
        <p:nvSpPr>
          <p:cNvPr id="28" name="Textfeld 27"/>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Wodurch zeichnet sich ein effektives </a:t>
            </a:r>
            <a:r>
              <a:rPr lang="de-DE" sz="1600" b="1" dirty="0" err="1" smtClean="0">
                <a:solidFill>
                  <a:srgbClr val="002060"/>
                </a:solidFill>
              </a:rPr>
              <a:t>Zielbild</a:t>
            </a:r>
            <a:r>
              <a:rPr lang="de-DE" sz="1600" b="1" dirty="0" smtClean="0">
                <a:solidFill>
                  <a:srgbClr val="002060"/>
                </a:solidFill>
              </a:rPr>
              <a:t> aus?</a:t>
            </a:r>
            <a:endParaRPr lang="de-DE" sz="1600" b="1" dirty="0">
              <a:solidFill>
                <a:srgbClr val="002060"/>
              </a:solidFill>
            </a:endParaRPr>
          </a:p>
        </p:txBody>
      </p:sp>
      <p:sp>
        <p:nvSpPr>
          <p:cNvPr id="29" name="Textfeld 28"/>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31" name="Textfeld 30"/>
          <p:cNvSpPr txBox="1"/>
          <p:nvPr/>
        </p:nvSpPr>
        <p:spPr>
          <a:xfrm>
            <a:off x="346710" y="6382247"/>
            <a:ext cx="1491114" cy="261610"/>
          </a:xfrm>
          <a:prstGeom prst="rect">
            <a:avLst/>
          </a:prstGeom>
          <a:noFill/>
        </p:spPr>
        <p:txBody>
          <a:bodyPr wrap="none" rtlCol="0">
            <a:spAutoFit/>
          </a:bodyPr>
          <a:lstStyle/>
          <a:p>
            <a:r>
              <a:rPr lang="de-DE" sz="1050" dirty="0" smtClean="0">
                <a:solidFill>
                  <a:schemeClr val="bg1">
                    <a:lumMod val="50000"/>
                  </a:schemeClr>
                </a:solidFill>
              </a:rPr>
              <a:t>Quelle: Kotter (2012)</a:t>
            </a:r>
            <a:endParaRPr lang="de-DE" sz="1050" dirty="0">
              <a:solidFill>
                <a:srgbClr val="FF0000"/>
              </a:solidFill>
            </a:endParaRPr>
          </a:p>
        </p:txBody>
      </p:sp>
      <p:grpSp>
        <p:nvGrpSpPr>
          <p:cNvPr id="32" name="Gruppieren 31"/>
          <p:cNvGrpSpPr/>
          <p:nvPr/>
        </p:nvGrpSpPr>
        <p:grpSpPr>
          <a:xfrm>
            <a:off x="0" y="400050"/>
            <a:ext cx="308611" cy="312155"/>
            <a:chOff x="411480" y="5383530"/>
            <a:chExt cx="308611" cy="312155"/>
          </a:xfrm>
        </p:grpSpPr>
        <p:sp>
          <p:nvSpPr>
            <p:cNvPr id="33" name="Ellipse 32"/>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4" name="Textfeld 33"/>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3</a:t>
              </a:r>
              <a:endParaRPr lang="de-DE" sz="1400" b="1" dirty="0"/>
            </a:p>
          </p:txBody>
        </p:sp>
      </p:grpSp>
      <p:sp>
        <p:nvSpPr>
          <p:cNvPr id="35" name="Foliennummernplatzhalter 19"/>
          <p:cNvSpPr txBox="1">
            <a:spLocks/>
          </p:cNvSpPr>
          <p:nvPr/>
        </p:nvSpPr>
        <p:spPr>
          <a:xfrm>
            <a:off x="3656721" y="6371909"/>
            <a:ext cx="1905000" cy="287337"/>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203</a:t>
            </a:fld>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mn-lt"/>
              <a:ea typeface="+mn-ea"/>
              <a:cs typeface="+mn-cs"/>
            </a:endParaRPr>
          </a:p>
        </p:txBody>
      </p:sp>
    </p:spTree>
    <p:extLst>
      <p:ext uri="{BB962C8B-B14F-4D97-AF65-F5344CB8AC3E}">
        <p14:creationId xmlns:p14="http://schemas.microsoft.com/office/powerpoint/2010/main" val="2796993929"/>
      </p:ext>
    </p:extLst>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6869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hteck 9"/>
          <p:cNvSpPr/>
          <p:nvPr/>
        </p:nvSpPr>
        <p:spPr bwMode="auto">
          <a:xfrm>
            <a:off x="4251960" y="1474470"/>
            <a:ext cx="3931920" cy="429768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 name="Richtungspfeil 8"/>
          <p:cNvSpPr/>
          <p:nvPr/>
        </p:nvSpPr>
        <p:spPr bwMode="auto">
          <a:xfrm>
            <a:off x="765810" y="1485900"/>
            <a:ext cx="3577590" cy="4286250"/>
          </a:xfrm>
          <a:prstGeom prst="homePlate">
            <a:avLst>
              <a:gd name="adj" fmla="val 1486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aphicFrame>
        <p:nvGraphicFramePr>
          <p:cNvPr id="7" name="Chart 6"/>
          <p:cNvGraphicFramePr/>
          <p:nvPr>
            <p:extLst>
              <p:ext uri="{D42A27DB-BD31-4B8C-83A1-F6EECF244321}">
                <p14:modId xmlns:p14="http://schemas.microsoft.com/office/powerpoint/2010/main" val="2114987510"/>
              </p:ext>
            </p:extLst>
          </p:nvPr>
        </p:nvGraphicFramePr>
        <p:xfrm>
          <a:off x="601980" y="1280160"/>
          <a:ext cx="5981700" cy="4583430"/>
        </p:xfrm>
        <a:graphic>
          <a:graphicData uri="http://schemas.openxmlformats.org/drawingml/2006/chart">
            <c:chart xmlns:c="http://schemas.openxmlformats.org/drawingml/2006/chart" xmlns:r="http://schemas.openxmlformats.org/officeDocument/2006/relationships" r:id="rId6"/>
          </a:graphicData>
        </a:graphic>
      </p:graphicFrame>
      <p:sp>
        <p:nvSpPr>
          <p:cNvPr id="8" name="Textfeld 30"/>
          <p:cNvSpPr txBox="1"/>
          <p:nvPr/>
        </p:nvSpPr>
        <p:spPr>
          <a:xfrm>
            <a:off x="4598840" y="1878564"/>
            <a:ext cx="3425020" cy="3496342"/>
          </a:xfrm>
          <a:prstGeom prst="rect">
            <a:avLst/>
          </a:prstGeom>
          <a:noFill/>
        </p:spPr>
        <p:txBody>
          <a:bodyPr wrap="square" rtlCol="0">
            <a:spAutoFit/>
          </a:bodyPr>
          <a:lstStyle/>
          <a:p>
            <a:pPr eaLnBrk="0" hangingPunct="0">
              <a:spcBef>
                <a:spcPct val="20000"/>
              </a:spcBef>
            </a:pPr>
            <a:r>
              <a:rPr lang="de-DE" sz="1400" b="1" dirty="0" smtClean="0"/>
              <a:t>Anteil der Visionskommunikation</a:t>
            </a:r>
          </a:p>
          <a:p>
            <a:pPr eaLnBrk="0" hangingPunct="0">
              <a:spcBef>
                <a:spcPct val="20000"/>
              </a:spcBef>
            </a:pPr>
            <a:endParaRPr lang="de-DE" sz="1400" b="1" dirty="0"/>
          </a:p>
          <a:p>
            <a:pPr marL="342900" indent="-342900" eaLnBrk="0" hangingPunct="0">
              <a:spcBef>
                <a:spcPct val="20000"/>
              </a:spcBef>
              <a:buFont typeface="Symbol" pitchFamily="18" charset="2"/>
              <a:buChar char="-"/>
            </a:pPr>
            <a:r>
              <a:rPr lang="de-DE" sz="1400" dirty="0" smtClean="0"/>
              <a:t>In 3 Monaten werden einem Mitarbeiter 2,3 Millionen Worte oder Zahlen kommuniziert</a:t>
            </a:r>
          </a:p>
          <a:p>
            <a:pPr marL="342900" indent="-342900" eaLnBrk="0" hangingPunct="0">
              <a:spcBef>
                <a:spcPct val="20000"/>
              </a:spcBef>
              <a:buFont typeface="Symbol" pitchFamily="18" charset="2"/>
              <a:buChar char="-"/>
            </a:pPr>
            <a:r>
              <a:rPr lang="de-DE" sz="1400" dirty="0" smtClean="0"/>
              <a:t>In die Kommunikation der Change-Vision sind 13,4 Tausend Worte oder Zahlen geflossen (das entspricht einer 30minütigen Rede, einem einstündigen Meeting, einem 600 Wörter Aufsatz in der Firmenzeitung und einem 2 Tausend Wörter Memo</a:t>
            </a:r>
          </a:p>
          <a:p>
            <a:pPr marL="342900" indent="-342900" eaLnBrk="0" hangingPunct="0">
              <a:spcBef>
                <a:spcPct val="20000"/>
              </a:spcBef>
              <a:buFont typeface="Symbol" pitchFamily="18" charset="2"/>
              <a:buChar char="-"/>
            </a:pPr>
            <a:r>
              <a:rPr lang="de-DE" sz="1400" dirty="0" smtClean="0"/>
              <a:t>Die </a:t>
            </a:r>
            <a:r>
              <a:rPr lang="de-DE" sz="1400" dirty="0" err="1" smtClean="0"/>
              <a:t>Change-Vision</a:t>
            </a:r>
            <a:r>
              <a:rPr lang="de-DE" sz="1400" dirty="0" smtClean="0"/>
              <a:t> hat nur einen Anteil von gut einem halben Prozent an der Firmenkommunikation</a:t>
            </a:r>
          </a:p>
        </p:txBody>
      </p:sp>
      <p:sp>
        <p:nvSpPr>
          <p:cNvPr id="13" name="Textfeld 1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Typischerweise kommunizieren Unternehmen zu wenig über aktuelle Veränderungsprozesse und das angestrebte Leitbild</a:t>
            </a:r>
            <a:endParaRPr lang="de-DE" sz="1600" b="1" dirty="0">
              <a:solidFill>
                <a:srgbClr val="002060"/>
              </a:solidFill>
            </a:endParaRPr>
          </a:p>
        </p:txBody>
      </p:sp>
      <p:sp>
        <p:nvSpPr>
          <p:cNvPr id="14" name="Textfeld 13"/>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5" name="Textfeld 14"/>
          <p:cNvSpPr txBox="1"/>
          <p:nvPr/>
        </p:nvSpPr>
        <p:spPr>
          <a:xfrm>
            <a:off x="346710" y="6382247"/>
            <a:ext cx="1436612" cy="253916"/>
          </a:xfrm>
          <a:prstGeom prst="rect">
            <a:avLst/>
          </a:prstGeom>
          <a:noFill/>
        </p:spPr>
        <p:txBody>
          <a:bodyPr wrap="none" rtlCol="0">
            <a:spAutoFit/>
          </a:bodyPr>
          <a:lstStyle/>
          <a:p>
            <a:r>
              <a:rPr lang="de-DE" sz="1050" dirty="0" smtClean="0">
                <a:solidFill>
                  <a:schemeClr val="bg1">
                    <a:lumMod val="50000"/>
                  </a:schemeClr>
                </a:solidFill>
              </a:rPr>
              <a:t>Quelle: Kotter (2012)</a:t>
            </a:r>
            <a:endParaRPr lang="de-DE" sz="1050" dirty="0">
              <a:solidFill>
                <a:srgbClr val="FF0000"/>
              </a:solidFill>
            </a:endParaRPr>
          </a:p>
        </p:txBody>
      </p:sp>
      <p:grpSp>
        <p:nvGrpSpPr>
          <p:cNvPr id="12" name="Gruppieren 11"/>
          <p:cNvGrpSpPr/>
          <p:nvPr/>
        </p:nvGrpSpPr>
        <p:grpSpPr>
          <a:xfrm>
            <a:off x="0" y="400050"/>
            <a:ext cx="308611" cy="312155"/>
            <a:chOff x="411480" y="5383530"/>
            <a:chExt cx="308611" cy="312155"/>
          </a:xfrm>
        </p:grpSpPr>
        <p:sp>
          <p:nvSpPr>
            <p:cNvPr id="16" name="Ellipse 15"/>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4</a:t>
              </a:r>
              <a:endParaRPr lang="de-DE" sz="1400" b="1" dirty="0"/>
            </a:p>
          </p:txBody>
        </p:sp>
      </p:grpSp>
      <p:sp>
        <p:nvSpPr>
          <p:cNvPr id="1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204</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28334762"/>
      </p:ext>
    </p:extLst>
  </p:cSld>
  <p:clrMapOvr>
    <a:masterClrMapping/>
  </p:clrMapOvr>
  <p:transition/>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3"/>
          <p:cNvSpPr txBox="1"/>
          <p:nvPr>
            <p:custDataLst>
              <p:tags r:id="rId1"/>
            </p:custDataLst>
          </p:nvPr>
        </p:nvSpPr>
        <p:spPr>
          <a:xfrm>
            <a:off x="956824" y="2340538"/>
            <a:ext cx="2625814" cy="2088000"/>
          </a:xfrm>
          <a:prstGeom prst="rect">
            <a:avLst/>
          </a:prstGeom>
          <a:noFill/>
          <a:ln>
            <a:noFill/>
          </a:ln>
        </p:spPr>
        <p:txBody>
          <a:bodyPr vert="horz" lIns="76200" tIns="76200" rIns="76200" bIns="76200" rtlCol="0" anchor="t" anchorCtr="0">
            <a:noAutofit/>
          </a:bodyPr>
          <a:lstStyle>
            <a:lvl1pPr marL="342900" lvl="0" indent="-342900">
              <a:spcBef>
                <a:spcPct val="20000"/>
              </a:spcBef>
              <a:buFont typeface="Arial" pitchFamily="34" charset="0"/>
              <a:buChar char="•"/>
              <a:defRPr sz="3200"/>
            </a:lvl1pPr>
            <a:lvl2pPr marL="742950" lvl="1" indent="-285750">
              <a:spcBef>
                <a:spcPct val="20000"/>
              </a:spcBef>
              <a:buFont typeface="Arial" pitchFamily="34" charset="0"/>
              <a:buChar char="–"/>
              <a:defRPr sz="2800"/>
            </a:lvl2pPr>
            <a:lvl3pPr marL="1143000" lvl="2" indent="-228600">
              <a:spcBef>
                <a:spcPct val="20000"/>
              </a:spcBef>
              <a:buFont typeface="Arial" pitchFamily="34" charset="0"/>
              <a:buChar char="•"/>
              <a:defRPr sz="2400"/>
            </a:lvl3pPr>
            <a:lvl4pPr marL="1600200" lvl="3" indent="-228600">
              <a:spcBef>
                <a:spcPct val="20000"/>
              </a:spcBef>
              <a:buFont typeface="Arial" pitchFamily="34" charset="0"/>
              <a:buChar char="–"/>
              <a:defRPr sz="2000"/>
            </a:lvl4pPr>
            <a:lvl5pPr marL="2057400" lvl="4"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182563" indent="-182563">
              <a:buFont typeface="Symbol" pitchFamily="18" charset="2"/>
              <a:buChar char="-"/>
            </a:pPr>
            <a:r>
              <a:rPr lang="de-DE" sz="1400" b="1" dirty="0" err="1" smtClean="0">
                <a:solidFill>
                  <a:srgbClr val="000000"/>
                </a:solidFill>
              </a:rPr>
              <a:t>Visibilität</a:t>
            </a:r>
            <a:r>
              <a:rPr lang="de-DE" sz="1400" b="1" dirty="0" smtClean="0">
                <a:solidFill>
                  <a:srgbClr val="000000"/>
                </a:solidFill>
              </a:rPr>
              <a:t>:</a:t>
            </a:r>
            <a:r>
              <a:rPr lang="de-DE" sz="1400" dirty="0" smtClean="0">
                <a:solidFill>
                  <a:srgbClr val="000000"/>
                </a:solidFill>
              </a:rPr>
              <a:t> Das Ergebnis ist für viele Mitarbeiter sichtbar und klar als Erfolg kenntlich</a:t>
            </a:r>
          </a:p>
          <a:p>
            <a:pPr marL="182563" indent="-182563">
              <a:buFont typeface="Symbol" pitchFamily="18" charset="2"/>
              <a:buChar char="-"/>
            </a:pPr>
            <a:r>
              <a:rPr lang="de-DE" sz="1400" b="1" dirty="0" smtClean="0">
                <a:solidFill>
                  <a:srgbClr val="000000"/>
                </a:solidFill>
              </a:rPr>
              <a:t>Eindeutigkeit:</a:t>
            </a:r>
            <a:r>
              <a:rPr lang="de-DE" sz="1400" dirty="0" smtClean="0">
                <a:solidFill>
                  <a:srgbClr val="000000"/>
                </a:solidFill>
              </a:rPr>
              <a:t> Das Ergebnis ist eindeutig positiv und steht nicht zur Diskussion </a:t>
            </a:r>
          </a:p>
          <a:p>
            <a:pPr marL="182563" indent="-182563">
              <a:buFont typeface="Symbol" pitchFamily="18" charset="2"/>
              <a:buChar char="-"/>
            </a:pPr>
            <a:r>
              <a:rPr lang="de-DE" sz="1400" b="1" dirty="0" smtClean="0">
                <a:solidFill>
                  <a:srgbClr val="000000"/>
                </a:solidFill>
              </a:rPr>
              <a:t>Klare </a:t>
            </a:r>
            <a:r>
              <a:rPr lang="de-DE" sz="1400" b="1" dirty="0">
                <a:solidFill>
                  <a:srgbClr val="000000"/>
                </a:solidFill>
              </a:rPr>
              <a:t>Zuordnung zur </a:t>
            </a:r>
            <a:r>
              <a:rPr lang="de-DE" sz="1400" b="1" dirty="0" smtClean="0">
                <a:solidFill>
                  <a:srgbClr val="000000"/>
                </a:solidFill>
              </a:rPr>
              <a:t>Veränderung</a:t>
            </a:r>
            <a:r>
              <a:rPr lang="de-DE" sz="1400" dirty="0" smtClean="0">
                <a:solidFill>
                  <a:srgbClr val="000000"/>
                </a:solidFill>
              </a:rPr>
              <a:t>: Das Ergebnis ist erkennbar durch die Veränderung entstanden</a:t>
            </a:r>
            <a:endParaRPr lang="en-GB" sz="1400" dirty="0">
              <a:solidFill>
                <a:srgbClr val="000000"/>
              </a:solidFill>
              <a:cs typeface="Arial" panose="020B0604020202020204" pitchFamily="34" charset="0"/>
            </a:endParaRPr>
          </a:p>
        </p:txBody>
      </p:sp>
      <p:sp>
        <p:nvSpPr>
          <p:cNvPr id="30" name="TextBox 3"/>
          <p:cNvSpPr txBox="1">
            <a:spLocks/>
          </p:cNvSpPr>
          <p:nvPr>
            <p:custDataLst>
              <p:tags r:id="rId2"/>
            </p:custDataLst>
          </p:nvPr>
        </p:nvSpPr>
        <p:spPr>
          <a:xfrm>
            <a:off x="956824" y="1776746"/>
            <a:ext cx="2664872" cy="372117"/>
          </a:xfrm>
          <a:prstGeom prst="rect">
            <a:avLst/>
          </a:prstGeom>
          <a:noFill/>
          <a:ln>
            <a:noFill/>
          </a:ln>
        </p:spPr>
        <p:txBody>
          <a:bodyPr vert="horz" lIns="76200" tIns="76200" rIns="76200" bIns="76200" rtlCol="0" anchor="t" anchorCtr="0">
            <a:noAutofit/>
          </a:bodyPr>
          <a:lstStyle>
            <a:lvl1pPr marL="342900" lvl="0" indent="-342900">
              <a:spcBef>
                <a:spcPct val="20000"/>
              </a:spcBef>
              <a:buFont typeface="Arial" pitchFamily="34" charset="0"/>
              <a:buChar char="•"/>
              <a:defRPr sz="3200"/>
            </a:lvl1pPr>
            <a:lvl2pPr marL="742950" lvl="1" indent="-285750">
              <a:spcBef>
                <a:spcPct val="20000"/>
              </a:spcBef>
              <a:buFont typeface="Arial" pitchFamily="34" charset="0"/>
              <a:buChar char="–"/>
              <a:defRPr sz="2800"/>
            </a:lvl2pPr>
            <a:lvl3pPr marL="1143000" lvl="2" indent="-228600">
              <a:spcBef>
                <a:spcPct val="20000"/>
              </a:spcBef>
              <a:buFont typeface="Arial" pitchFamily="34" charset="0"/>
              <a:buChar char="•"/>
              <a:defRPr sz="2400"/>
            </a:lvl3pPr>
            <a:lvl4pPr marL="1600200" lvl="3" indent="-228600">
              <a:spcBef>
                <a:spcPct val="20000"/>
              </a:spcBef>
              <a:buFont typeface="Arial" pitchFamily="34" charset="0"/>
              <a:buChar char="–"/>
              <a:defRPr sz="2000"/>
            </a:lvl4pPr>
            <a:lvl5pPr marL="2057400" lvl="4"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0" indent="0">
              <a:buFont typeface="Arial" pitchFamily="34" charset="0"/>
              <a:buNone/>
            </a:pPr>
            <a:r>
              <a:rPr lang="de-DE" sz="1400" b="1" dirty="0" smtClean="0">
                <a:solidFill>
                  <a:srgbClr val="000000"/>
                </a:solidFill>
                <a:cs typeface="Arial" panose="020B0604020202020204" pitchFamily="34" charset="0"/>
              </a:rPr>
              <a:t>Kriterien für kurzfristige Erfolge</a:t>
            </a:r>
            <a:endParaRPr lang="en-GB" sz="1400" dirty="0">
              <a:solidFill>
                <a:srgbClr val="000000"/>
              </a:solidFill>
              <a:cs typeface="Arial" panose="020B0604020202020204" pitchFamily="34" charset="0"/>
            </a:endParaRPr>
          </a:p>
        </p:txBody>
      </p:sp>
      <p:cxnSp>
        <p:nvCxnSpPr>
          <p:cNvPr id="37" name="Gerade Verbindung 6"/>
          <p:cNvCxnSpPr>
            <a:cxnSpLocks/>
          </p:cNvCxnSpPr>
          <p:nvPr/>
        </p:nvCxnSpPr>
        <p:spPr>
          <a:xfrm>
            <a:off x="951316" y="2335233"/>
            <a:ext cx="2606326" cy="0"/>
          </a:xfrm>
          <a:prstGeom prst="line">
            <a:avLst/>
          </a:prstGeom>
          <a:ln w="12700"/>
        </p:spPr>
        <p:style>
          <a:lnRef idx="1">
            <a:schemeClr val="dk1"/>
          </a:lnRef>
          <a:fillRef idx="0">
            <a:schemeClr val="dk1"/>
          </a:fillRef>
          <a:effectRef idx="0">
            <a:schemeClr val="dk1"/>
          </a:effectRef>
          <a:fontRef idx="minor">
            <a:schemeClr val="tx1"/>
          </a:fontRef>
        </p:style>
      </p:cxnSp>
      <p:sp>
        <p:nvSpPr>
          <p:cNvPr id="41" name="Gleichschenkliges Dreieck 40"/>
          <p:cNvSpPr>
            <a:spLocks noChangeArrowheads="1"/>
          </p:cNvSpPr>
          <p:nvPr/>
        </p:nvSpPr>
        <p:spPr bwMode="auto">
          <a:xfrm rot="5400000">
            <a:off x="2408110" y="3436813"/>
            <a:ext cx="3211833" cy="384426"/>
          </a:xfrm>
          <a:prstGeom prst="triangle">
            <a:avLst>
              <a:gd name="adj" fmla="val 50000"/>
            </a:avLst>
          </a:prstGeom>
          <a:solidFill>
            <a:schemeClr val="accent2">
              <a:lumMod val="20000"/>
              <a:lumOff val="80000"/>
            </a:schemeClr>
          </a:solidFill>
          <a:ln w="9525">
            <a:solidFill>
              <a:schemeClr val="tx1"/>
            </a:solidFill>
            <a:round/>
            <a:headEnd/>
            <a:tailEnd/>
          </a:ln>
        </p:spPr>
        <p:txBody>
          <a:bodyPr/>
          <a:lstStyle>
            <a:defPPr>
              <a:defRPr lang="de-DE"/>
            </a:defPPr>
            <a:lvl1pPr algn="ctr" rtl="0" eaLnBrk="0" fontAlgn="base" hangingPunct="0">
              <a:spcBef>
                <a:spcPct val="20000"/>
              </a:spcBef>
              <a:spcAft>
                <a:spcPct val="0"/>
              </a:spcAft>
              <a:defRPr sz="1400" kern="1200">
                <a:solidFill>
                  <a:schemeClr val="tx1"/>
                </a:solidFill>
                <a:latin typeface="Gulim" pitchFamily="34" charset="-127"/>
                <a:ea typeface="MS PGothic" pitchFamily="34" charset="-128"/>
                <a:cs typeface="+mn-cs"/>
              </a:defRPr>
            </a:lvl1pPr>
            <a:lvl2pPr marL="457200" algn="ctr" rtl="0" eaLnBrk="0" fontAlgn="base" hangingPunct="0">
              <a:spcBef>
                <a:spcPct val="20000"/>
              </a:spcBef>
              <a:spcAft>
                <a:spcPct val="0"/>
              </a:spcAft>
              <a:defRPr sz="1400" kern="1200">
                <a:solidFill>
                  <a:schemeClr val="tx1"/>
                </a:solidFill>
                <a:latin typeface="Gulim" pitchFamily="34" charset="-127"/>
                <a:ea typeface="MS PGothic" pitchFamily="34" charset="-128"/>
                <a:cs typeface="+mn-cs"/>
              </a:defRPr>
            </a:lvl2pPr>
            <a:lvl3pPr marL="914400" algn="ctr" rtl="0" eaLnBrk="0" fontAlgn="base" hangingPunct="0">
              <a:spcBef>
                <a:spcPct val="20000"/>
              </a:spcBef>
              <a:spcAft>
                <a:spcPct val="0"/>
              </a:spcAft>
              <a:defRPr sz="1400" kern="1200">
                <a:solidFill>
                  <a:schemeClr val="tx1"/>
                </a:solidFill>
                <a:latin typeface="Gulim" pitchFamily="34" charset="-127"/>
                <a:ea typeface="MS PGothic" pitchFamily="34" charset="-128"/>
                <a:cs typeface="+mn-cs"/>
              </a:defRPr>
            </a:lvl3pPr>
            <a:lvl4pPr marL="1371600" algn="ctr" rtl="0" eaLnBrk="0" fontAlgn="base" hangingPunct="0">
              <a:spcBef>
                <a:spcPct val="20000"/>
              </a:spcBef>
              <a:spcAft>
                <a:spcPct val="0"/>
              </a:spcAft>
              <a:defRPr sz="1400" kern="1200">
                <a:solidFill>
                  <a:schemeClr val="tx1"/>
                </a:solidFill>
                <a:latin typeface="Gulim" pitchFamily="34" charset="-127"/>
                <a:ea typeface="MS PGothic" pitchFamily="34" charset="-128"/>
                <a:cs typeface="+mn-cs"/>
              </a:defRPr>
            </a:lvl4pPr>
            <a:lvl5pPr marL="1828800" algn="ctr" rtl="0" eaLnBrk="0" fontAlgn="base" hangingPunct="0">
              <a:spcBef>
                <a:spcPct val="20000"/>
              </a:spcBef>
              <a:spcAft>
                <a:spcPct val="0"/>
              </a:spcAft>
              <a:defRPr sz="1400" kern="1200">
                <a:solidFill>
                  <a:schemeClr val="tx1"/>
                </a:solidFill>
                <a:latin typeface="Gulim" pitchFamily="34" charset="-127"/>
                <a:ea typeface="MS PGothic" pitchFamily="34" charset="-128"/>
                <a:cs typeface="+mn-cs"/>
              </a:defRPr>
            </a:lvl5pPr>
            <a:lvl6pPr marL="2286000" algn="l" defTabSz="914400" rtl="0" eaLnBrk="1" latinLnBrk="0" hangingPunct="1">
              <a:defRPr sz="1400" kern="1200">
                <a:solidFill>
                  <a:schemeClr val="tx1"/>
                </a:solidFill>
                <a:latin typeface="Gulim" pitchFamily="34" charset="-127"/>
                <a:ea typeface="MS PGothic" pitchFamily="34" charset="-128"/>
                <a:cs typeface="+mn-cs"/>
              </a:defRPr>
            </a:lvl6pPr>
            <a:lvl7pPr marL="2743200" algn="l" defTabSz="914400" rtl="0" eaLnBrk="1" latinLnBrk="0" hangingPunct="1">
              <a:defRPr sz="1400" kern="1200">
                <a:solidFill>
                  <a:schemeClr val="tx1"/>
                </a:solidFill>
                <a:latin typeface="Gulim" pitchFamily="34" charset="-127"/>
                <a:ea typeface="MS PGothic" pitchFamily="34" charset="-128"/>
                <a:cs typeface="+mn-cs"/>
              </a:defRPr>
            </a:lvl7pPr>
            <a:lvl8pPr marL="3200400" algn="l" defTabSz="914400" rtl="0" eaLnBrk="1" latinLnBrk="0" hangingPunct="1">
              <a:defRPr sz="1400" kern="1200">
                <a:solidFill>
                  <a:schemeClr val="tx1"/>
                </a:solidFill>
                <a:latin typeface="Gulim" pitchFamily="34" charset="-127"/>
                <a:ea typeface="MS PGothic" pitchFamily="34" charset="-128"/>
                <a:cs typeface="+mn-cs"/>
              </a:defRPr>
            </a:lvl8pPr>
            <a:lvl9pPr marL="3657600" algn="l" defTabSz="914400" rtl="0" eaLnBrk="1" latinLnBrk="0" hangingPunct="1">
              <a:defRPr sz="1400" kern="1200">
                <a:solidFill>
                  <a:schemeClr val="tx1"/>
                </a:solidFill>
                <a:latin typeface="Gulim" pitchFamily="34" charset="-127"/>
                <a:ea typeface="MS PGothic" pitchFamily="34" charset="-128"/>
                <a:cs typeface="+mn-cs"/>
              </a:defRPr>
            </a:lvl9pPr>
          </a:lstStyle>
          <a:p>
            <a:pPr algn="l">
              <a:defRPr/>
            </a:pPr>
            <a:endParaRPr lang="en-GB">
              <a:solidFill>
                <a:srgbClr val="000000"/>
              </a:solidFill>
              <a:latin typeface="Arial" charset="0"/>
            </a:endParaRPr>
          </a:p>
        </p:txBody>
      </p:sp>
      <p:sp>
        <p:nvSpPr>
          <p:cNvPr id="45" name="TextBox 3"/>
          <p:cNvSpPr txBox="1">
            <a:spLocks/>
          </p:cNvSpPr>
          <p:nvPr>
            <p:custDataLst>
              <p:tags r:id="rId3"/>
            </p:custDataLst>
          </p:nvPr>
        </p:nvSpPr>
        <p:spPr>
          <a:xfrm>
            <a:off x="4323390" y="1776746"/>
            <a:ext cx="3794452" cy="372117"/>
          </a:xfrm>
          <a:prstGeom prst="rect">
            <a:avLst/>
          </a:prstGeom>
          <a:noFill/>
          <a:ln>
            <a:noFill/>
          </a:ln>
        </p:spPr>
        <p:txBody>
          <a:bodyPr vert="horz" lIns="76200" tIns="76200" rIns="76200" bIns="76200" rtlCol="0" anchor="t" anchorCtr="0">
            <a:noAutofit/>
          </a:bodyPr>
          <a:lstStyle>
            <a:lvl1pPr marL="342900" lvl="0" indent="-342900">
              <a:spcBef>
                <a:spcPct val="20000"/>
              </a:spcBef>
              <a:buFont typeface="Arial" pitchFamily="34" charset="0"/>
              <a:buChar char="•"/>
              <a:defRPr sz="3200"/>
            </a:lvl1pPr>
            <a:lvl2pPr marL="742950" lvl="1" indent="-285750">
              <a:spcBef>
                <a:spcPct val="20000"/>
              </a:spcBef>
              <a:buFont typeface="Arial" pitchFamily="34" charset="0"/>
              <a:buChar char="–"/>
              <a:defRPr sz="2800"/>
            </a:lvl2pPr>
            <a:lvl3pPr marL="1143000" lvl="2" indent="-228600">
              <a:spcBef>
                <a:spcPct val="20000"/>
              </a:spcBef>
              <a:buFont typeface="Arial" pitchFamily="34" charset="0"/>
              <a:buChar char="•"/>
              <a:defRPr sz="2400"/>
            </a:lvl3pPr>
            <a:lvl4pPr marL="1600200" lvl="3" indent="-228600">
              <a:spcBef>
                <a:spcPct val="20000"/>
              </a:spcBef>
              <a:buFont typeface="Arial" pitchFamily="34" charset="0"/>
              <a:buChar char="–"/>
              <a:defRPr sz="2000"/>
            </a:lvl4pPr>
            <a:lvl5pPr marL="2057400" lvl="4"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0" lvl="1" indent="0">
              <a:buFont typeface="Arial" pitchFamily="34" charset="0"/>
              <a:buNone/>
            </a:pPr>
            <a:r>
              <a:rPr lang="de-DE" sz="1400" b="1" dirty="0" smtClean="0">
                <a:solidFill>
                  <a:srgbClr val="000000"/>
                </a:solidFill>
                <a:cs typeface="Arial" panose="020B0604020202020204" pitchFamily="34" charset="0"/>
              </a:rPr>
              <a:t>Positive Aspekte kurzfristiger Erfolge für die Veränderungen</a:t>
            </a:r>
            <a:endParaRPr lang="en-GB" sz="2000" dirty="0">
              <a:solidFill>
                <a:srgbClr val="000000"/>
              </a:solidFill>
              <a:cs typeface="Arial" panose="020B0604020202020204" pitchFamily="34" charset="0"/>
            </a:endParaRPr>
          </a:p>
        </p:txBody>
      </p:sp>
      <p:sp>
        <p:nvSpPr>
          <p:cNvPr id="46" name="Textfeld 2"/>
          <p:cNvSpPr txBox="1"/>
          <p:nvPr/>
        </p:nvSpPr>
        <p:spPr>
          <a:xfrm>
            <a:off x="4322813" y="2327838"/>
            <a:ext cx="3795027" cy="2677656"/>
          </a:xfrm>
          <a:prstGeom prst="rect">
            <a:avLst/>
          </a:prstGeom>
          <a:noFill/>
        </p:spPr>
        <p:txBody>
          <a:bodyPr wrap="square" rtlCol="0">
            <a:spAutoFit/>
          </a:bodyPr>
          <a:lstStyle/>
          <a:p>
            <a:pPr marL="171450" indent="-171450">
              <a:buFont typeface="Symbol" pitchFamily="18" charset="2"/>
              <a:buChar char="-"/>
            </a:pPr>
            <a:r>
              <a:rPr lang="de-DE" sz="1400" dirty="0">
                <a:solidFill>
                  <a:srgbClr val="000000"/>
                </a:solidFill>
              </a:rPr>
              <a:t>Beweis, dass sich die Opfer </a:t>
            </a:r>
            <a:r>
              <a:rPr lang="de-DE" sz="1400" dirty="0" smtClean="0">
                <a:solidFill>
                  <a:srgbClr val="000000"/>
                </a:solidFill>
              </a:rPr>
              <a:t>der Veränderung lohnen </a:t>
            </a:r>
          </a:p>
          <a:p>
            <a:pPr marL="171450" indent="-171450">
              <a:buFont typeface="Symbol" pitchFamily="18" charset="2"/>
              <a:buChar char="-"/>
            </a:pPr>
            <a:r>
              <a:rPr lang="de-DE" sz="1400" dirty="0" smtClean="0">
                <a:solidFill>
                  <a:srgbClr val="000000"/>
                </a:solidFill>
              </a:rPr>
              <a:t>Belohnung </a:t>
            </a:r>
            <a:r>
              <a:rPr lang="de-DE" sz="1400" dirty="0">
                <a:solidFill>
                  <a:srgbClr val="000000"/>
                </a:solidFill>
              </a:rPr>
              <a:t>für aktive Unterstützung der </a:t>
            </a:r>
            <a:r>
              <a:rPr lang="de-DE" sz="1400" dirty="0" smtClean="0">
                <a:solidFill>
                  <a:srgbClr val="000000"/>
                </a:solidFill>
              </a:rPr>
              <a:t>Veränderung</a:t>
            </a:r>
          </a:p>
          <a:p>
            <a:pPr marL="171450" indent="-171450">
              <a:buFont typeface="Symbol" pitchFamily="18" charset="2"/>
              <a:buChar char="-"/>
            </a:pPr>
            <a:r>
              <a:rPr lang="de-DE" sz="1400" dirty="0" smtClean="0">
                <a:solidFill>
                  <a:srgbClr val="000000"/>
                </a:solidFill>
              </a:rPr>
              <a:t>Unterstützung </a:t>
            </a:r>
            <a:r>
              <a:rPr lang="de-DE" sz="1400" dirty="0">
                <a:solidFill>
                  <a:srgbClr val="000000"/>
                </a:solidFill>
              </a:rPr>
              <a:t>der Feinjustierung des </a:t>
            </a:r>
            <a:r>
              <a:rPr lang="de-DE" sz="1400" dirty="0" smtClean="0">
                <a:solidFill>
                  <a:srgbClr val="000000"/>
                </a:solidFill>
              </a:rPr>
              <a:t>Zielbilds</a:t>
            </a:r>
          </a:p>
          <a:p>
            <a:pPr marL="171450" indent="-171450">
              <a:buFont typeface="Symbol" pitchFamily="18" charset="2"/>
              <a:buChar char="-"/>
            </a:pPr>
            <a:r>
              <a:rPr lang="de-DE" sz="1400" dirty="0" smtClean="0">
                <a:solidFill>
                  <a:srgbClr val="000000"/>
                </a:solidFill>
              </a:rPr>
              <a:t>Entkräftigung </a:t>
            </a:r>
            <a:r>
              <a:rPr lang="de-DE" sz="1400" dirty="0">
                <a:solidFill>
                  <a:srgbClr val="000000"/>
                </a:solidFill>
              </a:rPr>
              <a:t>von Kritikern und Blockierern der </a:t>
            </a:r>
            <a:r>
              <a:rPr lang="de-DE" sz="1400" dirty="0" smtClean="0">
                <a:solidFill>
                  <a:srgbClr val="000000"/>
                </a:solidFill>
              </a:rPr>
              <a:t>Veränderung </a:t>
            </a:r>
          </a:p>
          <a:p>
            <a:pPr marL="171450" indent="-171450">
              <a:buFont typeface="Symbol" pitchFamily="18" charset="2"/>
              <a:buChar char="-"/>
            </a:pPr>
            <a:r>
              <a:rPr lang="de-DE" sz="1400" dirty="0" smtClean="0">
                <a:solidFill>
                  <a:srgbClr val="000000"/>
                </a:solidFill>
              </a:rPr>
              <a:t>Sicherung </a:t>
            </a:r>
            <a:r>
              <a:rPr lang="de-DE" sz="1400" dirty="0">
                <a:solidFill>
                  <a:srgbClr val="000000"/>
                </a:solidFill>
              </a:rPr>
              <a:t>der Unterstützung des </a:t>
            </a:r>
            <a:r>
              <a:rPr lang="de-DE" sz="1400" dirty="0" smtClean="0">
                <a:solidFill>
                  <a:srgbClr val="000000"/>
                </a:solidFill>
              </a:rPr>
              <a:t>Top-Managements</a:t>
            </a:r>
          </a:p>
          <a:p>
            <a:pPr marL="171450" indent="-171450">
              <a:buFont typeface="Symbol" pitchFamily="18" charset="2"/>
              <a:buChar char="-"/>
            </a:pPr>
            <a:r>
              <a:rPr lang="de-DE" sz="1400" dirty="0" smtClean="0">
                <a:solidFill>
                  <a:srgbClr val="000000"/>
                </a:solidFill>
              </a:rPr>
              <a:t>Förderung </a:t>
            </a:r>
            <a:r>
              <a:rPr lang="de-DE" sz="1400" dirty="0">
                <a:solidFill>
                  <a:srgbClr val="000000"/>
                </a:solidFill>
              </a:rPr>
              <a:t>von </a:t>
            </a:r>
            <a:r>
              <a:rPr lang="de-DE" sz="1400" dirty="0" err="1" smtClean="0">
                <a:solidFill>
                  <a:srgbClr val="000000"/>
                </a:solidFill>
              </a:rPr>
              <a:t>Momentum</a:t>
            </a:r>
            <a:r>
              <a:rPr lang="de-DE" sz="1400" dirty="0" smtClean="0">
                <a:solidFill>
                  <a:srgbClr val="000000"/>
                </a:solidFill>
              </a:rPr>
              <a:t> als weiterem </a:t>
            </a:r>
            <a:r>
              <a:rPr lang="de-DE" sz="1400" dirty="0">
                <a:solidFill>
                  <a:srgbClr val="000000"/>
                </a:solidFill>
              </a:rPr>
              <a:t>Schwung für die Veränderung</a:t>
            </a:r>
            <a:endParaRPr lang="en-GB" sz="1400" dirty="0">
              <a:solidFill>
                <a:srgbClr val="000000"/>
              </a:solidFill>
              <a:cs typeface="Arial" panose="020B0604020202020204" pitchFamily="34" charset="0"/>
            </a:endParaRPr>
          </a:p>
        </p:txBody>
      </p:sp>
      <p:cxnSp>
        <p:nvCxnSpPr>
          <p:cNvPr id="47" name="Gerade Verbindung 6"/>
          <p:cNvCxnSpPr>
            <a:cxnSpLocks/>
          </p:cNvCxnSpPr>
          <p:nvPr/>
        </p:nvCxnSpPr>
        <p:spPr>
          <a:xfrm>
            <a:off x="4243688" y="2335233"/>
            <a:ext cx="3874153" cy="0"/>
          </a:xfrm>
          <a:prstGeom prst="line">
            <a:avLst/>
          </a:prstGeom>
          <a:ln w="12700"/>
        </p:spPr>
        <p:style>
          <a:lnRef idx="1">
            <a:schemeClr val="dk1"/>
          </a:lnRef>
          <a:fillRef idx="0">
            <a:schemeClr val="dk1"/>
          </a:fillRef>
          <a:effectRef idx="0">
            <a:schemeClr val="dk1"/>
          </a:effectRef>
          <a:fontRef idx="minor">
            <a:schemeClr val="tx1"/>
          </a:fontRef>
        </p:style>
      </p:cxnSp>
      <p:sp>
        <p:nvSpPr>
          <p:cNvPr id="10" name="Textfeld 9"/>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Kurzfristige Erfolge sind wichtig für den weiteren Verlauf und Erfolg des Veränderungsprozesses </a:t>
            </a:r>
            <a:endParaRPr lang="de-DE" sz="1600" b="1" dirty="0">
              <a:solidFill>
                <a:srgbClr val="002060"/>
              </a:solidFill>
            </a:endParaRPr>
          </a:p>
        </p:txBody>
      </p:sp>
      <p:sp>
        <p:nvSpPr>
          <p:cNvPr id="11" name="Textfeld 10"/>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2" name="Textfeld 11"/>
          <p:cNvSpPr txBox="1"/>
          <p:nvPr/>
        </p:nvSpPr>
        <p:spPr>
          <a:xfrm>
            <a:off x="346710" y="6382247"/>
            <a:ext cx="1444626" cy="253916"/>
          </a:xfrm>
          <a:prstGeom prst="rect">
            <a:avLst/>
          </a:prstGeom>
          <a:noFill/>
        </p:spPr>
        <p:txBody>
          <a:bodyPr wrap="none" rtlCol="0">
            <a:spAutoFit/>
          </a:bodyPr>
          <a:lstStyle/>
          <a:p>
            <a:r>
              <a:rPr lang="de-DE" sz="1050" dirty="0" smtClean="0">
                <a:solidFill>
                  <a:schemeClr val="bg1">
                    <a:lumMod val="50000"/>
                  </a:schemeClr>
                </a:solidFill>
              </a:rPr>
              <a:t>Quelle: Porter (2000)</a:t>
            </a:r>
            <a:endParaRPr lang="de-DE" sz="1050" dirty="0">
              <a:solidFill>
                <a:srgbClr val="FF0000"/>
              </a:solidFill>
            </a:endParaRPr>
          </a:p>
        </p:txBody>
      </p:sp>
      <p:grpSp>
        <p:nvGrpSpPr>
          <p:cNvPr id="13" name="Gruppieren 12"/>
          <p:cNvGrpSpPr/>
          <p:nvPr/>
        </p:nvGrpSpPr>
        <p:grpSpPr>
          <a:xfrm>
            <a:off x="0" y="400050"/>
            <a:ext cx="308611" cy="312155"/>
            <a:chOff x="411480" y="5383530"/>
            <a:chExt cx="308611" cy="312155"/>
          </a:xfrm>
        </p:grpSpPr>
        <p:sp>
          <p:nvSpPr>
            <p:cNvPr id="14" name="Ellipse 13"/>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 name="Textfeld 14"/>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6</a:t>
              </a:r>
              <a:endParaRPr lang="de-DE" sz="1400" b="1" dirty="0"/>
            </a:p>
          </p:txBody>
        </p:sp>
      </p:grpSp>
      <p:sp>
        <p:nvSpPr>
          <p:cNvPr id="16" name="Foliennummernplatzhalter 19"/>
          <p:cNvSpPr txBox="1">
            <a:spLocks/>
          </p:cNvSpPr>
          <p:nvPr/>
        </p:nvSpPr>
        <p:spPr>
          <a:xfrm>
            <a:off x="3656721" y="6371909"/>
            <a:ext cx="1905000" cy="287337"/>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205</a:t>
            </a:fld>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mn-lt"/>
              <a:ea typeface="+mn-ea"/>
              <a:cs typeface="+mn-cs"/>
            </a:endParaRPr>
          </a:p>
        </p:txBody>
      </p:sp>
    </p:spTree>
    <p:extLst>
      <p:ext uri="{BB962C8B-B14F-4D97-AF65-F5344CB8AC3E}">
        <p14:creationId xmlns:p14="http://schemas.microsoft.com/office/powerpoint/2010/main" val="3032616743"/>
      </p:ext>
    </p:extLst>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bwMode="auto">
          <a:xfrm>
            <a:off x="2056202" y="2084696"/>
            <a:ext cx="0" cy="3370997"/>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rot="5400000">
            <a:off x="3612046" y="3899848"/>
            <a:ext cx="0" cy="311169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Freeform 11"/>
          <p:cNvSpPr/>
          <p:nvPr/>
        </p:nvSpPr>
        <p:spPr bwMode="auto">
          <a:xfrm>
            <a:off x="2056203" y="2221173"/>
            <a:ext cx="2884926" cy="3234520"/>
          </a:xfrm>
          <a:custGeom>
            <a:avLst/>
            <a:gdLst>
              <a:gd name="connsiteX0" fmla="*/ 0 w 3125337"/>
              <a:gd name="connsiteY0" fmla="*/ 3234520 h 3234520"/>
              <a:gd name="connsiteX1" fmla="*/ 1105468 w 3125337"/>
              <a:gd name="connsiteY1" fmla="*/ 900752 h 3234520"/>
              <a:gd name="connsiteX2" fmla="*/ 3125337 w 3125337"/>
              <a:gd name="connsiteY2" fmla="*/ 0 h 3234520"/>
            </a:gdLst>
            <a:ahLst/>
            <a:cxnLst>
              <a:cxn ang="0">
                <a:pos x="connsiteX0" y="connsiteY0"/>
              </a:cxn>
              <a:cxn ang="0">
                <a:pos x="connsiteX1" y="connsiteY1"/>
              </a:cxn>
              <a:cxn ang="0">
                <a:pos x="connsiteX2" y="connsiteY2"/>
              </a:cxn>
            </a:cxnLst>
            <a:rect l="l" t="t" r="r" b="b"/>
            <a:pathLst>
              <a:path w="3125337" h="3234520">
                <a:moveTo>
                  <a:pt x="0" y="3234520"/>
                </a:moveTo>
                <a:cubicBezTo>
                  <a:pt x="292289" y="2337179"/>
                  <a:pt x="584579" y="1439839"/>
                  <a:pt x="1105468" y="900752"/>
                </a:cubicBezTo>
                <a:cubicBezTo>
                  <a:pt x="1626358" y="361665"/>
                  <a:pt x="2613546" y="222913"/>
                  <a:pt x="3125337" y="0"/>
                </a:cubicBezTo>
              </a:path>
            </a:pathLst>
          </a:cu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3" name="Freeform 12"/>
          <p:cNvSpPr/>
          <p:nvPr/>
        </p:nvSpPr>
        <p:spPr bwMode="auto">
          <a:xfrm>
            <a:off x="2056202" y="3284785"/>
            <a:ext cx="2947916" cy="2121681"/>
          </a:xfrm>
          <a:custGeom>
            <a:avLst/>
            <a:gdLst>
              <a:gd name="connsiteX0" fmla="*/ 35457 w 3215386"/>
              <a:gd name="connsiteY0" fmla="*/ 2352855 h 2400755"/>
              <a:gd name="connsiteX1" fmla="*/ 130992 w 3215386"/>
              <a:gd name="connsiteY1" fmla="*/ 2093548 h 2400755"/>
              <a:gd name="connsiteX2" fmla="*/ 1099983 w 3215386"/>
              <a:gd name="connsiteY2" fmla="*/ 32736 h 2400755"/>
              <a:gd name="connsiteX3" fmla="*/ 3215386 w 3215386"/>
              <a:gd name="connsiteY3" fmla="*/ 851602 h 2400755"/>
            </a:gdLst>
            <a:ahLst/>
            <a:cxnLst>
              <a:cxn ang="0">
                <a:pos x="connsiteX0" y="connsiteY0"/>
              </a:cxn>
              <a:cxn ang="0">
                <a:pos x="connsiteX1" y="connsiteY1"/>
              </a:cxn>
              <a:cxn ang="0">
                <a:pos x="connsiteX2" y="connsiteY2"/>
              </a:cxn>
              <a:cxn ang="0">
                <a:pos x="connsiteX3" y="connsiteY3"/>
              </a:cxn>
            </a:cxnLst>
            <a:rect l="l" t="t" r="r" b="b"/>
            <a:pathLst>
              <a:path w="3215386" h="2400755">
                <a:moveTo>
                  <a:pt x="35457" y="2352855"/>
                </a:moveTo>
                <a:cubicBezTo>
                  <a:pt x="-5486" y="2416544"/>
                  <a:pt x="-46429" y="2480234"/>
                  <a:pt x="130992" y="2093548"/>
                </a:cubicBezTo>
                <a:cubicBezTo>
                  <a:pt x="308413" y="1706862"/>
                  <a:pt x="585917" y="239727"/>
                  <a:pt x="1099983" y="32736"/>
                </a:cubicBezTo>
                <a:cubicBezTo>
                  <a:pt x="1614049" y="-174255"/>
                  <a:pt x="2628532" y="660533"/>
                  <a:pt x="3215386" y="851602"/>
                </a:cubicBezTo>
              </a:path>
            </a:pathLst>
          </a:cu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6" name="Freeform 15"/>
          <p:cNvSpPr/>
          <p:nvPr/>
        </p:nvSpPr>
        <p:spPr bwMode="auto">
          <a:xfrm>
            <a:off x="2056202" y="4537661"/>
            <a:ext cx="2947916" cy="918032"/>
          </a:xfrm>
          <a:custGeom>
            <a:avLst/>
            <a:gdLst>
              <a:gd name="connsiteX0" fmla="*/ 0 w 3193576"/>
              <a:gd name="connsiteY0" fmla="*/ 918032 h 918032"/>
              <a:gd name="connsiteX1" fmla="*/ 764274 w 3193576"/>
              <a:gd name="connsiteY1" fmla="*/ 3632 h 918032"/>
              <a:gd name="connsiteX2" fmla="*/ 3193576 w 3193576"/>
              <a:gd name="connsiteY2" fmla="*/ 590485 h 918032"/>
            </a:gdLst>
            <a:ahLst/>
            <a:cxnLst>
              <a:cxn ang="0">
                <a:pos x="connsiteX0" y="connsiteY0"/>
              </a:cxn>
              <a:cxn ang="0">
                <a:pos x="connsiteX1" y="connsiteY1"/>
              </a:cxn>
              <a:cxn ang="0">
                <a:pos x="connsiteX2" y="connsiteY2"/>
              </a:cxn>
            </a:cxnLst>
            <a:rect l="l" t="t" r="r" b="b"/>
            <a:pathLst>
              <a:path w="3193576" h="918032">
                <a:moveTo>
                  <a:pt x="0" y="918032"/>
                </a:moveTo>
                <a:cubicBezTo>
                  <a:pt x="116006" y="488127"/>
                  <a:pt x="232012" y="58223"/>
                  <a:pt x="764274" y="3632"/>
                </a:cubicBezTo>
                <a:cubicBezTo>
                  <a:pt x="1296536" y="-50959"/>
                  <a:pt x="2720453" y="526795"/>
                  <a:pt x="3193576" y="590485"/>
                </a:cubicBezTo>
              </a:path>
            </a:pathLst>
          </a:cu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Down Arrow 16"/>
          <p:cNvSpPr/>
          <p:nvPr/>
        </p:nvSpPr>
        <p:spPr bwMode="auto">
          <a:xfrm>
            <a:off x="2582165" y="2788939"/>
            <a:ext cx="136478" cy="655093"/>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8" name="Down Arrow 17"/>
          <p:cNvSpPr/>
          <p:nvPr/>
        </p:nvSpPr>
        <p:spPr bwMode="auto">
          <a:xfrm>
            <a:off x="3849308" y="1798091"/>
            <a:ext cx="136478" cy="655093"/>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9" name="Textfeld 23"/>
          <p:cNvSpPr txBox="1"/>
          <p:nvPr/>
        </p:nvSpPr>
        <p:spPr>
          <a:xfrm>
            <a:off x="768142" y="3395649"/>
            <a:ext cx="1390687" cy="461665"/>
          </a:xfrm>
          <a:prstGeom prst="rect">
            <a:avLst/>
          </a:prstGeom>
          <a:noFill/>
        </p:spPr>
        <p:txBody>
          <a:bodyPr wrap="square" rtlCol="0">
            <a:noAutofit/>
          </a:bodyPr>
          <a:lstStyle/>
          <a:p>
            <a:r>
              <a:rPr lang="en-US" sz="1200" b="1" dirty="0" err="1" smtClean="0"/>
              <a:t>Erfolg</a:t>
            </a:r>
            <a:r>
              <a:rPr lang="en-US" sz="1200" b="1" dirty="0" smtClean="0"/>
              <a:t> der </a:t>
            </a:r>
            <a:br>
              <a:rPr lang="en-US" sz="1200" b="1" dirty="0" smtClean="0"/>
            </a:br>
            <a:r>
              <a:rPr lang="en-US" sz="1200" b="1" dirty="0" smtClean="0"/>
              <a:t>Transformation</a:t>
            </a:r>
            <a:endParaRPr lang="en-US" sz="1200" b="1" dirty="0"/>
          </a:p>
        </p:txBody>
      </p:sp>
      <p:sp>
        <p:nvSpPr>
          <p:cNvPr id="20" name="Textfeld 23"/>
          <p:cNvSpPr txBox="1"/>
          <p:nvPr/>
        </p:nvSpPr>
        <p:spPr>
          <a:xfrm>
            <a:off x="2960652" y="5692159"/>
            <a:ext cx="1956579" cy="342881"/>
          </a:xfrm>
          <a:prstGeom prst="rect">
            <a:avLst/>
          </a:prstGeom>
          <a:noFill/>
        </p:spPr>
        <p:txBody>
          <a:bodyPr wrap="square" rtlCol="0">
            <a:noAutofit/>
          </a:bodyPr>
          <a:lstStyle/>
          <a:p>
            <a:r>
              <a:rPr lang="en-US" sz="1200" b="1" dirty="0" err="1" smtClean="0"/>
              <a:t>Zeit</a:t>
            </a:r>
            <a:r>
              <a:rPr lang="en-US" sz="1200" b="1" dirty="0" smtClean="0"/>
              <a:t> (in </a:t>
            </a:r>
            <a:r>
              <a:rPr lang="en-US" sz="1200" b="1" dirty="0" err="1" smtClean="0"/>
              <a:t>Jahren</a:t>
            </a:r>
            <a:r>
              <a:rPr lang="en-US" sz="1200" b="1" dirty="0" smtClean="0"/>
              <a:t>)</a:t>
            </a:r>
            <a:endParaRPr lang="en-US" sz="1200" b="1" dirty="0"/>
          </a:p>
        </p:txBody>
      </p:sp>
      <p:sp>
        <p:nvSpPr>
          <p:cNvPr id="21" name="Textfeld 23"/>
          <p:cNvSpPr txBox="1"/>
          <p:nvPr/>
        </p:nvSpPr>
        <p:spPr>
          <a:xfrm>
            <a:off x="851857" y="2084696"/>
            <a:ext cx="1234206" cy="276999"/>
          </a:xfrm>
          <a:prstGeom prst="rect">
            <a:avLst/>
          </a:prstGeom>
          <a:noFill/>
        </p:spPr>
        <p:txBody>
          <a:bodyPr wrap="square" rtlCol="0">
            <a:noAutofit/>
          </a:bodyPr>
          <a:lstStyle/>
          <a:p>
            <a:pPr algn="r"/>
            <a:r>
              <a:rPr lang="en-US" sz="1200" dirty="0" smtClean="0"/>
              <a:t>Hoch</a:t>
            </a:r>
            <a:endParaRPr lang="en-US" sz="1200" dirty="0"/>
          </a:p>
        </p:txBody>
      </p:sp>
      <p:sp>
        <p:nvSpPr>
          <p:cNvPr id="22" name="Textfeld 23"/>
          <p:cNvSpPr txBox="1"/>
          <p:nvPr/>
        </p:nvSpPr>
        <p:spPr>
          <a:xfrm>
            <a:off x="851857" y="5178694"/>
            <a:ext cx="1234206" cy="276999"/>
          </a:xfrm>
          <a:prstGeom prst="rect">
            <a:avLst/>
          </a:prstGeom>
          <a:noFill/>
        </p:spPr>
        <p:txBody>
          <a:bodyPr wrap="square" rtlCol="0">
            <a:noAutofit/>
          </a:bodyPr>
          <a:lstStyle/>
          <a:p>
            <a:pPr algn="r"/>
            <a:r>
              <a:rPr lang="en-US" sz="1200" dirty="0" err="1" smtClean="0"/>
              <a:t>Niedrig</a:t>
            </a:r>
            <a:endParaRPr lang="en-US" sz="1200" dirty="0"/>
          </a:p>
        </p:txBody>
      </p:sp>
      <p:sp>
        <p:nvSpPr>
          <p:cNvPr id="23" name="Textfeld 23"/>
          <p:cNvSpPr txBox="1"/>
          <p:nvPr/>
        </p:nvSpPr>
        <p:spPr>
          <a:xfrm>
            <a:off x="2441921" y="5474830"/>
            <a:ext cx="208483" cy="276999"/>
          </a:xfrm>
          <a:prstGeom prst="rect">
            <a:avLst/>
          </a:prstGeom>
          <a:noFill/>
        </p:spPr>
        <p:txBody>
          <a:bodyPr wrap="square" rtlCol="0">
            <a:noAutofit/>
          </a:bodyPr>
          <a:lstStyle/>
          <a:p>
            <a:r>
              <a:rPr lang="en-US" sz="1200" dirty="0" smtClean="0"/>
              <a:t>1</a:t>
            </a:r>
            <a:endParaRPr lang="en-US" sz="1200" dirty="0"/>
          </a:p>
        </p:txBody>
      </p:sp>
      <p:sp>
        <p:nvSpPr>
          <p:cNvPr id="24" name="Textfeld 23"/>
          <p:cNvSpPr txBox="1"/>
          <p:nvPr/>
        </p:nvSpPr>
        <p:spPr>
          <a:xfrm>
            <a:off x="3463283" y="5474830"/>
            <a:ext cx="208483" cy="276999"/>
          </a:xfrm>
          <a:prstGeom prst="rect">
            <a:avLst/>
          </a:prstGeom>
          <a:noFill/>
        </p:spPr>
        <p:txBody>
          <a:bodyPr wrap="square" rtlCol="0">
            <a:noAutofit/>
          </a:bodyPr>
          <a:lstStyle/>
          <a:p>
            <a:r>
              <a:rPr lang="en-US" sz="1200" dirty="0" smtClean="0"/>
              <a:t>2</a:t>
            </a:r>
            <a:endParaRPr lang="en-US" sz="1200" dirty="0"/>
          </a:p>
        </p:txBody>
      </p:sp>
      <p:sp>
        <p:nvSpPr>
          <p:cNvPr id="27" name="Textfeld 23"/>
          <p:cNvSpPr txBox="1"/>
          <p:nvPr/>
        </p:nvSpPr>
        <p:spPr>
          <a:xfrm>
            <a:off x="4484645" y="5474830"/>
            <a:ext cx="208483" cy="276999"/>
          </a:xfrm>
          <a:prstGeom prst="rect">
            <a:avLst/>
          </a:prstGeom>
          <a:noFill/>
        </p:spPr>
        <p:txBody>
          <a:bodyPr wrap="square" rtlCol="0">
            <a:noAutofit/>
          </a:bodyPr>
          <a:lstStyle/>
          <a:p>
            <a:r>
              <a:rPr lang="en-US" sz="1200" dirty="0" smtClean="0"/>
              <a:t>3</a:t>
            </a:r>
            <a:endParaRPr lang="en-US" sz="1200" dirty="0"/>
          </a:p>
        </p:txBody>
      </p:sp>
      <p:sp>
        <p:nvSpPr>
          <p:cNvPr id="28" name="Textfeld 23"/>
          <p:cNvSpPr txBox="1"/>
          <p:nvPr/>
        </p:nvSpPr>
        <p:spPr>
          <a:xfrm>
            <a:off x="5167892" y="3857314"/>
            <a:ext cx="3017411" cy="646331"/>
          </a:xfrm>
          <a:prstGeom prst="rect">
            <a:avLst/>
          </a:prstGeom>
          <a:noFill/>
        </p:spPr>
        <p:txBody>
          <a:bodyPr wrap="square" rtlCol="0">
            <a:spAutoFit/>
          </a:bodyPr>
          <a:lstStyle/>
          <a:p>
            <a:pPr marL="628650" indent="-628650">
              <a:tabLst>
                <a:tab pos="628650" algn="l"/>
              </a:tabLst>
            </a:pPr>
            <a:r>
              <a:rPr lang="en-US" sz="1200" b="1" dirty="0" smtClean="0"/>
              <a:t>Fall </a:t>
            </a:r>
            <a:r>
              <a:rPr lang="en-US" sz="1200" b="1" dirty="0"/>
              <a:t>2:  </a:t>
            </a:r>
            <a:r>
              <a:rPr lang="en-US" sz="1200" dirty="0" smtClean="0"/>
              <a:t>	</a:t>
            </a:r>
            <a:r>
              <a:rPr lang="en-US" sz="1200" dirty="0" err="1" smtClean="0"/>
              <a:t>Kurzfristige</a:t>
            </a:r>
            <a:r>
              <a:rPr lang="en-US" sz="1200" dirty="0" smtClean="0"/>
              <a:t> </a:t>
            </a:r>
            <a:r>
              <a:rPr lang="en-US" sz="1200" dirty="0" err="1" smtClean="0"/>
              <a:t>Erfolge</a:t>
            </a:r>
            <a:r>
              <a:rPr lang="en-US" sz="1200" dirty="0" smtClean="0"/>
              <a:t> </a:t>
            </a:r>
            <a:r>
              <a:rPr lang="en-US" sz="1200" dirty="0" err="1" smtClean="0"/>
              <a:t>nach</a:t>
            </a:r>
            <a:r>
              <a:rPr lang="en-US" sz="1200" dirty="0" smtClean="0"/>
              <a:t> </a:t>
            </a:r>
            <a:r>
              <a:rPr lang="en-US" sz="1200" dirty="0"/>
              <a:t>gut </a:t>
            </a:r>
            <a:r>
              <a:rPr lang="en-US" sz="1200" dirty="0" err="1" smtClean="0"/>
              <a:t>einem</a:t>
            </a:r>
            <a:r>
              <a:rPr lang="en-US" sz="1200" dirty="0" smtClean="0"/>
              <a:t>, </a:t>
            </a:r>
            <a:r>
              <a:rPr lang="en-US" sz="1200" dirty="0" err="1" smtClean="0"/>
              <a:t>aber</a:t>
            </a:r>
            <a:r>
              <a:rPr lang="en-US" sz="1200" dirty="0" smtClean="0"/>
              <a:t> </a:t>
            </a:r>
            <a:r>
              <a:rPr lang="en-US" sz="1200" dirty="0" err="1" smtClean="0"/>
              <a:t>nicht</a:t>
            </a:r>
            <a:r>
              <a:rPr lang="en-US" sz="1200" dirty="0" smtClean="0"/>
              <a:t>  </a:t>
            </a:r>
            <a:r>
              <a:rPr lang="en-US" sz="1200" dirty="0" err="1"/>
              <a:t>nach</a:t>
            </a:r>
            <a:r>
              <a:rPr lang="en-US" sz="1200" dirty="0"/>
              <a:t> gut </a:t>
            </a:r>
            <a:r>
              <a:rPr lang="en-US" sz="1200" dirty="0" err="1"/>
              <a:t>zwei</a:t>
            </a:r>
            <a:r>
              <a:rPr lang="en-US" sz="1200" dirty="0"/>
              <a:t> </a:t>
            </a:r>
            <a:r>
              <a:rPr lang="en-US" sz="1200" dirty="0" err="1" smtClean="0"/>
              <a:t>Jahren</a:t>
            </a:r>
            <a:endParaRPr lang="en-US" sz="1200" dirty="0"/>
          </a:p>
        </p:txBody>
      </p:sp>
      <p:sp>
        <p:nvSpPr>
          <p:cNvPr id="29" name="Textfeld 23"/>
          <p:cNvSpPr txBox="1"/>
          <p:nvPr/>
        </p:nvSpPr>
        <p:spPr>
          <a:xfrm>
            <a:off x="5167892" y="1987137"/>
            <a:ext cx="3017411" cy="461665"/>
          </a:xfrm>
          <a:prstGeom prst="rect">
            <a:avLst/>
          </a:prstGeom>
          <a:noFill/>
        </p:spPr>
        <p:txBody>
          <a:bodyPr wrap="square" rtlCol="0">
            <a:spAutoFit/>
          </a:bodyPr>
          <a:lstStyle/>
          <a:p>
            <a:pPr marL="628650" indent="-628650">
              <a:tabLst>
                <a:tab pos="628650" algn="l"/>
              </a:tabLst>
            </a:pPr>
            <a:r>
              <a:rPr lang="en-US" sz="1200" b="1" dirty="0" smtClean="0"/>
              <a:t>Fall 3</a:t>
            </a:r>
            <a:r>
              <a:rPr lang="en-US" sz="1200" dirty="0" smtClean="0"/>
              <a:t>: 	</a:t>
            </a:r>
            <a:r>
              <a:rPr lang="en-US" sz="1200" dirty="0" err="1" smtClean="0"/>
              <a:t>Kurzfristige</a:t>
            </a:r>
            <a:r>
              <a:rPr lang="en-US" sz="1200" dirty="0" smtClean="0"/>
              <a:t> </a:t>
            </a:r>
            <a:r>
              <a:rPr lang="en-US" sz="1200" dirty="0" err="1" smtClean="0"/>
              <a:t>Erfolge</a:t>
            </a:r>
            <a:r>
              <a:rPr lang="en-US" sz="1200" dirty="0" smtClean="0"/>
              <a:t> </a:t>
            </a:r>
            <a:r>
              <a:rPr lang="en-US" sz="1200" dirty="0" err="1" smtClean="0"/>
              <a:t>nach</a:t>
            </a:r>
            <a:r>
              <a:rPr lang="en-US" sz="1200" dirty="0" smtClean="0"/>
              <a:t> gut </a:t>
            </a:r>
            <a:r>
              <a:rPr lang="en-US" sz="1200" dirty="0" err="1" smtClean="0"/>
              <a:t>einem</a:t>
            </a:r>
            <a:r>
              <a:rPr lang="en-US" sz="1200" dirty="0" smtClean="0"/>
              <a:t> und </a:t>
            </a:r>
            <a:r>
              <a:rPr lang="en-US" sz="1200" dirty="0" err="1" smtClean="0"/>
              <a:t>nach</a:t>
            </a:r>
            <a:r>
              <a:rPr lang="en-US" sz="1200" dirty="0" smtClean="0"/>
              <a:t> gut </a:t>
            </a:r>
            <a:r>
              <a:rPr lang="en-US" sz="1200" dirty="0" err="1" smtClean="0"/>
              <a:t>zwei</a:t>
            </a:r>
            <a:r>
              <a:rPr lang="en-US" sz="1200" dirty="0" smtClean="0"/>
              <a:t> </a:t>
            </a:r>
            <a:r>
              <a:rPr lang="en-US" sz="1200" dirty="0" err="1" smtClean="0"/>
              <a:t>Jahren</a:t>
            </a:r>
            <a:endParaRPr lang="en-US" sz="1200" dirty="0"/>
          </a:p>
        </p:txBody>
      </p:sp>
      <p:sp>
        <p:nvSpPr>
          <p:cNvPr id="30" name="Textfeld 23"/>
          <p:cNvSpPr txBox="1"/>
          <p:nvPr/>
        </p:nvSpPr>
        <p:spPr>
          <a:xfrm>
            <a:off x="5167892" y="4904339"/>
            <a:ext cx="3017411" cy="276999"/>
          </a:xfrm>
          <a:prstGeom prst="rect">
            <a:avLst/>
          </a:prstGeom>
          <a:noFill/>
        </p:spPr>
        <p:txBody>
          <a:bodyPr wrap="square" rtlCol="0">
            <a:spAutoFit/>
          </a:bodyPr>
          <a:lstStyle/>
          <a:p>
            <a:pPr>
              <a:tabLst>
                <a:tab pos="628650" algn="l"/>
              </a:tabLst>
            </a:pPr>
            <a:r>
              <a:rPr lang="en-US" sz="1200" b="1" dirty="0" smtClean="0"/>
              <a:t>Fall 1</a:t>
            </a:r>
            <a:r>
              <a:rPr lang="en-US" sz="1200" dirty="0" smtClean="0"/>
              <a:t>: 	</a:t>
            </a:r>
            <a:r>
              <a:rPr lang="en-US" sz="1200" dirty="0" err="1" smtClean="0"/>
              <a:t>Keine</a:t>
            </a:r>
            <a:r>
              <a:rPr lang="en-US" sz="1200" dirty="0" smtClean="0"/>
              <a:t> </a:t>
            </a:r>
            <a:r>
              <a:rPr lang="en-US" sz="1200" dirty="0" err="1" smtClean="0"/>
              <a:t>kurzfristigen</a:t>
            </a:r>
            <a:r>
              <a:rPr lang="en-US" sz="1200" dirty="0" smtClean="0"/>
              <a:t> </a:t>
            </a:r>
            <a:r>
              <a:rPr lang="en-US" sz="1200" dirty="0" err="1" smtClean="0"/>
              <a:t>Gewinne</a:t>
            </a:r>
            <a:endParaRPr lang="en-US" sz="1200" dirty="0"/>
          </a:p>
        </p:txBody>
      </p:sp>
      <p:sp>
        <p:nvSpPr>
          <p:cNvPr id="25" name="Rechteck 24"/>
          <p:cNvSpPr/>
          <p:nvPr/>
        </p:nvSpPr>
        <p:spPr bwMode="auto">
          <a:xfrm>
            <a:off x="377190" y="1611630"/>
            <a:ext cx="8172450" cy="450342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1" name="Textfeld 30"/>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Ohne kurzfristige Erfolge werden kaum anhaltende Erfolge des Veränderungsprozesses erreicht</a:t>
            </a:r>
            <a:endParaRPr lang="de-DE" sz="1600" b="1" dirty="0">
              <a:solidFill>
                <a:srgbClr val="002060"/>
              </a:solidFill>
            </a:endParaRPr>
          </a:p>
        </p:txBody>
      </p:sp>
      <p:sp>
        <p:nvSpPr>
          <p:cNvPr id="32" name="Textfeld 31"/>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33" name="Textfeld 32"/>
          <p:cNvSpPr txBox="1"/>
          <p:nvPr/>
        </p:nvSpPr>
        <p:spPr>
          <a:xfrm>
            <a:off x="346710" y="6382247"/>
            <a:ext cx="1436612" cy="253916"/>
          </a:xfrm>
          <a:prstGeom prst="rect">
            <a:avLst/>
          </a:prstGeom>
          <a:noFill/>
        </p:spPr>
        <p:txBody>
          <a:bodyPr wrap="none" rtlCol="0">
            <a:spAutoFit/>
          </a:bodyPr>
          <a:lstStyle/>
          <a:p>
            <a:r>
              <a:rPr lang="de-DE" sz="1050" dirty="0" smtClean="0">
                <a:solidFill>
                  <a:schemeClr val="bg1">
                    <a:lumMod val="50000"/>
                  </a:schemeClr>
                </a:solidFill>
              </a:rPr>
              <a:t>Quelle: Kotter (2012)</a:t>
            </a:r>
            <a:endParaRPr lang="de-DE" sz="1050" dirty="0">
              <a:solidFill>
                <a:srgbClr val="FF0000"/>
              </a:solidFill>
            </a:endParaRPr>
          </a:p>
        </p:txBody>
      </p:sp>
      <p:grpSp>
        <p:nvGrpSpPr>
          <p:cNvPr id="26" name="Gruppieren 25"/>
          <p:cNvGrpSpPr/>
          <p:nvPr/>
        </p:nvGrpSpPr>
        <p:grpSpPr>
          <a:xfrm>
            <a:off x="0" y="400050"/>
            <a:ext cx="308611" cy="312155"/>
            <a:chOff x="411480" y="5383530"/>
            <a:chExt cx="308611" cy="312155"/>
          </a:xfrm>
        </p:grpSpPr>
        <p:sp>
          <p:nvSpPr>
            <p:cNvPr id="34" name="Ellipse 33"/>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Textfeld 34"/>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6</a:t>
              </a:r>
              <a:endParaRPr lang="de-DE" sz="1400" b="1" dirty="0"/>
            </a:p>
          </p:txBody>
        </p:sp>
      </p:grpSp>
      <p:sp>
        <p:nvSpPr>
          <p:cNvPr id="3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206</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2073497870"/>
      </p:ext>
    </p:extLst>
  </p:cSld>
  <p:clrMapOvr>
    <a:masterClrMapping/>
  </p:clrMapOvr>
  <p:transition/>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 name="Object 59" hidden="1"/>
          <p:cNvGraphicFramePr>
            <a:graphicFrameLocks noChangeAspect="1"/>
          </p:cNvGraphicFramePr>
          <p:nvPr>
            <p:custDataLst>
              <p:tags r:id="rId2"/>
            </p:custDataLst>
            <p:extLst>
              <p:ext uri="{D42A27DB-BD31-4B8C-83A1-F6EECF244321}">
                <p14:modId xmlns:p14="http://schemas.microsoft.com/office/powerpoint/2010/main" val="33568424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77973" name="think-cell Folie" r:id="rId4" imgW="360" imgH="360" progId="TCLayout.ActiveDocument.1">
                  <p:embed/>
                </p:oleObj>
              </mc:Choice>
              <mc:Fallback>
                <p:oleObj name="think-cell Folie" r:id="rId4" imgW="360" imgH="360" progId="TCLayout.ActiveDocument.1">
                  <p:embed/>
                  <p:pic>
                    <p:nvPicPr>
                      <p:cNvPr id="0" name="Picture 46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Rectangle 286"/>
          <p:cNvSpPr txBox="1">
            <a:spLocks noChangeArrowheads="1"/>
          </p:cNvSpPr>
          <p:nvPr/>
        </p:nvSpPr>
        <p:spPr bwMode="auto">
          <a:xfrm>
            <a:off x="381002" y="3172489"/>
            <a:ext cx="1886152" cy="776621"/>
          </a:xfrm>
          <a:prstGeom prst="rect">
            <a:avLst/>
          </a:prstGeom>
          <a:noFill/>
          <a:ln>
            <a:noFill/>
          </a:ln>
          <a:effectLst/>
          <a:extLst/>
        </p:spPr>
        <p:txBody>
          <a:bodyPr vert="horz" wrap="square" lIns="74637" tIns="74637" rIns="74637" bIns="74637" numCol="1" anchor="ctr"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en-US" sz="1200" b="1" dirty="0" err="1" smtClean="0">
                <a:solidFill>
                  <a:srgbClr val="000000"/>
                </a:solidFill>
              </a:rPr>
              <a:t>Verankerung</a:t>
            </a:r>
            <a:r>
              <a:rPr lang="en-US" sz="1200" b="1" dirty="0" smtClean="0">
                <a:solidFill>
                  <a:srgbClr val="000000"/>
                </a:solidFill>
              </a:rPr>
              <a:t> in der </a:t>
            </a:r>
            <a:r>
              <a:rPr lang="en-US" sz="1200" b="1" dirty="0" err="1" smtClean="0">
                <a:solidFill>
                  <a:srgbClr val="000000"/>
                </a:solidFill>
              </a:rPr>
              <a:t>Unternehmenskultur</a:t>
            </a:r>
            <a:r>
              <a:rPr lang="en-US" sz="1200" dirty="0" smtClean="0">
                <a:solidFill>
                  <a:srgbClr val="000000"/>
                </a:solidFill>
              </a:rPr>
              <a:t>…</a:t>
            </a:r>
            <a:endParaRPr lang="en-US" sz="1200" dirty="0">
              <a:solidFill>
                <a:srgbClr val="000000"/>
              </a:solidFill>
            </a:endParaRPr>
          </a:p>
        </p:txBody>
      </p:sp>
      <p:sp>
        <p:nvSpPr>
          <p:cNvPr id="36" name="Rectangle 286"/>
          <p:cNvSpPr txBox="1">
            <a:spLocks noChangeArrowheads="1"/>
          </p:cNvSpPr>
          <p:nvPr/>
        </p:nvSpPr>
        <p:spPr bwMode="auto">
          <a:xfrm>
            <a:off x="5334003" y="1640113"/>
            <a:ext cx="3441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marL="1587" lvl="1" indent="0">
              <a:buClr>
                <a:srgbClr val="000000"/>
              </a:buClr>
              <a:buFont typeface="Arial" charset="0"/>
              <a:buNone/>
            </a:pPr>
            <a:r>
              <a:rPr lang="en-US" sz="1200" dirty="0" err="1" smtClean="0">
                <a:solidFill>
                  <a:srgbClr val="000000"/>
                </a:solidFill>
              </a:rPr>
              <a:t>Veränderungen</a:t>
            </a:r>
            <a:r>
              <a:rPr lang="en-US" sz="1200" dirty="0" smtClean="0">
                <a:solidFill>
                  <a:srgbClr val="000000"/>
                </a:solidFill>
              </a:rPr>
              <a:t> der </a:t>
            </a:r>
            <a:r>
              <a:rPr lang="en-US" sz="1200" dirty="0" err="1" smtClean="0">
                <a:solidFill>
                  <a:srgbClr val="000000"/>
                </a:solidFill>
              </a:rPr>
              <a:t>Normen</a:t>
            </a:r>
            <a:r>
              <a:rPr lang="en-US" sz="1200" dirty="0" smtClean="0">
                <a:solidFill>
                  <a:srgbClr val="000000"/>
                </a:solidFill>
              </a:rPr>
              <a:t> und </a:t>
            </a:r>
            <a:r>
              <a:rPr lang="en-US" sz="1200" dirty="0" err="1" smtClean="0">
                <a:solidFill>
                  <a:srgbClr val="000000"/>
                </a:solidFill>
              </a:rPr>
              <a:t>Werte</a:t>
            </a:r>
            <a:r>
              <a:rPr lang="en-US" sz="1200" dirty="0" smtClean="0">
                <a:solidFill>
                  <a:srgbClr val="000000"/>
                </a:solidFill>
              </a:rPr>
              <a:t> </a:t>
            </a:r>
            <a:r>
              <a:rPr lang="en-US" sz="1200" dirty="0" err="1" smtClean="0">
                <a:solidFill>
                  <a:srgbClr val="000000"/>
                </a:solidFill>
              </a:rPr>
              <a:t>geschehen</a:t>
            </a:r>
            <a:r>
              <a:rPr lang="en-US" sz="1200" dirty="0" smtClean="0">
                <a:solidFill>
                  <a:srgbClr val="000000"/>
                </a:solidFill>
              </a:rPr>
              <a:t> </a:t>
            </a:r>
            <a:r>
              <a:rPr lang="en-US" sz="1200" dirty="0" err="1" smtClean="0">
                <a:solidFill>
                  <a:srgbClr val="000000"/>
                </a:solidFill>
              </a:rPr>
              <a:t>nicht</a:t>
            </a:r>
            <a:r>
              <a:rPr lang="en-US" sz="1200" dirty="0" smtClean="0">
                <a:solidFill>
                  <a:srgbClr val="000000"/>
                </a:solidFill>
              </a:rPr>
              <a:t> </a:t>
            </a:r>
            <a:r>
              <a:rPr lang="en-US" sz="1200" dirty="0" err="1" smtClean="0">
                <a:solidFill>
                  <a:srgbClr val="000000"/>
                </a:solidFill>
              </a:rPr>
              <a:t>sofort</a:t>
            </a:r>
            <a:r>
              <a:rPr lang="en-US" sz="1200" dirty="0" smtClean="0">
                <a:solidFill>
                  <a:srgbClr val="000000"/>
                </a:solidFill>
              </a:rPr>
              <a:t>, </a:t>
            </a:r>
            <a:r>
              <a:rPr lang="en-US" sz="1200" dirty="0" err="1" smtClean="0">
                <a:solidFill>
                  <a:srgbClr val="000000"/>
                </a:solidFill>
              </a:rPr>
              <a:t>sondern</a:t>
            </a:r>
            <a:r>
              <a:rPr lang="en-US" sz="1200" dirty="0" smtClean="0">
                <a:solidFill>
                  <a:srgbClr val="000000"/>
                </a:solidFill>
              </a:rPr>
              <a:t> </a:t>
            </a:r>
            <a:r>
              <a:rPr lang="en-US" sz="1200" dirty="0" err="1" smtClean="0">
                <a:solidFill>
                  <a:srgbClr val="000000"/>
                </a:solidFill>
              </a:rPr>
              <a:t>im</a:t>
            </a:r>
            <a:r>
              <a:rPr lang="en-US" sz="1200" dirty="0" smtClean="0">
                <a:solidFill>
                  <a:srgbClr val="000000"/>
                </a:solidFill>
              </a:rPr>
              <a:t> </a:t>
            </a:r>
            <a:r>
              <a:rPr lang="en-US" sz="1200" dirty="0" err="1" smtClean="0">
                <a:solidFill>
                  <a:srgbClr val="000000"/>
                </a:solidFill>
              </a:rPr>
              <a:t>Lauf</a:t>
            </a:r>
            <a:r>
              <a:rPr lang="en-US" sz="1200" dirty="0" smtClean="0">
                <a:solidFill>
                  <a:srgbClr val="000000"/>
                </a:solidFill>
              </a:rPr>
              <a:t> der </a:t>
            </a:r>
            <a:r>
              <a:rPr lang="en-US" sz="1200" dirty="0" err="1" smtClean="0">
                <a:solidFill>
                  <a:srgbClr val="000000"/>
                </a:solidFill>
              </a:rPr>
              <a:t>Zeit</a:t>
            </a:r>
            <a:endParaRPr lang="en-US" sz="1200" dirty="0">
              <a:solidFill>
                <a:srgbClr val="000000"/>
              </a:solidFill>
            </a:endParaRPr>
          </a:p>
        </p:txBody>
      </p:sp>
      <p:sp>
        <p:nvSpPr>
          <p:cNvPr id="37" name="Rectangle 286"/>
          <p:cNvSpPr txBox="1">
            <a:spLocks noChangeArrowheads="1"/>
          </p:cNvSpPr>
          <p:nvPr/>
        </p:nvSpPr>
        <p:spPr bwMode="auto">
          <a:xfrm>
            <a:off x="5334003" y="3295321"/>
            <a:ext cx="34417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marL="1587" lvl="1" indent="0">
              <a:buClr>
                <a:srgbClr val="000000"/>
              </a:buClr>
              <a:buFont typeface="Arial" charset="0"/>
              <a:buNone/>
            </a:pPr>
            <a:r>
              <a:rPr lang="en-US" sz="1200" dirty="0" err="1" smtClean="0">
                <a:solidFill>
                  <a:srgbClr val="000000"/>
                </a:solidFill>
              </a:rPr>
              <a:t>Persönliche</a:t>
            </a:r>
            <a:r>
              <a:rPr lang="en-US" sz="1200" dirty="0" smtClean="0">
                <a:solidFill>
                  <a:srgbClr val="000000"/>
                </a:solidFill>
              </a:rPr>
              <a:t> </a:t>
            </a:r>
            <a:r>
              <a:rPr lang="en-US" sz="1200" dirty="0" err="1" smtClean="0">
                <a:solidFill>
                  <a:srgbClr val="000000"/>
                </a:solidFill>
              </a:rPr>
              <a:t>Gespräche</a:t>
            </a:r>
            <a:r>
              <a:rPr lang="en-US" sz="1200" dirty="0" smtClean="0">
                <a:solidFill>
                  <a:srgbClr val="000000"/>
                </a:solidFill>
              </a:rPr>
              <a:t> und </a:t>
            </a:r>
            <a:r>
              <a:rPr lang="en-US" sz="1200" dirty="0" err="1" smtClean="0">
                <a:solidFill>
                  <a:srgbClr val="000000"/>
                </a:solidFill>
              </a:rPr>
              <a:t>Instruktionen</a:t>
            </a:r>
            <a:r>
              <a:rPr lang="en-US" sz="1200" dirty="0" smtClean="0">
                <a:solidFill>
                  <a:srgbClr val="000000"/>
                </a:solidFill>
              </a:rPr>
              <a:t> </a:t>
            </a:r>
            <a:r>
              <a:rPr lang="en-US" sz="1200" dirty="0" err="1" smtClean="0">
                <a:solidFill>
                  <a:srgbClr val="000000"/>
                </a:solidFill>
              </a:rPr>
              <a:t>sind</a:t>
            </a:r>
            <a:r>
              <a:rPr lang="en-US" sz="1200" dirty="0" smtClean="0">
                <a:solidFill>
                  <a:srgbClr val="000000"/>
                </a:solidFill>
              </a:rPr>
              <a:t> </a:t>
            </a:r>
            <a:r>
              <a:rPr lang="en-US" sz="1200" dirty="0" err="1" smtClean="0">
                <a:solidFill>
                  <a:srgbClr val="000000"/>
                </a:solidFill>
              </a:rPr>
              <a:t>meist</a:t>
            </a:r>
            <a:r>
              <a:rPr lang="en-US" sz="1200" dirty="0" smtClean="0">
                <a:solidFill>
                  <a:srgbClr val="000000"/>
                </a:solidFill>
              </a:rPr>
              <a:t> </a:t>
            </a:r>
            <a:r>
              <a:rPr lang="en-US" sz="1200" dirty="0" err="1" smtClean="0">
                <a:solidFill>
                  <a:srgbClr val="000000"/>
                </a:solidFill>
              </a:rPr>
              <a:t>intensiv</a:t>
            </a:r>
            <a:r>
              <a:rPr lang="en-US" sz="1200" dirty="0" smtClean="0">
                <a:solidFill>
                  <a:srgbClr val="000000"/>
                </a:solidFill>
              </a:rPr>
              <a:t> </a:t>
            </a:r>
            <a:r>
              <a:rPr lang="en-US" sz="1200" dirty="0" err="1" smtClean="0">
                <a:solidFill>
                  <a:srgbClr val="000000"/>
                </a:solidFill>
              </a:rPr>
              <a:t>notwendig</a:t>
            </a:r>
            <a:r>
              <a:rPr lang="en-US" sz="1200" dirty="0" smtClean="0">
                <a:solidFill>
                  <a:srgbClr val="000000"/>
                </a:solidFill>
              </a:rPr>
              <a:t>, um die </a:t>
            </a:r>
            <a:r>
              <a:rPr lang="en-US" sz="1200" dirty="0" err="1" smtClean="0">
                <a:solidFill>
                  <a:srgbClr val="000000"/>
                </a:solidFill>
              </a:rPr>
              <a:t>neuen</a:t>
            </a:r>
            <a:r>
              <a:rPr lang="en-US" sz="1200" dirty="0" smtClean="0">
                <a:solidFill>
                  <a:srgbClr val="000000"/>
                </a:solidFill>
              </a:rPr>
              <a:t> </a:t>
            </a:r>
            <a:r>
              <a:rPr lang="en-US" sz="1200" dirty="0" err="1" smtClean="0">
                <a:solidFill>
                  <a:srgbClr val="000000"/>
                </a:solidFill>
              </a:rPr>
              <a:t>Ansätze</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verdeutlichen</a:t>
            </a:r>
            <a:r>
              <a:rPr lang="en-US" sz="1200" dirty="0" smtClean="0">
                <a:solidFill>
                  <a:srgbClr val="000000"/>
                </a:solidFill>
              </a:rPr>
              <a:t> und </a:t>
            </a:r>
            <a:r>
              <a:rPr lang="en-US" sz="1200" dirty="0" err="1" smtClean="0">
                <a:solidFill>
                  <a:srgbClr val="000000"/>
                </a:solidFill>
              </a:rPr>
              <a:t>deren</a:t>
            </a:r>
            <a:r>
              <a:rPr lang="en-US" sz="1200" dirty="0" smtClean="0">
                <a:solidFill>
                  <a:srgbClr val="000000"/>
                </a:solidFill>
              </a:rPr>
              <a:t> </a:t>
            </a:r>
            <a:r>
              <a:rPr lang="en-US" sz="1200" dirty="0" err="1" smtClean="0">
                <a:solidFill>
                  <a:srgbClr val="000000"/>
                </a:solidFill>
              </a:rPr>
              <a:t>Mehrwert</a:t>
            </a:r>
            <a:r>
              <a:rPr lang="en-US" sz="1200" dirty="0" smtClean="0">
                <a:solidFill>
                  <a:srgbClr val="000000"/>
                </a:solidFill>
              </a:rPr>
              <a:t> </a:t>
            </a:r>
            <a:r>
              <a:rPr lang="en-US" sz="1200" dirty="0" err="1" smtClean="0">
                <a:solidFill>
                  <a:srgbClr val="000000"/>
                </a:solidFill>
              </a:rPr>
              <a:t>darzustellen</a:t>
            </a:r>
            <a:endParaRPr lang="en-US" sz="1200" dirty="0">
              <a:solidFill>
                <a:srgbClr val="000000"/>
              </a:solidFill>
            </a:endParaRPr>
          </a:p>
        </p:txBody>
      </p:sp>
      <p:sp>
        <p:nvSpPr>
          <p:cNvPr id="38" name="Rectangle 286"/>
          <p:cNvSpPr txBox="1">
            <a:spLocks noChangeArrowheads="1"/>
          </p:cNvSpPr>
          <p:nvPr/>
        </p:nvSpPr>
        <p:spPr bwMode="auto">
          <a:xfrm>
            <a:off x="5334003" y="4879037"/>
            <a:ext cx="34417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marL="1587" lvl="1" indent="0">
              <a:buClr>
                <a:srgbClr val="000000"/>
              </a:buClr>
              <a:buFont typeface="Arial" charset="0"/>
              <a:buNone/>
            </a:pPr>
            <a:r>
              <a:rPr lang="en-US" sz="1200" dirty="0" err="1" smtClean="0">
                <a:solidFill>
                  <a:srgbClr val="000000"/>
                </a:solidFill>
              </a:rPr>
              <a:t>Nur</a:t>
            </a:r>
            <a:r>
              <a:rPr lang="en-US" sz="1200" dirty="0">
                <a:solidFill>
                  <a:srgbClr val="000000"/>
                </a:solidFill>
              </a:rPr>
              <a:t> </a:t>
            </a:r>
            <a:r>
              <a:rPr lang="en-US" sz="1200" dirty="0" err="1" smtClean="0">
                <a:solidFill>
                  <a:srgbClr val="000000"/>
                </a:solidFill>
              </a:rPr>
              <a:t>wenn</a:t>
            </a:r>
            <a:r>
              <a:rPr lang="en-US" sz="1200" dirty="0" smtClean="0">
                <a:solidFill>
                  <a:srgbClr val="000000"/>
                </a:solidFill>
              </a:rPr>
              <a:t> </a:t>
            </a:r>
            <a:r>
              <a:rPr lang="en-US" sz="1200" dirty="0" err="1" smtClean="0">
                <a:solidFill>
                  <a:srgbClr val="000000"/>
                </a:solidFill>
              </a:rPr>
              <a:t>sich</a:t>
            </a:r>
            <a:r>
              <a:rPr lang="en-US" sz="1200" dirty="0" smtClean="0">
                <a:solidFill>
                  <a:srgbClr val="000000"/>
                </a:solidFill>
              </a:rPr>
              <a:t> die </a:t>
            </a:r>
            <a:r>
              <a:rPr lang="en-US" sz="1200" dirty="0" err="1" smtClean="0">
                <a:solidFill>
                  <a:srgbClr val="000000"/>
                </a:solidFill>
              </a:rPr>
              <a:t>Regeln</a:t>
            </a:r>
            <a:r>
              <a:rPr lang="en-US" sz="1200" dirty="0" smtClean="0">
                <a:solidFill>
                  <a:srgbClr val="000000"/>
                </a:solidFill>
              </a:rPr>
              <a:t> </a:t>
            </a:r>
            <a:r>
              <a:rPr lang="en-US" sz="1200" dirty="0" err="1" smtClean="0">
                <a:solidFill>
                  <a:srgbClr val="000000"/>
                </a:solidFill>
              </a:rPr>
              <a:t>für</a:t>
            </a:r>
            <a:r>
              <a:rPr lang="en-US" sz="1200" dirty="0" smtClean="0">
                <a:solidFill>
                  <a:srgbClr val="000000"/>
                </a:solidFill>
              </a:rPr>
              <a:t> </a:t>
            </a:r>
            <a:r>
              <a:rPr lang="en-US" sz="1200" dirty="0" err="1" smtClean="0">
                <a:solidFill>
                  <a:srgbClr val="000000"/>
                </a:solidFill>
              </a:rPr>
              <a:t>Beförderungen</a:t>
            </a:r>
            <a:r>
              <a:rPr lang="en-US" sz="1200" dirty="0" smtClean="0">
                <a:solidFill>
                  <a:srgbClr val="000000"/>
                </a:solidFill>
              </a:rPr>
              <a:t> so </a:t>
            </a:r>
            <a:r>
              <a:rPr lang="en-US" sz="1200" dirty="0" err="1" smtClean="0">
                <a:solidFill>
                  <a:srgbClr val="000000"/>
                </a:solidFill>
              </a:rPr>
              <a:t>ändern</a:t>
            </a:r>
            <a:r>
              <a:rPr lang="en-US" sz="1200" dirty="0" smtClean="0">
                <a:solidFill>
                  <a:srgbClr val="000000"/>
                </a:solidFill>
              </a:rPr>
              <a:t>, </a:t>
            </a:r>
            <a:r>
              <a:rPr lang="en-US" sz="1200" dirty="0" err="1" smtClean="0">
                <a:solidFill>
                  <a:srgbClr val="000000"/>
                </a:solidFill>
              </a:rPr>
              <a:t>dass</a:t>
            </a:r>
            <a:r>
              <a:rPr lang="en-US" sz="1200" dirty="0" smtClean="0">
                <a:solidFill>
                  <a:srgbClr val="000000"/>
                </a:solidFill>
              </a:rPr>
              <a:t> </a:t>
            </a:r>
            <a:r>
              <a:rPr lang="en-US" sz="1200" dirty="0" err="1" smtClean="0">
                <a:solidFill>
                  <a:srgbClr val="000000"/>
                </a:solidFill>
              </a:rPr>
              <a:t>sie</a:t>
            </a:r>
            <a:r>
              <a:rPr lang="en-US" sz="1200" dirty="0" smtClean="0">
                <a:solidFill>
                  <a:srgbClr val="000000"/>
                </a:solidFill>
              </a:rPr>
              <a:t> </a:t>
            </a:r>
            <a:r>
              <a:rPr lang="en-US" sz="1200" dirty="0" err="1" smtClean="0">
                <a:solidFill>
                  <a:srgbClr val="000000"/>
                </a:solidFill>
              </a:rPr>
              <a:t>mit</a:t>
            </a:r>
            <a:r>
              <a:rPr lang="en-US" sz="1200" dirty="0" smtClean="0">
                <a:solidFill>
                  <a:srgbClr val="000000"/>
                </a:solidFill>
              </a:rPr>
              <a:t> </a:t>
            </a:r>
            <a:r>
              <a:rPr lang="en-US" sz="1200" dirty="0" err="1" smtClean="0">
                <a:solidFill>
                  <a:srgbClr val="000000"/>
                </a:solidFill>
              </a:rPr>
              <a:t>dem</a:t>
            </a:r>
            <a:r>
              <a:rPr lang="en-US" sz="1200" dirty="0" smtClean="0">
                <a:solidFill>
                  <a:srgbClr val="000000"/>
                </a:solidFill>
              </a:rPr>
              <a:t> </a:t>
            </a:r>
            <a:r>
              <a:rPr lang="en-US" sz="1200" dirty="0" err="1" smtClean="0">
                <a:solidFill>
                  <a:srgbClr val="000000"/>
                </a:solidFill>
              </a:rPr>
              <a:t>neuen</a:t>
            </a:r>
            <a:r>
              <a:rPr lang="en-US" sz="1200" dirty="0" smtClean="0">
                <a:solidFill>
                  <a:srgbClr val="000000"/>
                </a:solidFill>
              </a:rPr>
              <a:t> </a:t>
            </a:r>
            <a:r>
              <a:rPr lang="en-US" sz="1200" dirty="0" err="1" smtClean="0">
                <a:solidFill>
                  <a:srgbClr val="000000"/>
                </a:solidFill>
              </a:rPr>
              <a:t>Zielbild</a:t>
            </a:r>
            <a:r>
              <a:rPr lang="en-US" sz="1200" dirty="0" smtClean="0">
                <a:solidFill>
                  <a:srgbClr val="000000"/>
                </a:solidFill>
              </a:rPr>
              <a:t> </a:t>
            </a:r>
            <a:r>
              <a:rPr lang="en-US" sz="1200" dirty="0" err="1" smtClean="0">
                <a:solidFill>
                  <a:srgbClr val="000000"/>
                </a:solidFill>
              </a:rPr>
              <a:t>kompatibel</a:t>
            </a:r>
            <a:r>
              <a:rPr lang="en-US" sz="1200" dirty="0" smtClean="0">
                <a:solidFill>
                  <a:srgbClr val="000000"/>
                </a:solidFill>
              </a:rPr>
              <a:t> </a:t>
            </a:r>
            <a:r>
              <a:rPr lang="en-US" sz="1200" dirty="0" err="1" smtClean="0">
                <a:solidFill>
                  <a:srgbClr val="000000"/>
                </a:solidFill>
              </a:rPr>
              <a:t>sind</a:t>
            </a:r>
            <a:r>
              <a:rPr lang="en-US" sz="1200" dirty="0" smtClean="0">
                <a:solidFill>
                  <a:srgbClr val="000000"/>
                </a:solidFill>
              </a:rPr>
              <a:t>, </a:t>
            </a:r>
            <a:r>
              <a:rPr lang="en-US" sz="1200" dirty="0" err="1" smtClean="0">
                <a:solidFill>
                  <a:srgbClr val="000000"/>
                </a:solidFill>
              </a:rPr>
              <a:t>wird</a:t>
            </a:r>
            <a:r>
              <a:rPr lang="en-US" sz="1200" dirty="0" smtClean="0">
                <a:solidFill>
                  <a:srgbClr val="000000"/>
                </a:solidFill>
              </a:rPr>
              <a:t> </a:t>
            </a:r>
            <a:r>
              <a:rPr lang="en-US" sz="1200" dirty="0" err="1" smtClean="0">
                <a:solidFill>
                  <a:srgbClr val="000000"/>
                </a:solidFill>
              </a:rPr>
              <a:t>sich</a:t>
            </a:r>
            <a:r>
              <a:rPr lang="en-US" sz="1200" dirty="0" smtClean="0">
                <a:solidFill>
                  <a:srgbClr val="000000"/>
                </a:solidFill>
              </a:rPr>
              <a:t> </a:t>
            </a:r>
            <a:r>
              <a:rPr lang="en-US" sz="1200" dirty="0" err="1" smtClean="0">
                <a:solidFill>
                  <a:srgbClr val="000000"/>
                </a:solidFill>
              </a:rPr>
              <a:t>auch</a:t>
            </a:r>
            <a:r>
              <a:rPr lang="en-US" sz="1200" dirty="0" smtClean="0">
                <a:solidFill>
                  <a:srgbClr val="000000"/>
                </a:solidFill>
              </a:rPr>
              <a:t> die </a:t>
            </a:r>
            <a:r>
              <a:rPr lang="en-US" sz="1200" dirty="0" err="1" smtClean="0">
                <a:solidFill>
                  <a:srgbClr val="000000"/>
                </a:solidFill>
              </a:rPr>
              <a:t>Kultur</a:t>
            </a:r>
            <a:r>
              <a:rPr lang="en-US" sz="1200" dirty="0" smtClean="0">
                <a:solidFill>
                  <a:srgbClr val="000000"/>
                </a:solidFill>
              </a:rPr>
              <a:t> </a:t>
            </a:r>
            <a:r>
              <a:rPr lang="en-US" sz="1200" dirty="0" err="1" smtClean="0">
                <a:solidFill>
                  <a:srgbClr val="000000"/>
                </a:solidFill>
              </a:rPr>
              <a:t>verändern</a:t>
            </a:r>
            <a:r>
              <a:rPr lang="en-US" sz="1200" dirty="0" smtClean="0">
                <a:solidFill>
                  <a:srgbClr val="000000"/>
                </a:solidFill>
              </a:rPr>
              <a:t> </a:t>
            </a:r>
            <a:endParaRPr lang="en-US" sz="1200" dirty="0">
              <a:solidFill>
                <a:srgbClr val="000000"/>
              </a:solidFill>
            </a:endParaRPr>
          </a:p>
        </p:txBody>
      </p:sp>
      <p:sp>
        <p:nvSpPr>
          <p:cNvPr id="41" name="Rectangle 286"/>
          <p:cNvSpPr txBox="1">
            <a:spLocks noChangeArrowheads="1"/>
          </p:cNvSpPr>
          <p:nvPr/>
        </p:nvSpPr>
        <p:spPr bwMode="auto">
          <a:xfrm>
            <a:off x="5334003" y="2442049"/>
            <a:ext cx="34417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marL="1587" lvl="1" indent="0">
              <a:buClr>
                <a:srgbClr val="000000"/>
              </a:buClr>
              <a:buFont typeface="Arial" charset="0"/>
              <a:buNone/>
            </a:pPr>
            <a:r>
              <a:rPr lang="en-US" sz="1200" dirty="0" err="1" smtClean="0">
                <a:solidFill>
                  <a:srgbClr val="000000"/>
                </a:solidFill>
              </a:rPr>
              <a:t>Neue</a:t>
            </a:r>
            <a:r>
              <a:rPr lang="en-US" sz="1200" dirty="0" smtClean="0">
                <a:solidFill>
                  <a:srgbClr val="000000"/>
                </a:solidFill>
              </a:rPr>
              <a:t> </a:t>
            </a:r>
            <a:r>
              <a:rPr lang="en-US" sz="1200" dirty="0" err="1" smtClean="0">
                <a:solidFill>
                  <a:srgbClr val="000000"/>
                </a:solidFill>
              </a:rPr>
              <a:t>Ansätze</a:t>
            </a:r>
            <a:r>
              <a:rPr lang="en-US" sz="1200" dirty="0" smtClean="0">
                <a:solidFill>
                  <a:srgbClr val="000000"/>
                </a:solidFill>
              </a:rPr>
              <a:t> </a:t>
            </a:r>
            <a:r>
              <a:rPr lang="en-US" sz="1200" dirty="0" err="1" smtClean="0">
                <a:solidFill>
                  <a:srgbClr val="000000"/>
                </a:solidFill>
              </a:rPr>
              <a:t>können</a:t>
            </a:r>
            <a:r>
              <a:rPr lang="en-US" sz="1200" dirty="0" smtClean="0">
                <a:solidFill>
                  <a:srgbClr val="000000"/>
                </a:solidFill>
              </a:rPr>
              <a:t> </a:t>
            </a:r>
            <a:r>
              <a:rPr lang="en-US" sz="1200" dirty="0" err="1" smtClean="0">
                <a:solidFill>
                  <a:srgbClr val="000000"/>
                </a:solidFill>
              </a:rPr>
              <a:t>erst</a:t>
            </a:r>
            <a:r>
              <a:rPr lang="en-US" sz="1200" dirty="0" smtClean="0">
                <a:solidFill>
                  <a:srgbClr val="000000"/>
                </a:solidFill>
              </a:rPr>
              <a:t> </a:t>
            </a:r>
            <a:r>
              <a:rPr lang="en-US" sz="1200" dirty="0" err="1" smtClean="0">
                <a:solidFill>
                  <a:srgbClr val="000000"/>
                </a:solidFill>
              </a:rPr>
              <a:t>verankert</a:t>
            </a:r>
            <a:r>
              <a:rPr lang="en-US" sz="1200" dirty="0" smtClean="0">
                <a:solidFill>
                  <a:srgbClr val="000000"/>
                </a:solidFill>
              </a:rPr>
              <a:t> </a:t>
            </a:r>
            <a:r>
              <a:rPr lang="en-US" sz="1200" dirty="0" err="1" smtClean="0">
                <a:solidFill>
                  <a:srgbClr val="000000"/>
                </a:solidFill>
              </a:rPr>
              <a:t>werden</a:t>
            </a:r>
            <a:r>
              <a:rPr lang="en-US" sz="1200" dirty="0" smtClean="0">
                <a:solidFill>
                  <a:srgbClr val="000000"/>
                </a:solidFill>
              </a:rPr>
              <a:t>, </a:t>
            </a:r>
            <a:r>
              <a:rPr lang="en-US" sz="1200" dirty="0" err="1" smtClean="0">
                <a:solidFill>
                  <a:srgbClr val="000000"/>
                </a:solidFill>
              </a:rPr>
              <a:t>wenn</a:t>
            </a:r>
            <a:r>
              <a:rPr lang="en-US" sz="1200" dirty="0" smtClean="0">
                <a:solidFill>
                  <a:srgbClr val="000000"/>
                </a:solidFill>
              </a:rPr>
              <a:t> </a:t>
            </a:r>
            <a:r>
              <a:rPr lang="en-US" sz="1200" dirty="0" err="1" smtClean="0">
                <a:solidFill>
                  <a:srgbClr val="000000"/>
                </a:solidFill>
              </a:rPr>
              <a:t>sich</a:t>
            </a:r>
            <a:r>
              <a:rPr lang="en-US" sz="1200" dirty="0" smtClean="0">
                <a:solidFill>
                  <a:srgbClr val="000000"/>
                </a:solidFill>
              </a:rPr>
              <a:t> </a:t>
            </a:r>
            <a:r>
              <a:rPr lang="en-US" sz="1200" dirty="0" err="1" smtClean="0">
                <a:solidFill>
                  <a:srgbClr val="000000"/>
                </a:solidFill>
              </a:rPr>
              <a:t>gezeigt</a:t>
            </a:r>
            <a:r>
              <a:rPr lang="en-US" sz="1200" dirty="0" smtClean="0">
                <a:solidFill>
                  <a:srgbClr val="000000"/>
                </a:solidFill>
              </a:rPr>
              <a:t> hat, </a:t>
            </a:r>
            <a:r>
              <a:rPr lang="en-US" sz="1200" dirty="0" err="1" smtClean="0">
                <a:solidFill>
                  <a:srgbClr val="000000"/>
                </a:solidFill>
              </a:rPr>
              <a:t>dass</a:t>
            </a:r>
            <a:r>
              <a:rPr lang="en-US" sz="1200" dirty="0" smtClean="0">
                <a:solidFill>
                  <a:srgbClr val="000000"/>
                </a:solidFill>
              </a:rPr>
              <a:t> </a:t>
            </a:r>
            <a:r>
              <a:rPr lang="en-US" sz="1200" dirty="0" err="1" smtClean="0">
                <a:solidFill>
                  <a:srgbClr val="000000"/>
                </a:solidFill>
              </a:rPr>
              <a:t>sie</a:t>
            </a:r>
            <a:r>
              <a:rPr lang="en-US" sz="1200" dirty="0" smtClean="0">
                <a:solidFill>
                  <a:srgbClr val="000000"/>
                </a:solidFill>
              </a:rPr>
              <a:t> </a:t>
            </a:r>
            <a:r>
              <a:rPr lang="en-US" sz="1200" dirty="0" err="1" smtClean="0">
                <a:solidFill>
                  <a:srgbClr val="000000"/>
                </a:solidFill>
              </a:rPr>
              <a:t>funktionieren</a:t>
            </a:r>
            <a:r>
              <a:rPr lang="en-US" sz="1200" dirty="0" smtClean="0">
                <a:solidFill>
                  <a:srgbClr val="000000"/>
                </a:solidFill>
              </a:rPr>
              <a:t> und </a:t>
            </a:r>
            <a:r>
              <a:rPr lang="en-US" sz="1200" dirty="0" err="1" smtClean="0">
                <a:solidFill>
                  <a:srgbClr val="000000"/>
                </a:solidFill>
              </a:rPr>
              <a:t>bessere</a:t>
            </a:r>
            <a:r>
              <a:rPr lang="en-US" sz="1200" dirty="0" smtClean="0">
                <a:solidFill>
                  <a:srgbClr val="000000"/>
                </a:solidFill>
              </a:rPr>
              <a:t> </a:t>
            </a:r>
            <a:r>
              <a:rPr lang="en-US" sz="1200" dirty="0" err="1" smtClean="0">
                <a:solidFill>
                  <a:srgbClr val="000000"/>
                </a:solidFill>
              </a:rPr>
              <a:t>Ergebnisse</a:t>
            </a:r>
            <a:r>
              <a:rPr lang="en-US" sz="1200" dirty="0" smtClean="0">
                <a:solidFill>
                  <a:srgbClr val="000000"/>
                </a:solidFill>
              </a:rPr>
              <a:t> </a:t>
            </a:r>
            <a:r>
              <a:rPr lang="en-US" sz="1200" dirty="0" err="1" smtClean="0">
                <a:solidFill>
                  <a:srgbClr val="000000"/>
                </a:solidFill>
              </a:rPr>
              <a:t>liefern</a:t>
            </a:r>
            <a:r>
              <a:rPr lang="en-US" sz="1200" dirty="0" smtClean="0">
                <a:solidFill>
                  <a:srgbClr val="000000"/>
                </a:solidFill>
              </a:rPr>
              <a:t> </a:t>
            </a:r>
            <a:r>
              <a:rPr lang="en-US" sz="1200" dirty="0" err="1" smtClean="0">
                <a:solidFill>
                  <a:srgbClr val="000000"/>
                </a:solidFill>
              </a:rPr>
              <a:t>als</a:t>
            </a:r>
            <a:r>
              <a:rPr lang="en-US" sz="1200" dirty="0" smtClean="0">
                <a:solidFill>
                  <a:srgbClr val="000000"/>
                </a:solidFill>
              </a:rPr>
              <a:t> die </a:t>
            </a:r>
            <a:r>
              <a:rPr lang="en-US" sz="1200" dirty="0" err="1" smtClean="0">
                <a:solidFill>
                  <a:srgbClr val="000000"/>
                </a:solidFill>
              </a:rPr>
              <a:t>alten</a:t>
            </a:r>
            <a:r>
              <a:rPr lang="en-US" sz="1200" dirty="0" smtClean="0">
                <a:solidFill>
                  <a:srgbClr val="000000"/>
                </a:solidFill>
              </a:rPr>
              <a:t> </a:t>
            </a:r>
            <a:r>
              <a:rPr lang="en-US" sz="1200" dirty="0" err="1" smtClean="0">
                <a:solidFill>
                  <a:srgbClr val="000000"/>
                </a:solidFill>
              </a:rPr>
              <a:t>Methoden</a:t>
            </a:r>
            <a:endParaRPr lang="en-US" sz="1200" dirty="0">
              <a:solidFill>
                <a:srgbClr val="000000"/>
              </a:solidFill>
            </a:endParaRPr>
          </a:p>
        </p:txBody>
      </p:sp>
      <p:cxnSp>
        <p:nvCxnSpPr>
          <p:cNvPr id="28" name="AutoShape 3"/>
          <p:cNvCxnSpPr>
            <a:cxnSpLocks noChangeShapeType="1"/>
            <a:endCxn id="31" idx="1"/>
          </p:cNvCxnSpPr>
          <p:nvPr/>
        </p:nvCxnSpPr>
        <p:spPr bwMode="auto">
          <a:xfrm rot="5400000" flipH="1" flipV="1">
            <a:off x="2537566" y="2048541"/>
            <a:ext cx="853274" cy="464701"/>
          </a:xfrm>
          <a:prstGeom prst="bentConnector2">
            <a:avLst/>
          </a:prstGeom>
          <a:solidFill>
            <a:schemeClr val="accent1"/>
          </a:solidFill>
          <a:ln w="9525">
            <a:solidFill>
              <a:schemeClr val="tx1"/>
            </a:solidFill>
            <a:miter lim="800000"/>
            <a:headEnd type="none" w="med" len="med"/>
            <a:tailEnd type="none" w="med" len="med"/>
          </a:ln>
        </p:spPr>
      </p:cxnSp>
      <p:sp>
        <p:nvSpPr>
          <p:cNvPr id="31" name="Rectangle 286"/>
          <p:cNvSpPr txBox="1">
            <a:spLocks noChangeArrowheads="1"/>
          </p:cNvSpPr>
          <p:nvPr/>
        </p:nvSpPr>
        <p:spPr bwMode="auto">
          <a:xfrm>
            <a:off x="3196553" y="1465943"/>
            <a:ext cx="2035849" cy="776621"/>
          </a:xfrm>
          <a:prstGeom prst="rect">
            <a:avLst/>
          </a:prstGeom>
          <a:noFill/>
          <a:ln>
            <a:noFill/>
          </a:ln>
          <a:effectLst/>
          <a:extLst/>
        </p:spPr>
        <p:txBody>
          <a:bodyPr vert="horz" wrap="square" lIns="74637" tIns="74637" rIns="74637" bIns="74637" numCol="1" anchor="ctr"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en-US" sz="1200" b="1" dirty="0" smtClean="0">
                <a:solidFill>
                  <a:srgbClr val="000000"/>
                </a:solidFill>
              </a:rPr>
              <a:t>… </a:t>
            </a:r>
            <a:r>
              <a:rPr lang="en-US" sz="1200" b="1" dirty="0" err="1" smtClean="0">
                <a:solidFill>
                  <a:srgbClr val="000000"/>
                </a:solidFill>
              </a:rPr>
              <a:t>geschieht</a:t>
            </a:r>
            <a:r>
              <a:rPr lang="en-US" sz="1200" b="1" dirty="0" smtClean="0">
                <a:solidFill>
                  <a:srgbClr val="000000"/>
                </a:solidFill>
              </a:rPr>
              <a:t> </a:t>
            </a:r>
            <a:r>
              <a:rPr lang="en-US" sz="1200" b="1" dirty="0" err="1" smtClean="0">
                <a:solidFill>
                  <a:srgbClr val="000000"/>
                </a:solidFill>
              </a:rPr>
              <a:t>nicht</a:t>
            </a:r>
            <a:r>
              <a:rPr lang="en-US" sz="1200" b="1" dirty="0" smtClean="0">
                <a:solidFill>
                  <a:srgbClr val="000000"/>
                </a:solidFill>
              </a:rPr>
              <a:t> </a:t>
            </a:r>
            <a:r>
              <a:rPr lang="en-US" sz="1200" b="1" dirty="0" err="1" smtClean="0">
                <a:solidFill>
                  <a:srgbClr val="000000"/>
                </a:solidFill>
              </a:rPr>
              <a:t>zuerst</a:t>
            </a:r>
            <a:r>
              <a:rPr lang="en-US" sz="1200" b="1" dirty="0" smtClean="0">
                <a:solidFill>
                  <a:srgbClr val="000000"/>
                </a:solidFill>
              </a:rPr>
              <a:t>, </a:t>
            </a:r>
            <a:r>
              <a:rPr lang="en-US" sz="1200" b="1" dirty="0" err="1" smtClean="0">
                <a:solidFill>
                  <a:srgbClr val="000000"/>
                </a:solidFill>
              </a:rPr>
              <a:t>sondern</a:t>
            </a:r>
            <a:r>
              <a:rPr lang="en-US" sz="1200" b="1" dirty="0" smtClean="0">
                <a:solidFill>
                  <a:srgbClr val="000000"/>
                </a:solidFill>
              </a:rPr>
              <a:t> </a:t>
            </a:r>
            <a:r>
              <a:rPr lang="en-US" sz="1200" b="1" dirty="0" err="1" smtClean="0">
                <a:solidFill>
                  <a:srgbClr val="000000"/>
                </a:solidFill>
              </a:rPr>
              <a:t>zuletzt</a:t>
            </a:r>
            <a:endParaRPr lang="en-US" sz="1200" b="1" dirty="0">
              <a:solidFill>
                <a:srgbClr val="000000"/>
              </a:solidFill>
            </a:endParaRPr>
          </a:p>
        </p:txBody>
      </p:sp>
      <p:sp>
        <p:nvSpPr>
          <p:cNvPr id="32" name="Rectangle 286"/>
          <p:cNvSpPr txBox="1">
            <a:spLocks noChangeArrowheads="1"/>
          </p:cNvSpPr>
          <p:nvPr/>
        </p:nvSpPr>
        <p:spPr bwMode="auto">
          <a:xfrm>
            <a:off x="3196553" y="3172489"/>
            <a:ext cx="2035849" cy="776621"/>
          </a:xfrm>
          <a:prstGeom prst="rect">
            <a:avLst/>
          </a:prstGeom>
          <a:noFill/>
          <a:ln>
            <a:noFill/>
          </a:ln>
          <a:effectLst/>
          <a:extLst/>
        </p:spPr>
        <p:txBody>
          <a:bodyPr vert="horz" wrap="square" lIns="74637" tIns="74637" rIns="74637" bIns="74637" numCol="1" anchor="ctr"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en-US" sz="1200" b="1" dirty="0" smtClean="0">
                <a:solidFill>
                  <a:srgbClr val="000000"/>
                </a:solidFill>
              </a:rPr>
              <a:t>… </a:t>
            </a:r>
            <a:r>
              <a:rPr lang="en-US" sz="1200" b="1" dirty="0" err="1" smtClean="0">
                <a:solidFill>
                  <a:srgbClr val="000000"/>
                </a:solidFill>
              </a:rPr>
              <a:t>benötigt</a:t>
            </a:r>
            <a:r>
              <a:rPr lang="en-US" sz="1200" b="1" dirty="0" smtClean="0">
                <a:solidFill>
                  <a:srgbClr val="000000"/>
                </a:solidFill>
              </a:rPr>
              <a:t> </a:t>
            </a:r>
            <a:r>
              <a:rPr lang="en-US" sz="1200" b="1" dirty="0" err="1" smtClean="0">
                <a:solidFill>
                  <a:srgbClr val="000000"/>
                </a:solidFill>
              </a:rPr>
              <a:t>viele</a:t>
            </a:r>
            <a:r>
              <a:rPr lang="en-US" sz="1200" b="1" dirty="0" smtClean="0">
                <a:solidFill>
                  <a:srgbClr val="000000"/>
                </a:solidFill>
              </a:rPr>
              <a:t> </a:t>
            </a:r>
            <a:r>
              <a:rPr lang="en-US" sz="1200" b="1" dirty="0" err="1" smtClean="0">
                <a:solidFill>
                  <a:srgbClr val="000000"/>
                </a:solidFill>
              </a:rPr>
              <a:t>Gespräche</a:t>
            </a:r>
            <a:endParaRPr lang="en-US" sz="1200" b="1" dirty="0">
              <a:solidFill>
                <a:srgbClr val="000000"/>
              </a:solidFill>
            </a:endParaRPr>
          </a:p>
        </p:txBody>
      </p:sp>
      <p:sp>
        <p:nvSpPr>
          <p:cNvPr id="33" name="Rectangle 286"/>
          <p:cNvSpPr txBox="1">
            <a:spLocks noChangeArrowheads="1"/>
          </p:cNvSpPr>
          <p:nvPr/>
        </p:nvSpPr>
        <p:spPr bwMode="auto">
          <a:xfrm>
            <a:off x="3196552" y="4879036"/>
            <a:ext cx="2035849" cy="776621"/>
          </a:xfrm>
          <a:prstGeom prst="rect">
            <a:avLst/>
          </a:prstGeom>
          <a:noFill/>
          <a:ln>
            <a:noFill/>
          </a:ln>
          <a:effectLst/>
          <a:extLst/>
        </p:spPr>
        <p:txBody>
          <a:bodyPr vert="horz" wrap="square" lIns="74637" tIns="74637" rIns="74637" bIns="74637" numCol="1" anchor="ctr"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en-US" sz="1200" b="1" dirty="0" smtClean="0">
                <a:solidFill>
                  <a:srgbClr val="000000"/>
                </a:solidFill>
              </a:rPr>
              <a:t>… </a:t>
            </a:r>
            <a:r>
              <a:rPr lang="en-US" sz="1200" b="1" dirty="0" err="1" smtClean="0">
                <a:solidFill>
                  <a:srgbClr val="000000"/>
                </a:solidFill>
              </a:rPr>
              <a:t>erfordert</a:t>
            </a:r>
            <a:r>
              <a:rPr lang="en-US" sz="1200" b="1" dirty="0" smtClean="0">
                <a:solidFill>
                  <a:srgbClr val="000000"/>
                </a:solidFill>
              </a:rPr>
              <a:t> </a:t>
            </a:r>
            <a:r>
              <a:rPr lang="en-US" sz="1200" b="1" dirty="0" err="1" smtClean="0">
                <a:solidFill>
                  <a:srgbClr val="000000"/>
                </a:solidFill>
              </a:rPr>
              <a:t>klare</a:t>
            </a:r>
            <a:r>
              <a:rPr lang="en-US" sz="1200" b="1" dirty="0" smtClean="0">
                <a:solidFill>
                  <a:srgbClr val="000000"/>
                </a:solidFill>
              </a:rPr>
              <a:t> </a:t>
            </a:r>
            <a:r>
              <a:rPr lang="en-US" sz="1200" b="1" dirty="0" err="1" smtClean="0">
                <a:solidFill>
                  <a:srgbClr val="000000"/>
                </a:solidFill>
              </a:rPr>
              <a:t>Ent-scheidungen</a:t>
            </a:r>
            <a:r>
              <a:rPr lang="en-US" sz="1200" b="1" dirty="0" smtClean="0">
                <a:solidFill>
                  <a:srgbClr val="000000"/>
                </a:solidFill>
              </a:rPr>
              <a:t> </a:t>
            </a:r>
            <a:r>
              <a:rPr lang="en-US" sz="1200" b="1" dirty="0" err="1" smtClean="0">
                <a:solidFill>
                  <a:srgbClr val="000000"/>
                </a:solidFill>
              </a:rPr>
              <a:t>zu</a:t>
            </a:r>
            <a:r>
              <a:rPr lang="en-US" sz="1200" b="1" dirty="0" smtClean="0">
                <a:solidFill>
                  <a:srgbClr val="000000"/>
                </a:solidFill>
              </a:rPr>
              <a:t> </a:t>
            </a:r>
            <a:r>
              <a:rPr lang="en-US" sz="1200" b="1" dirty="0" err="1" smtClean="0">
                <a:solidFill>
                  <a:srgbClr val="000000"/>
                </a:solidFill>
              </a:rPr>
              <a:t>Beförde-rungen</a:t>
            </a:r>
            <a:r>
              <a:rPr lang="en-US" sz="1200" b="1" dirty="0" smtClean="0">
                <a:solidFill>
                  <a:srgbClr val="000000"/>
                </a:solidFill>
              </a:rPr>
              <a:t> und </a:t>
            </a:r>
            <a:r>
              <a:rPr lang="en-US" sz="1200" b="1" dirty="0" err="1" smtClean="0">
                <a:solidFill>
                  <a:srgbClr val="000000"/>
                </a:solidFill>
              </a:rPr>
              <a:t>Nachfolgen</a:t>
            </a:r>
            <a:endParaRPr lang="en-US" sz="1200" b="1" dirty="0">
              <a:solidFill>
                <a:srgbClr val="000000"/>
              </a:solidFill>
            </a:endParaRPr>
          </a:p>
        </p:txBody>
      </p:sp>
      <p:cxnSp>
        <p:nvCxnSpPr>
          <p:cNvPr id="34" name="AutoShape 3"/>
          <p:cNvCxnSpPr>
            <a:cxnSpLocks noChangeShapeType="1"/>
            <a:endCxn id="33" idx="1"/>
          </p:cNvCxnSpPr>
          <p:nvPr/>
        </p:nvCxnSpPr>
        <p:spPr bwMode="auto">
          <a:xfrm rot="16200000" flipH="1">
            <a:off x="2537567" y="4608361"/>
            <a:ext cx="853273" cy="464698"/>
          </a:xfrm>
          <a:prstGeom prst="bentConnector2">
            <a:avLst/>
          </a:prstGeom>
          <a:solidFill>
            <a:schemeClr val="accent1"/>
          </a:solidFill>
          <a:ln w="9525">
            <a:solidFill>
              <a:schemeClr val="tx1"/>
            </a:solidFill>
            <a:miter lim="800000"/>
            <a:headEnd type="none" w="med" len="med"/>
            <a:tailEnd type="none" w="med" len="med"/>
          </a:ln>
        </p:spPr>
      </p:cxnSp>
      <p:cxnSp>
        <p:nvCxnSpPr>
          <p:cNvPr id="35" name="AutoShape 8"/>
          <p:cNvCxnSpPr>
            <a:cxnSpLocks noChangeShapeType="1"/>
          </p:cNvCxnSpPr>
          <p:nvPr/>
        </p:nvCxnSpPr>
        <p:spPr bwMode="auto">
          <a:xfrm>
            <a:off x="2267156" y="3560800"/>
            <a:ext cx="929397" cy="0"/>
          </a:xfrm>
          <a:prstGeom prst="straightConnector1">
            <a:avLst/>
          </a:prstGeom>
          <a:solidFill>
            <a:schemeClr val="accent1"/>
          </a:solidFill>
          <a:ln w="9525">
            <a:solidFill>
              <a:schemeClr val="tx1"/>
            </a:solidFill>
            <a:round/>
            <a:headEnd type="none" w="med" len="med"/>
            <a:tailEnd type="none" w="med" len="med"/>
          </a:ln>
        </p:spPr>
      </p:cxnSp>
      <p:sp>
        <p:nvSpPr>
          <p:cNvPr id="39" name="Rectangle 286"/>
          <p:cNvSpPr txBox="1">
            <a:spLocks noChangeArrowheads="1"/>
          </p:cNvSpPr>
          <p:nvPr/>
        </p:nvSpPr>
        <p:spPr bwMode="auto">
          <a:xfrm>
            <a:off x="3196553" y="2319217"/>
            <a:ext cx="2035849" cy="776621"/>
          </a:xfrm>
          <a:prstGeom prst="rect">
            <a:avLst/>
          </a:prstGeom>
          <a:noFill/>
          <a:ln>
            <a:noFill/>
          </a:ln>
          <a:effectLst/>
          <a:extLst/>
        </p:spPr>
        <p:txBody>
          <a:bodyPr vert="horz" wrap="square" lIns="74637" tIns="74637" rIns="74637" bIns="74637" numCol="1" anchor="ctr"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en-US" sz="1200" b="1" dirty="0" smtClean="0">
                <a:solidFill>
                  <a:srgbClr val="000000"/>
                </a:solidFill>
              </a:rPr>
              <a:t>… </a:t>
            </a:r>
            <a:r>
              <a:rPr lang="en-US" sz="1200" b="1" dirty="0" err="1" smtClean="0">
                <a:solidFill>
                  <a:srgbClr val="000000"/>
                </a:solidFill>
              </a:rPr>
              <a:t>ist</a:t>
            </a:r>
            <a:r>
              <a:rPr lang="en-US" sz="1200" b="1" dirty="0" smtClean="0">
                <a:solidFill>
                  <a:srgbClr val="000000"/>
                </a:solidFill>
              </a:rPr>
              <a:t> </a:t>
            </a:r>
            <a:r>
              <a:rPr lang="en-US" sz="1200" b="1" dirty="0" err="1" smtClean="0">
                <a:solidFill>
                  <a:srgbClr val="000000"/>
                </a:solidFill>
              </a:rPr>
              <a:t>abhängig</a:t>
            </a:r>
            <a:r>
              <a:rPr lang="en-US" sz="1200" b="1" dirty="0" smtClean="0">
                <a:solidFill>
                  <a:srgbClr val="000000"/>
                </a:solidFill>
              </a:rPr>
              <a:t> </a:t>
            </a:r>
            <a:r>
              <a:rPr lang="en-US" sz="1200" b="1" dirty="0" err="1" smtClean="0">
                <a:solidFill>
                  <a:srgbClr val="000000"/>
                </a:solidFill>
              </a:rPr>
              <a:t>vom</a:t>
            </a:r>
            <a:r>
              <a:rPr lang="en-US" sz="1200" b="1" dirty="0" smtClean="0">
                <a:solidFill>
                  <a:srgbClr val="000000"/>
                </a:solidFill>
              </a:rPr>
              <a:t> </a:t>
            </a:r>
            <a:r>
              <a:rPr lang="en-US" sz="1200" b="1" dirty="0" err="1" smtClean="0">
                <a:solidFill>
                  <a:srgbClr val="000000"/>
                </a:solidFill>
              </a:rPr>
              <a:t>Ergebnis</a:t>
            </a:r>
            <a:r>
              <a:rPr lang="en-US" sz="1200" b="1" dirty="0" smtClean="0">
                <a:solidFill>
                  <a:srgbClr val="000000"/>
                </a:solidFill>
              </a:rPr>
              <a:t> der </a:t>
            </a:r>
            <a:r>
              <a:rPr lang="en-US" sz="1200" b="1" dirty="0" err="1" smtClean="0">
                <a:solidFill>
                  <a:srgbClr val="000000"/>
                </a:solidFill>
              </a:rPr>
              <a:t>Veränderung</a:t>
            </a:r>
            <a:endParaRPr lang="en-US" sz="1200" b="1" dirty="0">
              <a:solidFill>
                <a:srgbClr val="000000"/>
              </a:solidFill>
            </a:endParaRPr>
          </a:p>
        </p:txBody>
      </p:sp>
      <p:sp>
        <p:nvSpPr>
          <p:cNvPr id="40" name="Rectangle 286"/>
          <p:cNvSpPr txBox="1">
            <a:spLocks noChangeArrowheads="1"/>
          </p:cNvSpPr>
          <p:nvPr/>
        </p:nvSpPr>
        <p:spPr bwMode="auto">
          <a:xfrm>
            <a:off x="3196553" y="4025763"/>
            <a:ext cx="2035849" cy="776621"/>
          </a:xfrm>
          <a:prstGeom prst="rect">
            <a:avLst/>
          </a:prstGeom>
          <a:noFill/>
          <a:ln>
            <a:noFill/>
          </a:ln>
          <a:effectLst/>
          <a:extLst/>
        </p:spPr>
        <p:txBody>
          <a:bodyPr vert="horz" wrap="square" lIns="74637" tIns="74637" rIns="74637" bIns="74637" numCol="1" anchor="ctr"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en-US" sz="1200" b="1" dirty="0" smtClean="0">
                <a:solidFill>
                  <a:srgbClr val="000000"/>
                </a:solidFill>
              </a:rPr>
              <a:t>… </a:t>
            </a:r>
            <a:r>
              <a:rPr lang="en-US" sz="1200" b="1" dirty="0" err="1" smtClean="0">
                <a:solidFill>
                  <a:srgbClr val="000000"/>
                </a:solidFill>
              </a:rPr>
              <a:t>kann</a:t>
            </a:r>
            <a:r>
              <a:rPr lang="en-US" sz="1200" b="1" dirty="0" smtClean="0">
                <a:solidFill>
                  <a:srgbClr val="000000"/>
                </a:solidFill>
              </a:rPr>
              <a:t> </a:t>
            </a:r>
            <a:r>
              <a:rPr lang="en-US" sz="1200" b="1" dirty="0" err="1" smtClean="0">
                <a:solidFill>
                  <a:srgbClr val="000000"/>
                </a:solidFill>
              </a:rPr>
              <a:t>größere</a:t>
            </a:r>
            <a:r>
              <a:rPr lang="en-US" sz="1200" b="1" dirty="0" smtClean="0">
                <a:solidFill>
                  <a:srgbClr val="000000"/>
                </a:solidFill>
              </a:rPr>
              <a:t> </a:t>
            </a:r>
            <a:r>
              <a:rPr lang="en-US" sz="1200" b="1" dirty="0" err="1" smtClean="0">
                <a:solidFill>
                  <a:srgbClr val="000000"/>
                </a:solidFill>
              </a:rPr>
              <a:t>Umstürze</a:t>
            </a:r>
            <a:r>
              <a:rPr lang="en-US" sz="1200" b="1" dirty="0" smtClean="0">
                <a:solidFill>
                  <a:srgbClr val="000000"/>
                </a:solidFill>
              </a:rPr>
              <a:t> </a:t>
            </a:r>
            <a:r>
              <a:rPr lang="en-US" sz="1200" b="1" dirty="0" err="1" smtClean="0">
                <a:solidFill>
                  <a:srgbClr val="000000"/>
                </a:solidFill>
              </a:rPr>
              <a:t>mit</a:t>
            </a:r>
            <a:r>
              <a:rPr lang="en-US" sz="1200" b="1" dirty="0" smtClean="0">
                <a:solidFill>
                  <a:srgbClr val="000000"/>
                </a:solidFill>
              </a:rPr>
              <a:t> </a:t>
            </a:r>
            <a:r>
              <a:rPr lang="en-US" sz="1200" b="1" dirty="0" err="1" smtClean="0">
                <a:solidFill>
                  <a:srgbClr val="000000"/>
                </a:solidFill>
              </a:rPr>
              <a:t>sich</a:t>
            </a:r>
            <a:r>
              <a:rPr lang="en-US" sz="1200" b="1" dirty="0" smtClean="0">
                <a:solidFill>
                  <a:srgbClr val="000000"/>
                </a:solidFill>
              </a:rPr>
              <a:t> </a:t>
            </a:r>
            <a:r>
              <a:rPr lang="en-US" sz="1200" b="1" dirty="0" err="1" smtClean="0">
                <a:solidFill>
                  <a:srgbClr val="000000"/>
                </a:solidFill>
              </a:rPr>
              <a:t>bringen</a:t>
            </a:r>
            <a:endParaRPr lang="en-US" sz="1200" b="1" dirty="0">
              <a:solidFill>
                <a:srgbClr val="000000"/>
              </a:solidFill>
            </a:endParaRPr>
          </a:p>
        </p:txBody>
      </p:sp>
      <p:cxnSp>
        <p:nvCxnSpPr>
          <p:cNvPr id="43" name="AutoShape 3"/>
          <p:cNvCxnSpPr>
            <a:cxnSpLocks noChangeShapeType="1"/>
          </p:cNvCxnSpPr>
          <p:nvPr/>
        </p:nvCxnSpPr>
        <p:spPr bwMode="auto">
          <a:xfrm rot="5400000" flipH="1" flipV="1">
            <a:off x="2537566" y="2901816"/>
            <a:ext cx="853273" cy="464697"/>
          </a:xfrm>
          <a:prstGeom prst="bentConnector3">
            <a:avLst>
              <a:gd name="adj1" fmla="val 100075"/>
            </a:avLst>
          </a:prstGeom>
          <a:solidFill>
            <a:schemeClr val="accent1"/>
          </a:solidFill>
          <a:ln w="9525">
            <a:solidFill>
              <a:schemeClr val="tx1"/>
            </a:solidFill>
            <a:miter lim="800000"/>
            <a:headEnd type="none" w="med" len="med"/>
            <a:tailEnd type="none" w="med" len="med"/>
          </a:ln>
        </p:spPr>
      </p:cxnSp>
      <p:cxnSp>
        <p:nvCxnSpPr>
          <p:cNvPr id="44" name="AutoShape 3"/>
          <p:cNvCxnSpPr>
            <a:cxnSpLocks noChangeShapeType="1"/>
          </p:cNvCxnSpPr>
          <p:nvPr/>
        </p:nvCxnSpPr>
        <p:spPr bwMode="auto">
          <a:xfrm rot="16200000" flipH="1">
            <a:off x="2546800" y="3764321"/>
            <a:ext cx="834802" cy="464699"/>
          </a:xfrm>
          <a:prstGeom prst="bentConnector3">
            <a:avLst>
              <a:gd name="adj1" fmla="val 99866"/>
            </a:avLst>
          </a:prstGeom>
          <a:solidFill>
            <a:schemeClr val="accent1"/>
          </a:solidFill>
          <a:ln w="9525">
            <a:solidFill>
              <a:schemeClr val="tx1"/>
            </a:solidFill>
            <a:miter lim="800000"/>
            <a:headEnd type="none" w="med" len="med"/>
            <a:tailEnd type="none" w="med" len="med"/>
          </a:ln>
        </p:spPr>
      </p:cxnSp>
      <p:sp>
        <p:nvSpPr>
          <p:cNvPr id="42" name="Rectangle 286"/>
          <p:cNvSpPr txBox="1">
            <a:spLocks noChangeArrowheads="1"/>
          </p:cNvSpPr>
          <p:nvPr/>
        </p:nvSpPr>
        <p:spPr bwMode="auto">
          <a:xfrm>
            <a:off x="5334003" y="4025763"/>
            <a:ext cx="34417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marL="1587" lvl="1" indent="0">
              <a:buClr>
                <a:srgbClr val="000000"/>
              </a:buClr>
              <a:buFont typeface="Arial" charset="0"/>
              <a:buNone/>
            </a:pPr>
            <a:r>
              <a:rPr lang="en-US" sz="1200" dirty="0" err="1" smtClean="0">
                <a:solidFill>
                  <a:srgbClr val="000000"/>
                </a:solidFill>
              </a:rPr>
              <a:t>Manchmal</a:t>
            </a:r>
            <a:r>
              <a:rPr lang="en-US" sz="1200" dirty="0" smtClean="0">
                <a:solidFill>
                  <a:srgbClr val="000000"/>
                </a:solidFill>
              </a:rPr>
              <a:t> </a:t>
            </a:r>
            <a:r>
              <a:rPr lang="en-US" sz="1200" dirty="0" err="1" smtClean="0">
                <a:solidFill>
                  <a:srgbClr val="000000"/>
                </a:solidFill>
              </a:rPr>
              <a:t>ist</a:t>
            </a:r>
            <a:r>
              <a:rPr lang="en-US" sz="1200" dirty="0" smtClean="0">
                <a:solidFill>
                  <a:srgbClr val="000000"/>
                </a:solidFill>
              </a:rPr>
              <a:t> </a:t>
            </a:r>
            <a:r>
              <a:rPr lang="en-US" sz="1200" dirty="0" err="1" smtClean="0">
                <a:solidFill>
                  <a:srgbClr val="000000"/>
                </a:solidFill>
              </a:rPr>
              <a:t>es</a:t>
            </a:r>
            <a:r>
              <a:rPr lang="en-US" sz="1200" dirty="0" smtClean="0">
                <a:solidFill>
                  <a:srgbClr val="000000"/>
                </a:solidFill>
              </a:rPr>
              <a:t> </a:t>
            </a:r>
            <a:r>
              <a:rPr lang="en-US" sz="1200" dirty="0" err="1" smtClean="0">
                <a:solidFill>
                  <a:srgbClr val="000000"/>
                </a:solidFill>
              </a:rPr>
              <a:t>nötig</a:t>
            </a:r>
            <a:r>
              <a:rPr lang="en-US" sz="1200" dirty="0" smtClean="0">
                <a:solidFill>
                  <a:srgbClr val="000000"/>
                </a:solidFill>
              </a:rPr>
              <a:t>, </a:t>
            </a:r>
            <a:r>
              <a:rPr lang="en-US" sz="1200" dirty="0" err="1" smtClean="0">
                <a:solidFill>
                  <a:srgbClr val="000000"/>
                </a:solidFill>
              </a:rPr>
              <a:t>sich</a:t>
            </a:r>
            <a:r>
              <a:rPr lang="en-US" sz="1200" dirty="0" smtClean="0">
                <a:solidFill>
                  <a:srgbClr val="000000"/>
                </a:solidFill>
              </a:rPr>
              <a:t> von </a:t>
            </a:r>
            <a:r>
              <a:rPr lang="en-US" sz="1200" dirty="0" err="1" smtClean="0">
                <a:solidFill>
                  <a:srgbClr val="000000"/>
                </a:solidFill>
              </a:rPr>
              <a:t>Mitarbeitern</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trennen</a:t>
            </a:r>
            <a:r>
              <a:rPr lang="en-US" sz="1200" dirty="0" smtClean="0">
                <a:solidFill>
                  <a:srgbClr val="000000"/>
                </a:solidFill>
              </a:rPr>
              <a:t>, die </a:t>
            </a:r>
            <a:r>
              <a:rPr lang="en-US" sz="1200" dirty="0" err="1" smtClean="0">
                <a:solidFill>
                  <a:srgbClr val="000000"/>
                </a:solidFill>
              </a:rPr>
              <a:t>nicht</a:t>
            </a:r>
            <a:r>
              <a:rPr lang="en-US" sz="1200" dirty="0" smtClean="0">
                <a:solidFill>
                  <a:srgbClr val="000000"/>
                </a:solidFill>
              </a:rPr>
              <a:t> </a:t>
            </a:r>
            <a:r>
              <a:rPr lang="en-US" sz="1200" dirty="0" err="1" smtClean="0">
                <a:solidFill>
                  <a:srgbClr val="000000"/>
                </a:solidFill>
              </a:rPr>
              <a:t>gewillt</a:t>
            </a:r>
            <a:r>
              <a:rPr lang="en-US" sz="1200" dirty="0" smtClean="0">
                <a:solidFill>
                  <a:srgbClr val="000000"/>
                </a:solidFill>
              </a:rPr>
              <a:t> </a:t>
            </a:r>
            <a:r>
              <a:rPr lang="en-US" sz="1200" dirty="0" err="1" smtClean="0">
                <a:solidFill>
                  <a:srgbClr val="000000"/>
                </a:solidFill>
              </a:rPr>
              <a:t>sind</a:t>
            </a:r>
            <a:r>
              <a:rPr lang="en-US" sz="1200" dirty="0" smtClean="0">
                <a:solidFill>
                  <a:srgbClr val="000000"/>
                </a:solidFill>
              </a:rPr>
              <a:t>, die </a:t>
            </a:r>
            <a:r>
              <a:rPr lang="en-US" sz="1200" dirty="0" err="1" smtClean="0">
                <a:solidFill>
                  <a:srgbClr val="000000"/>
                </a:solidFill>
              </a:rPr>
              <a:t>alte</a:t>
            </a:r>
            <a:r>
              <a:rPr lang="en-US" sz="1200" dirty="0" smtClean="0">
                <a:solidFill>
                  <a:srgbClr val="000000"/>
                </a:solidFill>
              </a:rPr>
              <a:t> </a:t>
            </a:r>
            <a:r>
              <a:rPr lang="en-US" sz="1200" dirty="0" err="1" smtClean="0">
                <a:solidFill>
                  <a:srgbClr val="000000"/>
                </a:solidFill>
              </a:rPr>
              <a:t>Kultur</a:t>
            </a:r>
            <a:r>
              <a:rPr lang="en-US" sz="1200" dirty="0" smtClean="0">
                <a:solidFill>
                  <a:srgbClr val="000000"/>
                </a:solidFill>
              </a:rPr>
              <a:t> hinter </a:t>
            </a:r>
            <a:r>
              <a:rPr lang="en-US" sz="1200" dirty="0" err="1" smtClean="0">
                <a:solidFill>
                  <a:srgbClr val="000000"/>
                </a:solidFill>
              </a:rPr>
              <a:t>sich</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lassen</a:t>
            </a:r>
            <a:endParaRPr lang="en-US" sz="1200" dirty="0">
              <a:solidFill>
                <a:srgbClr val="000000"/>
              </a:solidFill>
            </a:endParaRPr>
          </a:p>
        </p:txBody>
      </p:sp>
      <p:sp>
        <p:nvSpPr>
          <p:cNvPr id="20" name="Textfeld 19"/>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Aspekte der Verankerung einer Veränderung in der Unternehmenskultur</a:t>
            </a:r>
            <a:endParaRPr lang="de-DE" sz="1600" b="1" dirty="0">
              <a:solidFill>
                <a:srgbClr val="002060"/>
              </a:solidFill>
            </a:endParaRPr>
          </a:p>
        </p:txBody>
      </p:sp>
      <p:sp>
        <p:nvSpPr>
          <p:cNvPr id="21" name="Textfeld 20"/>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grpSp>
        <p:nvGrpSpPr>
          <p:cNvPr id="23" name="Gruppieren 22"/>
          <p:cNvGrpSpPr/>
          <p:nvPr/>
        </p:nvGrpSpPr>
        <p:grpSpPr>
          <a:xfrm>
            <a:off x="0" y="400050"/>
            <a:ext cx="308611" cy="312155"/>
            <a:chOff x="411480" y="5383530"/>
            <a:chExt cx="308611" cy="312155"/>
          </a:xfrm>
        </p:grpSpPr>
        <p:sp>
          <p:nvSpPr>
            <p:cNvPr id="24" name="Ellipse 23"/>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5" name="Textfeld 24"/>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8</a:t>
              </a:r>
              <a:endParaRPr lang="de-DE" sz="1400" b="1" dirty="0"/>
            </a:p>
          </p:txBody>
        </p:sp>
      </p:grpSp>
      <p:sp>
        <p:nvSpPr>
          <p:cNvPr id="26" name="Foliennummernplatzhalter 19"/>
          <p:cNvSpPr txBox="1">
            <a:spLocks/>
          </p:cNvSpPr>
          <p:nvPr/>
        </p:nvSpPr>
        <p:spPr>
          <a:xfrm>
            <a:off x="3656721" y="6371909"/>
            <a:ext cx="1905000" cy="287337"/>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207</a:t>
            </a:fld>
            <a:r>
              <a:rPr kumimoji="0" lang="de-DE" sz="1050" b="0" i="0" u="none" strike="noStrike" kern="1200" cap="none" spc="0" normalizeH="0" baseline="0" noProof="0" smtClean="0">
                <a:ln>
                  <a:noFill/>
                </a:ln>
                <a:solidFill>
                  <a:schemeClr val="bg1">
                    <a:lumMod val="50000"/>
                  </a:schemeClr>
                </a:solidFill>
                <a:effectLst/>
                <a:uLnTx/>
                <a:uFillTx/>
                <a:latin typeface="+mn-lt"/>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mn-lt"/>
              <a:ea typeface="+mn-ea"/>
              <a:cs typeface="+mn-cs"/>
            </a:endParaRPr>
          </a:p>
        </p:txBody>
      </p:sp>
      <p:sp>
        <p:nvSpPr>
          <p:cNvPr id="27" name="Textfeld 26"/>
          <p:cNvSpPr txBox="1"/>
          <p:nvPr/>
        </p:nvSpPr>
        <p:spPr>
          <a:xfrm>
            <a:off x="346710" y="6382247"/>
            <a:ext cx="1436612" cy="253916"/>
          </a:xfrm>
          <a:prstGeom prst="rect">
            <a:avLst/>
          </a:prstGeom>
          <a:noFill/>
        </p:spPr>
        <p:txBody>
          <a:bodyPr wrap="none" rtlCol="0">
            <a:spAutoFit/>
          </a:bodyPr>
          <a:lstStyle/>
          <a:p>
            <a:r>
              <a:rPr lang="de-DE" sz="1050" dirty="0" smtClean="0">
                <a:solidFill>
                  <a:schemeClr val="bg1">
                    <a:lumMod val="50000"/>
                  </a:schemeClr>
                </a:solidFill>
              </a:rPr>
              <a:t>Quelle: Kotter (1995)</a:t>
            </a:r>
            <a:endParaRPr lang="de-DE" sz="1050" dirty="0">
              <a:solidFill>
                <a:srgbClr val="FF0000"/>
              </a:solidFill>
            </a:endParaRPr>
          </a:p>
        </p:txBody>
      </p:sp>
    </p:spTree>
    <p:extLst>
      <p:ext uri="{BB962C8B-B14F-4D97-AF65-F5344CB8AC3E}">
        <p14:creationId xmlns:p14="http://schemas.microsoft.com/office/powerpoint/2010/main" val="442596173"/>
      </p:ext>
    </p:extLst>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Object 41"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76949" name="think-cell Folie" r:id="rId26" imgW="360" imgH="360" progId="TCLayout.ActiveDocument.1">
                  <p:embed/>
                </p:oleObj>
              </mc:Choice>
              <mc:Fallback>
                <p:oleObj name="think-cell Folie" r:id="rId26" imgW="360" imgH="360" progId="TCLayout.ActiveDocument.1">
                  <p:embed/>
                  <p:pic>
                    <p:nvPicPr>
                      <p:cNvPr id="0" name="Picture 462"/>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 name="Freeform 101"/>
          <p:cNvSpPr/>
          <p:nvPr>
            <p:custDataLst>
              <p:tags r:id="rId3"/>
            </p:custDataLst>
          </p:nvPr>
        </p:nvSpPr>
        <p:spPr bwMode="auto">
          <a:xfrm flipH="1">
            <a:off x="7620231" y="1863631"/>
            <a:ext cx="1319298" cy="1970491"/>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0"/>
              <a:gd name="connsiteX1" fmla="*/ 1749399 w 1828800"/>
              <a:gd name="connsiteY1" fmla="*/ 1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1 h 914402"/>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2">
                <a:moveTo>
                  <a:pt x="0" y="0"/>
                </a:moveTo>
                <a:lnTo>
                  <a:pt x="1637291" y="0"/>
                </a:lnTo>
                <a:lnTo>
                  <a:pt x="1828800" y="457200"/>
                </a:lnTo>
                <a:lnTo>
                  <a:pt x="1637291" y="914402"/>
                </a:lnTo>
                <a:lnTo>
                  <a:pt x="0" y="914400"/>
                </a:lnTo>
                <a:lnTo>
                  <a:pt x="0" y="457202"/>
                </a:lnTo>
                <a:close/>
              </a:path>
            </a:pathLst>
          </a:custGeom>
          <a:solidFill>
            <a:schemeClr val="accent2">
              <a:lumMod val="20000"/>
              <a:lumOff val="80000"/>
            </a:schemeClr>
          </a:solidFill>
          <a:ln w="9525">
            <a:solidFill>
              <a:schemeClr val="tx1"/>
            </a:solidFill>
            <a:round/>
            <a:headEnd/>
            <a:tailEnd/>
          </a:ln>
        </p:spPr>
        <p:txBody>
          <a:bodyPr wrap="none" rtlCol="0" anchor="ctr"/>
          <a:lstStyle/>
          <a:p>
            <a:pPr algn="ctr"/>
            <a:endParaRPr lang="en-US" sz="1400" b="1" dirty="0">
              <a:solidFill>
                <a:srgbClr val="000000"/>
              </a:solidFill>
            </a:endParaRPr>
          </a:p>
        </p:txBody>
      </p:sp>
      <p:sp>
        <p:nvSpPr>
          <p:cNvPr id="22" name="Freeform 21"/>
          <p:cNvSpPr/>
          <p:nvPr>
            <p:custDataLst>
              <p:tags r:id="rId4"/>
            </p:custDataLst>
          </p:nvPr>
        </p:nvSpPr>
        <p:spPr bwMode="auto">
          <a:xfrm>
            <a:off x="1275153" y="1863631"/>
            <a:ext cx="1207235" cy="1970491"/>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0"/>
              <a:gd name="connsiteX1" fmla="*/ 1749399 w 1828800"/>
              <a:gd name="connsiteY1" fmla="*/ 1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1 h 914402"/>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7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7 w 1828800"/>
              <a:gd name="connsiteY1" fmla="*/ 0 h 914402"/>
              <a:gd name="connsiteX2" fmla="*/ 1828800 w 1828800"/>
              <a:gd name="connsiteY2" fmla="*/ 457200 h 914402"/>
              <a:gd name="connsiteX3" fmla="*/ 1710267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7 w 1828800"/>
              <a:gd name="connsiteY1" fmla="*/ 0 h 914402"/>
              <a:gd name="connsiteX2" fmla="*/ 1828800 w 1828800"/>
              <a:gd name="connsiteY2" fmla="*/ 457200 h 914402"/>
              <a:gd name="connsiteX3" fmla="*/ 1710267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710267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85721 w 1828800"/>
              <a:gd name="connsiteY5" fmla="*/ 457202 h 914402"/>
              <a:gd name="connsiteX0" fmla="*/ 0 w 1828800"/>
              <a:gd name="connsiteY0" fmla="*/ 0 h 914402"/>
              <a:gd name="connsiteX1" fmla="*/ 1643078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85721 w 1828800"/>
              <a:gd name="connsiteY5" fmla="*/ 457202 h 914402"/>
              <a:gd name="connsiteX0" fmla="*/ 0 w 1828800"/>
              <a:gd name="connsiteY0" fmla="*/ 0 h 914402"/>
              <a:gd name="connsiteX1" fmla="*/ 1643078 w 1828800"/>
              <a:gd name="connsiteY1" fmla="*/ 0 h 914402"/>
              <a:gd name="connsiteX2" fmla="*/ 1828800 w 1828800"/>
              <a:gd name="connsiteY2" fmla="*/ 457200 h 914402"/>
              <a:gd name="connsiteX3" fmla="*/ 1643078 w 1828800"/>
              <a:gd name="connsiteY3" fmla="*/ 914402 h 914402"/>
              <a:gd name="connsiteX4" fmla="*/ 0 w 1828800"/>
              <a:gd name="connsiteY4" fmla="*/ 914400 h 914402"/>
              <a:gd name="connsiteX5" fmla="*/ 185721 w 1828800"/>
              <a:gd name="connsiteY5" fmla="*/ 457202 h 914402"/>
              <a:gd name="connsiteX0" fmla="*/ 0 w 1828800"/>
              <a:gd name="connsiteY0" fmla="*/ 0 h 914402"/>
              <a:gd name="connsiteX1" fmla="*/ 1643078 w 1828800"/>
              <a:gd name="connsiteY1" fmla="*/ 0 h 914402"/>
              <a:gd name="connsiteX2" fmla="*/ 1828800 w 1828800"/>
              <a:gd name="connsiteY2" fmla="*/ 457200 h 914402"/>
              <a:gd name="connsiteX3" fmla="*/ 1643078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3078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2">
                <a:moveTo>
                  <a:pt x="0" y="0"/>
                </a:moveTo>
                <a:lnTo>
                  <a:pt x="1637291" y="0"/>
                </a:lnTo>
                <a:lnTo>
                  <a:pt x="1828800" y="457200"/>
                </a:lnTo>
                <a:lnTo>
                  <a:pt x="1637291" y="914402"/>
                </a:lnTo>
                <a:lnTo>
                  <a:pt x="0" y="914400"/>
                </a:lnTo>
                <a:lnTo>
                  <a:pt x="191509" y="457202"/>
                </a:lnTo>
                <a:close/>
              </a:path>
            </a:pathLst>
          </a:custGeom>
          <a:solidFill>
            <a:schemeClr val="accent2">
              <a:lumMod val="20000"/>
              <a:lumOff val="80000"/>
            </a:schemeClr>
          </a:solidFill>
          <a:ln w="9525">
            <a:solidFill>
              <a:schemeClr val="tx1"/>
            </a:solidFill>
            <a:round/>
            <a:headEnd/>
            <a:tailEnd/>
          </a:ln>
        </p:spPr>
        <p:txBody>
          <a:bodyPr wrap="none" rtlCol="0" anchor="ctr"/>
          <a:lstStyle/>
          <a:p>
            <a:pPr algn="ctr"/>
            <a:endParaRPr lang="en-US" sz="1400" b="1" dirty="0">
              <a:solidFill>
                <a:srgbClr val="000000"/>
              </a:solidFill>
            </a:endParaRPr>
          </a:p>
        </p:txBody>
      </p:sp>
      <p:sp>
        <p:nvSpPr>
          <p:cNvPr id="23" name="TextBox 4"/>
          <p:cNvSpPr txBox="1">
            <a:spLocks noChangeArrowheads="1"/>
          </p:cNvSpPr>
          <p:nvPr>
            <p:custDataLst>
              <p:tags r:id="rId5"/>
            </p:custDataLst>
          </p:nvPr>
        </p:nvSpPr>
        <p:spPr bwMode="auto">
          <a:xfrm>
            <a:off x="1469619" y="2390628"/>
            <a:ext cx="915377" cy="923330"/>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defTabSz="913526">
              <a:buClr>
                <a:srgbClr val="000000"/>
              </a:buClr>
            </a:pPr>
            <a:r>
              <a:rPr lang="de-DE" sz="1200" dirty="0">
                <a:solidFill>
                  <a:srgbClr val="000000"/>
                </a:solidFill>
                <a:cs typeface="Arial" panose="020B0604020202020204" pitchFamily="34" charset="0"/>
              </a:rPr>
              <a:t>Aufstellung einer starken </a:t>
            </a:r>
            <a:r>
              <a:rPr lang="de-DE" sz="1200" dirty="0" smtClean="0">
                <a:solidFill>
                  <a:srgbClr val="000000"/>
                </a:solidFill>
                <a:cs typeface="Arial" panose="020B0604020202020204" pitchFamily="34" charset="0"/>
              </a:rPr>
              <a:t>Führungs-koalition </a:t>
            </a:r>
            <a:r>
              <a:rPr lang="de-DE" sz="1200" dirty="0">
                <a:solidFill>
                  <a:srgbClr val="000000"/>
                </a:solidFill>
                <a:cs typeface="Arial" panose="020B0604020202020204" pitchFamily="34" charset="0"/>
              </a:rPr>
              <a:t>als Team </a:t>
            </a:r>
          </a:p>
        </p:txBody>
      </p:sp>
      <p:sp>
        <p:nvSpPr>
          <p:cNvPr id="25" name="Freeform 24"/>
          <p:cNvSpPr/>
          <p:nvPr>
            <p:custDataLst>
              <p:tags r:id="rId6"/>
            </p:custDataLst>
          </p:nvPr>
        </p:nvSpPr>
        <p:spPr bwMode="auto">
          <a:xfrm>
            <a:off x="205381" y="1863631"/>
            <a:ext cx="1207235" cy="1970491"/>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0"/>
              <a:gd name="connsiteX1" fmla="*/ 1749399 w 1828800"/>
              <a:gd name="connsiteY1" fmla="*/ 1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1 h 914402"/>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2">
                <a:moveTo>
                  <a:pt x="0" y="0"/>
                </a:moveTo>
                <a:lnTo>
                  <a:pt x="1637291" y="0"/>
                </a:lnTo>
                <a:lnTo>
                  <a:pt x="1828800" y="457200"/>
                </a:lnTo>
                <a:lnTo>
                  <a:pt x="1637291" y="914402"/>
                </a:lnTo>
                <a:lnTo>
                  <a:pt x="0" y="914400"/>
                </a:lnTo>
                <a:lnTo>
                  <a:pt x="0" y="457202"/>
                </a:lnTo>
                <a:close/>
              </a:path>
            </a:pathLst>
          </a:custGeom>
          <a:solidFill>
            <a:schemeClr val="accent2">
              <a:lumMod val="20000"/>
              <a:lumOff val="80000"/>
            </a:schemeClr>
          </a:solidFill>
          <a:ln w="9525">
            <a:solidFill>
              <a:schemeClr val="tx1"/>
            </a:solidFill>
            <a:round/>
            <a:headEnd/>
            <a:tailEnd/>
          </a:ln>
        </p:spPr>
        <p:txBody>
          <a:bodyPr wrap="none" rtlCol="0" anchor="ctr"/>
          <a:lstStyle/>
          <a:p>
            <a:pPr algn="ctr"/>
            <a:endParaRPr lang="en-US" sz="1400" b="1" dirty="0">
              <a:solidFill>
                <a:srgbClr val="000000"/>
              </a:solidFill>
            </a:endParaRPr>
          </a:p>
        </p:txBody>
      </p:sp>
      <p:sp>
        <p:nvSpPr>
          <p:cNvPr id="26" name="TextBox 4"/>
          <p:cNvSpPr txBox="1">
            <a:spLocks noChangeArrowheads="1"/>
          </p:cNvSpPr>
          <p:nvPr>
            <p:custDataLst>
              <p:tags r:id="rId7"/>
            </p:custDataLst>
          </p:nvPr>
        </p:nvSpPr>
        <p:spPr bwMode="auto">
          <a:xfrm>
            <a:off x="260727" y="2482960"/>
            <a:ext cx="1041797" cy="738664"/>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dirty="0" err="1">
                <a:solidFill>
                  <a:srgbClr val="000000"/>
                </a:solidFill>
              </a:rPr>
              <a:t>Etablierung</a:t>
            </a:r>
            <a:r>
              <a:rPr lang="en-US" sz="1200" dirty="0">
                <a:solidFill>
                  <a:srgbClr val="000000"/>
                </a:solidFill>
              </a:rPr>
              <a:t> </a:t>
            </a:r>
            <a:r>
              <a:rPr lang="en-US" sz="1200" dirty="0" err="1">
                <a:solidFill>
                  <a:srgbClr val="000000"/>
                </a:solidFill>
              </a:rPr>
              <a:t>eines</a:t>
            </a:r>
            <a:r>
              <a:rPr lang="en-US" sz="1200" dirty="0">
                <a:solidFill>
                  <a:srgbClr val="000000"/>
                </a:solidFill>
              </a:rPr>
              <a:t> </a:t>
            </a:r>
            <a:r>
              <a:rPr lang="en-US" sz="1200" dirty="0" err="1" smtClean="0">
                <a:solidFill>
                  <a:srgbClr val="000000"/>
                </a:solidFill>
              </a:rPr>
              <a:t>Dringlichkeits-gefühls</a:t>
            </a:r>
            <a:endParaRPr lang="en-US" sz="1200" dirty="0">
              <a:solidFill>
                <a:srgbClr val="000000"/>
              </a:solidFill>
            </a:endParaRPr>
          </a:p>
        </p:txBody>
      </p:sp>
      <p:sp>
        <p:nvSpPr>
          <p:cNvPr id="28" name="Freeform 27"/>
          <p:cNvSpPr/>
          <p:nvPr>
            <p:custDataLst>
              <p:tags r:id="rId8"/>
            </p:custDataLst>
          </p:nvPr>
        </p:nvSpPr>
        <p:spPr bwMode="auto">
          <a:xfrm>
            <a:off x="2351240" y="1863631"/>
            <a:ext cx="1207235" cy="1970491"/>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0"/>
              <a:gd name="connsiteX1" fmla="*/ 1749399 w 1828800"/>
              <a:gd name="connsiteY1" fmla="*/ 1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1 h 914402"/>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1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85721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76501 w 1828800"/>
              <a:gd name="connsiteY3" fmla="*/ 914402 h 914402"/>
              <a:gd name="connsiteX4" fmla="*/ 0 w 1828800"/>
              <a:gd name="connsiteY4" fmla="*/ 914400 h 914402"/>
              <a:gd name="connsiteX5" fmla="*/ 185721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185721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2">
                <a:moveTo>
                  <a:pt x="0" y="0"/>
                </a:moveTo>
                <a:lnTo>
                  <a:pt x="1637291" y="0"/>
                </a:lnTo>
                <a:lnTo>
                  <a:pt x="1828800" y="457200"/>
                </a:lnTo>
                <a:lnTo>
                  <a:pt x="1637291" y="914402"/>
                </a:lnTo>
                <a:lnTo>
                  <a:pt x="0" y="914400"/>
                </a:lnTo>
                <a:lnTo>
                  <a:pt x="191509" y="457202"/>
                </a:lnTo>
                <a:close/>
              </a:path>
            </a:pathLst>
          </a:custGeom>
          <a:solidFill>
            <a:schemeClr val="accent2">
              <a:lumMod val="20000"/>
              <a:lumOff val="80000"/>
            </a:schemeClr>
          </a:solidFill>
          <a:ln w="9525">
            <a:solidFill>
              <a:schemeClr val="tx1"/>
            </a:solidFill>
            <a:round/>
            <a:headEnd/>
            <a:tailEnd/>
          </a:ln>
        </p:spPr>
        <p:txBody>
          <a:bodyPr wrap="none" rtlCol="0" anchor="ctr"/>
          <a:lstStyle/>
          <a:p>
            <a:pPr algn="ctr"/>
            <a:endParaRPr lang="en-US" sz="1400" b="1" dirty="0">
              <a:solidFill>
                <a:srgbClr val="000000"/>
              </a:solidFill>
            </a:endParaRPr>
          </a:p>
        </p:txBody>
      </p:sp>
      <p:sp>
        <p:nvSpPr>
          <p:cNvPr id="39" name="TextBox 4"/>
          <p:cNvSpPr txBox="1">
            <a:spLocks noChangeArrowheads="1"/>
          </p:cNvSpPr>
          <p:nvPr>
            <p:custDataLst>
              <p:tags r:id="rId9"/>
            </p:custDataLst>
          </p:nvPr>
        </p:nvSpPr>
        <p:spPr bwMode="auto">
          <a:xfrm>
            <a:off x="2545706" y="2575294"/>
            <a:ext cx="915377" cy="553998"/>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defTabSz="913526">
              <a:buClr>
                <a:srgbClr val="000000"/>
              </a:buClr>
            </a:pPr>
            <a:r>
              <a:rPr lang="de-DE" sz="1200" dirty="0">
                <a:solidFill>
                  <a:srgbClr val="000000"/>
                </a:solidFill>
                <a:cs typeface="Arial" panose="020B0604020202020204" pitchFamily="34" charset="0"/>
              </a:rPr>
              <a:t>Einwicklung eines Zielbilds</a:t>
            </a:r>
          </a:p>
        </p:txBody>
      </p:sp>
      <p:sp>
        <p:nvSpPr>
          <p:cNvPr id="46" name="Freeform 45"/>
          <p:cNvSpPr/>
          <p:nvPr>
            <p:custDataLst>
              <p:tags r:id="rId10"/>
            </p:custDataLst>
          </p:nvPr>
        </p:nvSpPr>
        <p:spPr bwMode="auto">
          <a:xfrm>
            <a:off x="3433712" y="1863631"/>
            <a:ext cx="1207235" cy="1970491"/>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0"/>
              <a:gd name="connsiteX1" fmla="*/ 1749399 w 1828800"/>
              <a:gd name="connsiteY1" fmla="*/ 1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1 h 914402"/>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85721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85721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185721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2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42612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2">
                <a:moveTo>
                  <a:pt x="0" y="0"/>
                </a:moveTo>
                <a:lnTo>
                  <a:pt x="1637291" y="0"/>
                </a:lnTo>
                <a:lnTo>
                  <a:pt x="1828800" y="457200"/>
                </a:lnTo>
                <a:lnTo>
                  <a:pt x="1637291" y="914402"/>
                </a:lnTo>
                <a:lnTo>
                  <a:pt x="0" y="914400"/>
                </a:lnTo>
                <a:lnTo>
                  <a:pt x="191509" y="457202"/>
                </a:lnTo>
                <a:close/>
              </a:path>
            </a:pathLst>
          </a:custGeom>
          <a:solidFill>
            <a:schemeClr val="accent2">
              <a:lumMod val="20000"/>
              <a:lumOff val="80000"/>
            </a:schemeClr>
          </a:solidFill>
          <a:ln w="9525">
            <a:solidFill>
              <a:schemeClr val="tx1"/>
            </a:solidFill>
            <a:round/>
            <a:headEnd/>
            <a:tailEnd/>
          </a:ln>
        </p:spPr>
        <p:txBody>
          <a:bodyPr wrap="none" rtlCol="0" anchor="ctr"/>
          <a:lstStyle/>
          <a:p>
            <a:pPr algn="ctr"/>
            <a:endParaRPr lang="en-US" sz="1400" b="1" dirty="0">
              <a:solidFill>
                <a:srgbClr val="000000"/>
              </a:solidFill>
            </a:endParaRPr>
          </a:p>
        </p:txBody>
      </p:sp>
      <p:sp>
        <p:nvSpPr>
          <p:cNvPr id="47" name="TextBox 4"/>
          <p:cNvSpPr txBox="1">
            <a:spLocks noChangeArrowheads="1"/>
          </p:cNvSpPr>
          <p:nvPr>
            <p:custDataLst>
              <p:tags r:id="rId11"/>
            </p:custDataLst>
          </p:nvPr>
        </p:nvSpPr>
        <p:spPr bwMode="auto">
          <a:xfrm>
            <a:off x="3628178" y="2575294"/>
            <a:ext cx="915377" cy="553998"/>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defTabSz="913526">
              <a:buClr>
                <a:srgbClr val="000000"/>
              </a:buClr>
            </a:pPr>
            <a:r>
              <a:rPr lang="en-US" sz="1200" dirty="0" err="1" smtClean="0">
                <a:solidFill>
                  <a:srgbClr val="000000"/>
                </a:solidFill>
                <a:cs typeface="Arial" panose="020B0604020202020204" pitchFamily="34" charset="0"/>
              </a:rPr>
              <a:t>Kommuni-kation</a:t>
            </a:r>
            <a:r>
              <a:rPr lang="en-US" sz="1200" dirty="0" smtClean="0">
                <a:solidFill>
                  <a:srgbClr val="000000"/>
                </a:solidFill>
                <a:cs typeface="Arial" panose="020B0604020202020204" pitchFamily="34" charset="0"/>
              </a:rPr>
              <a:t> </a:t>
            </a:r>
            <a:r>
              <a:rPr lang="en-US" sz="1200" dirty="0">
                <a:solidFill>
                  <a:srgbClr val="000000"/>
                </a:solidFill>
                <a:cs typeface="Arial" panose="020B0604020202020204" pitchFamily="34" charset="0"/>
              </a:rPr>
              <a:t>des </a:t>
            </a:r>
            <a:r>
              <a:rPr lang="en-US" sz="1200" dirty="0" err="1">
                <a:solidFill>
                  <a:srgbClr val="000000"/>
                </a:solidFill>
                <a:cs typeface="Arial" panose="020B0604020202020204" pitchFamily="34" charset="0"/>
              </a:rPr>
              <a:t>Zielbilds</a:t>
            </a:r>
            <a:endParaRPr lang="en-US" sz="1200" dirty="0">
              <a:solidFill>
                <a:srgbClr val="000000"/>
              </a:solidFill>
              <a:cs typeface="Arial" panose="020B0604020202020204" pitchFamily="34" charset="0"/>
            </a:endParaRPr>
          </a:p>
        </p:txBody>
      </p:sp>
      <p:sp>
        <p:nvSpPr>
          <p:cNvPr id="52" name="Freeform 51"/>
          <p:cNvSpPr/>
          <p:nvPr>
            <p:custDataLst>
              <p:tags r:id="rId12"/>
            </p:custDataLst>
          </p:nvPr>
        </p:nvSpPr>
        <p:spPr bwMode="auto">
          <a:xfrm>
            <a:off x="4516183" y="1863631"/>
            <a:ext cx="1207235" cy="1970491"/>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0"/>
              <a:gd name="connsiteX1" fmla="*/ 1749399 w 1828800"/>
              <a:gd name="connsiteY1" fmla="*/ 1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1 h 914402"/>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85722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85722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185722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0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0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0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0 w 1828800"/>
              <a:gd name="connsiteY3" fmla="*/ 914402 h 914402"/>
              <a:gd name="connsiteX4" fmla="*/ 0 w 1828800"/>
              <a:gd name="connsiteY4" fmla="*/ 914400 h 914402"/>
              <a:gd name="connsiteX5" fmla="*/ 191509 w 1828800"/>
              <a:gd name="connsiteY5" fmla="*/ 457202 h 91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2">
                <a:moveTo>
                  <a:pt x="0" y="0"/>
                </a:moveTo>
                <a:lnTo>
                  <a:pt x="1637290" y="0"/>
                </a:lnTo>
                <a:lnTo>
                  <a:pt x="1828800" y="457200"/>
                </a:lnTo>
                <a:lnTo>
                  <a:pt x="1637290" y="914402"/>
                </a:lnTo>
                <a:lnTo>
                  <a:pt x="0" y="914400"/>
                </a:lnTo>
                <a:lnTo>
                  <a:pt x="191509" y="457202"/>
                </a:lnTo>
                <a:close/>
              </a:path>
            </a:pathLst>
          </a:custGeom>
          <a:solidFill>
            <a:schemeClr val="accent2">
              <a:lumMod val="20000"/>
              <a:lumOff val="80000"/>
            </a:schemeClr>
          </a:solidFill>
          <a:ln w="9525">
            <a:solidFill>
              <a:schemeClr val="tx1"/>
            </a:solidFill>
            <a:round/>
            <a:headEnd/>
            <a:tailEnd/>
          </a:ln>
        </p:spPr>
        <p:txBody>
          <a:bodyPr wrap="none" rtlCol="0" anchor="ctr"/>
          <a:lstStyle/>
          <a:p>
            <a:pPr algn="ctr"/>
            <a:endParaRPr lang="en-US" sz="1400" b="1" dirty="0">
              <a:solidFill>
                <a:srgbClr val="000000"/>
              </a:solidFill>
            </a:endParaRPr>
          </a:p>
        </p:txBody>
      </p:sp>
      <p:sp>
        <p:nvSpPr>
          <p:cNvPr id="53" name="TextBox 4"/>
          <p:cNvSpPr txBox="1">
            <a:spLocks noChangeArrowheads="1"/>
          </p:cNvSpPr>
          <p:nvPr>
            <p:custDataLst>
              <p:tags r:id="rId13"/>
            </p:custDataLst>
          </p:nvPr>
        </p:nvSpPr>
        <p:spPr bwMode="auto">
          <a:xfrm>
            <a:off x="4710649" y="2477830"/>
            <a:ext cx="915377" cy="738664"/>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defTabSz="913526">
              <a:buClr>
                <a:srgbClr val="000000"/>
              </a:buClr>
            </a:pPr>
            <a:r>
              <a:rPr lang="de-DE" sz="1200" dirty="0" err="1" smtClean="0">
                <a:solidFill>
                  <a:srgbClr val="000000"/>
                </a:solidFill>
                <a:cs typeface="Arial" panose="020B0604020202020204" pitchFamily="34" charset="0"/>
              </a:rPr>
              <a:t>Ermöglic-hung</a:t>
            </a:r>
            <a:r>
              <a:rPr lang="de-DE" sz="1200" dirty="0" smtClean="0">
                <a:solidFill>
                  <a:srgbClr val="000000"/>
                </a:solidFill>
                <a:cs typeface="Arial" panose="020B0604020202020204" pitchFamily="34" charset="0"/>
              </a:rPr>
              <a:t> </a:t>
            </a:r>
            <a:r>
              <a:rPr lang="de-DE" sz="1200" dirty="0">
                <a:solidFill>
                  <a:srgbClr val="000000"/>
                </a:solidFill>
                <a:cs typeface="Arial" panose="020B0604020202020204" pitchFamily="34" charset="0"/>
              </a:rPr>
              <a:t>der Umsetzung des Zielbilds </a:t>
            </a:r>
          </a:p>
        </p:txBody>
      </p:sp>
      <p:sp>
        <p:nvSpPr>
          <p:cNvPr id="55" name="Freeform 54"/>
          <p:cNvSpPr/>
          <p:nvPr>
            <p:custDataLst>
              <p:tags r:id="rId14"/>
            </p:custDataLst>
          </p:nvPr>
        </p:nvSpPr>
        <p:spPr bwMode="auto">
          <a:xfrm>
            <a:off x="5595667" y="1863631"/>
            <a:ext cx="1207235" cy="1970491"/>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0"/>
              <a:gd name="connsiteX1" fmla="*/ 1749399 w 1828800"/>
              <a:gd name="connsiteY1" fmla="*/ 1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1 h 914402"/>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85722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85722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185722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2">
                <a:moveTo>
                  <a:pt x="0" y="0"/>
                </a:moveTo>
                <a:lnTo>
                  <a:pt x="1637291" y="0"/>
                </a:lnTo>
                <a:lnTo>
                  <a:pt x="1828800" y="457200"/>
                </a:lnTo>
                <a:lnTo>
                  <a:pt x="1637291" y="914402"/>
                </a:lnTo>
                <a:lnTo>
                  <a:pt x="0" y="914400"/>
                </a:lnTo>
                <a:lnTo>
                  <a:pt x="191509" y="457202"/>
                </a:lnTo>
                <a:close/>
              </a:path>
            </a:pathLst>
          </a:custGeom>
          <a:solidFill>
            <a:schemeClr val="accent2">
              <a:lumMod val="20000"/>
              <a:lumOff val="80000"/>
            </a:schemeClr>
          </a:solidFill>
          <a:ln w="9525">
            <a:solidFill>
              <a:schemeClr val="tx1"/>
            </a:solidFill>
            <a:round/>
            <a:headEnd/>
            <a:tailEnd/>
          </a:ln>
        </p:spPr>
        <p:txBody>
          <a:bodyPr wrap="none" rtlCol="0" anchor="ctr"/>
          <a:lstStyle/>
          <a:p>
            <a:pPr algn="ctr"/>
            <a:endParaRPr lang="en-US" sz="1400" b="1" dirty="0">
              <a:solidFill>
                <a:srgbClr val="000000"/>
              </a:solidFill>
            </a:endParaRPr>
          </a:p>
        </p:txBody>
      </p:sp>
      <p:sp>
        <p:nvSpPr>
          <p:cNvPr id="56" name="TextBox 4"/>
          <p:cNvSpPr txBox="1">
            <a:spLocks noChangeArrowheads="1"/>
          </p:cNvSpPr>
          <p:nvPr>
            <p:custDataLst>
              <p:tags r:id="rId15"/>
            </p:custDataLst>
          </p:nvPr>
        </p:nvSpPr>
        <p:spPr bwMode="auto">
          <a:xfrm>
            <a:off x="5790133" y="2390628"/>
            <a:ext cx="915377" cy="923330"/>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defTabSz="913526">
              <a:buClr>
                <a:srgbClr val="000000"/>
              </a:buClr>
            </a:pPr>
            <a:r>
              <a:rPr lang="de-DE" sz="1200" dirty="0">
                <a:solidFill>
                  <a:srgbClr val="000000"/>
                </a:solidFill>
                <a:cs typeface="Arial" panose="020B0604020202020204" pitchFamily="34" charset="0"/>
              </a:rPr>
              <a:t>Planung und </a:t>
            </a:r>
            <a:r>
              <a:rPr lang="de-DE" sz="1200" dirty="0" smtClean="0">
                <a:solidFill>
                  <a:srgbClr val="000000"/>
                </a:solidFill>
                <a:cs typeface="Arial" panose="020B0604020202020204" pitchFamily="34" charset="0"/>
              </a:rPr>
              <a:t>Sichtbar-machung </a:t>
            </a:r>
            <a:r>
              <a:rPr lang="de-DE" sz="1200" dirty="0">
                <a:solidFill>
                  <a:srgbClr val="000000"/>
                </a:solidFill>
                <a:cs typeface="Arial" panose="020B0604020202020204" pitchFamily="34" charset="0"/>
              </a:rPr>
              <a:t>kurzfristiger Erfolge</a:t>
            </a:r>
          </a:p>
        </p:txBody>
      </p:sp>
      <p:sp>
        <p:nvSpPr>
          <p:cNvPr id="64" name="Freeform 63"/>
          <p:cNvSpPr/>
          <p:nvPr>
            <p:custDataLst>
              <p:tags r:id="rId16"/>
            </p:custDataLst>
          </p:nvPr>
        </p:nvSpPr>
        <p:spPr bwMode="auto">
          <a:xfrm>
            <a:off x="6676482" y="1863631"/>
            <a:ext cx="1207235" cy="1970491"/>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0"/>
              <a:gd name="connsiteX1" fmla="*/ 1749399 w 1828800"/>
              <a:gd name="connsiteY1" fmla="*/ 1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1 h 914400"/>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0 w 1828800"/>
              <a:gd name="connsiteY5" fmla="*/ 457201 h 914402"/>
              <a:gd name="connsiteX0" fmla="*/ 0 w 1828800"/>
              <a:gd name="connsiteY0" fmla="*/ 0 h 914402"/>
              <a:gd name="connsiteX1" fmla="*/ 1749399 w 1828800"/>
              <a:gd name="connsiteY1" fmla="*/ 1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79401 w 1828800"/>
              <a:gd name="connsiteY5" fmla="*/ 457202 h 914402"/>
              <a:gd name="connsiteX0" fmla="*/ 0 w 1828800"/>
              <a:gd name="connsiteY0" fmla="*/ 0 h 914402"/>
              <a:gd name="connsiteX1" fmla="*/ 1749399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49399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18532 w 1828800"/>
              <a:gd name="connsiteY5" fmla="*/ 457202 h 914402"/>
              <a:gd name="connsiteX0" fmla="*/ 0 w 1828800"/>
              <a:gd name="connsiteY0" fmla="*/ 0 h 914402"/>
              <a:gd name="connsiteX1" fmla="*/ 1710268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710268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154534 w 1828800"/>
              <a:gd name="connsiteY5" fmla="*/ 457202 h 914402"/>
              <a:gd name="connsiteX0" fmla="*/ 0 w 1828800"/>
              <a:gd name="connsiteY0" fmla="*/ 0 h 914402"/>
              <a:gd name="connsiteX1" fmla="*/ 1674266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4266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52299 w 1828800"/>
              <a:gd name="connsiteY5" fmla="*/ 457202 h 914402"/>
              <a:gd name="connsiteX0" fmla="*/ 0 w 1828800"/>
              <a:gd name="connsiteY0" fmla="*/ 0 h 914402"/>
              <a:gd name="connsiteX1" fmla="*/ 1676500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85722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76500 w 1828800"/>
              <a:gd name="connsiteY3" fmla="*/ 914402 h 914402"/>
              <a:gd name="connsiteX4" fmla="*/ 0 w 1828800"/>
              <a:gd name="connsiteY4" fmla="*/ 914400 h 914402"/>
              <a:gd name="connsiteX5" fmla="*/ 185722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185722 w 1828800"/>
              <a:gd name="connsiteY5" fmla="*/ 457202 h 914402"/>
              <a:gd name="connsiteX0" fmla="*/ 0 w 1828800"/>
              <a:gd name="connsiteY0" fmla="*/ 0 h 914402"/>
              <a:gd name="connsiteX1" fmla="*/ 1643079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3079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186188 w 1828800"/>
              <a:gd name="connsiteY5" fmla="*/ 457202 h 914402"/>
              <a:gd name="connsiteX0" fmla="*/ 0 w 1828800"/>
              <a:gd name="connsiteY0" fmla="*/ 0 h 914402"/>
              <a:gd name="connsiteX1" fmla="*/ 164261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4261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1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1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0 w 1828800"/>
              <a:gd name="connsiteY3" fmla="*/ 914402 h 914402"/>
              <a:gd name="connsiteX4" fmla="*/ 0 w 1828800"/>
              <a:gd name="connsiteY4" fmla="*/ 914400 h 914402"/>
              <a:gd name="connsiteX5" fmla="*/ 0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0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0 w 1828800"/>
              <a:gd name="connsiteY3" fmla="*/ 914402 h 914402"/>
              <a:gd name="connsiteX4" fmla="*/ 0 w 1828800"/>
              <a:gd name="connsiteY4" fmla="*/ 914400 h 914402"/>
              <a:gd name="connsiteX5" fmla="*/ 191509 w 1828800"/>
              <a:gd name="connsiteY5" fmla="*/ 457202 h 914402"/>
              <a:gd name="connsiteX0" fmla="*/ 0 w 1828800"/>
              <a:gd name="connsiteY0" fmla="*/ 0 h 914402"/>
              <a:gd name="connsiteX1" fmla="*/ 1637290 w 1828800"/>
              <a:gd name="connsiteY1" fmla="*/ 0 h 914402"/>
              <a:gd name="connsiteX2" fmla="*/ 1828800 w 1828800"/>
              <a:gd name="connsiteY2" fmla="*/ 457200 h 914402"/>
              <a:gd name="connsiteX3" fmla="*/ 1637290 w 1828800"/>
              <a:gd name="connsiteY3" fmla="*/ 914402 h 914402"/>
              <a:gd name="connsiteX4" fmla="*/ 0 w 1828800"/>
              <a:gd name="connsiteY4" fmla="*/ 914400 h 914402"/>
              <a:gd name="connsiteX5" fmla="*/ 191509 w 1828800"/>
              <a:gd name="connsiteY5" fmla="*/ 457202 h 91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2">
                <a:moveTo>
                  <a:pt x="0" y="0"/>
                </a:moveTo>
                <a:lnTo>
                  <a:pt x="1637290" y="0"/>
                </a:lnTo>
                <a:lnTo>
                  <a:pt x="1828800" y="457200"/>
                </a:lnTo>
                <a:lnTo>
                  <a:pt x="1637290" y="914402"/>
                </a:lnTo>
                <a:lnTo>
                  <a:pt x="0" y="914400"/>
                </a:lnTo>
                <a:lnTo>
                  <a:pt x="191509" y="457202"/>
                </a:lnTo>
                <a:close/>
              </a:path>
            </a:pathLst>
          </a:custGeom>
          <a:solidFill>
            <a:schemeClr val="accent2">
              <a:lumMod val="20000"/>
              <a:lumOff val="80000"/>
            </a:schemeClr>
          </a:solidFill>
          <a:ln w="9525">
            <a:solidFill>
              <a:schemeClr val="tx1"/>
            </a:solidFill>
            <a:round/>
            <a:headEnd/>
            <a:tailEnd/>
          </a:ln>
        </p:spPr>
        <p:txBody>
          <a:bodyPr wrap="none" rtlCol="0" anchor="ctr"/>
          <a:lstStyle/>
          <a:p>
            <a:pPr algn="ctr"/>
            <a:endParaRPr lang="en-US" sz="1400" b="1" dirty="0">
              <a:solidFill>
                <a:srgbClr val="000000"/>
              </a:solidFill>
            </a:endParaRPr>
          </a:p>
        </p:txBody>
      </p:sp>
      <p:sp>
        <p:nvSpPr>
          <p:cNvPr id="65" name="TextBox 4"/>
          <p:cNvSpPr txBox="1">
            <a:spLocks noChangeArrowheads="1"/>
          </p:cNvSpPr>
          <p:nvPr>
            <p:custDataLst>
              <p:tags r:id="rId17"/>
            </p:custDataLst>
          </p:nvPr>
        </p:nvSpPr>
        <p:spPr bwMode="auto">
          <a:xfrm>
            <a:off x="6870948" y="2108497"/>
            <a:ext cx="915377" cy="1477328"/>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defTabSz="913526">
              <a:buClr>
                <a:srgbClr val="000000"/>
              </a:buClr>
            </a:pPr>
            <a:r>
              <a:rPr lang="de-DE" sz="1200" dirty="0" smtClean="0">
                <a:solidFill>
                  <a:srgbClr val="000000"/>
                </a:solidFill>
                <a:cs typeface="Arial" panose="020B0604020202020204" pitchFamily="34" charset="0"/>
              </a:rPr>
              <a:t>Konsolidier-</a:t>
            </a:r>
            <a:r>
              <a:rPr lang="de-DE" sz="1200" dirty="0" err="1" smtClean="0">
                <a:solidFill>
                  <a:srgbClr val="000000"/>
                </a:solidFill>
                <a:cs typeface="Arial" panose="020B0604020202020204" pitchFamily="34" charset="0"/>
              </a:rPr>
              <a:t>ung</a:t>
            </a:r>
            <a:r>
              <a:rPr lang="de-DE" sz="1200" dirty="0" smtClean="0">
                <a:solidFill>
                  <a:srgbClr val="000000"/>
                </a:solidFill>
                <a:cs typeface="Arial" panose="020B0604020202020204" pitchFamily="34" charset="0"/>
              </a:rPr>
              <a:t> </a:t>
            </a:r>
            <a:r>
              <a:rPr lang="de-DE" sz="1200" dirty="0">
                <a:solidFill>
                  <a:srgbClr val="000000"/>
                </a:solidFill>
                <a:cs typeface="Arial" panose="020B0604020202020204" pitchFamily="34" charset="0"/>
              </a:rPr>
              <a:t>der </a:t>
            </a:r>
            <a:r>
              <a:rPr lang="de-DE" sz="1200" dirty="0" smtClean="0">
                <a:solidFill>
                  <a:srgbClr val="000000"/>
                </a:solidFill>
                <a:cs typeface="Arial" panose="020B0604020202020204" pitchFamily="34" charset="0"/>
              </a:rPr>
              <a:t>Verbesser-</a:t>
            </a:r>
            <a:r>
              <a:rPr lang="de-DE" sz="1200" dirty="0" err="1" smtClean="0">
                <a:solidFill>
                  <a:srgbClr val="000000"/>
                </a:solidFill>
                <a:cs typeface="Arial" panose="020B0604020202020204" pitchFamily="34" charset="0"/>
              </a:rPr>
              <a:t>ungen</a:t>
            </a:r>
            <a:r>
              <a:rPr lang="de-DE" sz="1200" dirty="0" smtClean="0">
                <a:solidFill>
                  <a:srgbClr val="000000"/>
                </a:solidFill>
                <a:cs typeface="Arial" panose="020B0604020202020204" pitchFamily="34" charset="0"/>
              </a:rPr>
              <a:t> </a:t>
            </a:r>
            <a:r>
              <a:rPr lang="de-DE" sz="1200" dirty="0">
                <a:solidFill>
                  <a:srgbClr val="000000"/>
                </a:solidFill>
                <a:cs typeface="Arial" panose="020B0604020202020204" pitchFamily="34" charset="0"/>
              </a:rPr>
              <a:t>und weiteres Vorantreiben der Veränderung</a:t>
            </a:r>
          </a:p>
        </p:txBody>
      </p:sp>
      <p:sp>
        <p:nvSpPr>
          <p:cNvPr id="68" name="TextBox 4"/>
          <p:cNvSpPr txBox="1">
            <a:spLocks noChangeArrowheads="1"/>
          </p:cNvSpPr>
          <p:nvPr>
            <p:custDataLst>
              <p:tags r:id="rId18"/>
            </p:custDataLst>
          </p:nvPr>
        </p:nvSpPr>
        <p:spPr bwMode="auto">
          <a:xfrm>
            <a:off x="7915507" y="2390627"/>
            <a:ext cx="1014497" cy="923330"/>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defTabSz="913526">
              <a:buClr>
                <a:srgbClr val="000000"/>
              </a:buClr>
            </a:pPr>
            <a:r>
              <a:rPr lang="de-DE" sz="1200" dirty="0">
                <a:solidFill>
                  <a:srgbClr val="000000"/>
                </a:solidFill>
                <a:cs typeface="Arial" panose="020B0604020202020204" pitchFamily="34" charset="0"/>
              </a:rPr>
              <a:t>Verankerung der </a:t>
            </a:r>
            <a:r>
              <a:rPr lang="de-DE" sz="1200" dirty="0" err="1" smtClean="0">
                <a:solidFill>
                  <a:srgbClr val="000000"/>
                </a:solidFill>
                <a:cs typeface="Arial" panose="020B0604020202020204" pitchFamily="34" charset="0"/>
              </a:rPr>
              <a:t>Veränder-ungen</a:t>
            </a:r>
            <a:r>
              <a:rPr lang="de-DE" sz="1200" dirty="0" smtClean="0">
                <a:solidFill>
                  <a:srgbClr val="000000"/>
                </a:solidFill>
                <a:cs typeface="Arial" panose="020B0604020202020204" pitchFamily="34" charset="0"/>
              </a:rPr>
              <a:t> </a:t>
            </a:r>
            <a:r>
              <a:rPr lang="de-DE" sz="1200" dirty="0">
                <a:solidFill>
                  <a:srgbClr val="000000"/>
                </a:solidFill>
                <a:cs typeface="Arial" panose="020B0604020202020204" pitchFamily="34" charset="0"/>
              </a:rPr>
              <a:t>in der </a:t>
            </a:r>
            <a:r>
              <a:rPr lang="de-DE" sz="1200" dirty="0" smtClean="0">
                <a:solidFill>
                  <a:srgbClr val="000000"/>
                </a:solidFill>
                <a:cs typeface="Arial" panose="020B0604020202020204" pitchFamily="34" charset="0"/>
              </a:rPr>
              <a:t>Unter-</a:t>
            </a:r>
            <a:r>
              <a:rPr lang="de-DE" sz="1200" dirty="0" err="1" smtClean="0">
                <a:solidFill>
                  <a:srgbClr val="000000"/>
                </a:solidFill>
                <a:cs typeface="Arial" panose="020B0604020202020204" pitchFamily="34" charset="0"/>
              </a:rPr>
              <a:t>nehmenskultur</a:t>
            </a:r>
            <a:endParaRPr lang="de-DE" sz="1200" dirty="0">
              <a:solidFill>
                <a:srgbClr val="000000"/>
              </a:solidFill>
              <a:cs typeface="Arial" panose="020B0604020202020204" pitchFamily="34" charset="0"/>
            </a:endParaRPr>
          </a:p>
        </p:txBody>
      </p:sp>
      <p:sp>
        <p:nvSpPr>
          <p:cNvPr id="4" name="Oval 3"/>
          <p:cNvSpPr/>
          <p:nvPr/>
        </p:nvSpPr>
        <p:spPr bwMode="auto">
          <a:xfrm>
            <a:off x="490401" y="1646101"/>
            <a:ext cx="375055" cy="39258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r>
              <a:rPr lang="de-DE" sz="1200" b="1" dirty="0" smtClean="0">
                <a:solidFill>
                  <a:srgbClr val="000000"/>
                </a:solidFill>
              </a:rPr>
              <a:t>1</a:t>
            </a:r>
          </a:p>
        </p:txBody>
      </p:sp>
      <p:sp>
        <p:nvSpPr>
          <p:cNvPr id="95" name="Oval 94"/>
          <p:cNvSpPr/>
          <p:nvPr/>
        </p:nvSpPr>
        <p:spPr bwMode="auto">
          <a:xfrm>
            <a:off x="1623876" y="1646101"/>
            <a:ext cx="375055" cy="39258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r>
              <a:rPr lang="de-DE" sz="1200" b="1" dirty="0" smtClean="0">
                <a:solidFill>
                  <a:srgbClr val="000000"/>
                </a:solidFill>
              </a:rPr>
              <a:t>2</a:t>
            </a:r>
          </a:p>
        </p:txBody>
      </p:sp>
      <p:sp>
        <p:nvSpPr>
          <p:cNvPr id="96" name="Oval 95"/>
          <p:cNvSpPr/>
          <p:nvPr/>
        </p:nvSpPr>
        <p:spPr bwMode="auto">
          <a:xfrm>
            <a:off x="2767329" y="1646101"/>
            <a:ext cx="375055" cy="39258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r>
              <a:rPr lang="de-DE" sz="1200" b="1" dirty="0" smtClean="0">
                <a:solidFill>
                  <a:srgbClr val="000000"/>
                </a:solidFill>
              </a:rPr>
              <a:t>3</a:t>
            </a:r>
          </a:p>
        </p:txBody>
      </p:sp>
      <p:sp>
        <p:nvSpPr>
          <p:cNvPr id="97" name="Oval 96"/>
          <p:cNvSpPr/>
          <p:nvPr/>
        </p:nvSpPr>
        <p:spPr bwMode="auto">
          <a:xfrm>
            <a:off x="3898338" y="1646101"/>
            <a:ext cx="375055" cy="39258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r>
              <a:rPr lang="de-DE" sz="1200" b="1" dirty="0" smtClean="0">
                <a:solidFill>
                  <a:srgbClr val="000000"/>
                </a:solidFill>
              </a:rPr>
              <a:t>4</a:t>
            </a:r>
          </a:p>
        </p:txBody>
      </p:sp>
      <p:sp>
        <p:nvSpPr>
          <p:cNvPr id="98" name="Oval 97"/>
          <p:cNvSpPr/>
          <p:nvPr/>
        </p:nvSpPr>
        <p:spPr bwMode="auto">
          <a:xfrm>
            <a:off x="4932272" y="1646101"/>
            <a:ext cx="375055" cy="39258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r>
              <a:rPr lang="de-DE" sz="1200" b="1" dirty="0" smtClean="0">
                <a:solidFill>
                  <a:srgbClr val="000000"/>
                </a:solidFill>
              </a:rPr>
              <a:t>5</a:t>
            </a:r>
          </a:p>
        </p:txBody>
      </p:sp>
      <p:sp>
        <p:nvSpPr>
          <p:cNvPr id="99" name="Oval 98"/>
          <p:cNvSpPr/>
          <p:nvPr/>
        </p:nvSpPr>
        <p:spPr bwMode="auto">
          <a:xfrm>
            <a:off x="6011756" y="1646101"/>
            <a:ext cx="375055" cy="39258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r>
              <a:rPr lang="de-DE" sz="1200" b="1" dirty="0" smtClean="0">
                <a:solidFill>
                  <a:srgbClr val="000000"/>
                </a:solidFill>
              </a:rPr>
              <a:t>6</a:t>
            </a:r>
          </a:p>
        </p:txBody>
      </p:sp>
      <p:sp>
        <p:nvSpPr>
          <p:cNvPr id="100" name="Oval 99"/>
          <p:cNvSpPr/>
          <p:nvPr/>
        </p:nvSpPr>
        <p:spPr bwMode="auto">
          <a:xfrm>
            <a:off x="7092571" y="1646101"/>
            <a:ext cx="375055" cy="39258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r>
              <a:rPr lang="de-DE" sz="1200" b="1" dirty="0" smtClean="0">
                <a:solidFill>
                  <a:srgbClr val="000000"/>
                </a:solidFill>
              </a:rPr>
              <a:t>7</a:t>
            </a:r>
          </a:p>
        </p:txBody>
      </p:sp>
      <p:sp>
        <p:nvSpPr>
          <p:cNvPr id="101" name="Oval 100"/>
          <p:cNvSpPr/>
          <p:nvPr/>
        </p:nvSpPr>
        <p:spPr bwMode="auto">
          <a:xfrm>
            <a:off x="8133955" y="1646101"/>
            <a:ext cx="375055" cy="39258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r>
              <a:rPr lang="de-DE" sz="1200" b="1" dirty="0" smtClean="0">
                <a:solidFill>
                  <a:srgbClr val="000000"/>
                </a:solidFill>
              </a:rPr>
              <a:t>8</a:t>
            </a:r>
          </a:p>
        </p:txBody>
      </p:sp>
      <p:sp>
        <p:nvSpPr>
          <p:cNvPr id="32" name="Freeform 32"/>
          <p:cNvSpPr/>
          <p:nvPr>
            <p:custDataLst>
              <p:tags r:id="rId19"/>
            </p:custDataLst>
          </p:nvPr>
        </p:nvSpPr>
        <p:spPr bwMode="auto">
          <a:xfrm>
            <a:off x="5699796" y="4116100"/>
            <a:ext cx="3198949" cy="932974"/>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713890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8 w 1828800"/>
              <a:gd name="connsiteY1" fmla="*/ 0 h 914401"/>
              <a:gd name="connsiteX2" fmla="*/ 1828800 w 1828800"/>
              <a:gd name="connsiteY2" fmla="*/ 457200 h 914401"/>
              <a:gd name="connsiteX3" fmla="*/ 1713888 w 1828800"/>
              <a:gd name="connsiteY3" fmla="*/ 914401 h 914401"/>
              <a:gd name="connsiteX4" fmla="*/ 0 w 1828800"/>
              <a:gd name="connsiteY4" fmla="*/ 914400 h 914401"/>
              <a:gd name="connsiteX5" fmla="*/ 114911 w 1828800"/>
              <a:gd name="connsiteY5" fmla="*/ 457200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1">
                <a:moveTo>
                  <a:pt x="0" y="0"/>
                </a:moveTo>
                <a:lnTo>
                  <a:pt x="1713888" y="0"/>
                </a:lnTo>
                <a:lnTo>
                  <a:pt x="1828800" y="457200"/>
                </a:lnTo>
                <a:lnTo>
                  <a:pt x="1713888" y="914401"/>
                </a:lnTo>
                <a:lnTo>
                  <a:pt x="0" y="914400"/>
                </a:lnTo>
                <a:lnTo>
                  <a:pt x="114911" y="457200"/>
                </a:lnTo>
                <a:close/>
              </a:path>
            </a:pathLst>
          </a:custGeom>
          <a:solidFill>
            <a:schemeClr val="accent2">
              <a:lumMod val="20000"/>
              <a:lumOff val="80000"/>
            </a:schemeClr>
          </a:solidFill>
          <a:ln w="12700">
            <a:solidFill>
              <a:schemeClr val="tx1"/>
            </a:solidFill>
            <a:round/>
            <a:headEnd/>
            <a:tailEnd/>
          </a:ln>
        </p:spPr>
        <p:txBody>
          <a:bodyPr wrap="none" rtlCol="0" anchor="ctr"/>
          <a:lstStyle/>
          <a:p>
            <a:pPr algn="ctr"/>
            <a:endParaRPr lang="en-US" sz="1200" b="1" dirty="0">
              <a:solidFill>
                <a:srgbClr val="000000"/>
              </a:solidFill>
              <a:cs typeface="Arial" pitchFamily="34" charset="0"/>
            </a:endParaRPr>
          </a:p>
        </p:txBody>
      </p:sp>
      <p:sp>
        <p:nvSpPr>
          <p:cNvPr id="33" name="TextBox 9"/>
          <p:cNvSpPr txBox="1">
            <a:spLocks noChangeArrowheads="1"/>
          </p:cNvSpPr>
          <p:nvPr>
            <p:custDataLst>
              <p:tags r:id="rId20"/>
            </p:custDataLst>
          </p:nvPr>
        </p:nvSpPr>
        <p:spPr bwMode="auto">
          <a:xfrm>
            <a:off x="6401274" y="4384961"/>
            <a:ext cx="1735574" cy="369332"/>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smtClean="0">
                <a:solidFill>
                  <a:srgbClr val="000000"/>
                </a:solidFill>
                <a:cs typeface="Arial" pitchFamily="34" charset="0"/>
              </a:rPr>
              <a:t>Einfrieren</a:t>
            </a:r>
            <a:endParaRPr lang="en-US" sz="1200" b="1" dirty="0" smtClean="0">
              <a:solidFill>
                <a:srgbClr val="000000"/>
              </a:solidFill>
              <a:cs typeface="Arial" pitchFamily="34" charset="0"/>
            </a:endParaRPr>
          </a:p>
          <a:p>
            <a:pPr algn="ctr">
              <a:buClr>
                <a:srgbClr val="000000"/>
              </a:buClr>
            </a:pPr>
            <a:r>
              <a:rPr lang="en-US" sz="1200" dirty="0" smtClean="0">
                <a:solidFill>
                  <a:srgbClr val="000000"/>
                </a:solidFill>
                <a:cs typeface="Arial" pitchFamily="34" charset="0"/>
              </a:rPr>
              <a:t>(</a:t>
            </a:r>
            <a:r>
              <a:rPr lang="de-DE" sz="1200" dirty="0" smtClean="0">
                <a:solidFill>
                  <a:srgbClr val="000000"/>
                </a:solidFill>
              </a:rPr>
              <a:t>„</a:t>
            </a:r>
            <a:r>
              <a:rPr lang="en-US" sz="1200" dirty="0" smtClean="0">
                <a:solidFill>
                  <a:srgbClr val="000000"/>
                </a:solidFill>
                <a:cs typeface="Arial" pitchFamily="34" charset="0"/>
              </a:rPr>
              <a:t>Refreezing”)</a:t>
            </a:r>
            <a:endParaRPr lang="en-US" sz="1200" dirty="0">
              <a:solidFill>
                <a:srgbClr val="000000"/>
              </a:solidFill>
              <a:cs typeface="Arial" pitchFamily="34" charset="0"/>
            </a:endParaRPr>
          </a:p>
        </p:txBody>
      </p:sp>
      <p:sp>
        <p:nvSpPr>
          <p:cNvPr id="34" name="Freeform 35"/>
          <p:cNvSpPr/>
          <p:nvPr>
            <p:custDataLst>
              <p:tags r:id="rId21"/>
            </p:custDataLst>
          </p:nvPr>
        </p:nvSpPr>
        <p:spPr bwMode="auto">
          <a:xfrm>
            <a:off x="205381" y="4116100"/>
            <a:ext cx="4583789" cy="932974"/>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713890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1">
                <a:moveTo>
                  <a:pt x="0" y="0"/>
                </a:moveTo>
                <a:lnTo>
                  <a:pt x="1713889" y="0"/>
                </a:lnTo>
                <a:lnTo>
                  <a:pt x="1828800" y="457200"/>
                </a:lnTo>
                <a:lnTo>
                  <a:pt x="1713889" y="914401"/>
                </a:lnTo>
                <a:lnTo>
                  <a:pt x="0" y="914400"/>
                </a:lnTo>
                <a:lnTo>
                  <a:pt x="0" y="457200"/>
                </a:lnTo>
                <a:close/>
              </a:path>
            </a:pathLst>
          </a:custGeom>
          <a:solidFill>
            <a:schemeClr val="accent2">
              <a:lumMod val="20000"/>
              <a:lumOff val="80000"/>
            </a:schemeClr>
          </a:solidFill>
          <a:ln w="12700">
            <a:solidFill>
              <a:schemeClr val="tx1"/>
            </a:solidFill>
            <a:round/>
            <a:headEnd/>
            <a:tailEnd/>
          </a:ln>
        </p:spPr>
        <p:txBody>
          <a:bodyPr wrap="none" rtlCol="0" anchor="ctr"/>
          <a:lstStyle/>
          <a:p>
            <a:pPr algn="ctr"/>
            <a:endParaRPr lang="en-US" sz="1200" b="1" dirty="0">
              <a:solidFill>
                <a:srgbClr val="000000"/>
              </a:solidFill>
              <a:cs typeface="Arial" pitchFamily="34" charset="0"/>
            </a:endParaRPr>
          </a:p>
        </p:txBody>
      </p:sp>
      <p:sp>
        <p:nvSpPr>
          <p:cNvPr id="35" name="TextBox 9"/>
          <p:cNvSpPr txBox="1">
            <a:spLocks noChangeArrowheads="1"/>
          </p:cNvSpPr>
          <p:nvPr>
            <p:custDataLst>
              <p:tags r:id="rId22"/>
            </p:custDataLst>
          </p:nvPr>
        </p:nvSpPr>
        <p:spPr bwMode="auto">
          <a:xfrm>
            <a:off x="1474694" y="4384961"/>
            <a:ext cx="1863131" cy="369332"/>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smtClean="0">
                <a:solidFill>
                  <a:srgbClr val="000000"/>
                </a:solidFill>
                <a:cs typeface="Arial" pitchFamily="34" charset="0"/>
              </a:rPr>
              <a:t>Auftauen</a:t>
            </a:r>
            <a:endParaRPr lang="en-US" sz="1200" b="1" dirty="0" smtClean="0">
              <a:solidFill>
                <a:srgbClr val="000000"/>
              </a:solidFill>
              <a:cs typeface="Arial" pitchFamily="34" charset="0"/>
            </a:endParaRPr>
          </a:p>
          <a:p>
            <a:pPr algn="ctr">
              <a:buClr>
                <a:srgbClr val="000000"/>
              </a:buClr>
            </a:pPr>
            <a:r>
              <a:rPr lang="en-US" sz="1200" dirty="0" smtClean="0">
                <a:solidFill>
                  <a:srgbClr val="000000"/>
                </a:solidFill>
                <a:cs typeface="Arial" pitchFamily="34" charset="0"/>
              </a:rPr>
              <a:t>(</a:t>
            </a:r>
            <a:r>
              <a:rPr lang="de-DE" sz="1200" dirty="0" smtClean="0">
                <a:solidFill>
                  <a:srgbClr val="000000"/>
                </a:solidFill>
              </a:rPr>
              <a:t>„</a:t>
            </a:r>
            <a:r>
              <a:rPr lang="en-US" sz="1200" dirty="0" smtClean="0">
                <a:solidFill>
                  <a:srgbClr val="000000"/>
                </a:solidFill>
                <a:cs typeface="Arial" pitchFamily="34" charset="0"/>
              </a:rPr>
              <a:t>Unfreezing”)</a:t>
            </a:r>
            <a:endParaRPr lang="en-US" sz="1200" dirty="0">
              <a:solidFill>
                <a:srgbClr val="000000"/>
              </a:solidFill>
              <a:cs typeface="Arial" pitchFamily="34" charset="0"/>
            </a:endParaRPr>
          </a:p>
        </p:txBody>
      </p:sp>
      <p:sp>
        <p:nvSpPr>
          <p:cNvPr id="30" name="Freeform 29"/>
          <p:cNvSpPr/>
          <p:nvPr>
            <p:custDataLst>
              <p:tags r:id="rId23"/>
            </p:custDataLst>
          </p:nvPr>
        </p:nvSpPr>
        <p:spPr bwMode="auto">
          <a:xfrm>
            <a:off x="4516183" y="4116100"/>
            <a:ext cx="1438847" cy="932974"/>
          </a:xfrm>
          <a:custGeom>
            <a:avLst/>
            <a:gdLst>
              <a:gd name="connsiteX0" fmla="*/ 0 w 1828800"/>
              <a:gd name="connsiteY0" fmla="*/ 0 h 914400"/>
              <a:gd name="connsiteX1" fmla="*/ 1664208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0"/>
              <a:gd name="connsiteX1" fmla="*/ 1713890 w 1828800"/>
              <a:gd name="connsiteY1" fmla="*/ 0 h 914400"/>
              <a:gd name="connsiteX2" fmla="*/ 1828800 w 1828800"/>
              <a:gd name="connsiteY2" fmla="*/ 457200 h 914400"/>
              <a:gd name="connsiteX3" fmla="*/ 1664208 w 1828800"/>
              <a:gd name="connsiteY3" fmla="*/ 914400 h 914400"/>
              <a:gd name="connsiteX4" fmla="*/ 0 w 1828800"/>
              <a:gd name="connsiteY4" fmla="*/ 914400 h 914400"/>
              <a:gd name="connsiteX5" fmla="*/ 0 w 1828800"/>
              <a:gd name="connsiteY5" fmla="*/ 457200 h 914400"/>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90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90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0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 name="connsiteX0" fmla="*/ 0 w 1828800"/>
              <a:gd name="connsiteY0" fmla="*/ 0 h 914401"/>
              <a:gd name="connsiteX1" fmla="*/ 1713889 w 1828800"/>
              <a:gd name="connsiteY1" fmla="*/ 0 h 914401"/>
              <a:gd name="connsiteX2" fmla="*/ 1828800 w 1828800"/>
              <a:gd name="connsiteY2" fmla="*/ 457200 h 914401"/>
              <a:gd name="connsiteX3" fmla="*/ 1713889 w 1828800"/>
              <a:gd name="connsiteY3" fmla="*/ 914401 h 914401"/>
              <a:gd name="connsiteX4" fmla="*/ 0 w 1828800"/>
              <a:gd name="connsiteY4" fmla="*/ 914400 h 914401"/>
              <a:gd name="connsiteX5" fmla="*/ 114911 w 1828800"/>
              <a:gd name="connsiteY5" fmla="*/ 457200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914401">
                <a:moveTo>
                  <a:pt x="0" y="0"/>
                </a:moveTo>
                <a:lnTo>
                  <a:pt x="1713889" y="0"/>
                </a:lnTo>
                <a:lnTo>
                  <a:pt x="1828800" y="457200"/>
                </a:lnTo>
                <a:lnTo>
                  <a:pt x="1713889" y="914401"/>
                </a:lnTo>
                <a:lnTo>
                  <a:pt x="0" y="914400"/>
                </a:lnTo>
                <a:lnTo>
                  <a:pt x="114911" y="457200"/>
                </a:lnTo>
                <a:close/>
              </a:path>
            </a:pathLst>
          </a:custGeom>
          <a:solidFill>
            <a:schemeClr val="accent2">
              <a:lumMod val="20000"/>
              <a:lumOff val="80000"/>
            </a:schemeClr>
          </a:solidFill>
          <a:ln w="12700">
            <a:solidFill>
              <a:schemeClr val="tx1"/>
            </a:solidFill>
            <a:round/>
            <a:headEnd/>
            <a:tailEnd/>
          </a:ln>
        </p:spPr>
        <p:txBody>
          <a:bodyPr wrap="none" rtlCol="0" anchor="ctr"/>
          <a:lstStyle/>
          <a:p>
            <a:pPr algn="ctr"/>
            <a:endParaRPr lang="en-US" sz="1200" b="1" dirty="0">
              <a:solidFill>
                <a:srgbClr val="000000"/>
              </a:solidFill>
              <a:cs typeface="Arial" pitchFamily="34" charset="0"/>
            </a:endParaRPr>
          </a:p>
        </p:txBody>
      </p:sp>
      <p:sp>
        <p:nvSpPr>
          <p:cNvPr id="31" name="TextBox 9"/>
          <p:cNvSpPr txBox="1">
            <a:spLocks noChangeArrowheads="1"/>
          </p:cNvSpPr>
          <p:nvPr>
            <p:custDataLst>
              <p:tags r:id="rId24"/>
            </p:custDataLst>
          </p:nvPr>
        </p:nvSpPr>
        <p:spPr bwMode="auto">
          <a:xfrm>
            <a:off x="4672265" y="4384961"/>
            <a:ext cx="1042928" cy="369332"/>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lgn="ctr">
              <a:buClr>
                <a:srgbClr val="000000"/>
              </a:buClr>
            </a:pPr>
            <a:r>
              <a:rPr lang="en-US" sz="1200" b="1" dirty="0" err="1" smtClean="0">
                <a:solidFill>
                  <a:srgbClr val="000000"/>
                </a:solidFill>
                <a:cs typeface="Arial" pitchFamily="34" charset="0"/>
              </a:rPr>
              <a:t>Bewegen</a:t>
            </a:r>
            <a:endParaRPr lang="en-US" sz="1200" b="1" dirty="0" smtClean="0">
              <a:solidFill>
                <a:srgbClr val="000000"/>
              </a:solidFill>
              <a:cs typeface="Arial" pitchFamily="34" charset="0"/>
            </a:endParaRPr>
          </a:p>
          <a:p>
            <a:pPr algn="ctr">
              <a:buClr>
                <a:srgbClr val="000000"/>
              </a:buClr>
            </a:pPr>
            <a:r>
              <a:rPr lang="en-US" sz="1200" dirty="0" smtClean="0">
                <a:solidFill>
                  <a:srgbClr val="000000"/>
                </a:solidFill>
                <a:cs typeface="Arial" pitchFamily="34" charset="0"/>
              </a:rPr>
              <a:t>(</a:t>
            </a:r>
            <a:r>
              <a:rPr lang="de-DE" sz="1200" dirty="0" smtClean="0">
                <a:solidFill>
                  <a:srgbClr val="000000"/>
                </a:solidFill>
              </a:rPr>
              <a:t>„M</a:t>
            </a:r>
            <a:r>
              <a:rPr lang="en-US" sz="1200" dirty="0" err="1" smtClean="0">
                <a:solidFill>
                  <a:srgbClr val="000000"/>
                </a:solidFill>
                <a:cs typeface="Arial" pitchFamily="34" charset="0"/>
              </a:rPr>
              <a:t>oving</a:t>
            </a:r>
            <a:r>
              <a:rPr lang="en-US" sz="1200" dirty="0" smtClean="0">
                <a:solidFill>
                  <a:srgbClr val="000000"/>
                </a:solidFill>
                <a:cs typeface="Arial" pitchFamily="34" charset="0"/>
              </a:rPr>
              <a:t>”)</a:t>
            </a:r>
            <a:endParaRPr lang="en-US" sz="1200" dirty="0">
              <a:solidFill>
                <a:srgbClr val="000000"/>
              </a:solidFill>
              <a:cs typeface="Arial" pitchFamily="34" charset="0"/>
            </a:endParaRPr>
          </a:p>
        </p:txBody>
      </p:sp>
      <p:sp>
        <p:nvSpPr>
          <p:cNvPr id="36" name="Textfeld 35"/>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Zusammenhang der Modelle von Lewin (1947) und Kotter (1995)</a:t>
            </a:r>
            <a:endParaRPr lang="de-DE" sz="1600" b="1" dirty="0">
              <a:solidFill>
                <a:srgbClr val="002060"/>
              </a:solidFill>
            </a:endParaRPr>
          </a:p>
        </p:txBody>
      </p:sp>
      <p:sp>
        <p:nvSpPr>
          <p:cNvPr id="37" name="Textfeld 36"/>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3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208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40" name="Textfeld 39"/>
          <p:cNvSpPr txBox="1"/>
          <p:nvPr/>
        </p:nvSpPr>
        <p:spPr>
          <a:xfrm>
            <a:off x="346710" y="6382247"/>
            <a:ext cx="2292615" cy="253916"/>
          </a:xfrm>
          <a:prstGeom prst="rect">
            <a:avLst/>
          </a:prstGeom>
          <a:noFill/>
        </p:spPr>
        <p:txBody>
          <a:bodyPr wrap="none" rtlCol="0">
            <a:spAutoFit/>
          </a:bodyPr>
          <a:lstStyle/>
          <a:p>
            <a:r>
              <a:rPr lang="de-DE" sz="1050" dirty="0" smtClean="0">
                <a:solidFill>
                  <a:schemeClr val="bg1">
                    <a:lumMod val="50000"/>
                  </a:schemeClr>
                </a:solidFill>
              </a:rPr>
              <a:t>Quelle: Kotter (1995); Lewin (1947)</a:t>
            </a:r>
            <a:endParaRPr lang="de-DE" sz="1050" dirty="0">
              <a:solidFill>
                <a:srgbClr val="FF0000"/>
              </a:solidFill>
            </a:endParaRPr>
          </a:p>
        </p:txBody>
      </p:sp>
    </p:spTree>
    <p:extLst>
      <p:ext uri="{BB962C8B-B14F-4D97-AF65-F5344CB8AC3E}">
        <p14:creationId xmlns:p14="http://schemas.microsoft.com/office/powerpoint/2010/main" val="2555460560"/>
      </p:ext>
    </p:extLst>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2"/>
          <p:cNvGrpSpPr/>
          <p:nvPr/>
        </p:nvGrpSpPr>
        <p:grpSpPr>
          <a:xfrm>
            <a:off x="2838093" y="1252072"/>
            <a:ext cx="3546104" cy="5162804"/>
            <a:chOff x="2682080" y="969586"/>
            <a:chExt cx="4392488" cy="5040560"/>
          </a:xfrm>
        </p:grpSpPr>
        <p:cxnSp>
          <p:nvCxnSpPr>
            <p:cNvPr id="5" name="Gerade Verbindung 4"/>
            <p:cNvCxnSpPr/>
            <p:nvPr/>
          </p:nvCxnSpPr>
          <p:spPr>
            <a:xfrm flipV="1">
              <a:off x="2682080" y="969586"/>
              <a:ext cx="2232248" cy="5040560"/>
            </a:xfrm>
            <a:prstGeom prst="line">
              <a:avLst/>
            </a:prstGeom>
            <a:ln w="12700"/>
          </p:spPr>
          <p:style>
            <a:lnRef idx="1">
              <a:schemeClr val="dk1"/>
            </a:lnRef>
            <a:fillRef idx="0">
              <a:schemeClr val="dk1"/>
            </a:fillRef>
            <a:effectRef idx="0">
              <a:schemeClr val="dk1"/>
            </a:effectRef>
            <a:fontRef idx="minor">
              <a:schemeClr val="tx1"/>
            </a:fontRef>
          </p:style>
        </p:cxnSp>
        <p:cxnSp>
          <p:nvCxnSpPr>
            <p:cNvPr id="8" name="Gerade Verbindung 7"/>
            <p:cNvCxnSpPr/>
            <p:nvPr/>
          </p:nvCxnSpPr>
          <p:spPr>
            <a:xfrm>
              <a:off x="4914328" y="969586"/>
              <a:ext cx="2160240" cy="5040560"/>
            </a:xfrm>
            <a:prstGeom prst="line">
              <a:avLst/>
            </a:prstGeom>
            <a:ln w="12700"/>
          </p:spPr>
          <p:style>
            <a:lnRef idx="1">
              <a:schemeClr val="dk1"/>
            </a:lnRef>
            <a:fillRef idx="0">
              <a:schemeClr val="dk1"/>
            </a:fillRef>
            <a:effectRef idx="0">
              <a:schemeClr val="dk1"/>
            </a:effectRef>
            <a:fontRef idx="minor">
              <a:schemeClr val="tx1"/>
            </a:fontRef>
          </p:style>
        </p:cxnSp>
        <p:cxnSp>
          <p:nvCxnSpPr>
            <p:cNvPr id="10" name="Gerade Verbindung 9"/>
            <p:cNvCxnSpPr/>
            <p:nvPr/>
          </p:nvCxnSpPr>
          <p:spPr>
            <a:xfrm>
              <a:off x="2682080" y="6010146"/>
              <a:ext cx="4392488" cy="0"/>
            </a:xfrm>
            <a:prstGeom prst="line">
              <a:avLst/>
            </a:prstGeom>
            <a:ln w="12700"/>
          </p:spPr>
          <p:style>
            <a:lnRef idx="1">
              <a:schemeClr val="dk1"/>
            </a:lnRef>
            <a:fillRef idx="0">
              <a:schemeClr val="dk1"/>
            </a:fillRef>
            <a:effectRef idx="0">
              <a:schemeClr val="dk1"/>
            </a:effectRef>
            <a:fontRef idx="minor">
              <a:schemeClr val="tx1"/>
            </a:fontRef>
          </p:style>
        </p:cxnSp>
      </p:grpSp>
      <p:sp>
        <p:nvSpPr>
          <p:cNvPr id="11" name="Textfeld 10"/>
          <p:cNvSpPr txBox="1"/>
          <p:nvPr/>
        </p:nvSpPr>
        <p:spPr>
          <a:xfrm>
            <a:off x="3831944" y="1973503"/>
            <a:ext cx="1584176" cy="553998"/>
          </a:xfrm>
          <a:prstGeom prst="rect">
            <a:avLst/>
          </a:prstGeom>
          <a:noFill/>
        </p:spPr>
        <p:txBody>
          <a:bodyPr wrap="square" rtlCol="0">
            <a:spAutoFit/>
          </a:bodyPr>
          <a:lstStyle/>
          <a:p>
            <a:pPr algn="ctr"/>
            <a:r>
              <a:rPr lang="de-DE" sz="1000" b="1" dirty="0" smtClean="0">
                <a:solidFill>
                  <a:srgbClr val="000000"/>
                </a:solidFill>
                <a:cs typeface="Arial" panose="020B0604020202020204" pitchFamily="34" charset="0"/>
              </a:rPr>
              <a:t>Strate-</a:t>
            </a:r>
          </a:p>
          <a:p>
            <a:pPr algn="ctr"/>
            <a:r>
              <a:rPr lang="de-DE" sz="1000" b="1" dirty="0" smtClean="0">
                <a:solidFill>
                  <a:srgbClr val="000000"/>
                </a:solidFill>
                <a:cs typeface="Arial" panose="020B0604020202020204" pitchFamily="34" charset="0"/>
              </a:rPr>
              <a:t>gische </a:t>
            </a:r>
          </a:p>
          <a:p>
            <a:pPr algn="ctr"/>
            <a:r>
              <a:rPr lang="de-DE" sz="1000" b="1" dirty="0" smtClean="0">
                <a:solidFill>
                  <a:srgbClr val="000000"/>
                </a:solidFill>
                <a:cs typeface="Arial" panose="020B0604020202020204" pitchFamily="34" charset="0"/>
              </a:rPr>
              <a:t>Richtung</a:t>
            </a:r>
            <a:endParaRPr lang="de-DE" sz="1000" b="1" dirty="0">
              <a:solidFill>
                <a:srgbClr val="000000"/>
              </a:solidFill>
              <a:cs typeface="Arial" panose="020B0604020202020204" pitchFamily="34" charset="0"/>
            </a:endParaRPr>
          </a:p>
        </p:txBody>
      </p:sp>
      <p:cxnSp>
        <p:nvCxnSpPr>
          <p:cNvPr id="13" name="Gerade Verbindung 12"/>
          <p:cNvCxnSpPr/>
          <p:nvPr/>
        </p:nvCxnSpPr>
        <p:spPr>
          <a:xfrm>
            <a:off x="252660" y="2670460"/>
            <a:ext cx="373168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4" name="Gerade Verbindung 13"/>
          <p:cNvCxnSpPr/>
          <p:nvPr/>
        </p:nvCxnSpPr>
        <p:spPr>
          <a:xfrm>
            <a:off x="246758" y="3412312"/>
            <a:ext cx="351068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5" name="Gerade Verbindung 14"/>
          <p:cNvCxnSpPr/>
          <p:nvPr/>
        </p:nvCxnSpPr>
        <p:spPr>
          <a:xfrm>
            <a:off x="252660" y="4132392"/>
            <a:ext cx="3277933"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6" name="Gerade Verbindung 15"/>
          <p:cNvCxnSpPr/>
          <p:nvPr/>
        </p:nvCxnSpPr>
        <p:spPr>
          <a:xfrm>
            <a:off x="246758" y="4852472"/>
            <a:ext cx="296224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7" name="Gerade Verbindung 16"/>
          <p:cNvCxnSpPr/>
          <p:nvPr/>
        </p:nvCxnSpPr>
        <p:spPr>
          <a:xfrm>
            <a:off x="246758" y="5572552"/>
            <a:ext cx="2743739" cy="0"/>
          </a:xfrm>
          <a:prstGeom prst="line">
            <a:avLst/>
          </a:prstGeom>
          <a:ln w="12700"/>
        </p:spPr>
        <p:style>
          <a:lnRef idx="1">
            <a:schemeClr val="dk1"/>
          </a:lnRef>
          <a:fillRef idx="0">
            <a:schemeClr val="dk1"/>
          </a:fillRef>
          <a:effectRef idx="0">
            <a:schemeClr val="dk1"/>
          </a:effectRef>
          <a:fontRef idx="minor">
            <a:schemeClr val="tx1"/>
          </a:fontRef>
        </p:style>
      </p:cxnSp>
      <p:sp>
        <p:nvSpPr>
          <p:cNvPr id="35" name="Textfeld 34"/>
          <p:cNvSpPr txBox="1"/>
          <p:nvPr/>
        </p:nvSpPr>
        <p:spPr>
          <a:xfrm>
            <a:off x="3785054" y="2950647"/>
            <a:ext cx="1584176" cy="246221"/>
          </a:xfrm>
          <a:prstGeom prst="rect">
            <a:avLst/>
          </a:prstGeom>
          <a:noFill/>
        </p:spPr>
        <p:txBody>
          <a:bodyPr wrap="square" rtlCol="0">
            <a:spAutoFit/>
          </a:bodyPr>
          <a:lstStyle/>
          <a:p>
            <a:pPr algn="ctr"/>
            <a:r>
              <a:rPr lang="de-DE" sz="1000" b="1" dirty="0" smtClean="0">
                <a:solidFill>
                  <a:srgbClr val="000000"/>
                </a:solidFill>
                <a:cs typeface="Arial" panose="020B0604020202020204" pitchFamily="34" charset="0"/>
              </a:rPr>
              <a:t>Strukturen</a:t>
            </a:r>
            <a:endParaRPr lang="de-DE" sz="1000" b="1" dirty="0">
              <a:solidFill>
                <a:srgbClr val="000000"/>
              </a:solidFill>
              <a:cs typeface="Arial" panose="020B0604020202020204" pitchFamily="34" charset="0"/>
            </a:endParaRPr>
          </a:p>
        </p:txBody>
      </p:sp>
      <p:sp>
        <p:nvSpPr>
          <p:cNvPr id="36" name="Textfeld 35"/>
          <p:cNvSpPr txBox="1"/>
          <p:nvPr/>
        </p:nvSpPr>
        <p:spPr>
          <a:xfrm>
            <a:off x="3785054" y="3640267"/>
            <a:ext cx="1584176" cy="246221"/>
          </a:xfrm>
          <a:prstGeom prst="rect">
            <a:avLst/>
          </a:prstGeom>
          <a:noFill/>
        </p:spPr>
        <p:txBody>
          <a:bodyPr wrap="square" rtlCol="0">
            <a:spAutoFit/>
          </a:bodyPr>
          <a:lstStyle/>
          <a:p>
            <a:pPr algn="ctr"/>
            <a:r>
              <a:rPr lang="de-DE" sz="1000" b="1" dirty="0" smtClean="0">
                <a:solidFill>
                  <a:srgbClr val="000000"/>
                </a:solidFill>
                <a:cs typeface="Arial" panose="020B0604020202020204" pitchFamily="34" charset="0"/>
              </a:rPr>
              <a:t>Systeme</a:t>
            </a:r>
            <a:endParaRPr lang="de-DE" sz="1000" b="1" dirty="0">
              <a:solidFill>
                <a:srgbClr val="000000"/>
              </a:solidFill>
              <a:cs typeface="Arial" panose="020B0604020202020204" pitchFamily="34" charset="0"/>
            </a:endParaRPr>
          </a:p>
        </p:txBody>
      </p:sp>
      <p:sp>
        <p:nvSpPr>
          <p:cNvPr id="37" name="Textfeld 36"/>
          <p:cNvSpPr txBox="1"/>
          <p:nvPr/>
        </p:nvSpPr>
        <p:spPr>
          <a:xfrm>
            <a:off x="3605034" y="4383589"/>
            <a:ext cx="2016224" cy="246221"/>
          </a:xfrm>
          <a:prstGeom prst="rect">
            <a:avLst/>
          </a:prstGeom>
          <a:noFill/>
        </p:spPr>
        <p:txBody>
          <a:bodyPr wrap="square" rtlCol="0">
            <a:spAutoFit/>
          </a:bodyPr>
          <a:lstStyle/>
          <a:p>
            <a:pPr algn="ctr"/>
            <a:r>
              <a:rPr lang="de-DE" sz="1000" b="1" dirty="0" smtClean="0">
                <a:solidFill>
                  <a:srgbClr val="000000"/>
                </a:solidFill>
                <a:cs typeface="Arial" panose="020B0604020202020204" pitchFamily="34" charset="0"/>
              </a:rPr>
              <a:t>Prozesse und Regeln</a:t>
            </a:r>
            <a:endParaRPr lang="de-DE" sz="1000" b="1" dirty="0">
              <a:solidFill>
                <a:srgbClr val="000000"/>
              </a:solidFill>
              <a:cs typeface="Arial" panose="020B0604020202020204" pitchFamily="34" charset="0"/>
            </a:endParaRPr>
          </a:p>
        </p:txBody>
      </p:sp>
      <p:sp>
        <p:nvSpPr>
          <p:cNvPr id="38" name="Textfeld 37"/>
          <p:cNvSpPr txBox="1"/>
          <p:nvPr/>
        </p:nvSpPr>
        <p:spPr>
          <a:xfrm>
            <a:off x="3821058" y="5068496"/>
            <a:ext cx="1584176" cy="246221"/>
          </a:xfrm>
          <a:prstGeom prst="rect">
            <a:avLst/>
          </a:prstGeom>
          <a:noFill/>
        </p:spPr>
        <p:txBody>
          <a:bodyPr wrap="square" rtlCol="0">
            <a:spAutoFit/>
          </a:bodyPr>
          <a:lstStyle/>
          <a:p>
            <a:pPr algn="ctr"/>
            <a:r>
              <a:rPr lang="de-DE" sz="1000" b="1" dirty="0" smtClean="0">
                <a:solidFill>
                  <a:srgbClr val="000000"/>
                </a:solidFill>
                <a:cs typeface="Arial" panose="020B0604020202020204" pitchFamily="34" charset="0"/>
              </a:rPr>
              <a:t>Mitarbeiter</a:t>
            </a:r>
            <a:endParaRPr lang="de-DE" sz="1000" b="1" dirty="0">
              <a:solidFill>
                <a:srgbClr val="000000"/>
              </a:solidFill>
              <a:cs typeface="Arial" panose="020B0604020202020204" pitchFamily="34" charset="0"/>
            </a:endParaRPr>
          </a:p>
        </p:txBody>
      </p:sp>
      <p:sp>
        <p:nvSpPr>
          <p:cNvPr id="39" name="Textfeld 38"/>
          <p:cNvSpPr txBox="1"/>
          <p:nvPr/>
        </p:nvSpPr>
        <p:spPr>
          <a:xfrm>
            <a:off x="3821058" y="5788576"/>
            <a:ext cx="1584176" cy="246221"/>
          </a:xfrm>
          <a:prstGeom prst="rect">
            <a:avLst/>
          </a:prstGeom>
          <a:noFill/>
        </p:spPr>
        <p:txBody>
          <a:bodyPr wrap="square" rtlCol="0">
            <a:spAutoFit/>
          </a:bodyPr>
          <a:lstStyle/>
          <a:p>
            <a:pPr algn="ctr"/>
            <a:r>
              <a:rPr lang="de-DE" sz="1000" b="1" dirty="0" smtClean="0">
                <a:solidFill>
                  <a:srgbClr val="000000"/>
                </a:solidFill>
                <a:cs typeface="Arial" panose="020B0604020202020204" pitchFamily="34" charset="0"/>
              </a:rPr>
              <a:t>Kultur</a:t>
            </a:r>
            <a:endParaRPr lang="de-DE" sz="1000" b="1" dirty="0">
              <a:solidFill>
                <a:srgbClr val="000000"/>
              </a:solidFill>
              <a:cs typeface="Arial" panose="020B0604020202020204" pitchFamily="34" charset="0"/>
            </a:endParaRPr>
          </a:p>
        </p:txBody>
      </p:sp>
      <p:sp>
        <p:nvSpPr>
          <p:cNvPr id="41" name="Rectangle 286"/>
          <p:cNvSpPr txBox="1">
            <a:spLocks noChangeArrowheads="1"/>
          </p:cNvSpPr>
          <p:nvPr/>
        </p:nvSpPr>
        <p:spPr bwMode="auto">
          <a:xfrm>
            <a:off x="246758" y="2087132"/>
            <a:ext cx="2968150" cy="461665"/>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smtClean="0">
                <a:solidFill>
                  <a:srgbClr val="000000"/>
                </a:solidFill>
                <a:cs typeface="Arial" pitchFamily="34" charset="0"/>
              </a:rPr>
              <a:t>Keine </a:t>
            </a:r>
            <a:r>
              <a:rPr lang="de-DE" sz="1000" dirty="0">
                <a:solidFill>
                  <a:srgbClr val="000000"/>
                </a:solidFill>
                <a:cs typeface="Arial" pitchFamily="34" charset="0"/>
              </a:rPr>
              <a:t>formulierte Strategie für Entrepreneurship, keine Vision der Unternehmensführung</a:t>
            </a:r>
            <a:r>
              <a:rPr lang="de-DE" sz="1000" dirty="0" smtClean="0">
                <a:solidFill>
                  <a:srgbClr val="000000"/>
                </a:solidFill>
                <a:cs typeface="Arial" pitchFamily="34" charset="0"/>
              </a:rPr>
              <a:t>, fehlendes </a:t>
            </a:r>
            <a:r>
              <a:rPr lang="de-DE" sz="1000" dirty="0" err="1">
                <a:solidFill>
                  <a:srgbClr val="000000"/>
                </a:solidFill>
                <a:cs typeface="Arial" pitchFamily="34" charset="0"/>
              </a:rPr>
              <a:t>Commitment</a:t>
            </a:r>
            <a:r>
              <a:rPr lang="de-DE" sz="1000" dirty="0">
                <a:solidFill>
                  <a:srgbClr val="000000"/>
                </a:solidFill>
                <a:cs typeface="Arial" pitchFamily="34" charset="0"/>
              </a:rPr>
              <a:t> des </a:t>
            </a:r>
            <a:r>
              <a:rPr lang="de-DE" sz="1000" dirty="0" smtClean="0">
                <a:solidFill>
                  <a:srgbClr val="000000"/>
                </a:solidFill>
                <a:cs typeface="Arial" pitchFamily="34" charset="0"/>
              </a:rPr>
              <a:t>Top-Managements</a:t>
            </a:r>
            <a:endParaRPr lang="en-US" sz="1000" dirty="0">
              <a:solidFill>
                <a:srgbClr val="000000"/>
              </a:solidFill>
              <a:cs typeface="Arial" pitchFamily="34" charset="0"/>
            </a:endParaRPr>
          </a:p>
        </p:txBody>
      </p:sp>
      <p:sp>
        <p:nvSpPr>
          <p:cNvPr id="42" name="Rectangle 286"/>
          <p:cNvSpPr txBox="1">
            <a:spLocks noChangeArrowheads="1"/>
          </p:cNvSpPr>
          <p:nvPr/>
        </p:nvSpPr>
        <p:spPr bwMode="auto">
          <a:xfrm>
            <a:off x="246759" y="2745656"/>
            <a:ext cx="2905253" cy="738664"/>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a:solidFill>
                  <a:srgbClr val="000000"/>
                </a:solidFill>
                <a:cs typeface="Arial" pitchFamily="34" charset="0"/>
              </a:rPr>
              <a:t>Z</a:t>
            </a:r>
            <a:r>
              <a:rPr lang="de-DE" sz="1000" dirty="0" smtClean="0">
                <a:solidFill>
                  <a:srgbClr val="000000"/>
                </a:solidFill>
                <a:cs typeface="Arial" pitchFamily="34" charset="0"/>
              </a:rPr>
              <a:t>u </a:t>
            </a:r>
            <a:r>
              <a:rPr lang="de-DE" sz="1000" dirty="0">
                <a:solidFill>
                  <a:srgbClr val="000000"/>
                </a:solidFill>
                <a:cs typeface="Arial" pitchFamily="34" charset="0"/>
              </a:rPr>
              <a:t>viele hierarchische Stufen, </a:t>
            </a:r>
            <a:r>
              <a:rPr lang="de-DE" sz="1000" dirty="0" smtClean="0">
                <a:solidFill>
                  <a:srgbClr val="000000"/>
                </a:solidFill>
                <a:cs typeface="Arial" pitchFamily="34" charset="0"/>
              </a:rPr>
              <a:t>Top-down- </a:t>
            </a:r>
            <a:r>
              <a:rPr lang="de-DE" sz="1000" dirty="0">
                <a:solidFill>
                  <a:srgbClr val="000000"/>
                </a:solidFill>
                <a:cs typeface="Arial" pitchFamily="34" charset="0"/>
              </a:rPr>
              <a:t>Management, </a:t>
            </a:r>
            <a:r>
              <a:rPr lang="de-DE" sz="1000" dirty="0" smtClean="0">
                <a:solidFill>
                  <a:srgbClr val="000000"/>
                </a:solidFill>
                <a:cs typeface="Arial" pitchFamily="34" charset="0"/>
              </a:rPr>
              <a:t>sehr </a:t>
            </a:r>
            <a:r>
              <a:rPr lang="de-DE" sz="1000" dirty="0">
                <a:solidFill>
                  <a:srgbClr val="000000"/>
                </a:solidFill>
                <a:cs typeface="Arial" pitchFamily="34" charset="0"/>
              </a:rPr>
              <a:t>enge Kontrollspannen, Verantwortung ohne A</a:t>
            </a:r>
            <a:r>
              <a:rPr lang="de-DE" sz="1000" dirty="0" smtClean="0">
                <a:solidFill>
                  <a:srgbClr val="000000"/>
                </a:solidFill>
                <a:cs typeface="Arial" pitchFamily="34" charset="0"/>
              </a:rPr>
              <a:t>utorität</a:t>
            </a:r>
            <a:r>
              <a:rPr lang="de-DE" sz="1000" dirty="0">
                <a:solidFill>
                  <a:srgbClr val="000000"/>
                </a:solidFill>
                <a:cs typeface="Arial" pitchFamily="34" charset="0"/>
              </a:rPr>
              <a:t>, </a:t>
            </a:r>
            <a:r>
              <a:rPr lang="de-DE" sz="1000" dirty="0" smtClean="0">
                <a:solidFill>
                  <a:srgbClr val="000000"/>
                </a:solidFill>
                <a:cs typeface="Arial" pitchFamily="34" charset="0"/>
              </a:rPr>
              <a:t>fehlende </a:t>
            </a:r>
            <a:r>
              <a:rPr lang="de-DE" sz="1000" dirty="0">
                <a:solidFill>
                  <a:srgbClr val="000000"/>
                </a:solidFill>
                <a:cs typeface="Arial" pitchFamily="34" charset="0"/>
              </a:rPr>
              <a:t>Zurechnung </a:t>
            </a:r>
            <a:endParaRPr lang="en-US" sz="1000" dirty="0">
              <a:solidFill>
                <a:srgbClr val="000000"/>
              </a:solidFill>
              <a:cs typeface="Arial" pitchFamily="34" charset="0"/>
            </a:endParaRPr>
          </a:p>
        </p:txBody>
      </p:sp>
      <p:sp>
        <p:nvSpPr>
          <p:cNvPr id="43" name="Rectangle 286"/>
          <p:cNvSpPr txBox="1">
            <a:spLocks noChangeArrowheads="1"/>
          </p:cNvSpPr>
          <p:nvPr/>
        </p:nvSpPr>
        <p:spPr bwMode="auto">
          <a:xfrm>
            <a:off x="246758" y="3465735"/>
            <a:ext cx="3168352" cy="738664"/>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a:solidFill>
                  <a:srgbClr val="000000"/>
                </a:solidFill>
                <a:cs typeface="Arial" pitchFamily="34" charset="0"/>
              </a:rPr>
              <a:t>U</a:t>
            </a:r>
            <a:r>
              <a:rPr lang="de-DE" sz="1000" dirty="0" smtClean="0">
                <a:solidFill>
                  <a:srgbClr val="000000"/>
                </a:solidFill>
                <a:cs typeface="Arial" pitchFamily="34" charset="0"/>
              </a:rPr>
              <a:t>npassende </a:t>
            </a:r>
            <a:r>
              <a:rPr lang="de-DE" sz="1000" dirty="0">
                <a:solidFill>
                  <a:srgbClr val="000000"/>
                </a:solidFill>
                <a:cs typeface="Arial" pitchFamily="34" charset="0"/>
              </a:rPr>
              <a:t>Bewertungs- und </a:t>
            </a:r>
            <a:r>
              <a:rPr lang="de-DE" sz="1000" dirty="0" smtClean="0">
                <a:solidFill>
                  <a:srgbClr val="000000"/>
                </a:solidFill>
                <a:cs typeface="Arial" pitchFamily="34" charset="0"/>
              </a:rPr>
              <a:t>Anreizsysteme</a:t>
            </a:r>
            <a:r>
              <a:rPr lang="de-DE" sz="1000" dirty="0">
                <a:solidFill>
                  <a:srgbClr val="000000"/>
                </a:solidFill>
                <a:cs typeface="Arial" pitchFamily="34" charset="0"/>
              </a:rPr>
              <a:t>, exzessive und </a:t>
            </a:r>
            <a:r>
              <a:rPr lang="de-DE" sz="1000" dirty="0" smtClean="0">
                <a:solidFill>
                  <a:srgbClr val="000000"/>
                </a:solidFill>
                <a:cs typeface="Arial" pitchFamily="34" charset="0"/>
              </a:rPr>
              <a:t>strikte </a:t>
            </a:r>
            <a:r>
              <a:rPr lang="de-DE" sz="1000" dirty="0">
                <a:solidFill>
                  <a:srgbClr val="000000"/>
                </a:solidFill>
                <a:cs typeface="Arial" pitchFamily="34" charset="0"/>
              </a:rPr>
              <a:t>Kontrollsysteme, unflexible Budgetsysteme, zu strikte und formelle </a:t>
            </a:r>
            <a:r>
              <a:rPr lang="de-DE" sz="1000" dirty="0" smtClean="0">
                <a:solidFill>
                  <a:srgbClr val="000000"/>
                </a:solidFill>
                <a:cs typeface="Arial" pitchFamily="34" charset="0"/>
              </a:rPr>
              <a:t>Planungs-systeme</a:t>
            </a:r>
            <a:endParaRPr lang="en-US" sz="1000" dirty="0">
              <a:solidFill>
                <a:srgbClr val="000000"/>
              </a:solidFill>
              <a:cs typeface="Arial" pitchFamily="34" charset="0"/>
            </a:endParaRPr>
          </a:p>
        </p:txBody>
      </p:sp>
      <p:sp>
        <p:nvSpPr>
          <p:cNvPr id="44" name="Rectangle 286"/>
          <p:cNvSpPr txBox="1">
            <a:spLocks noChangeArrowheads="1"/>
          </p:cNvSpPr>
          <p:nvPr/>
        </p:nvSpPr>
        <p:spPr bwMode="auto">
          <a:xfrm>
            <a:off x="246758" y="4229360"/>
            <a:ext cx="2968150" cy="500869"/>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a:solidFill>
                  <a:srgbClr val="000000"/>
                </a:solidFill>
                <a:cs typeface="Arial" pitchFamily="34" charset="0"/>
              </a:rPr>
              <a:t>L</a:t>
            </a:r>
            <a:r>
              <a:rPr lang="de-DE" sz="1000" dirty="0" smtClean="0">
                <a:solidFill>
                  <a:srgbClr val="000000"/>
                </a:solidFill>
                <a:cs typeface="Arial" pitchFamily="34" charset="0"/>
              </a:rPr>
              <a:t>ange</a:t>
            </a:r>
            <a:r>
              <a:rPr lang="de-DE" sz="1000" dirty="0">
                <a:solidFill>
                  <a:srgbClr val="000000"/>
                </a:solidFill>
                <a:cs typeface="Arial" pitchFamily="34" charset="0"/>
              </a:rPr>
              <a:t>, komplexe Genehmigungsverfahren, intensive Dokumentationsvorgaben, unrealistische </a:t>
            </a:r>
            <a:r>
              <a:rPr lang="de-DE" sz="1000" dirty="0" smtClean="0">
                <a:solidFill>
                  <a:srgbClr val="000000"/>
                </a:solidFill>
                <a:cs typeface="Arial" pitchFamily="34" charset="0"/>
              </a:rPr>
              <a:t>Leistungskriterien</a:t>
            </a:r>
            <a:endParaRPr lang="en-US" sz="1000" dirty="0">
              <a:solidFill>
                <a:srgbClr val="000000"/>
              </a:solidFill>
              <a:cs typeface="Arial" pitchFamily="34" charset="0"/>
            </a:endParaRPr>
          </a:p>
        </p:txBody>
      </p:sp>
      <p:sp>
        <p:nvSpPr>
          <p:cNvPr id="45" name="Rectangle 286"/>
          <p:cNvSpPr txBox="1">
            <a:spLocks noChangeArrowheads="1"/>
          </p:cNvSpPr>
          <p:nvPr/>
        </p:nvSpPr>
        <p:spPr bwMode="auto">
          <a:xfrm>
            <a:off x="246758" y="4923474"/>
            <a:ext cx="2968150" cy="545419"/>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a:solidFill>
                  <a:srgbClr val="000000"/>
                </a:solidFill>
                <a:cs typeface="Arial" pitchFamily="34" charset="0"/>
              </a:rPr>
              <a:t>Angst vor Versagen, Widerstand gegenüber Veränderung</a:t>
            </a:r>
            <a:r>
              <a:rPr lang="de-DE" sz="1000" dirty="0" smtClean="0">
                <a:solidFill>
                  <a:srgbClr val="000000"/>
                </a:solidFill>
                <a:cs typeface="Arial" pitchFamily="34" charset="0"/>
              </a:rPr>
              <a:t>, </a:t>
            </a:r>
            <a:r>
              <a:rPr lang="de-DE" sz="1000" dirty="0">
                <a:solidFill>
                  <a:srgbClr val="000000"/>
                </a:solidFill>
                <a:cs typeface="Arial" pitchFamily="34" charset="0"/>
              </a:rPr>
              <a:t>Selbstzufriedenheit, </a:t>
            </a:r>
            <a:r>
              <a:rPr lang="de-DE" sz="1000" dirty="0" smtClean="0">
                <a:solidFill>
                  <a:srgbClr val="000000"/>
                </a:solidFill>
                <a:cs typeface="Arial" pitchFamily="34" charset="0"/>
              </a:rPr>
              <a:t>kurzfristige </a:t>
            </a:r>
            <a:r>
              <a:rPr lang="de-DE" sz="1000" dirty="0">
                <a:solidFill>
                  <a:srgbClr val="000000"/>
                </a:solidFill>
                <a:cs typeface="Arial" pitchFamily="34" charset="0"/>
              </a:rPr>
              <a:t>Orientierung, unpassende/unzureichende Fähigkeiten und </a:t>
            </a:r>
            <a:r>
              <a:rPr lang="de-DE" sz="1000" dirty="0" smtClean="0">
                <a:solidFill>
                  <a:srgbClr val="000000"/>
                </a:solidFill>
                <a:cs typeface="Arial" pitchFamily="34" charset="0"/>
              </a:rPr>
              <a:t>Talente</a:t>
            </a:r>
            <a:r>
              <a:rPr lang="de-DE" sz="1000" dirty="0">
                <a:solidFill>
                  <a:srgbClr val="000000"/>
                </a:solidFill>
                <a:cs typeface="Arial" pitchFamily="34" charset="0"/>
              </a:rPr>
              <a:t/>
            </a:r>
            <a:br>
              <a:rPr lang="de-DE" sz="1000" dirty="0">
                <a:solidFill>
                  <a:srgbClr val="000000"/>
                </a:solidFill>
                <a:cs typeface="Arial" pitchFamily="34" charset="0"/>
              </a:rPr>
            </a:br>
            <a:endParaRPr lang="en-US" sz="1000" dirty="0">
              <a:solidFill>
                <a:srgbClr val="000000"/>
              </a:solidFill>
              <a:cs typeface="Arial" pitchFamily="34" charset="0"/>
            </a:endParaRPr>
          </a:p>
        </p:txBody>
      </p:sp>
      <p:sp>
        <p:nvSpPr>
          <p:cNvPr id="46" name="Rectangle 286"/>
          <p:cNvSpPr txBox="1">
            <a:spLocks noChangeArrowheads="1"/>
          </p:cNvSpPr>
          <p:nvPr/>
        </p:nvSpPr>
        <p:spPr bwMode="auto">
          <a:xfrm>
            <a:off x="246758" y="5676212"/>
            <a:ext cx="2532725" cy="738664"/>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a:solidFill>
                  <a:srgbClr val="000000"/>
                </a:solidFill>
                <a:cs typeface="Arial" pitchFamily="34" charset="0"/>
              </a:rPr>
              <a:t>F</a:t>
            </a:r>
            <a:r>
              <a:rPr lang="de-DE" sz="1000" dirty="0" smtClean="0">
                <a:solidFill>
                  <a:srgbClr val="000000"/>
                </a:solidFill>
                <a:cs typeface="Arial" pitchFamily="34" charset="0"/>
              </a:rPr>
              <a:t>ehlender Konsens </a:t>
            </a:r>
            <a:r>
              <a:rPr lang="de-DE" sz="1000" dirty="0">
                <a:solidFill>
                  <a:srgbClr val="000000"/>
                </a:solidFill>
                <a:cs typeface="Arial" pitchFamily="34" charset="0"/>
              </a:rPr>
              <a:t>zu Prioritäten, fehlende Übereinstimmung des Managements, </a:t>
            </a:r>
            <a:r>
              <a:rPr lang="de-DE" sz="1000" dirty="0" smtClean="0">
                <a:solidFill>
                  <a:srgbClr val="000000"/>
                </a:solidFill>
                <a:cs typeface="Arial" pitchFamily="34" charset="0"/>
              </a:rPr>
              <a:t>Werte, </a:t>
            </a:r>
            <a:r>
              <a:rPr lang="de-DE" sz="1000" dirty="0">
                <a:solidFill>
                  <a:srgbClr val="000000"/>
                </a:solidFill>
                <a:cs typeface="Arial" pitchFamily="34" charset="0"/>
              </a:rPr>
              <a:t>die denen eines unternehmerisch handelnden Unternehmens </a:t>
            </a:r>
            <a:r>
              <a:rPr lang="de-DE" sz="1000" dirty="0" smtClean="0">
                <a:solidFill>
                  <a:srgbClr val="000000"/>
                </a:solidFill>
                <a:cs typeface="Arial" pitchFamily="34" charset="0"/>
              </a:rPr>
              <a:t>entgegenstehen</a:t>
            </a:r>
            <a:r>
              <a:rPr lang="de-DE" sz="1000" dirty="0">
                <a:solidFill>
                  <a:srgbClr val="000000"/>
                </a:solidFill>
                <a:cs typeface="Arial" pitchFamily="34" charset="0"/>
              </a:rPr>
              <a:t/>
            </a:r>
            <a:br>
              <a:rPr lang="de-DE" sz="1000" dirty="0">
                <a:solidFill>
                  <a:srgbClr val="000000"/>
                </a:solidFill>
                <a:cs typeface="Arial" pitchFamily="34" charset="0"/>
              </a:rPr>
            </a:br>
            <a:endParaRPr lang="en-US" sz="1000" dirty="0">
              <a:solidFill>
                <a:srgbClr val="000000"/>
              </a:solidFill>
              <a:cs typeface="Arial" pitchFamily="34" charset="0"/>
            </a:endParaRPr>
          </a:p>
        </p:txBody>
      </p:sp>
      <p:sp>
        <p:nvSpPr>
          <p:cNvPr id="47" name="Rectangle 286"/>
          <p:cNvSpPr txBox="1">
            <a:spLocks noChangeArrowheads="1"/>
          </p:cNvSpPr>
          <p:nvPr/>
        </p:nvSpPr>
        <p:spPr bwMode="auto">
          <a:xfrm>
            <a:off x="252660" y="1466885"/>
            <a:ext cx="2968150" cy="153888"/>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b="1" dirty="0" smtClean="0">
                <a:solidFill>
                  <a:srgbClr val="000000"/>
                </a:solidFill>
                <a:cs typeface="Arial" pitchFamily="34" charset="0"/>
              </a:rPr>
              <a:t>Hürden für Corporate </a:t>
            </a:r>
            <a:r>
              <a:rPr lang="de-DE" sz="1000" b="1" dirty="0" err="1" smtClean="0">
                <a:solidFill>
                  <a:srgbClr val="000000"/>
                </a:solidFill>
                <a:cs typeface="Arial" pitchFamily="34" charset="0"/>
              </a:rPr>
              <a:t>Entrepreneurship</a:t>
            </a:r>
            <a:endParaRPr lang="en-US" sz="1000" b="1" dirty="0">
              <a:solidFill>
                <a:srgbClr val="000000"/>
              </a:solidFill>
              <a:cs typeface="Arial" pitchFamily="34" charset="0"/>
            </a:endParaRPr>
          </a:p>
        </p:txBody>
      </p:sp>
      <p:cxnSp>
        <p:nvCxnSpPr>
          <p:cNvPr id="25" name="Gerade Verbindung 4"/>
          <p:cNvCxnSpPr/>
          <p:nvPr/>
        </p:nvCxnSpPr>
        <p:spPr>
          <a:xfrm>
            <a:off x="246758" y="1733726"/>
            <a:ext cx="410026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3" name="Gerade Verbindung 12"/>
          <p:cNvCxnSpPr/>
          <p:nvPr/>
        </p:nvCxnSpPr>
        <p:spPr>
          <a:xfrm>
            <a:off x="4149725" y="2664658"/>
            <a:ext cx="95964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4" name="Gerade Verbindung 13"/>
          <p:cNvCxnSpPr/>
          <p:nvPr/>
        </p:nvCxnSpPr>
        <p:spPr>
          <a:xfrm>
            <a:off x="3887788" y="3412312"/>
            <a:ext cx="1481442"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0" name="Gerade Verbindung 14"/>
          <p:cNvCxnSpPr/>
          <p:nvPr/>
        </p:nvCxnSpPr>
        <p:spPr>
          <a:xfrm>
            <a:off x="3644900" y="4132392"/>
            <a:ext cx="197635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9" name="Gerade Verbindung 15"/>
          <p:cNvCxnSpPr/>
          <p:nvPr/>
        </p:nvCxnSpPr>
        <p:spPr>
          <a:xfrm>
            <a:off x="3380582" y="4852472"/>
            <a:ext cx="2486529"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50" name="Gerade Verbindung 16"/>
          <p:cNvCxnSpPr/>
          <p:nvPr/>
        </p:nvCxnSpPr>
        <p:spPr>
          <a:xfrm>
            <a:off x="3135343" y="5572552"/>
            <a:ext cx="2962245" cy="0"/>
          </a:xfrm>
          <a:prstGeom prst="line">
            <a:avLst/>
          </a:prstGeom>
          <a:ln w="12700"/>
        </p:spPr>
        <p:style>
          <a:lnRef idx="1">
            <a:schemeClr val="dk1"/>
          </a:lnRef>
          <a:fillRef idx="0">
            <a:schemeClr val="dk1"/>
          </a:fillRef>
          <a:effectRef idx="0">
            <a:schemeClr val="dk1"/>
          </a:effectRef>
          <a:fontRef idx="minor">
            <a:schemeClr val="tx1"/>
          </a:fontRef>
        </p:style>
      </p:cxnSp>
      <p:sp>
        <p:nvSpPr>
          <p:cNvPr id="51" name="Rectangle 286"/>
          <p:cNvSpPr txBox="1">
            <a:spLocks noChangeArrowheads="1"/>
          </p:cNvSpPr>
          <p:nvPr/>
        </p:nvSpPr>
        <p:spPr bwMode="auto">
          <a:xfrm>
            <a:off x="5028830" y="1466885"/>
            <a:ext cx="2968150" cy="153888"/>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b="1" dirty="0" smtClean="0">
                <a:solidFill>
                  <a:srgbClr val="000000"/>
                </a:solidFill>
                <a:cs typeface="Arial" pitchFamily="34" charset="0"/>
              </a:rPr>
              <a:t>Hebel für Corporate Entrepreneurship</a:t>
            </a:r>
            <a:endParaRPr lang="en-US" sz="1000" b="1" dirty="0">
              <a:solidFill>
                <a:srgbClr val="000000"/>
              </a:solidFill>
              <a:cs typeface="Arial" pitchFamily="34" charset="0"/>
            </a:endParaRPr>
          </a:p>
        </p:txBody>
      </p:sp>
      <p:cxnSp>
        <p:nvCxnSpPr>
          <p:cNvPr id="52" name="Gerade Verbindung 4"/>
          <p:cNvCxnSpPr/>
          <p:nvPr/>
        </p:nvCxnSpPr>
        <p:spPr>
          <a:xfrm>
            <a:off x="5022928" y="1733726"/>
            <a:ext cx="3830787" cy="0"/>
          </a:xfrm>
          <a:prstGeom prst="line">
            <a:avLst/>
          </a:prstGeom>
          <a:ln w="12700"/>
        </p:spPr>
        <p:style>
          <a:lnRef idx="1">
            <a:schemeClr val="dk1"/>
          </a:lnRef>
          <a:fillRef idx="0">
            <a:schemeClr val="dk1"/>
          </a:fillRef>
          <a:effectRef idx="0">
            <a:schemeClr val="dk1"/>
          </a:effectRef>
          <a:fontRef idx="minor">
            <a:schemeClr val="tx1"/>
          </a:fontRef>
        </p:style>
      </p:cxnSp>
      <p:sp>
        <p:nvSpPr>
          <p:cNvPr id="53" name="Rectangle 286"/>
          <p:cNvSpPr txBox="1">
            <a:spLocks noChangeArrowheads="1"/>
          </p:cNvSpPr>
          <p:nvPr/>
        </p:nvSpPr>
        <p:spPr bwMode="auto">
          <a:xfrm>
            <a:off x="5369231" y="2087132"/>
            <a:ext cx="3484484" cy="461665"/>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a:solidFill>
                  <a:srgbClr val="000000"/>
                </a:solidFill>
                <a:cs typeface="Arial" pitchFamily="34" charset="0"/>
              </a:rPr>
              <a:t>K</a:t>
            </a:r>
            <a:r>
              <a:rPr lang="de-DE" sz="1000" dirty="0" smtClean="0">
                <a:solidFill>
                  <a:srgbClr val="000000"/>
                </a:solidFill>
                <a:cs typeface="Arial" pitchFamily="34" charset="0"/>
              </a:rPr>
              <a:t>onkretes </a:t>
            </a:r>
            <a:r>
              <a:rPr lang="de-DE" sz="1000" dirty="0" err="1" smtClean="0">
                <a:solidFill>
                  <a:srgbClr val="000000"/>
                </a:solidFill>
                <a:cs typeface="Arial" pitchFamily="34" charset="0"/>
              </a:rPr>
              <a:t>Zielbild</a:t>
            </a:r>
            <a:r>
              <a:rPr lang="de-DE" sz="1000" dirty="0" smtClean="0">
                <a:solidFill>
                  <a:srgbClr val="000000"/>
                </a:solidFill>
                <a:cs typeface="Arial" pitchFamily="34" charset="0"/>
              </a:rPr>
              <a:t> und visionäre Führungskraft mit dem Einsatz und Ehrgeiz, das gesamte Unternehmen unternehmerisch </a:t>
            </a:r>
            <a:r>
              <a:rPr lang="de-DE" sz="1000" dirty="0">
                <a:solidFill>
                  <a:srgbClr val="000000"/>
                </a:solidFill>
                <a:cs typeface="Arial" pitchFamily="34" charset="0"/>
              </a:rPr>
              <a:t>zu </a:t>
            </a:r>
            <a:r>
              <a:rPr lang="de-DE" sz="1000" dirty="0" smtClean="0">
                <a:solidFill>
                  <a:srgbClr val="000000"/>
                </a:solidFill>
                <a:cs typeface="Arial" pitchFamily="34" charset="0"/>
              </a:rPr>
              <a:t>gestalten</a:t>
            </a:r>
            <a:endParaRPr lang="de-DE" sz="1000" dirty="0">
              <a:solidFill>
                <a:srgbClr val="000000"/>
              </a:solidFill>
              <a:cs typeface="Arial" pitchFamily="34" charset="0"/>
            </a:endParaRPr>
          </a:p>
        </p:txBody>
      </p:sp>
      <p:sp>
        <p:nvSpPr>
          <p:cNvPr id="54" name="Rectangle 286"/>
          <p:cNvSpPr txBox="1">
            <a:spLocks noChangeArrowheads="1"/>
          </p:cNvSpPr>
          <p:nvPr/>
        </p:nvSpPr>
        <p:spPr bwMode="auto">
          <a:xfrm>
            <a:off x="5584702" y="2745656"/>
            <a:ext cx="3269013" cy="738664"/>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a:solidFill>
                  <a:srgbClr val="000000"/>
                </a:solidFill>
                <a:cs typeface="Arial" pitchFamily="34" charset="0"/>
              </a:rPr>
              <a:t>Organische Organisationsstruktur mit </a:t>
            </a:r>
            <a:r>
              <a:rPr lang="de-DE" sz="1000" dirty="0" smtClean="0">
                <a:solidFill>
                  <a:srgbClr val="000000"/>
                </a:solidFill>
                <a:cs typeface="Arial" pitchFamily="34" charset="0"/>
              </a:rPr>
              <a:t>Dezentralisierung</a:t>
            </a:r>
            <a:r>
              <a:rPr lang="de-DE" sz="1000" dirty="0">
                <a:solidFill>
                  <a:srgbClr val="000000"/>
                </a:solidFill>
                <a:cs typeface="Arial" pitchFamily="34" charset="0"/>
              </a:rPr>
              <a:t>. Autorität und Verantwortung sind </a:t>
            </a:r>
            <a:r>
              <a:rPr lang="de-DE" sz="1000" dirty="0" smtClean="0">
                <a:solidFill>
                  <a:srgbClr val="000000"/>
                </a:solidFill>
                <a:cs typeface="Arial" pitchFamily="34" charset="0"/>
              </a:rPr>
              <a:t>delegiert, funktions-übergreifende </a:t>
            </a:r>
            <a:r>
              <a:rPr lang="de-DE" sz="1000" dirty="0">
                <a:solidFill>
                  <a:srgbClr val="000000"/>
                </a:solidFill>
                <a:cs typeface="Arial" pitchFamily="34" charset="0"/>
              </a:rPr>
              <a:t>Integration ist geprägt durch gegenseitiges Vertrauen</a:t>
            </a:r>
            <a:endParaRPr lang="en-US" sz="1000" dirty="0">
              <a:solidFill>
                <a:srgbClr val="000000"/>
              </a:solidFill>
              <a:cs typeface="Arial" pitchFamily="34" charset="0"/>
            </a:endParaRPr>
          </a:p>
        </p:txBody>
      </p:sp>
      <p:sp>
        <p:nvSpPr>
          <p:cNvPr id="55" name="Rectangle 286"/>
          <p:cNvSpPr txBox="1">
            <a:spLocks noChangeArrowheads="1"/>
          </p:cNvSpPr>
          <p:nvPr/>
        </p:nvSpPr>
        <p:spPr bwMode="auto">
          <a:xfrm>
            <a:off x="5882670" y="3509280"/>
            <a:ext cx="2971045" cy="481109"/>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a:solidFill>
                  <a:srgbClr val="000000"/>
                </a:solidFill>
                <a:cs typeface="Arial" pitchFamily="34" charset="0"/>
              </a:rPr>
              <a:t>Systeme sind flexibel anpassbar an neue Situationen </a:t>
            </a:r>
            <a:r>
              <a:rPr lang="de-DE" sz="1000" dirty="0" smtClean="0">
                <a:solidFill>
                  <a:srgbClr val="000000"/>
                </a:solidFill>
                <a:cs typeface="Arial" pitchFamily="34" charset="0"/>
              </a:rPr>
              <a:t>und </a:t>
            </a:r>
            <a:r>
              <a:rPr lang="de-DE" sz="1000" dirty="0">
                <a:solidFill>
                  <a:srgbClr val="000000"/>
                </a:solidFill>
                <a:cs typeface="Arial" pitchFamily="34" charset="0"/>
              </a:rPr>
              <a:t>erlauben leicht Änderungen</a:t>
            </a:r>
          </a:p>
        </p:txBody>
      </p:sp>
      <p:sp>
        <p:nvSpPr>
          <p:cNvPr id="56" name="Rectangle 286"/>
          <p:cNvSpPr txBox="1">
            <a:spLocks noChangeArrowheads="1"/>
          </p:cNvSpPr>
          <p:nvPr/>
        </p:nvSpPr>
        <p:spPr bwMode="auto">
          <a:xfrm>
            <a:off x="6147243" y="4207588"/>
            <a:ext cx="2706472" cy="500869"/>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a:solidFill>
                  <a:srgbClr val="000000"/>
                </a:solidFill>
                <a:cs typeface="Arial" pitchFamily="34" charset="0"/>
              </a:rPr>
              <a:t>E</a:t>
            </a:r>
            <a:r>
              <a:rPr lang="de-DE" sz="1000" dirty="0" smtClean="0">
                <a:solidFill>
                  <a:srgbClr val="000000"/>
                </a:solidFill>
                <a:cs typeface="Arial" pitchFamily="34" charset="0"/>
              </a:rPr>
              <a:t>twas </a:t>
            </a:r>
            <a:r>
              <a:rPr lang="de-DE" sz="1000" dirty="0">
                <a:solidFill>
                  <a:srgbClr val="000000"/>
                </a:solidFill>
                <a:cs typeface="Arial" pitchFamily="34" charset="0"/>
              </a:rPr>
              <a:t>Spielraum und Abkürzungen in den Prozessen, Regeln unterstützen und belohnen unternehmerische Initiativen (ob erfolgreich oder nicht)</a:t>
            </a:r>
          </a:p>
        </p:txBody>
      </p:sp>
      <p:sp>
        <p:nvSpPr>
          <p:cNvPr id="57" name="Rectangle 286"/>
          <p:cNvSpPr txBox="1">
            <a:spLocks noChangeArrowheads="1"/>
          </p:cNvSpPr>
          <p:nvPr/>
        </p:nvSpPr>
        <p:spPr bwMode="auto">
          <a:xfrm>
            <a:off x="6384197" y="4923474"/>
            <a:ext cx="2469518" cy="545419"/>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smtClean="0">
                <a:solidFill>
                  <a:srgbClr val="000000"/>
                </a:solidFill>
                <a:cs typeface="Arial" pitchFamily="34" charset="0"/>
              </a:rPr>
              <a:t>Führungskräfte </a:t>
            </a:r>
            <a:r>
              <a:rPr lang="de-DE" sz="1000" dirty="0">
                <a:solidFill>
                  <a:srgbClr val="000000"/>
                </a:solidFill>
                <a:cs typeface="Arial" pitchFamily="34" charset="0"/>
              </a:rPr>
              <a:t>führen ihre Mitarbeiter </a:t>
            </a:r>
            <a:r>
              <a:rPr lang="de-DE" sz="1000" dirty="0" err="1">
                <a:solidFill>
                  <a:srgbClr val="000000"/>
                </a:solidFill>
                <a:cs typeface="Arial" pitchFamily="34" charset="0"/>
              </a:rPr>
              <a:t>transformational</a:t>
            </a:r>
            <a:r>
              <a:rPr lang="de-DE" sz="1000" dirty="0">
                <a:solidFill>
                  <a:srgbClr val="000000"/>
                </a:solidFill>
                <a:cs typeface="Arial" pitchFamily="34" charset="0"/>
              </a:rPr>
              <a:t>. </a:t>
            </a:r>
            <a:r>
              <a:rPr lang="de-DE" sz="1000" dirty="0" smtClean="0">
                <a:solidFill>
                  <a:srgbClr val="000000"/>
                </a:solidFill>
                <a:cs typeface="Arial" pitchFamily="34" charset="0"/>
              </a:rPr>
              <a:t>Mitarbeiter sind von </a:t>
            </a:r>
            <a:r>
              <a:rPr lang="de-DE" sz="1000" dirty="0">
                <a:solidFill>
                  <a:srgbClr val="000000"/>
                </a:solidFill>
                <a:cs typeface="Arial" pitchFamily="34" charset="0"/>
              </a:rPr>
              <a:t>Corporate Entrepreneurship überzeugt und in der </a:t>
            </a:r>
            <a:r>
              <a:rPr lang="de-DE" sz="1000" dirty="0" smtClean="0">
                <a:solidFill>
                  <a:srgbClr val="000000"/>
                </a:solidFill>
                <a:cs typeface="Arial" pitchFamily="34" charset="0"/>
              </a:rPr>
              <a:t>Lage, es zu </a:t>
            </a:r>
            <a:r>
              <a:rPr lang="de-DE" sz="1000" dirty="0">
                <a:solidFill>
                  <a:srgbClr val="000000"/>
                </a:solidFill>
                <a:cs typeface="Arial" pitchFamily="34" charset="0"/>
              </a:rPr>
              <a:t>leben</a:t>
            </a:r>
          </a:p>
        </p:txBody>
      </p:sp>
      <p:sp>
        <p:nvSpPr>
          <p:cNvPr id="58" name="Rectangle 286"/>
          <p:cNvSpPr txBox="1">
            <a:spLocks noChangeArrowheads="1"/>
          </p:cNvSpPr>
          <p:nvPr/>
        </p:nvSpPr>
        <p:spPr bwMode="auto">
          <a:xfrm>
            <a:off x="6514852" y="5654440"/>
            <a:ext cx="2338863" cy="738664"/>
          </a:xfrm>
          <a:prstGeom prst="rect">
            <a:avLst/>
          </a:prstGeom>
          <a:noFill/>
          <a:ln w="9525">
            <a:noFill/>
            <a:miter lim="800000"/>
            <a:headEnd/>
            <a:tailEnd/>
          </a:ln>
          <a:effectLst/>
          <a:extLst/>
        </p:spPr>
        <p:txBody>
          <a:bodyPr vert="horz" wrap="square" lIns="0" tIns="0" rIns="0" bIns="0" numCol="1" anchor="t" anchorCtr="0" compatLnSpc="1">
            <a:prstTxWarp prst="textNoShape">
              <a:avLst/>
            </a:prstTxWarp>
            <a:no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00000"/>
              </a:buClr>
            </a:pPr>
            <a:r>
              <a:rPr lang="de-DE" sz="1000" dirty="0" smtClean="0">
                <a:solidFill>
                  <a:srgbClr val="000000"/>
                </a:solidFill>
                <a:cs typeface="Arial" pitchFamily="34" charset="0"/>
              </a:rPr>
              <a:t>Flexible Kultur eines Unternehmens unterstützt Corporate Entrepreneurship. Tut sie das nicht, muss die bestehende Kultur konsequent und nachhaltig verändert werden</a:t>
            </a:r>
            <a:endParaRPr lang="de-DE" sz="1000" dirty="0">
              <a:solidFill>
                <a:srgbClr val="000000"/>
              </a:solidFill>
              <a:cs typeface="Arial" pitchFamily="34" charset="0"/>
            </a:endParaRPr>
          </a:p>
        </p:txBody>
      </p:sp>
      <p:cxnSp>
        <p:nvCxnSpPr>
          <p:cNvPr id="59" name="Gerade Verbindung 12"/>
          <p:cNvCxnSpPr/>
          <p:nvPr/>
        </p:nvCxnSpPr>
        <p:spPr>
          <a:xfrm>
            <a:off x="5405234" y="2672824"/>
            <a:ext cx="3448481"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0" name="Gerade Verbindung 13"/>
          <p:cNvCxnSpPr/>
          <p:nvPr/>
        </p:nvCxnSpPr>
        <p:spPr>
          <a:xfrm>
            <a:off x="5584702" y="3412312"/>
            <a:ext cx="3269013"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3" name="Gerade Verbindung 14"/>
          <p:cNvCxnSpPr/>
          <p:nvPr/>
        </p:nvCxnSpPr>
        <p:spPr>
          <a:xfrm>
            <a:off x="5871873" y="4132392"/>
            <a:ext cx="2981842"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4" name="Gerade Verbindung 15"/>
          <p:cNvCxnSpPr/>
          <p:nvPr/>
        </p:nvCxnSpPr>
        <p:spPr>
          <a:xfrm>
            <a:off x="6147243" y="4852472"/>
            <a:ext cx="2706472"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5" name="Gerade Verbindung 16"/>
          <p:cNvCxnSpPr/>
          <p:nvPr/>
        </p:nvCxnSpPr>
        <p:spPr>
          <a:xfrm>
            <a:off x="6403887" y="5572552"/>
            <a:ext cx="2449828" cy="0"/>
          </a:xfrm>
          <a:prstGeom prst="line">
            <a:avLst/>
          </a:prstGeom>
          <a:ln w="12700"/>
        </p:spPr>
        <p:style>
          <a:lnRef idx="1">
            <a:schemeClr val="dk1"/>
          </a:lnRef>
          <a:fillRef idx="0">
            <a:schemeClr val="dk1"/>
          </a:fillRef>
          <a:effectRef idx="0">
            <a:schemeClr val="dk1"/>
          </a:effectRef>
          <a:fontRef idx="minor">
            <a:schemeClr val="tx1"/>
          </a:fontRef>
        </p:style>
      </p:cxnSp>
      <p:sp>
        <p:nvSpPr>
          <p:cNvPr id="61" name="Textfeld 60"/>
          <p:cNvSpPr txBox="1"/>
          <p:nvPr/>
        </p:nvSpPr>
        <p:spPr>
          <a:xfrm>
            <a:off x="346710" y="6382247"/>
            <a:ext cx="1452642" cy="253916"/>
          </a:xfrm>
          <a:prstGeom prst="rect">
            <a:avLst/>
          </a:prstGeom>
          <a:noFill/>
        </p:spPr>
        <p:txBody>
          <a:bodyPr wrap="none" rtlCol="0">
            <a:spAutoFit/>
          </a:bodyPr>
          <a:lstStyle/>
          <a:p>
            <a:r>
              <a:rPr lang="de-DE" sz="1050" dirty="0" smtClean="0">
                <a:solidFill>
                  <a:schemeClr val="bg1">
                    <a:lumMod val="50000"/>
                  </a:schemeClr>
                </a:solidFill>
              </a:rPr>
              <a:t>Quelle: Morris (1998)</a:t>
            </a:r>
            <a:endParaRPr lang="de-DE" sz="1050" dirty="0">
              <a:solidFill>
                <a:srgbClr val="FF0000"/>
              </a:solidFill>
            </a:endParaRPr>
          </a:p>
        </p:txBody>
      </p:sp>
      <p:sp>
        <p:nvSpPr>
          <p:cNvPr id="62" name="Textfeld 61"/>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Was sind konkrete Hürden im Veränderungsmanagement hin zu Corporate </a:t>
            </a:r>
            <a:r>
              <a:rPr lang="de-DE" sz="1600" b="1" dirty="0" err="1" smtClean="0">
                <a:solidFill>
                  <a:srgbClr val="002060"/>
                </a:solidFill>
              </a:rPr>
              <a:t>Entrepreneurship</a:t>
            </a:r>
            <a:r>
              <a:rPr lang="de-DE" sz="1600" b="1" dirty="0" smtClean="0">
                <a:solidFill>
                  <a:srgbClr val="002060"/>
                </a:solidFill>
              </a:rPr>
              <a:t>?</a:t>
            </a:r>
            <a:endParaRPr lang="de-DE" sz="1600" b="1" dirty="0">
              <a:solidFill>
                <a:srgbClr val="002060"/>
              </a:solidFill>
            </a:endParaRPr>
          </a:p>
        </p:txBody>
      </p:sp>
      <p:sp>
        <p:nvSpPr>
          <p:cNvPr id="66" name="Textfeld 65"/>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4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209</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2560898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uppieren 33"/>
          <p:cNvGrpSpPr/>
          <p:nvPr/>
        </p:nvGrpSpPr>
        <p:grpSpPr>
          <a:xfrm>
            <a:off x="316156" y="1585416"/>
            <a:ext cx="9332827" cy="4304701"/>
            <a:chOff x="616406" y="1066800"/>
            <a:chExt cx="9332827" cy="4304701"/>
          </a:xfrm>
        </p:grpSpPr>
        <p:sp>
          <p:nvSpPr>
            <p:cNvPr id="2" name="Textfeld 1"/>
            <p:cNvSpPr txBox="1"/>
            <p:nvPr/>
          </p:nvSpPr>
          <p:spPr>
            <a:xfrm>
              <a:off x="627782" y="1602898"/>
              <a:ext cx="1337507" cy="461665"/>
            </a:xfrm>
            <a:prstGeom prst="rect">
              <a:avLst/>
            </a:prstGeom>
            <a:solidFill>
              <a:schemeClr val="accent2">
                <a:lumMod val="20000"/>
                <a:lumOff val="80000"/>
              </a:schemeClr>
            </a:solidFill>
          </p:spPr>
          <p:txBody>
            <a:bodyPr wrap="square" rtlCol="0">
              <a:spAutoFit/>
            </a:bodyPr>
            <a:lstStyle/>
            <a:p>
              <a:r>
                <a:rPr lang="de-DE" sz="1200" b="1" dirty="0" smtClean="0">
                  <a:latin typeface="Arial" panose="020B0604020202020204" pitchFamily="34" charset="0"/>
                  <a:cs typeface="Arial" panose="020B0604020202020204" pitchFamily="34" charset="0"/>
                </a:rPr>
                <a:t>Gewinn-verteilung</a:t>
              </a:r>
              <a:endParaRPr lang="de-DE" sz="1200" b="1" dirty="0">
                <a:latin typeface="Arial" panose="020B0604020202020204" pitchFamily="34" charset="0"/>
                <a:cs typeface="Arial" panose="020B0604020202020204" pitchFamily="34" charset="0"/>
              </a:endParaRPr>
            </a:p>
          </p:txBody>
        </p:sp>
        <p:sp>
          <p:nvSpPr>
            <p:cNvPr id="3" name="Textfeld 2"/>
            <p:cNvSpPr txBox="1"/>
            <p:nvPr/>
          </p:nvSpPr>
          <p:spPr>
            <a:xfrm>
              <a:off x="627782" y="2126203"/>
              <a:ext cx="1337507" cy="461665"/>
            </a:xfrm>
            <a:prstGeom prst="rect">
              <a:avLst/>
            </a:prstGeom>
            <a:solidFill>
              <a:schemeClr val="accent2">
                <a:lumMod val="20000"/>
                <a:lumOff val="80000"/>
              </a:schemeClr>
            </a:solidFill>
          </p:spPr>
          <p:txBody>
            <a:bodyPr wrap="square" rtlCol="0">
              <a:spAutoFit/>
            </a:bodyPr>
            <a:lstStyle/>
            <a:p>
              <a:r>
                <a:rPr lang="de-DE" sz="1200" b="1" dirty="0" smtClean="0">
                  <a:latin typeface="Arial" panose="020B0604020202020204" pitchFamily="34" charset="0"/>
                  <a:cs typeface="Arial" panose="020B0604020202020204" pitchFamily="34" charset="0"/>
                </a:rPr>
                <a:t>Risiko-verteilung</a:t>
              </a:r>
              <a:endParaRPr lang="de-DE" sz="1200" b="1" dirty="0">
                <a:latin typeface="Arial" panose="020B0604020202020204" pitchFamily="34" charset="0"/>
                <a:cs typeface="Arial" panose="020B0604020202020204" pitchFamily="34" charset="0"/>
              </a:endParaRPr>
            </a:p>
          </p:txBody>
        </p:sp>
        <p:sp>
          <p:nvSpPr>
            <p:cNvPr id="4" name="Textfeld 3"/>
            <p:cNvSpPr txBox="1"/>
            <p:nvPr/>
          </p:nvSpPr>
          <p:spPr>
            <a:xfrm>
              <a:off x="627782" y="2659778"/>
              <a:ext cx="1337507" cy="461665"/>
            </a:xfrm>
            <a:prstGeom prst="rect">
              <a:avLst/>
            </a:prstGeom>
            <a:solidFill>
              <a:schemeClr val="accent2">
                <a:lumMod val="20000"/>
                <a:lumOff val="80000"/>
              </a:schemeClr>
            </a:solidFill>
          </p:spPr>
          <p:txBody>
            <a:bodyPr wrap="square" rtlCol="0">
              <a:spAutoFit/>
            </a:bodyPr>
            <a:lstStyle/>
            <a:p>
              <a:r>
                <a:rPr lang="de-DE" sz="1200" b="1" dirty="0" smtClean="0">
                  <a:latin typeface="Arial" panose="020B0604020202020204" pitchFamily="34" charset="0"/>
                  <a:cs typeface="Arial" panose="020B0604020202020204" pitchFamily="34" charset="0"/>
                </a:rPr>
                <a:t>Handlungs-</a:t>
              </a:r>
              <a:r>
                <a:rPr lang="de-DE" sz="1200" b="1" dirty="0" err="1" smtClean="0">
                  <a:latin typeface="Arial" panose="020B0604020202020204" pitchFamily="34" charset="0"/>
                  <a:cs typeface="Arial" panose="020B0604020202020204" pitchFamily="34" charset="0"/>
                </a:rPr>
                <a:t>bedingungen</a:t>
              </a:r>
              <a:endParaRPr lang="de-DE" sz="1200" b="1" dirty="0">
                <a:latin typeface="Arial" panose="020B0604020202020204" pitchFamily="34" charset="0"/>
                <a:cs typeface="Arial" panose="020B0604020202020204" pitchFamily="34" charset="0"/>
              </a:endParaRPr>
            </a:p>
          </p:txBody>
        </p:sp>
        <p:sp>
          <p:nvSpPr>
            <p:cNvPr id="6" name="Textfeld 5"/>
            <p:cNvSpPr txBox="1"/>
            <p:nvPr/>
          </p:nvSpPr>
          <p:spPr>
            <a:xfrm>
              <a:off x="2209421" y="1110709"/>
              <a:ext cx="2253397" cy="276999"/>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Start-Up-Entrepreneurship</a:t>
              </a:r>
            </a:p>
          </p:txBody>
        </p:sp>
        <p:sp>
          <p:nvSpPr>
            <p:cNvPr id="7" name="Textfeld 6"/>
            <p:cNvSpPr txBox="1"/>
            <p:nvPr/>
          </p:nvSpPr>
          <p:spPr>
            <a:xfrm>
              <a:off x="5548509" y="1110708"/>
              <a:ext cx="2285343" cy="461665"/>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Corporate Entrepreneurship</a:t>
              </a:r>
            </a:p>
            <a:p>
              <a:endParaRPr lang="de-DE" sz="1200" b="1" dirty="0">
                <a:latin typeface="Arial" panose="020B0604020202020204" pitchFamily="34" charset="0"/>
                <a:cs typeface="Arial" panose="020B0604020202020204" pitchFamily="34" charset="0"/>
              </a:endParaRPr>
            </a:p>
          </p:txBody>
        </p:sp>
        <p:sp>
          <p:nvSpPr>
            <p:cNvPr id="10" name="Textfeld 9"/>
            <p:cNvSpPr txBox="1"/>
            <p:nvPr/>
          </p:nvSpPr>
          <p:spPr>
            <a:xfrm>
              <a:off x="2209420" y="1567771"/>
              <a:ext cx="3263332"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Potenzielle Belohnungen sind für den Unternehmer </a:t>
              </a:r>
              <a:r>
                <a:rPr lang="de-DE" sz="1200" dirty="0" smtClean="0">
                  <a:latin typeface="Arial" panose="020B0604020202020204" pitchFamily="34" charset="0"/>
                  <a:cs typeface="Arial" panose="020B0604020202020204" pitchFamily="34" charset="0"/>
                </a:rPr>
                <a:t>theoretisch </a:t>
              </a:r>
              <a:r>
                <a:rPr lang="de-DE" sz="1200" dirty="0">
                  <a:latin typeface="Arial" panose="020B0604020202020204" pitchFamily="34" charset="0"/>
                  <a:cs typeface="Arial" panose="020B0604020202020204" pitchFamily="34" charset="0"/>
                </a:rPr>
                <a:t>unbegrenzt </a:t>
              </a:r>
            </a:p>
          </p:txBody>
        </p:sp>
        <p:sp>
          <p:nvSpPr>
            <p:cNvPr id="11" name="Textfeld 10"/>
            <p:cNvSpPr txBox="1"/>
            <p:nvPr/>
          </p:nvSpPr>
          <p:spPr>
            <a:xfrm>
              <a:off x="2209422" y="2126203"/>
              <a:ext cx="2430832" cy="276999"/>
            </a:xfrm>
            <a:prstGeom prst="rect">
              <a:avLst/>
            </a:prstGeom>
            <a:noFill/>
          </p:spPr>
          <p:txBody>
            <a:bodyPr wrap="square" rtlCol="0">
              <a:spAutoFit/>
            </a:bodyPr>
            <a:lstStyle/>
            <a:p>
              <a:pPr marL="285750" indent="-285750"/>
              <a:r>
                <a:rPr lang="de-DE" sz="1200" dirty="0">
                  <a:latin typeface="Arial" panose="020B0604020202020204" pitchFamily="34" charset="0"/>
                  <a:cs typeface="Arial" panose="020B0604020202020204" pitchFamily="34" charset="0"/>
                </a:rPr>
                <a:t>Unternehmer trägt das Risiko </a:t>
              </a:r>
            </a:p>
          </p:txBody>
        </p:sp>
        <p:sp>
          <p:nvSpPr>
            <p:cNvPr id="12" name="Textfeld 11"/>
            <p:cNvSpPr txBox="1"/>
            <p:nvPr/>
          </p:nvSpPr>
          <p:spPr>
            <a:xfrm>
              <a:off x="2209421" y="2659778"/>
              <a:ext cx="3372518"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Flexibilität bei Kursänderungen und beim Experimentieren mit neuen Richtungen </a:t>
              </a:r>
            </a:p>
          </p:txBody>
        </p:sp>
        <p:sp>
          <p:nvSpPr>
            <p:cNvPr id="13" name="Textfeld 12"/>
            <p:cNvSpPr txBox="1"/>
            <p:nvPr/>
          </p:nvSpPr>
          <p:spPr>
            <a:xfrm>
              <a:off x="5548509" y="1586644"/>
              <a:ext cx="3363479"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Klare Grenzen </a:t>
              </a:r>
              <a:r>
                <a:rPr lang="de-DE" sz="1200" dirty="0" smtClean="0">
                  <a:latin typeface="Arial" panose="020B0604020202020204" pitchFamily="34" charset="0"/>
                  <a:cs typeface="Arial" panose="020B0604020202020204" pitchFamily="34" charset="0"/>
                </a:rPr>
                <a:t>finanzieller </a:t>
              </a:r>
              <a:r>
                <a:rPr lang="de-DE" sz="1200" dirty="0">
                  <a:latin typeface="Arial" panose="020B0604020202020204" pitchFamily="34" charset="0"/>
                  <a:cs typeface="Arial" panose="020B0604020202020204" pitchFamily="34" charset="0"/>
                </a:rPr>
                <a:t>Belohnungen, die der Unternehmer erreichen kann</a:t>
              </a:r>
            </a:p>
          </p:txBody>
        </p:sp>
        <p:sp>
          <p:nvSpPr>
            <p:cNvPr id="14" name="Textfeld 13"/>
            <p:cNvSpPr txBox="1"/>
            <p:nvPr/>
          </p:nvSpPr>
          <p:spPr>
            <a:xfrm>
              <a:off x="5548508" y="2126203"/>
              <a:ext cx="3131468"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Unternehmen trägt die nicht karrierebezogenen Risiken </a:t>
              </a:r>
            </a:p>
          </p:txBody>
        </p:sp>
        <p:sp>
          <p:nvSpPr>
            <p:cNvPr id="15" name="Textfeld 14"/>
            <p:cNvSpPr txBox="1"/>
            <p:nvPr/>
          </p:nvSpPr>
          <p:spPr>
            <a:xfrm>
              <a:off x="5548509" y="2659778"/>
              <a:ext cx="3254311" cy="461665"/>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Regeln und </a:t>
              </a:r>
              <a:r>
                <a:rPr lang="de-DE" sz="1200" dirty="0">
                  <a:latin typeface="Arial" panose="020B0604020202020204" pitchFamily="34" charset="0"/>
                  <a:cs typeface="Arial" panose="020B0604020202020204" pitchFamily="34" charset="0"/>
                </a:rPr>
                <a:t>Bürokratie schränken die Handlungsfreiheit des Unternehmers ein </a:t>
              </a:r>
            </a:p>
          </p:txBody>
        </p:sp>
        <p:sp>
          <p:nvSpPr>
            <p:cNvPr id="30" name="Textfeld 29"/>
            <p:cNvSpPr txBox="1"/>
            <p:nvPr/>
          </p:nvSpPr>
          <p:spPr>
            <a:xfrm>
              <a:off x="627782" y="3187818"/>
              <a:ext cx="1339780" cy="461665"/>
            </a:xfrm>
            <a:prstGeom prst="rect">
              <a:avLst/>
            </a:prstGeom>
            <a:solidFill>
              <a:schemeClr val="accent2">
                <a:lumMod val="20000"/>
                <a:lumOff val="80000"/>
              </a:schemeClr>
            </a:solidFill>
          </p:spPr>
          <p:txBody>
            <a:bodyPr wrap="square" rtlCol="0">
              <a:spAutoFit/>
            </a:bodyPr>
            <a:lstStyle/>
            <a:p>
              <a:r>
                <a:rPr lang="de-DE" sz="1200" b="1" dirty="0" smtClean="0">
                  <a:latin typeface="Arial" panose="020B0604020202020204" pitchFamily="34" charset="0"/>
                  <a:cs typeface="Arial" panose="020B0604020202020204" pitchFamily="34" charset="0"/>
                </a:rPr>
                <a:t>Austausch-</a:t>
              </a:r>
              <a:r>
                <a:rPr lang="de-DE" sz="1200" b="1" dirty="0" err="1" smtClean="0">
                  <a:latin typeface="Arial" panose="020B0604020202020204" pitchFamily="34" charset="0"/>
                  <a:cs typeface="Arial" panose="020B0604020202020204" pitchFamily="34" charset="0"/>
                </a:rPr>
                <a:t>möglichkeiten</a:t>
              </a:r>
              <a:endParaRPr lang="de-DE" sz="1200" b="1" dirty="0">
                <a:latin typeface="Arial" panose="020B0604020202020204" pitchFamily="34" charset="0"/>
                <a:cs typeface="Arial" panose="020B0604020202020204" pitchFamily="34" charset="0"/>
              </a:endParaRPr>
            </a:p>
          </p:txBody>
        </p:sp>
        <p:sp>
          <p:nvSpPr>
            <p:cNvPr id="35" name="Textfeld 34"/>
            <p:cNvSpPr txBox="1"/>
            <p:nvPr/>
          </p:nvSpPr>
          <p:spPr>
            <a:xfrm>
              <a:off x="2211694" y="3167026"/>
              <a:ext cx="2315488"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Wenige Personen für den Ideenaustausch vorhanden </a:t>
              </a:r>
            </a:p>
          </p:txBody>
        </p:sp>
        <p:sp>
          <p:nvSpPr>
            <p:cNvPr id="36" name="Textfeld 35"/>
            <p:cNvSpPr txBox="1"/>
            <p:nvPr/>
          </p:nvSpPr>
          <p:spPr>
            <a:xfrm>
              <a:off x="5550781" y="3167026"/>
              <a:ext cx="2550991" cy="646331"/>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Großes internes Netzwerk für den Austausch von </a:t>
              </a:r>
              <a:r>
                <a:rPr lang="de-DE" sz="1200" dirty="0" smtClean="0">
                  <a:latin typeface="Arial" panose="020B0604020202020204" pitchFamily="34" charset="0"/>
                  <a:cs typeface="Arial" panose="020B0604020202020204" pitchFamily="34" charset="0"/>
                </a:rPr>
                <a:t>Ideen</a:t>
              </a:r>
              <a:endParaRPr lang="de-DE" sz="1200" dirty="0">
                <a:latin typeface="Arial" panose="020B0604020202020204" pitchFamily="34" charset="0"/>
                <a:cs typeface="Arial" panose="020B0604020202020204" pitchFamily="34" charset="0"/>
              </a:endParaRPr>
            </a:p>
            <a:p>
              <a:pPr marL="285750" indent="-285750">
                <a:buFont typeface="Symbol" panose="05050102010706020507" pitchFamily="18" charset="2"/>
                <a:buChar char="-"/>
              </a:pPr>
              <a:endParaRPr lang="de-DE" sz="1200" dirty="0">
                <a:latin typeface="Arial" panose="020B0604020202020204" pitchFamily="34" charset="0"/>
                <a:cs typeface="Arial" panose="020B0604020202020204" pitchFamily="34" charset="0"/>
              </a:endParaRPr>
            </a:p>
          </p:txBody>
        </p:sp>
        <p:sp>
          <p:nvSpPr>
            <p:cNvPr id="48" name="Textfeld 47"/>
            <p:cNvSpPr txBox="1"/>
            <p:nvPr/>
          </p:nvSpPr>
          <p:spPr>
            <a:xfrm>
              <a:off x="616406" y="3706737"/>
              <a:ext cx="1337507" cy="461665"/>
            </a:xfrm>
            <a:prstGeom prst="rect">
              <a:avLst/>
            </a:prstGeom>
            <a:solidFill>
              <a:schemeClr val="accent2">
                <a:lumMod val="20000"/>
                <a:lumOff val="80000"/>
              </a:schemeClr>
            </a:solidFill>
          </p:spPr>
          <p:txBody>
            <a:bodyPr wrap="square" rtlCol="0">
              <a:spAutoFit/>
            </a:bodyPr>
            <a:lstStyle/>
            <a:p>
              <a:r>
                <a:rPr lang="de-DE" sz="1200" b="1" dirty="0" smtClean="0">
                  <a:latin typeface="Arial" panose="020B0604020202020204" pitchFamily="34" charset="0"/>
                  <a:cs typeface="Arial" panose="020B0604020202020204" pitchFamily="34" charset="0"/>
                </a:rPr>
                <a:t>Eigentums-</a:t>
              </a:r>
              <a:r>
                <a:rPr lang="de-DE" sz="1200" b="1" dirty="0" err="1" smtClean="0">
                  <a:latin typeface="Arial" panose="020B0604020202020204" pitchFamily="34" charset="0"/>
                  <a:cs typeface="Arial" panose="020B0604020202020204" pitchFamily="34" charset="0"/>
                </a:rPr>
                <a:t>verhältnisse</a:t>
              </a:r>
              <a:endParaRPr lang="de-DE" sz="1200" b="1" dirty="0">
                <a:latin typeface="Arial" panose="020B0604020202020204" pitchFamily="34" charset="0"/>
                <a:cs typeface="Arial" panose="020B0604020202020204" pitchFamily="34" charset="0"/>
              </a:endParaRPr>
            </a:p>
          </p:txBody>
        </p:sp>
        <p:sp>
          <p:nvSpPr>
            <p:cNvPr id="49" name="Textfeld 48"/>
            <p:cNvSpPr txBox="1"/>
            <p:nvPr/>
          </p:nvSpPr>
          <p:spPr>
            <a:xfrm>
              <a:off x="616406" y="4217922"/>
              <a:ext cx="1337507" cy="461665"/>
            </a:xfrm>
            <a:prstGeom prst="rect">
              <a:avLst/>
            </a:prstGeom>
            <a:solidFill>
              <a:schemeClr val="accent2">
                <a:lumMod val="20000"/>
                <a:lumOff val="80000"/>
              </a:schemeClr>
            </a:solidFill>
          </p:spPr>
          <p:txBody>
            <a:bodyPr wrap="square" rtlCol="0">
              <a:spAutoFit/>
            </a:bodyPr>
            <a:lstStyle/>
            <a:p>
              <a:r>
                <a:rPr lang="de-DE" sz="1200" b="1" dirty="0" smtClean="0">
                  <a:latin typeface="Arial" panose="020B0604020202020204" pitchFamily="34" charset="0"/>
                  <a:cs typeface="Arial" panose="020B0604020202020204" pitchFamily="34" charset="0"/>
                </a:rPr>
                <a:t>Ressourcen-verfügbarkeit</a:t>
              </a:r>
              <a:endParaRPr lang="de-DE" sz="1200" b="1" dirty="0">
                <a:latin typeface="Arial" panose="020B0604020202020204" pitchFamily="34" charset="0"/>
                <a:cs typeface="Arial" panose="020B0604020202020204" pitchFamily="34" charset="0"/>
              </a:endParaRPr>
            </a:p>
          </p:txBody>
        </p:sp>
        <p:sp>
          <p:nvSpPr>
            <p:cNvPr id="50" name="Textfeld 49"/>
            <p:cNvSpPr txBox="1"/>
            <p:nvPr/>
          </p:nvSpPr>
          <p:spPr>
            <a:xfrm>
              <a:off x="2198046" y="3697995"/>
              <a:ext cx="3571103"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Unternehmer besitzt das Konzept oder die innovative Idee </a:t>
              </a:r>
            </a:p>
          </p:txBody>
        </p:sp>
        <p:sp>
          <p:nvSpPr>
            <p:cNvPr id="51" name="Textfeld 50"/>
            <p:cNvSpPr txBox="1"/>
            <p:nvPr/>
          </p:nvSpPr>
          <p:spPr>
            <a:xfrm>
              <a:off x="2198045" y="4217922"/>
              <a:ext cx="2658959" cy="276999"/>
            </a:xfrm>
            <a:prstGeom prst="rect">
              <a:avLst/>
            </a:prstGeom>
            <a:noFill/>
          </p:spPr>
          <p:txBody>
            <a:bodyPr wrap="square" rtlCol="0">
              <a:spAutoFit/>
            </a:bodyPr>
            <a:lstStyle/>
            <a:p>
              <a:pPr marL="285750" indent="-285750"/>
              <a:r>
                <a:rPr lang="de-DE" sz="1200" dirty="0">
                  <a:latin typeface="Arial" panose="020B0604020202020204" pitchFamily="34" charset="0"/>
                  <a:cs typeface="Arial" panose="020B0604020202020204" pitchFamily="34" charset="0"/>
                </a:rPr>
                <a:t>Strenge Limitierung von Ressourcen </a:t>
              </a:r>
            </a:p>
          </p:txBody>
        </p:sp>
        <p:sp>
          <p:nvSpPr>
            <p:cNvPr id="52" name="Textfeld 51"/>
            <p:cNvSpPr txBox="1"/>
            <p:nvPr/>
          </p:nvSpPr>
          <p:spPr>
            <a:xfrm>
              <a:off x="5537132" y="3701624"/>
              <a:ext cx="3402166"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Unternehmen besitzt das </a:t>
              </a:r>
              <a:r>
                <a:rPr lang="de-DE" sz="1200" dirty="0" smtClean="0">
                  <a:latin typeface="Arial" panose="020B0604020202020204" pitchFamily="34" charset="0"/>
                  <a:cs typeface="Arial" panose="020B0604020202020204" pitchFamily="34" charset="0"/>
                </a:rPr>
                <a:t>Konzept </a:t>
              </a:r>
              <a:r>
                <a:rPr lang="de-DE" sz="1200" dirty="0">
                  <a:latin typeface="Arial" panose="020B0604020202020204" pitchFamily="34" charset="0"/>
                  <a:cs typeface="Arial" panose="020B0604020202020204" pitchFamily="34" charset="0"/>
                </a:rPr>
                <a:t>und typischerweise auch die </a:t>
              </a:r>
              <a:r>
                <a:rPr lang="de-DE" sz="1200" dirty="0" smtClean="0">
                  <a:latin typeface="Arial" panose="020B0604020202020204" pitchFamily="34" charset="0"/>
                  <a:cs typeface="Arial" panose="020B0604020202020204" pitchFamily="34" charset="0"/>
                </a:rPr>
                <a:t>Rechte </a:t>
              </a:r>
              <a:endParaRPr lang="de-DE" sz="1200" dirty="0">
                <a:latin typeface="Arial" panose="020B0604020202020204" pitchFamily="34" charset="0"/>
                <a:cs typeface="Arial" panose="020B0604020202020204" pitchFamily="34" charset="0"/>
              </a:endParaRPr>
            </a:p>
          </p:txBody>
        </p:sp>
        <p:sp>
          <p:nvSpPr>
            <p:cNvPr id="54" name="Textfeld 53"/>
            <p:cNvSpPr txBox="1"/>
            <p:nvPr/>
          </p:nvSpPr>
          <p:spPr>
            <a:xfrm>
              <a:off x="616406" y="4745962"/>
              <a:ext cx="1339780" cy="432000"/>
            </a:xfrm>
            <a:prstGeom prst="rect">
              <a:avLst/>
            </a:prstGeom>
            <a:solidFill>
              <a:schemeClr val="accent2">
                <a:lumMod val="20000"/>
                <a:lumOff val="80000"/>
              </a:schemeClr>
            </a:solidFill>
          </p:spPr>
          <p:txBody>
            <a:bodyPr wrap="square" rtlCol="0">
              <a:spAutoFit/>
            </a:bodyPr>
            <a:lstStyle/>
            <a:p>
              <a:r>
                <a:rPr lang="de-DE" sz="1200" b="1" dirty="0">
                  <a:latin typeface="Arial" panose="020B0604020202020204" pitchFamily="34" charset="0"/>
                  <a:cs typeface="Arial" panose="020B0604020202020204" pitchFamily="34" charset="0"/>
                </a:rPr>
                <a:t>Rolle von Scheitern</a:t>
              </a:r>
            </a:p>
          </p:txBody>
        </p:sp>
        <p:sp>
          <p:nvSpPr>
            <p:cNvPr id="55" name="Textfeld 54"/>
            <p:cNvSpPr txBox="1"/>
            <p:nvPr/>
          </p:nvSpPr>
          <p:spPr>
            <a:xfrm>
              <a:off x="2200318" y="4725170"/>
              <a:ext cx="2315488"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Ein falscher Schritt kann zum Scheitern führen </a:t>
              </a:r>
            </a:p>
          </p:txBody>
        </p:sp>
        <p:sp>
          <p:nvSpPr>
            <p:cNvPr id="56" name="Textfeld 55"/>
            <p:cNvSpPr txBox="1"/>
            <p:nvPr/>
          </p:nvSpPr>
          <p:spPr>
            <a:xfrm>
              <a:off x="5539405" y="4725170"/>
              <a:ext cx="3427175" cy="646331"/>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Mehr Raum für Fehler, Unternehmen kann ein Scheitern oft kompensieren </a:t>
              </a:r>
            </a:p>
            <a:p>
              <a:pPr marL="285750" indent="-285750">
                <a:buFont typeface="Symbol" panose="05050102010706020507" pitchFamily="18" charset="2"/>
                <a:buChar char="-"/>
              </a:pPr>
              <a:endParaRPr lang="de-DE" sz="1200" dirty="0">
                <a:latin typeface="Arial" panose="020B0604020202020204" pitchFamily="34" charset="0"/>
                <a:cs typeface="Arial" panose="020B0604020202020204" pitchFamily="34" charset="0"/>
              </a:endParaRPr>
            </a:p>
          </p:txBody>
        </p:sp>
        <p:sp>
          <p:nvSpPr>
            <p:cNvPr id="57" name="Textfeld 56"/>
            <p:cNvSpPr txBox="1"/>
            <p:nvPr/>
          </p:nvSpPr>
          <p:spPr>
            <a:xfrm>
              <a:off x="5537131" y="4217922"/>
              <a:ext cx="4412102" cy="46166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Zugang zu </a:t>
              </a:r>
              <a:r>
                <a:rPr lang="de-DE" sz="1200" dirty="0" smtClean="0">
                  <a:latin typeface="Arial" panose="020B0604020202020204" pitchFamily="34" charset="0"/>
                  <a:cs typeface="Arial" panose="020B0604020202020204" pitchFamily="34" charset="0"/>
                </a:rPr>
                <a:t>diversen Ressourcen wie Finanzen, Vertriebskanäle und Kundenstamm</a:t>
              </a:r>
              <a:endParaRPr lang="de-DE" sz="1200" dirty="0">
                <a:latin typeface="Arial" panose="020B0604020202020204" pitchFamily="34" charset="0"/>
                <a:cs typeface="Arial" panose="020B0604020202020204" pitchFamily="34" charset="0"/>
              </a:endParaRPr>
            </a:p>
          </p:txBody>
        </p:sp>
        <p:cxnSp>
          <p:nvCxnSpPr>
            <p:cNvPr id="32" name="Gerade Verbindung 31"/>
            <p:cNvCxnSpPr/>
            <p:nvPr/>
          </p:nvCxnSpPr>
          <p:spPr bwMode="auto">
            <a:xfrm>
              <a:off x="627797" y="1460310"/>
              <a:ext cx="8079475"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3" name="Gerade Verbindung 32"/>
            <p:cNvCxnSpPr/>
            <p:nvPr/>
          </p:nvCxnSpPr>
          <p:spPr bwMode="auto">
            <a:xfrm>
              <a:off x="643720" y="1066800"/>
              <a:ext cx="8079475" cy="0"/>
            </a:xfrm>
            <a:prstGeom prst="line">
              <a:avLst/>
            </a:prstGeom>
            <a:solidFill>
              <a:schemeClr val="bg1"/>
            </a:solidFill>
            <a:ln w="9525" cap="flat" cmpd="sng" algn="ctr">
              <a:solidFill>
                <a:schemeClr val="tx1"/>
              </a:solidFill>
              <a:prstDash val="solid"/>
              <a:round/>
              <a:headEnd type="none" w="med" len="med"/>
              <a:tailEnd type="none" w="med" len="med"/>
            </a:ln>
            <a:effectLst/>
          </p:spPr>
        </p:cxnSp>
      </p:grpSp>
      <p:sp>
        <p:nvSpPr>
          <p:cNvPr id="31" name="Textfeld 30"/>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Zwischen Start-</a:t>
            </a:r>
            <a:r>
              <a:rPr lang="de-DE" sz="1600" b="1" dirty="0" err="1" smtClean="0">
                <a:solidFill>
                  <a:srgbClr val="002060"/>
                </a:solidFill>
              </a:rPr>
              <a:t>Up</a:t>
            </a:r>
            <a:r>
              <a:rPr lang="de-DE" sz="1600" b="1" dirty="0" smtClean="0">
                <a:solidFill>
                  <a:srgbClr val="002060"/>
                </a:solidFill>
              </a:rPr>
              <a:t>-</a:t>
            </a:r>
            <a:r>
              <a:rPr lang="de-DE" sz="1600" b="1" dirty="0" err="1" smtClean="0">
                <a:solidFill>
                  <a:srgbClr val="002060"/>
                </a:solidFill>
              </a:rPr>
              <a:t>Entrepreneurship</a:t>
            </a:r>
            <a:r>
              <a:rPr lang="de-DE" sz="1600" b="1" dirty="0" smtClean="0">
                <a:solidFill>
                  <a:srgbClr val="002060"/>
                </a:solidFill>
              </a:rPr>
              <a:t> und Corporate </a:t>
            </a:r>
            <a:r>
              <a:rPr lang="de-DE" sz="1600" b="1" dirty="0" err="1" smtClean="0">
                <a:solidFill>
                  <a:srgbClr val="002060"/>
                </a:solidFill>
              </a:rPr>
              <a:t>Entrepreneurship</a:t>
            </a:r>
            <a:r>
              <a:rPr lang="de-DE" sz="1600" b="1" dirty="0" smtClean="0">
                <a:solidFill>
                  <a:srgbClr val="002060"/>
                </a:solidFill>
              </a:rPr>
              <a:t> gibt es einige zentrale Unterschiede</a:t>
            </a:r>
            <a:endParaRPr lang="de-DE" sz="1600" b="1" dirty="0">
              <a:solidFill>
                <a:srgbClr val="002060"/>
              </a:solidFill>
            </a:endParaRPr>
          </a:p>
        </p:txBody>
      </p:sp>
      <p:sp>
        <p:nvSpPr>
          <p:cNvPr id="37" name="Textfeld 36"/>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3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9" name="Rectangle 1"/>
          <p:cNvSpPr>
            <a:spLocks noChangeArrowheads="1"/>
          </p:cNvSpPr>
          <p:nvPr/>
        </p:nvSpPr>
        <p:spPr bwMode="auto">
          <a:xfrm>
            <a:off x="251520" y="6320861"/>
            <a:ext cx="1871025"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rPr>
              <a:t>Quelle: </a:t>
            </a:r>
            <a:r>
              <a:rPr lang="de-DE" sz="1050" dirty="0" err="1" smtClean="0">
                <a:solidFill>
                  <a:schemeClr val="bg1">
                    <a:lumMod val="50000"/>
                  </a:schemeClr>
                </a:solidFill>
              </a:rPr>
              <a:t>Kuratko</a:t>
            </a:r>
            <a:r>
              <a:rPr lang="de-DE" sz="1050" dirty="0" smtClean="0">
                <a:solidFill>
                  <a:schemeClr val="bg1">
                    <a:lumMod val="50000"/>
                  </a:schemeClr>
                </a:solidFill>
              </a:rPr>
              <a:t> </a:t>
            </a:r>
            <a:r>
              <a:rPr lang="de-DE" sz="1050" dirty="0">
                <a:solidFill>
                  <a:schemeClr val="bg1">
                    <a:lumMod val="50000"/>
                  </a:schemeClr>
                </a:solidFill>
              </a:rPr>
              <a:t>et al. (2011)</a:t>
            </a:r>
          </a:p>
        </p:txBody>
      </p:sp>
    </p:spTree>
    <p:extLst>
      <p:ext uri="{BB962C8B-B14F-4D97-AF65-F5344CB8AC3E}">
        <p14:creationId xmlns:p14="http://schemas.microsoft.com/office/powerpoint/2010/main" val="1057140781"/>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Objekt 33"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62295" name="think-cell Folie" r:id="rId5" imgW="270" imgH="270" progId="TCLayout.ActiveDocument.1">
                  <p:embed/>
                </p:oleObj>
              </mc:Choice>
              <mc:Fallback>
                <p:oleObj name="think-cell Folie" r:id="rId5" imgW="270" imgH="270" progId="TCLayout.ActiveDocument.1">
                  <p:embed/>
                  <p:pic>
                    <p:nvPicPr>
                      <p:cNvPr id="0" name="Picture 36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Rechteck 32" hidden="1"/>
          <p:cNvSpPr/>
          <p:nvPr>
            <p:custDataLst>
              <p:tags r:id="rId3"/>
            </p:custDataLst>
          </p:nvPr>
        </p:nvSpPr>
        <p:spPr bwMode="auto">
          <a:xfrm>
            <a:off x="0" y="0"/>
            <a:ext cx="250687"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eaLnBrk="0" fontAlgn="base" hangingPunct="0">
              <a:spcBef>
                <a:spcPct val="0"/>
              </a:spcBef>
              <a:spcAft>
                <a:spcPct val="0"/>
              </a:spcAft>
            </a:pPr>
            <a:endParaRPr kumimoji="0" lang="de-DE" sz="1000" u="none" strike="noStrike" cap="none" normalizeH="0" smtClean="0">
              <a:ln>
                <a:noFill/>
              </a:ln>
              <a:solidFill>
                <a:schemeClr val="tx1"/>
              </a:solidFill>
              <a:effectLst/>
              <a:sym typeface="+mn-lt"/>
            </a:endParaRPr>
          </a:p>
        </p:txBody>
      </p:sp>
      <p:sp>
        <p:nvSpPr>
          <p:cNvPr id="42" name="Richtungspfeil 41"/>
          <p:cNvSpPr/>
          <p:nvPr/>
        </p:nvSpPr>
        <p:spPr bwMode="auto">
          <a:xfrm rot="10800000">
            <a:off x="1668780" y="1725929"/>
            <a:ext cx="6812280" cy="3794759"/>
          </a:xfrm>
          <a:prstGeom prst="homePlate">
            <a:avLst>
              <a:gd name="adj" fmla="val 1867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Textfeld 34"/>
          <p:cNvSpPr txBox="1"/>
          <p:nvPr/>
        </p:nvSpPr>
        <p:spPr>
          <a:xfrm>
            <a:off x="3926637" y="4880610"/>
            <a:ext cx="3388563" cy="523220"/>
          </a:xfrm>
          <a:prstGeom prst="rect">
            <a:avLst/>
          </a:prstGeom>
          <a:noFill/>
        </p:spPr>
        <p:txBody>
          <a:bodyPr wrap="square" rtlCol="0">
            <a:spAutoFit/>
          </a:bodyPr>
          <a:lstStyle/>
          <a:p>
            <a:pPr algn="ctr"/>
            <a:r>
              <a:rPr lang="de-DE" sz="1400" dirty="0" smtClean="0"/>
              <a:t>Howard Schultz spricht von Starbucks „</a:t>
            </a:r>
            <a:r>
              <a:rPr lang="de-DE" sz="1400" dirty="0" err="1" smtClean="0"/>
              <a:t>Commoditization</a:t>
            </a:r>
            <a:r>
              <a:rPr lang="de-DE" sz="1400" dirty="0" smtClean="0"/>
              <a:t>“ </a:t>
            </a:r>
            <a:endParaRPr lang="de-DE" sz="1400" dirty="0"/>
          </a:p>
        </p:txBody>
      </p:sp>
      <p:grpSp>
        <p:nvGrpSpPr>
          <p:cNvPr id="2" name="Gruppieren 44"/>
          <p:cNvGrpSpPr/>
          <p:nvPr/>
        </p:nvGrpSpPr>
        <p:grpSpPr>
          <a:xfrm>
            <a:off x="480060" y="2701096"/>
            <a:ext cx="2823210" cy="1844427"/>
            <a:chOff x="480060" y="2811780"/>
            <a:chExt cx="2823210" cy="1844427"/>
          </a:xfrm>
        </p:grpSpPr>
        <p:sp>
          <p:nvSpPr>
            <p:cNvPr id="41" name="Ellipse 40"/>
            <p:cNvSpPr/>
            <p:nvPr/>
          </p:nvSpPr>
          <p:spPr bwMode="auto">
            <a:xfrm>
              <a:off x="480060" y="2811780"/>
              <a:ext cx="2743200" cy="148590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6" name="Textfeld 35"/>
            <p:cNvSpPr txBox="1"/>
            <p:nvPr/>
          </p:nvSpPr>
          <p:spPr>
            <a:xfrm>
              <a:off x="765811" y="3040380"/>
              <a:ext cx="2537459" cy="1615827"/>
            </a:xfrm>
            <a:prstGeom prst="rect">
              <a:avLst/>
            </a:prstGeom>
            <a:noFill/>
          </p:spPr>
          <p:txBody>
            <a:bodyPr wrap="square" rtlCol="0">
              <a:spAutoFit/>
            </a:bodyPr>
            <a:lstStyle/>
            <a:p>
              <a:pPr>
                <a:spcAft>
                  <a:spcPts val="600"/>
                </a:spcAft>
              </a:pPr>
              <a:r>
                <a:rPr lang="de-DE" sz="1400" dirty="0" smtClean="0"/>
                <a:t>Von 2005 bis 2006 ist …</a:t>
              </a:r>
            </a:p>
            <a:p>
              <a:pPr marL="182563" indent="-182563">
                <a:spcAft>
                  <a:spcPts val="600"/>
                </a:spcAft>
                <a:buFontTx/>
                <a:buChar char="-"/>
              </a:pPr>
              <a:r>
                <a:rPr lang="de-DE" sz="1400" dirty="0" smtClean="0"/>
                <a:t>der Umsatz um 22% und</a:t>
              </a:r>
            </a:p>
            <a:p>
              <a:pPr marL="182563" indent="-182563">
                <a:spcAft>
                  <a:spcPts val="600"/>
                </a:spcAft>
                <a:buFontTx/>
                <a:buChar char="-"/>
              </a:pPr>
              <a:r>
                <a:rPr lang="de-DE" sz="1400" dirty="0" smtClean="0"/>
                <a:t>der Ertrag um 15% gewachsen.</a:t>
              </a:r>
            </a:p>
            <a:p>
              <a:endParaRPr lang="de-DE" sz="1400" dirty="0" smtClean="0"/>
            </a:p>
            <a:p>
              <a:endParaRPr lang="de-DE" sz="1400" dirty="0"/>
            </a:p>
          </p:txBody>
        </p:sp>
      </p:grpSp>
      <p:sp>
        <p:nvSpPr>
          <p:cNvPr id="37" name="Textfeld 36"/>
          <p:cNvSpPr txBox="1"/>
          <p:nvPr/>
        </p:nvSpPr>
        <p:spPr>
          <a:xfrm>
            <a:off x="3398521" y="2381250"/>
            <a:ext cx="4591049" cy="2477601"/>
          </a:xfrm>
          <a:prstGeom prst="rect">
            <a:avLst/>
          </a:prstGeom>
          <a:noFill/>
        </p:spPr>
        <p:txBody>
          <a:bodyPr wrap="square" rtlCol="0">
            <a:spAutoFit/>
          </a:bodyPr>
          <a:lstStyle/>
          <a:p>
            <a:pPr marL="263525" indent="-263525">
              <a:spcAft>
                <a:spcPts val="600"/>
              </a:spcAft>
              <a:buFont typeface="Symbol" pitchFamily="18" charset="2"/>
              <a:buChar char="-"/>
            </a:pPr>
            <a:r>
              <a:rPr lang="de-DE" sz="1400" dirty="0" smtClean="0"/>
              <a:t>Verlust der engen Bindung von Mitarbeitern zu Kunden</a:t>
            </a:r>
          </a:p>
          <a:p>
            <a:pPr marL="263525" indent="-263525">
              <a:spcAft>
                <a:spcPts val="600"/>
              </a:spcAft>
              <a:buFont typeface="Symbol" pitchFamily="18" charset="2"/>
              <a:buChar char="-"/>
            </a:pPr>
            <a:r>
              <a:rPr lang="de-DE" sz="1400" dirty="0" smtClean="0"/>
              <a:t>Zunehmende Beschädigung der Marke Starbucks</a:t>
            </a:r>
          </a:p>
          <a:p>
            <a:pPr marL="263525" indent="-263525">
              <a:spcAft>
                <a:spcPts val="600"/>
              </a:spcAft>
              <a:buFont typeface="Symbol" pitchFamily="18" charset="2"/>
              <a:buChar char="-"/>
            </a:pPr>
            <a:r>
              <a:rPr lang="de-DE" sz="1400" dirty="0" smtClean="0"/>
              <a:t>Keine ausreichenden Lagerbestände der Zutaten in den Läden</a:t>
            </a:r>
          </a:p>
          <a:p>
            <a:pPr marL="263525" indent="-263525">
              <a:spcAft>
                <a:spcPts val="600"/>
              </a:spcAft>
              <a:buFont typeface="Symbol" pitchFamily="18" charset="2"/>
              <a:buChar char="-"/>
            </a:pPr>
            <a:r>
              <a:rPr lang="de-DE" sz="1400" dirty="0" smtClean="0"/>
              <a:t>Verlust des einzigartigen Ambientes der Läden</a:t>
            </a:r>
          </a:p>
          <a:p>
            <a:pPr marL="263525" indent="-263525">
              <a:spcAft>
                <a:spcPts val="600"/>
              </a:spcAft>
              <a:buFont typeface="Symbol" pitchFamily="18" charset="2"/>
              <a:buChar char="-"/>
            </a:pPr>
            <a:r>
              <a:rPr lang="de-DE" sz="1400" dirty="0" smtClean="0"/>
              <a:t>Verlust der gemeinsamen Werte, insbesondere bei Store Managern</a:t>
            </a:r>
          </a:p>
          <a:p>
            <a:endParaRPr lang="de-DE" dirty="0"/>
          </a:p>
        </p:txBody>
      </p:sp>
      <p:sp>
        <p:nvSpPr>
          <p:cNvPr id="39" name="Textfeld 38"/>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40" name="Textfeld 39"/>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Veränderung bei Starbucks (1/6): Mitte der 2000er Jahre war Starbucks auf den ersten Blick ein sehr erfolgreiches Unternehmen, aber …</a:t>
            </a:r>
            <a:endParaRPr lang="de-DE" sz="1600" b="1" dirty="0">
              <a:solidFill>
                <a:srgbClr val="002060"/>
              </a:solidFill>
            </a:endParaRPr>
          </a:p>
        </p:txBody>
      </p:sp>
      <p:sp>
        <p:nvSpPr>
          <p:cNvPr id="43" name="Textfeld 42"/>
          <p:cNvSpPr txBox="1"/>
          <p:nvPr/>
        </p:nvSpPr>
        <p:spPr>
          <a:xfrm>
            <a:off x="3398521" y="1912620"/>
            <a:ext cx="5619749" cy="815608"/>
          </a:xfrm>
          <a:prstGeom prst="rect">
            <a:avLst/>
          </a:prstGeom>
          <a:noFill/>
        </p:spPr>
        <p:txBody>
          <a:bodyPr wrap="square" rtlCol="0">
            <a:spAutoFit/>
          </a:bodyPr>
          <a:lstStyle/>
          <a:p>
            <a:pPr>
              <a:spcAft>
                <a:spcPts val="600"/>
              </a:spcAft>
            </a:pPr>
            <a:r>
              <a:rPr lang="de-DE" sz="1400" b="1" dirty="0" smtClean="0"/>
              <a:t>Jedoch alarmierende Beobachtungen des Gründers : </a:t>
            </a:r>
          </a:p>
          <a:p>
            <a:endParaRPr lang="de-DE" sz="1400" b="1" dirty="0" smtClean="0"/>
          </a:p>
          <a:p>
            <a:endParaRPr lang="de-DE" sz="1400" b="1" dirty="0"/>
          </a:p>
        </p:txBody>
      </p:sp>
      <p:sp>
        <p:nvSpPr>
          <p:cNvPr id="44" name="Pfeil nach unten 43"/>
          <p:cNvSpPr/>
          <p:nvPr/>
        </p:nvSpPr>
        <p:spPr bwMode="auto">
          <a:xfrm>
            <a:off x="5246370" y="4457700"/>
            <a:ext cx="685800" cy="320040"/>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4" name="Textfeld 13"/>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5" name="Gerade Verbindung 14"/>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6" name="Gerade Verbindung 15"/>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7" name="Foliennummernplatzhalter 19"/>
          <p:cNvSpPr txBox="1">
            <a:spLocks/>
          </p:cNvSpPr>
          <p:nvPr/>
        </p:nvSpPr>
        <p:spPr>
          <a:xfrm>
            <a:off x="3656721" y="6371909"/>
            <a:ext cx="1905000" cy="287337"/>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8" name="Textfeld 17"/>
          <p:cNvSpPr txBox="1"/>
          <p:nvPr/>
        </p:nvSpPr>
        <p:spPr>
          <a:xfrm>
            <a:off x="346710" y="6382247"/>
            <a:ext cx="1519968" cy="253916"/>
          </a:xfrm>
          <a:prstGeom prst="rect">
            <a:avLst/>
          </a:prstGeom>
          <a:noFill/>
        </p:spPr>
        <p:txBody>
          <a:bodyPr wrap="none" rtlCol="0">
            <a:spAutoFit/>
          </a:bodyPr>
          <a:lstStyle/>
          <a:p>
            <a:r>
              <a:rPr lang="de-DE" sz="1050" dirty="0" smtClean="0">
                <a:solidFill>
                  <a:schemeClr val="bg1">
                    <a:lumMod val="50000"/>
                  </a:schemeClr>
                </a:solidFill>
              </a:rPr>
              <a:t>Quelle: Schultz (2008)</a:t>
            </a:r>
            <a:endParaRPr lang="de-DE" sz="1050" dirty="0">
              <a:solidFill>
                <a:srgbClr val="FF0000"/>
              </a:solidFill>
            </a:endParaRPr>
          </a:p>
        </p:txBody>
      </p:sp>
      <p:pic>
        <p:nvPicPr>
          <p:cNvPr id="1362287" name="Picture 367"/>
          <p:cNvPicPr>
            <a:picLocks noChangeAspect="1" noChangeArrowheads="1"/>
          </p:cNvPicPr>
          <p:nvPr/>
        </p:nvPicPr>
        <p:blipFill>
          <a:blip r:embed="rId7" cstate="print"/>
          <a:srcRect/>
          <a:stretch>
            <a:fillRect/>
          </a:stretch>
        </p:blipFill>
        <p:spPr bwMode="auto">
          <a:xfrm>
            <a:off x="8002138" y="1446664"/>
            <a:ext cx="613179" cy="5844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3674" name="Picture 730"/>
          <p:cNvPicPr>
            <a:picLocks noChangeAspect="1" noChangeArrowheads="1"/>
          </p:cNvPicPr>
          <p:nvPr>
            <p:custDataLst>
              <p:tags r:id="rId1"/>
            </p:custDataLst>
          </p:nvPr>
        </p:nvPicPr>
        <p:blipFill>
          <a:blip r:embed="rId12"/>
          <a:srcRect/>
          <a:stretch>
            <a:fillRect/>
          </a:stretch>
        </p:blipFill>
        <p:spPr bwMode="auto">
          <a:xfrm>
            <a:off x="0" y="0"/>
            <a:ext cx="0" cy="0"/>
          </a:xfrm>
          <a:prstGeom prst="rect">
            <a:avLst/>
          </a:prstGeom>
          <a:noFill/>
        </p:spPr>
      </p:pic>
      <p:sp>
        <p:nvSpPr>
          <p:cNvPr id="13" name="Rechteck 12" hidden="1"/>
          <p:cNvSpPr/>
          <p:nvPr>
            <p:custDataLst>
              <p:tags r:id="rId2"/>
            </p:custDataLst>
          </p:nvPr>
        </p:nvSpPr>
        <p:spPr bwMode="auto">
          <a:xfrm>
            <a:off x="0" y="0"/>
            <a:ext cx="250687"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eaLnBrk="0" fontAlgn="base" hangingPunct="0">
              <a:spcBef>
                <a:spcPct val="0"/>
              </a:spcBef>
              <a:spcAft>
                <a:spcPct val="0"/>
              </a:spcAft>
            </a:pPr>
            <a:endParaRPr kumimoji="0" lang="de-DE" sz="1400" u="none" strike="noStrike" cap="none" normalizeH="0" smtClean="0">
              <a:ln>
                <a:noFill/>
              </a:ln>
              <a:solidFill>
                <a:schemeClr val="tx1"/>
              </a:solidFill>
              <a:effectLst/>
              <a:latin typeface="Arial"/>
              <a:sym typeface="Arial"/>
            </a:endParaRPr>
          </a:p>
        </p:txBody>
      </p:sp>
      <p:sp>
        <p:nvSpPr>
          <p:cNvPr id="25" name="Rechteckige Legende 24"/>
          <p:cNvSpPr/>
          <p:nvPr/>
        </p:nvSpPr>
        <p:spPr bwMode="auto">
          <a:xfrm>
            <a:off x="1440180" y="4834890"/>
            <a:ext cx="6492240" cy="1291590"/>
          </a:xfrm>
          <a:prstGeom prst="wedgeRectCallout">
            <a:avLst>
              <a:gd name="adj1" fmla="val -22946"/>
              <a:gd name="adj2" fmla="val -89712"/>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pic>
        <p:nvPicPr>
          <p:cNvPr id="1363675" name="Picture 731"/>
          <p:cNvPicPr>
            <a:picLocks noChangeAspect="1" noChangeArrowheads="1"/>
          </p:cNvPicPr>
          <p:nvPr>
            <p:custDataLst>
              <p:tags r:id="rId3"/>
            </p:custDataLst>
          </p:nvPr>
        </p:nvPicPr>
        <p:blipFill>
          <a:blip r:embed="rId13" cstate="print"/>
          <a:srcRect/>
          <a:stretch>
            <a:fillRect/>
          </a:stretch>
        </p:blipFill>
        <p:spPr bwMode="auto">
          <a:xfrm>
            <a:off x="914400" y="1790700"/>
            <a:ext cx="6908800" cy="2324100"/>
          </a:xfrm>
          <a:prstGeom prst="rect">
            <a:avLst/>
          </a:prstGeom>
          <a:noFill/>
        </p:spPr>
      </p:pic>
      <p:sp>
        <p:nvSpPr>
          <p:cNvPr id="9" name="Textplatzhalter 36"/>
          <p:cNvSpPr>
            <a:spLocks noGrp="1"/>
          </p:cNvSpPr>
          <p:nvPr>
            <p:custDataLst>
              <p:tags r:id="rId4"/>
            </p:custDataLst>
          </p:nvPr>
        </p:nvSpPr>
        <p:spPr bwMode="auto">
          <a:xfrm>
            <a:off x="6683375" y="3981450"/>
            <a:ext cx="692150" cy="212725"/>
          </a:xfrm>
          <a:prstGeom prst="rect">
            <a:avLst/>
          </a:prstGeom>
          <a:noFill/>
          <a:effectLst/>
        </p:spPr>
        <p:txBody>
          <a:bodyPr wrap="square" lIns="0" tIns="0" rIns="0" bIns="0" numCol="1" spc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spcAft>
                <a:spcPct val="0"/>
              </a:spcAft>
              <a:buNone/>
            </a:pPr>
            <a:fld id="{E61C80FE-59A2-42C0-8E57-9E2EF081A5A6}" type="datetime'''''''''''''''''''''''''Q''''''''1''''''''''''/''''''''2''013'">
              <a:rPr lang="en-US" sz="1400" smtClean="0">
                <a:sym typeface="+mn-lt"/>
              </a:rPr>
              <a:pPr marL="0" indent="0" algn="ctr">
                <a:spcBef>
                  <a:spcPct val="0"/>
                </a:spcBef>
                <a:spcAft>
                  <a:spcPct val="0"/>
                </a:spcAft>
                <a:buNone/>
              </a:pPr>
              <a:t>Q1/2013</a:t>
            </a:fld>
            <a:endParaRPr lang="de-DE" sz="1400" dirty="0">
              <a:sym typeface="+mn-lt"/>
            </a:endParaRPr>
          </a:p>
        </p:txBody>
      </p:sp>
      <p:sp>
        <p:nvSpPr>
          <p:cNvPr id="10" name="Textplatzhalter 32"/>
          <p:cNvSpPr>
            <a:spLocks noGrp="1"/>
          </p:cNvSpPr>
          <p:nvPr>
            <p:custDataLst>
              <p:tags r:id="rId5"/>
            </p:custDataLst>
          </p:nvPr>
        </p:nvSpPr>
        <p:spPr bwMode="auto">
          <a:xfrm>
            <a:off x="5788025" y="3981450"/>
            <a:ext cx="692150" cy="212725"/>
          </a:xfrm>
          <a:prstGeom prst="rect">
            <a:avLst/>
          </a:prstGeom>
          <a:noFill/>
          <a:effectLst/>
        </p:spPr>
        <p:txBody>
          <a:bodyPr wrap="square" lIns="0" tIns="0" rIns="0" bIns="0" numCol="1" spc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spcAft>
                <a:spcPct val="0"/>
              </a:spcAft>
              <a:buNone/>
            </a:pPr>
            <a:fld id="{34143420-AC35-4DA5-A556-ED33897683F1}" type="datetime'Q''''''''1''''/20''1''''''''''''''''''''''''''''''''2'''''''''">
              <a:rPr lang="en-US" sz="1400" smtClean="0">
                <a:sym typeface="+mn-lt"/>
              </a:rPr>
              <a:pPr marL="0" indent="0" algn="ctr">
                <a:spcBef>
                  <a:spcPct val="0"/>
                </a:spcBef>
                <a:spcAft>
                  <a:spcPct val="0"/>
                </a:spcAft>
                <a:buNone/>
              </a:pPr>
              <a:t>Q1/2012</a:t>
            </a:fld>
            <a:endParaRPr lang="de-DE" sz="1400">
              <a:sym typeface="+mn-lt"/>
            </a:endParaRPr>
          </a:p>
        </p:txBody>
      </p:sp>
      <p:sp>
        <p:nvSpPr>
          <p:cNvPr id="11" name="Textplatzhalter 28"/>
          <p:cNvSpPr>
            <a:spLocks noGrp="1"/>
          </p:cNvSpPr>
          <p:nvPr>
            <p:custDataLst>
              <p:tags r:id="rId6"/>
            </p:custDataLst>
          </p:nvPr>
        </p:nvSpPr>
        <p:spPr bwMode="auto">
          <a:xfrm>
            <a:off x="4899025" y="3981450"/>
            <a:ext cx="679450" cy="212725"/>
          </a:xfrm>
          <a:prstGeom prst="rect">
            <a:avLst/>
          </a:prstGeom>
          <a:noFill/>
          <a:effectLst/>
        </p:spPr>
        <p:txBody>
          <a:bodyPr wrap="square" lIns="0" tIns="0" rIns="0" bIns="0" numCol="1" spc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spcAft>
                <a:spcPct val="0"/>
              </a:spcAft>
              <a:buNone/>
            </a:pPr>
            <a:fld id="{B9E5D5AD-ACEE-4920-9D39-B649C81137B5}" type="datetime'Q''''''''''''1''/''''''''''2''''''0''''''1''''''''''1'''''''">
              <a:rPr lang="en-US" sz="1400" smtClean="0">
                <a:sym typeface="+mn-lt"/>
              </a:rPr>
              <a:pPr marL="0" indent="0" algn="ctr">
                <a:spcBef>
                  <a:spcPct val="0"/>
                </a:spcBef>
                <a:spcAft>
                  <a:spcPct val="0"/>
                </a:spcAft>
                <a:buNone/>
              </a:pPr>
              <a:t>Q1/2011</a:t>
            </a:fld>
            <a:endParaRPr lang="de-DE" sz="1400" dirty="0">
              <a:sym typeface="+mn-lt"/>
            </a:endParaRPr>
          </a:p>
        </p:txBody>
      </p:sp>
      <p:sp>
        <p:nvSpPr>
          <p:cNvPr id="6" name="Textplatzhalter 24"/>
          <p:cNvSpPr>
            <a:spLocks noGrp="1"/>
          </p:cNvSpPr>
          <p:nvPr>
            <p:custDataLst>
              <p:tags r:id="rId7"/>
            </p:custDataLst>
          </p:nvPr>
        </p:nvSpPr>
        <p:spPr bwMode="auto">
          <a:xfrm>
            <a:off x="3997325" y="3981450"/>
            <a:ext cx="692150" cy="212725"/>
          </a:xfrm>
          <a:prstGeom prst="rect">
            <a:avLst/>
          </a:prstGeom>
          <a:noFill/>
          <a:effectLst/>
        </p:spPr>
        <p:txBody>
          <a:bodyPr wrap="square" lIns="0" tIns="0" rIns="0" bIns="0" numCol="1" spc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spcAft>
                <a:spcPct val="0"/>
              </a:spcAft>
              <a:buNone/>
            </a:pPr>
            <a:fld id="{5BD08848-0AEB-4931-8E9D-E541CE1A2EBF}" type="datetime'Q''''''''1''''''''''''/''''''''''''''''2''''''0''''''''''1''0'">
              <a:rPr lang="en-US" sz="1400" smtClean="0">
                <a:sym typeface="+mn-lt"/>
              </a:rPr>
              <a:pPr marL="0" indent="0" algn="ctr">
                <a:spcBef>
                  <a:spcPct val="0"/>
                </a:spcBef>
                <a:spcAft>
                  <a:spcPct val="0"/>
                </a:spcAft>
                <a:buNone/>
              </a:pPr>
              <a:t>Q1/2010</a:t>
            </a:fld>
            <a:endParaRPr lang="de-DE" sz="1400" dirty="0">
              <a:sym typeface="+mn-lt"/>
            </a:endParaRPr>
          </a:p>
        </p:txBody>
      </p:sp>
      <p:sp>
        <p:nvSpPr>
          <p:cNvPr id="7" name="Textplatzhalter 20"/>
          <p:cNvSpPr>
            <a:spLocks noGrp="1"/>
          </p:cNvSpPr>
          <p:nvPr>
            <p:custDataLst>
              <p:tags r:id="rId8"/>
            </p:custDataLst>
          </p:nvPr>
        </p:nvSpPr>
        <p:spPr bwMode="auto">
          <a:xfrm>
            <a:off x="3101975" y="3981450"/>
            <a:ext cx="692150" cy="212725"/>
          </a:xfrm>
          <a:prstGeom prst="rect">
            <a:avLst/>
          </a:prstGeom>
          <a:noFill/>
          <a:effectLst/>
        </p:spPr>
        <p:txBody>
          <a:bodyPr wrap="square" lIns="0" tIns="0" rIns="0" bIns="0" numCol="1" spc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spcAft>
                <a:spcPct val="0"/>
              </a:spcAft>
              <a:buNone/>
            </a:pPr>
            <a:fld id="{C40FC729-B3DE-40CD-B6C5-D64A8BAB92FB}" type="datetime'''''''''''''Q1''''''''''''''''/''20''''''''''''''''0''9'''''''">
              <a:rPr lang="en-US" sz="1400" smtClean="0">
                <a:sym typeface="+mn-lt"/>
              </a:rPr>
              <a:pPr marL="0" indent="0" algn="ctr">
                <a:spcBef>
                  <a:spcPct val="0"/>
                </a:spcBef>
                <a:spcAft>
                  <a:spcPct val="0"/>
                </a:spcAft>
                <a:buNone/>
              </a:pPr>
              <a:t>Q1/2009</a:t>
            </a:fld>
            <a:endParaRPr lang="de-DE" sz="1400" dirty="0">
              <a:sym typeface="+mn-lt"/>
            </a:endParaRPr>
          </a:p>
        </p:txBody>
      </p:sp>
      <p:sp>
        <p:nvSpPr>
          <p:cNvPr id="4" name="Textplatzhalter 16"/>
          <p:cNvSpPr>
            <a:spLocks noGrp="1"/>
          </p:cNvSpPr>
          <p:nvPr>
            <p:custDataLst>
              <p:tags r:id="rId9"/>
            </p:custDataLst>
          </p:nvPr>
        </p:nvSpPr>
        <p:spPr bwMode="auto">
          <a:xfrm>
            <a:off x="2206625" y="3981450"/>
            <a:ext cx="692150" cy="212725"/>
          </a:xfrm>
          <a:prstGeom prst="rect">
            <a:avLst/>
          </a:prstGeom>
          <a:noFill/>
          <a:effectLst/>
        </p:spPr>
        <p:txBody>
          <a:bodyPr wrap="square" lIns="0" tIns="0" rIns="0" bIns="0" numCol="1" spc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spcAft>
                <a:spcPct val="0"/>
              </a:spcAft>
              <a:buNone/>
            </a:pPr>
            <a:fld id="{E2AFFA76-B426-4DFD-9311-62CDCC3AAE8B}" type="datetime'''''''''''''Q''''1''''''/''''2''0''''08'''''">
              <a:rPr lang="en-US" sz="1400" smtClean="0">
                <a:sym typeface="+mn-lt"/>
              </a:rPr>
              <a:pPr marL="0" indent="0" algn="ctr">
                <a:spcBef>
                  <a:spcPct val="0"/>
                </a:spcBef>
                <a:spcAft>
                  <a:spcPct val="0"/>
                </a:spcAft>
                <a:buNone/>
              </a:pPr>
              <a:t>Q1/2008</a:t>
            </a:fld>
            <a:endParaRPr lang="de-DE" sz="1400">
              <a:sym typeface="+mn-lt"/>
            </a:endParaRPr>
          </a:p>
        </p:txBody>
      </p:sp>
      <p:sp>
        <p:nvSpPr>
          <p:cNvPr id="5" name="Textplatzhalter 11"/>
          <p:cNvSpPr>
            <a:spLocks noGrp="1"/>
          </p:cNvSpPr>
          <p:nvPr>
            <p:custDataLst>
              <p:tags r:id="rId10"/>
            </p:custDataLst>
          </p:nvPr>
        </p:nvSpPr>
        <p:spPr bwMode="auto">
          <a:xfrm>
            <a:off x="1082675" y="3981450"/>
            <a:ext cx="692150" cy="212725"/>
          </a:xfrm>
          <a:prstGeom prst="rect">
            <a:avLst/>
          </a:prstGeom>
          <a:noFill/>
          <a:effectLst/>
        </p:spPr>
        <p:txBody>
          <a:bodyPr wrap="square" lIns="0" tIns="0" rIns="0" bIns="0" numCol="1" spc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spcAft>
                <a:spcPct val="0"/>
              </a:spcAft>
              <a:buNone/>
            </a:pPr>
            <a:fld id="{4E989A39-451C-4FEC-BADE-BF4AF48333AC}" type="datetime'''''''''''Q''''4/''2''''''''''''''''''''''0''0''6'">
              <a:rPr lang="en-US" sz="1400" smtClean="0">
                <a:sym typeface="+mn-lt"/>
              </a:rPr>
              <a:pPr marL="0" indent="0" algn="ctr">
                <a:spcBef>
                  <a:spcPct val="0"/>
                </a:spcBef>
                <a:spcAft>
                  <a:spcPct val="0"/>
                </a:spcAft>
                <a:buNone/>
              </a:pPr>
              <a:t>Q4/2006</a:t>
            </a:fld>
            <a:endParaRPr lang="de-DE" sz="1400" dirty="0">
              <a:sym typeface="+mn-lt"/>
            </a:endParaRPr>
          </a:p>
        </p:txBody>
      </p:sp>
      <p:sp>
        <p:nvSpPr>
          <p:cNvPr id="12" name="Rechteck 11"/>
          <p:cNvSpPr/>
          <p:nvPr/>
        </p:nvSpPr>
        <p:spPr>
          <a:xfrm>
            <a:off x="1657350" y="4996815"/>
            <a:ext cx="6035040" cy="954107"/>
          </a:xfrm>
          <a:prstGeom prst="rect">
            <a:avLst/>
          </a:prstGeom>
        </p:spPr>
        <p:txBody>
          <a:bodyPr wrap="square">
            <a:spAutoFit/>
          </a:bodyPr>
          <a:lstStyle/>
          <a:p>
            <a:r>
              <a:rPr lang="en-US" sz="1400" dirty="0" smtClean="0"/>
              <a:t>“It’s hard to overstate just how these numbers shocked many of us at Starbucks…Although Wall Street no longer knew our comps because we’d stopped reporting them, the numbers, which were printed in red on our financial spreadsheets, were branded on my brain.” (Howard Schultz)</a:t>
            </a:r>
            <a:endParaRPr lang="de-DE" sz="1400" dirty="0"/>
          </a:p>
        </p:txBody>
      </p:sp>
      <p:sp>
        <p:nvSpPr>
          <p:cNvPr id="26" name="Textfeld 25"/>
          <p:cNvSpPr txBox="1"/>
          <p:nvPr/>
        </p:nvSpPr>
        <p:spPr>
          <a:xfrm>
            <a:off x="320040" y="1325880"/>
            <a:ext cx="2743200" cy="523220"/>
          </a:xfrm>
          <a:prstGeom prst="rect">
            <a:avLst/>
          </a:prstGeom>
          <a:noFill/>
        </p:spPr>
        <p:txBody>
          <a:bodyPr wrap="square" rtlCol="0">
            <a:spAutoFit/>
          </a:bodyPr>
          <a:lstStyle/>
          <a:p>
            <a:pPr algn="ctr"/>
            <a:r>
              <a:rPr lang="de-DE" sz="1400" dirty="0" err="1" smtClean="0"/>
              <a:t>Comparable</a:t>
            </a:r>
            <a:r>
              <a:rPr lang="de-DE" sz="1400" dirty="0" smtClean="0"/>
              <a:t> Sales-Entwicklung („</a:t>
            </a:r>
            <a:r>
              <a:rPr lang="de-DE" sz="1400" dirty="0" err="1" smtClean="0"/>
              <a:t>Comps</a:t>
            </a:r>
            <a:r>
              <a:rPr lang="de-DE" sz="1400" dirty="0" smtClean="0"/>
              <a:t>“) in Prozent</a:t>
            </a:r>
            <a:endParaRPr lang="de-DE" sz="1400" dirty="0"/>
          </a:p>
        </p:txBody>
      </p:sp>
      <p:sp>
        <p:nvSpPr>
          <p:cNvPr id="27" name="Textfeld 26"/>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28" name="Textfeld 2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Veränderung bei Starbucks (2/6): Die reine Entwicklung des bestehenden Geschäfts bestärkt die Wahrnehmung von Howard Schultz zum Zustand von Starbucks </a:t>
            </a:r>
            <a:endParaRPr lang="de-DE" sz="1600" b="1" dirty="0">
              <a:solidFill>
                <a:srgbClr val="002060"/>
              </a:solidFill>
            </a:endParaRPr>
          </a:p>
        </p:txBody>
      </p:sp>
      <p:sp>
        <p:nvSpPr>
          <p:cNvPr id="17" name="Textfeld 16"/>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8" name="Gerade Verbindung 17"/>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9" name="Gerade Verbindung 18"/>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20" name="Foliennummernplatzhalter 19"/>
          <p:cNvSpPr txBox="1">
            <a:spLocks/>
          </p:cNvSpPr>
          <p:nvPr/>
        </p:nvSpPr>
        <p:spPr>
          <a:xfrm>
            <a:off x="3656721" y="6371909"/>
            <a:ext cx="1905000" cy="287337"/>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1" name="Textfeld 20"/>
          <p:cNvSpPr txBox="1"/>
          <p:nvPr/>
        </p:nvSpPr>
        <p:spPr>
          <a:xfrm>
            <a:off x="346710" y="6382247"/>
            <a:ext cx="1519968" cy="253916"/>
          </a:xfrm>
          <a:prstGeom prst="rect">
            <a:avLst/>
          </a:prstGeom>
          <a:noFill/>
        </p:spPr>
        <p:txBody>
          <a:bodyPr wrap="none" rtlCol="0">
            <a:spAutoFit/>
          </a:bodyPr>
          <a:lstStyle/>
          <a:p>
            <a:r>
              <a:rPr lang="de-DE" sz="1050" dirty="0" smtClean="0">
                <a:solidFill>
                  <a:schemeClr val="bg1">
                    <a:lumMod val="50000"/>
                  </a:schemeClr>
                </a:solidFill>
              </a:rPr>
              <a:t>Quelle: Schultz (2008)</a:t>
            </a:r>
            <a:endParaRPr lang="de-DE" sz="1050" dirty="0">
              <a:solidFill>
                <a:srgbClr val="FF0000"/>
              </a:solidFill>
            </a:endParaRPr>
          </a:p>
        </p:txBody>
      </p:sp>
      <p:pic>
        <p:nvPicPr>
          <p:cNvPr id="22" name="Picture 367"/>
          <p:cNvPicPr>
            <a:picLocks noChangeAspect="1" noChangeArrowheads="1"/>
          </p:cNvPicPr>
          <p:nvPr/>
        </p:nvPicPr>
        <p:blipFill>
          <a:blip r:embed="rId14" cstate="print"/>
          <a:srcRect/>
          <a:stretch>
            <a:fillRect/>
          </a:stretch>
        </p:blipFill>
        <p:spPr bwMode="auto">
          <a:xfrm>
            <a:off x="8002138" y="1446664"/>
            <a:ext cx="613179" cy="5844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64341"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hteck 6"/>
          <p:cNvSpPr/>
          <p:nvPr/>
        </p:nvSpPr>
        <p:spPr bwMode="auto">
          <a:xfrm>
            <a:off x="754380" y="1691640"/>
            <a:ext cx="7795260" cy="395478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 name="Rechteck 2"/>
          <p:cNvSpPr/>
          <p:nvPr/>
        </p:nvSpPr>
        <p:spPr>
          <a:xfrm>
            <a:off x="1028700" y="1851659"/>
            <a:ext cx="7166610" cy="3754874"/>
          </a:xfrm>
          <a:prstGeom prst="rect">
            <a:avLst/>
          </a:prstGeom>
        </p:spPr>
        <p:txBody>
          <a:bodyPr wrap="square">
            <a:spAutoFit/>
          </a:bodyPr>
          <a:lstStyle/>
          <a:p>
            <a:r>
              <a:rPr lang="en-US" sz="1400" dirty="0" smtClean="0"/>
              <a:t>Over the past ten years, in order to achieve the growth, development, and scale necessary to go from less than 1,000 stores to 13,000 stores and beyond, we have had to make a series of decisions that, in retrospect</a:t>
            </a:r>
            <a:r>
              <a:rPr lang="en-US" sz="1400" b="1" dirty="0" smtClean="0">
                <a:solidFill>
                  <a:srgbClr val="002060"/>
                </a:solidFill>
              </a:rPr>
              <a:t>, have led to the watering down of the Starbucks Experience</a:t>
            </a:r>
            <a:r>
              <a:rPr lang="en-US" sz="1400" dirty="0" smtClean="0"/>
              <a:t>, and, what some might call the </a:t>
            </a:r>
            <a:r>
              <a:rPr lang="en-US" sz="1400" b="1" dirty="0" smtClean="0">
                <a:solidFill>
                  <a:srgbClr val="002060"/>
                </a:solidFill>
              </a:rPr>
              <a:t>commoditization of our brand</a:t>
            </a:r>
            <a:r>
              <a:rPr lang="en-US" sz="1400" dirty="0" smtClean="0"/>
              <a:t>. Many of these decisions were probably right at the time, and on their own merit would not have created the dilution of the experience; but in this case, the sum is much greater and, unfortunately, much more damaging than the individual pieces. </a:t>
            </a:r>
          </a:p>
          <a:p>
            <a:endParaRPr lang="en-US" sz="1400" dirty="0" smtClean="0"/>
          </a:p>
          <a:p>
            <a:r>
              <a:rPr lang="en-US" sz="1400" dirty="0" smtClean="0"/>
              <a:t>(…)</a:t>
            </a:r>
          </a:p>
          <a:p>
            <a:endParaRPr lang="en-US" sz="1400" dirty="0" smtClean="0"/>
          </a:p>
          <a:p>
            <a:r>
              <a:rPr lang="en-US" sz="1400" dirty="0" smtClean="0"/>
              <a:t>We desperately need to look into the mirror and realize </a:t>
            </a:r>
            <a:r>
              <a:rPr lang="en-US" sz="1400" b="1" dirty="0" smtClean="0">
                <a:solidFill>
                  <a:srgbClr val="002060"/>
                </a:solidFill>
              </a:rPr>
              <a:t>it’s time to get back to the core and make the changes necessary to evoke the heritage</a:t>
            </a:r>
            <a:r>
              <a:rPr lang="en-US" sz="1400" dirty="0" smtClean="0"/>
              <a:t>, the tradition, and the passion that we all have for the true Starbucks Experience…We have built the most trusted brand in coffee in the world, and we have an enormous responsibility to both the people who have come before us and the 150,000 partners and their families who are relying on our stewardship.</a:t>
            </a:r>
            <a:endParaRPr lang="de-DE" sz="1400" dirty="0" smtClean="0"/>
          </a:p>
          <a:p>
            <a:endParaRPr lang="de-DE" sz="1400" dirty="0"/>
          </a:p>
        </p:txBody>
      </p:sp>
      <p:sp>
        <p:nvSpPr>
          <p:cNvPr id="5" name="Textfeld 4"/>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6" name="Textfeld 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Veränderung bei Starbucks (3/6): Der Beginn des Prozesses war eine Email von Howard Schultz an alle Mitarbeiter, die die Dringlichkeit von Veränderungen aufzeigte</a:t>
            </a:r>
            <a:endParaRPr lang="de-DE" sz="1600" b="1" dirty="0">
              <a:solidFill>
                <a:srgbClr val="002060"/>
              </a:solidFill>
            </a:endParaRPr>
          </a:p>
        </p:txBody>
      </p:sp>
      <p:sp>
        <p:nvSpPr>
          <p:cNvPr id="9" name="Textfeld 8"/>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0" name="Gerade Verbindung 9"/>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1" name="Gerade Verbindung 10"/>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2" name="Foliennummernplatzhalter 19"/>
          <p:cNvSpPr txBox="1">
            <a:spLocks/>
          </p:cNvSpPr>
          <p:nvPr/>
        </p:nvSpPr>
        <p:spPr>
          <a:xfrm>
            <a:off x="3656721" y="6371909"/>
            <a:ext cx="1905000" cy="287337"/>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212</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3" name="Textfeld 12"/>
          <p:cNvSpPr txBox="1"/>
          <p:nvPr/>
        </p:nvSpPr>
        <p:spPr>
          <a:xfrm>
            <a:off x="346710" y="6382247"/>
            <a:ext cx="1519968" cy="253916"/>
          </a:xfrm>
          <a:prstGeom prst="rect">
            <a:avLst/>
          </a:prstGeom>
          <a:noFill/>
        </p:spPr>
        <p:txBody>
          <a:bodyPr wrap="none" rtlCol="0">
            <a:spAutoFit/>
          </a:bodyPr>
          <a:lstStyle/>
          <a:p>
            <a:r>
              <a:rPr lang="de-DE" sz="1050" dirty="0" smtClean="0">
                <a:solidFill>
                  <a:schemeClr val="bg1">
                    <a:lumMod val="50000"/>
                  </a:schemeClr>
                </a:solidFill>
              </a:rPr>
              <a:t>Quelle: Schultz (2008)</a:t>
            </a:r>
            <a:endParaRPr lang="de-DE" sz="1050" dirty="0">
              <a:solidFill>
                <a:srgbClr val="FF0000"/>
              </a:solidFill>
            </a:endParaRPr>
          </a:p>
        </p:txBody>
      </p:sp>
      <p:pic>
        <p:nvPicPr>
          <p:cNvPr id="14" name="Picture 367"/>
          <p:cNvPicPr>
            <a:picLocks noChangeAspect="1" noChangeArrowheads="1"/>
          </p:cNvPicPr>
          <p:nvPr/>
        </p:nvPicPr>
        <p:blipFill>
          <a:blip r:embed="rId6" cstate="print"/>
          <a:srcRect/>
          <a:stretch>
            <a:fillRect/>
          </a:stretch>
        </p:blipFill>
        <p:spPr bwMode="auto">
          <a:xfrm>
            <a:off x="8002138" y="1446664"/>
            <a:ext cx="613179" cy="5844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65365"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Richtungspfeil 14"/>
          <p:cNvSpPr/>
          <p:nvPr/>
        </p:nvSpPr>
        <p:spPr bwMode="auto">
          <a:xfrm rot="5400000">
            <a:off x="5965874" y="290148"/>
            <a:ext cx="627181" cy="3153507"/>
          </a:xfrm>
          <a:prstGeom prst="homePlate">
            <a:avLst>
              <a:gd name="adj" fmla="val 22043"/>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4" name="Richtungspfeil 13"/>
          <p:cNvSpPr/>
          <p:nvPr/>
        </p:nvSpPr>
        <p:spPr bwMode="auto">
          <a:xfrm rot="5400000">
            <a:off x="2397369" y="290148"/>
            <a:ext cx="627181" cy="3153507"/>
          </a:xfrm>
          <a:prstGeom prst="homePlate">
            <a:avLst>
              <a:gd name="adj" fmla="val 22043"/>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3" name="Rechteck 12"/>
          <p:cNvSpPr/>
          <p:nvPr/>
        </p:nvSpPr>
        <p:spPr bwMode="auto">
          <a:xfrm>
            <a:off x="1145931" y="2192216"/>
            <a:ext cx="3165231" cy="359898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Rechteck 10"/>
          <p:cNvSpPr/>
          <p:nvPr/>
        </p:nvSpPr>
        <p:spPr bwMode="auto">
          <a:xfrm>
            <a:off x="4702711" y="2227385"/>
            <a:ext cx="3165231" cy="359898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Rechteck 4"/>
          <p:cNvSpPr/>
          <p:nvPr/>
        </p:nvSpPr>
        <p:spPr>
          <a:xfrm>
            <a:off x="4773050" y="4563851"/>
            <a:ext cx="3012831" cy="1169551"/>
          </a:xfrm>
          <a:prstGeom prst="rect">
            <a:avLst/>
          </a:prstGeom>
        </p:spPr>
        <p:txBody>
          <a:bodyPr wrap="square">
            <a:spAutoFit/>
          </a:bodyPr>
          <a:lstStyle/>
          <a:p>
            <a:pPr algn="ctr"/>
            <a:r>
              <a:rPr lang="en-US" sz="1400" dirty="0" smtClean="0"/>
              <a:t>Schultz invited anyone who felt unsure to have a “private and respectful conversation [with him]…and leave the company with no hard feelings.”</a:t>
            </a:r>
            <a:endParaRPr lang="de-DE" sz="1400" dirty="0"/>
          </a:p>
        </p:txBody>
      </p:sp>
      <p:sp>
        <p:nvSpPr>
          <p:cNvPr id="7" name="Textfeld 6"/>
          <p:cNvSpPr txBox="1"/>
          <p:nvPr/>
        </p:nvSpPr>
        <p:spPr>
          <a:xfrm>
            <a:off x="1499730" y="1664678"/>
            <a:ext cx="2422458" cy="307777"/>
          </a:xfrm>
          <a:prstGeom prst="rect">
            <a:avLst/>
          </a:prstGeom>
          <a:noFill/>
        </p:spPr>
        <p:txBody>
          <a:bodyPr wrap="none" rtlCol="0">
            <a:spAutoFit/>
          </a:bodyPr>
          <a:lstStyle/>
          <a:p>
            <a:r>
              <a:rPr lang="de-DE" sz="1400" b="1" dirty="0" smtClean="0"/>
              <a:t>Mitarbeiterkommunikation</a:t>
            </a:r>
            <a:endParaRPr lang="de-DE" sz="1400" b="1" dirty="0"/>
          </a:p>
        </p:txBody>
      </p:sp>
      <p:sp>
        <p:nvSpPr>
          <p:cNvPr id="8" name="Textfeld 7"/>
          <p:cNvSpPr txBox="1"/>
          <p:nvPr/>
        </p:nvSpPr>
        <p:spPr>
          <a:xfrm>
            <a:off x="5565967" y="1664678"/>
            <a:ext cx="1426994" cy="307777"/>
          </a:xfrm>
          <a:prstGeom prst="rect">
            <a:avLst/>
          </a:prstGeom>
          <a:noFill/>
        </p:spPr>
        <p:txBody>
          <a:bodyPr wrap="none" rtlCol="0">
            <a:spAutoFit/>
          </a:bodyPr>
          <a:lstStyle/>
          <a:p>
            <a:r>
              <a:rPr lang="de-DE" sz="1400" b="1" dirty="0" smtClean="0"/>
              <a:t>Führungsteam</a:t>
            </a:r>
            <a:endParaRPr lang="de-DE" sz="1400" b="1" dirty="0"/>
          </a:p>
        </p:txBody>
      </p:sp>
      <p:sp>
        <p:nvSpPr>
          <p:cNvPr id="9" name="Textfeld 8"/>
          <p:cNvSpPr txBox="1"/>
          <p:nvPr/>
        </p:nvSpPr>
        <p:spPr>
          <a:xfrm>
            <a:off x="1204546" y="2309446"/>
            <a:ext cx="2836985" cy="2893100"/>
          </a:xfrm>
          <a:prstGeom prst="rect">
            <a:avLst/>
          </a:prstGeom>
          <a:noFill/>
        </p:spPr>
        <p:txBody>
          <a:bodyPr wrap="square" rtlCol="0">
            <a:spAutoFit/>
          </a:bodyPr>
          <a:lstStyle/>
          <a:p>
            <a:pPr marL="176213" indent="-176213">
              <a:buFont typeface="Symbol" pitchFamily="18" charset="2"/>
              <a:buChar char="-"/>
            </a:pPr>
            <a:r>
              <a:rPr lang="de-DE" sz="1400" dirty="0" smtClean="0"/>
              <a:t>Regelmäßiger Versand von Memos mit Zwischenständen an alle Mitarbeiter</a:t>
            </a:r>
          </a:p>
          <a:p>
            <a:pPr marL="176213" indent="-176213">
              <a:buFont typeface="Symbol" pitchFamily="18" charset="2"/>
              <a:buChar char="-"/>
            </a:pPr>
            <a:r>
              <a:rPr lang="de-DE" sz="1400" dirty="0" smtClean="0"/>
              <a:t>Durchführung von Meetings mit Management wie „Starbucks </a:t>
            </a:r>
            <a:r>
              <a:rPr lang="de-DE" sz="1400" dirty="0" err="1" smtClean="0"/>
              <a:t>Leadership</a:t>
            </a:r>
            <a:r>
              <a:rPr lang="de-DE" sz="1400" dirty="0" smtClean="0"/>
              <a:t> Conference in New Orleans 2008“</a:t>
            </a:r>
          </a:p>
          <a:p>
            <a:pPr marL="176213" indent="-176213">
              <a:buFont typeface="Symbol" pitchFamily="18" charset="2"/>
              <a:buChar char="-"/>
            </a:pPr>
            <a:r>
              <a:rPr lang="de-DE" sz="1400" dirty="0" smtClean="0"/>
              <a:t>Regelmäßige Besuche von Top Managern in lokalen Stores</a:t>
            </a:r>
          </a:p>
          <a:p>
            <a:pPr marL="176213" indent="-176213">
              <a:buFont typeface="Symbol" pitchFamily="18" charset="2"/>
              <a:buChar char="-"/>
            </a:pPr>
            <a:r>
              <a:rPr lang="de-DE" sz="1400" dirty="0" smtClean="0"/>
              <a:t>Durchführung von </a:t>
            </a:r>
            <a:r>
              <a:rPr lang="de-DE" sz="1400" dirty="0" err="1" smtClean="0"/>
              <a:t>Townhall</a:t>
            </a:r>
            <a:r>
              <a:rPr lang="de-DE" sz="1400" dirty="0" smtClean="0"/>
              <a:t> Meetings mit allen Mitarbeitern zur Kommunikation der notwendigen Veränderungen</a:t>
            </a:r>
            <a:endParaRPr lang="de-DE" sz="1400" dirty="0"/>
          </a:p>
        </p:txBody>
      </p:sp>
      <p:sp>
        <p:nvSpPr>
          <p:cNvPr id="10" name="Textfeld 9"/>
          <p:cNvSpPr txBox="1"/>
          <p:nvPr/>
        </p:nvSpPr>
        <p:spPr>
          <a:xfrm>
            <a:off x="4878557" y="2309446"/>
            <a:ext cx="3024555" cy="2031325"/>
          </a:xfrm>
          <a:prstGeom prst="rect">
            <a:avLst/>
          </a:prstGeom>
          <a:noFill/>
        </p:spPr>
        <p:txBody>
          <a:bodyPr wrap="square" rtlCol="0">
            <a:spAutoFit/>
          </a:bodyPr>
          <a:lstStyle/>
          <a:p>
            <a:pPr marL="176213" indent="-176213">
              <a:buFont typeface="Symbol" pitchFamily="18" charset="2"/>
              <a:buChar char="-"/>
            </a:pPr>
            <a:r>
              <a:rPr lang="de-DE" sz="1400" dirty="0" err="1" smtClean="0"/>
              <a:t>Reinstallation</a:t>
            </a:r>
            <a:r>
              <a:rPr lang="de-DE" sz="1400" dirty="0" smtClean="0"/>
              <a:t> von Howard Schultz als CEO</a:t>
            </a:r>
          </a:p>
          <a:p>
            <a:pPr marL="176213" indent="-176213">
              <a:buFont typeface="Symbol" pitchFamily="18" charset="2"/>
              <a:buChar char="-"/>
            </a:pPr>
            <a:r>
              <a:rPr lang="de-DE" sz="1400" dirty="0" smtClean="0"/>
              <a:t>Austausch des Führungsteams; Neubesetzung mit internen und externen Managern</a:t>
            </a:r>
          </a:p>
          <a:p>
            <a:pPr marL="176213" indent="-176213">
              <a:buFont typeface="Symbol" pitchFamily="18" charset="2"/>
              <a:buChar char="-"/>
            </a:pPr>
            <a:r>
              <a:rPr lang="de-DE" sz="1400" dirty="0" smtClean="0"/>
              <a:t>Fokussierung des Führungsteams auf Manager, die den Veränderungsprozess bedingungslos unterstützen</a:t>
            </a:r>
            <a:endParaRPr lang="de-DE" sz="1400" dirty="0"/>
          </a:p>
        </p:txBody>
      </p:sp>
      <p:sp>
        <p:nvSpPr>
          <p:cNvPr id="16" name="Pfeil nach unten 15"/>
          <p:cNvSpPr/>
          <p:nvPr/>
        </p:nvSpPr>
        <p:spPr bwMode="auto">
          <a:xfrm>
            <a:off x="5909310" y="4274820"/>
            <a:ext cx="685800" cy="320040"/>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18" name="Textfeld 1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Veränderung bei Starbucks (4/6): Zentrale Erfolgsfaktoren waren die Mitarbeiterkommunikation und die Besetzung des Führungsteams</a:t>
            </a:r>
            <a:endParaRPr lang="de-DE" sz="1600" b="1" dirty="0">
              <a:solidFill>
                <a:srgbClr val="002060"/>
              </a:solidFill>
            </a:endParaRPr>
          </a:p>
        </p:txBody>
      </p:sp>
      <p:sp>
        <p:nvSpPr>
          <p:cNvPr id="19" name="Textfeld 18"/>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20" name="Gerade Verbindung 19"/>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21" name="Gerade Verbindung 20"/>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22" name="Foliennummernplatzhalter 19"/>
          <p:cNvSpPr txBox="1">
            <a:spLocks/>
          </p:cNvSpPr>
          <p:nvPr/>
        </p:nvSpPr>
        <p:spPr>
          <a:xfrm>
            <a:off x="3656721" y="6371909"/>
            <a:ext cx="1905000" cy="287337"/>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3" name="Textfeld 22"/>
          <p:cNvSpPr txBox="1"/>
          <p:nvPr/>
        </p:nvSpPr>
        <p:spPr>
          <a:xfrm>
            <a:off x="346710" y="6382247"/>
            <a:ext cx="1519968" cy="253916"/>
          </a:xfrm>
          <a:prstGeom prst="rect">
            <a:avLst/>
          </a:prstGeom>
          <a:noFill/>
        </p:spPr>
        <p:txBody>
          <a:bodyPr wrap="none" rtlCol="0">
            <a:spAutoFit/>
          </a:bodyPr>
          <a:lstStyle/>
          <a:p>
            <a:r>
              <a:rPr lang="de-DE" sz="1050" dirty="0" smtClean="0">
                <a:solidFill>
                  <a:schemeClr val="bg1">
                    <a:lumMod val="50000"/>
                  </a:schemeClr>
                </a:solidFill>
              </a:rPr>
              <a:t>Quelle: Schultz (2008)</a:t>
            </a:r>
            <a:endParaRPr lang="de-DE" sz="1050" dirty="0">
              <a:solidFill>
                <a:srgbClr val="FF0000"/>
              </a:solidFill>
            </a:endParaRPr>
          </a:p>
        </p:txBody>
      </p:sp>
      <p:pic>
        <p:nvPicPr>
          <p:cNvPr id="24" name="Picture 367"/>
          <p:cNvPicPr>
            <a:picLocks noChangeAspect="1" noChangeArrowheads="1"/>
          </p:cNvPicPr>
          <p:nvPr/>
        </p:nvPicPr>
        <p:blipFill>
          <a:blip r:embed="rId6" cstate="print"/>
          <a:srcRect/>
          <a:stretch>
            <a:fillRect/>
          </a:stretch>
        </p:blipFill>
        <p:spPr bwMode="auto">
          <a:xfrm>
            <a:off x="8002138" y="1446664"/>
            <a:ext cx="613179" cy="5844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8"/>
          <p:cNvGrpSpPr/>
          <p:nvPr/>
        </p:nvGrpSpPr>
        <p:grpSpPr>
          <a:xfrm>
            <a:off x="410306" y="1848143"/>
            <a:ext cx="8390501" cy="646331"/>
            <a:chOff x="410306" y="1528103"/>
            <a:chExt cx="8390501" cy="646331"/>
          </a:xfrm>
        </p:grpSpPr>
        <p:sp>
          <p:nvSpPr>
            <p:cNvPr id="3" name="Textfeld 2"/>
            <p:cNvSpPr txBox="1"/>
            <p:nvPr/>
          </p:nvSpPr>
          <p:spPr>
            <a:xfrm>
              <a:off x="410306" y="1528103"/>
              <a:ext cx="2313842" cy="461665"/>
            </a:xfrm>
            <a:prstGeom prst="rect">
              <a:avLst/>
            </a:prstGeom>
            <a:noFill/>
          </p:spPr>
          <p:txBody>
            <a:bodyPr wrap="square" rtlCol="0">
              <a:spAutoFit/>
            </a:bodyPr>
            <a:lstStyle/>
            <a:p>
              <a:r>
                <a:rPr lang="de-DE" sz="1200" dirty="0" smtClean="0"/>
                <a:t>„</a:t>
              </a:r>
              <a:r>
                <a:rPr lang="de-DE" sz="1200" dirty="0" err="1" smtClean="0"/>
                <a:t>Be</a:t>
              </a:r>
              <a:r>
                <a:rPr lang="de-DE" sz="1200" dirty="0" smtClean="0"/>
                <a:t> </a:t>
              </a:r>
              <a:r>
                <a:rPr lang="de-DE" sz="1200" dirty="0" err="1" smtClean="0"/>
                <a:t>the</a:t>
              </a:r>
              <a:r>
                <a:rPr lang="de-DE" sz="1200" dirty="0" smtClean="0"/>
                <a:t> </a:t>
              </a:r>
              <a:r>
                <a:rPr lang="de-DE" sz="1200" dirty="0" err="1" smtClean="0"/>
                <a:t>indisputed</a:t>
              </a:r>
              <a:r>
                <a:rPr lang="de-DE" sz="1200" dirty="0" smtClean="0"/>
                <a:t> </a:t>
              </a:r>
              <a:r>
                <a:rPr lang="de-DE" sz="1200" dirty="0" err="1" smtClean="0"/>
                <a:t>coffee</a:t>
              </a:r>
              <a:r>
                <a:rPr lang="de-DE" sz="1200" dirty="0" smtClean="0"/>
                <a:t> </a:t>
              </a:r>
              <a:r>
                <a:rPr lang="de-DE" sz="1200" dirty="0" err="1" smtClean="0"/>
                <a:t>authority</a:t>
              </a:r>
              <a:r>
                <a:rPr lang="de-DE" sz="1200" dirty="0" smtClean="0"/>
                <a:t>“</a:t>
              </a:r>
              <a:endParaRPr lang="de-DE" sz="1200" dirty="0"/>
            </a:p>
          </p:txBody>
        </p:sp>
        <p:sp>
          <p:nvSpPr>
            <p:cNvPr id="11" name="Textfeld 10"/>
            <p:cNvSpPr txBox="1"/>
            <p:nvPr/>
          </p:nvSpPr>
          <p:spPr>
            <a:xfrm>
              <a:off x="3214761" y="1528103"/>
              <a:ext cx="5586046" cy="646331"/>
            </a:xfrm>
            <a:prstGeom prst="rect">
              <a:avLst/>
            </a:prstGeom>
            <a:noFill/>
          </p:spPr>
          <p:txBody>
            <a:bodyPr wrap="square" rtlCol="0">
              <a:spAutoFit/>
            </a:bodyPr>
            <a:lstStyle/>
            <a:p>
              <a:pPr marL="176213" indent="-176213">
                <a:buFont typeface="Symbol" pitchFamily="18" charset="2"/>
                <a:buChar char="-"/>
              </a:pPr>
              <a:r>
                <a:rPr lang="de-DE" sz="1200" dirty="0" smtClean="0"/>
                <a:t>Verbreitung von Leidenschaft für Kaffee, Entwicklung von Stolz für Starbucks</a:t>
              </a:r>
            </a:p>
            <a:p>
              <a:pPr marL="176213" indent="-176213">
                <a:buFont typeface="Symbol" pitchFamily="18" charset="2"/>
                <a:buChar char="-"/>
              </a:pPr>
              <a:r>
                <a:rPr lang="de-DE" sz="1200" dirty="0" smtClean="0"/>
                <a:t>Kontinuierliche Suche nach neuen Innovationen, Einbindung des Kunden („</a:t>
              </a:r>
              <a:r>
                <a:rPr lang="de-DE" sz="1200" dirty="0" err="1" smtClean="0"/>
                <a:t>My</a:t>
              </a:r>
              <a:r>
                <a:rPr lang="de-DE" sz="1200" dirty="0" smtClean="0"/>
                <a:t> Starbucks </a:t>
              </a:r>
              <a:r>
                <a:rPr lang="de-DE" sz="1200" dirty="0" err="1" smtClean="0"/>
                <a:t>Idea</a:t>
              </a:r>
              <a:r>
                <a:rPr lang="de-DE" sz="1200" dirty="0" smtClean="0"/>
                <a:t>“)</a:t>
              </a:r>
              <a:endParaRPr lang="de-DE" sz="1200" dirty="0"/>
            </a:p>
          </p:txBody>
        </p:sp>
      </p:grpSp>
      <p:grpSp>
        <p:nvGrpSpPr>
          <p:cNvPr id="10" name="Gruppieren 19"/>
          <p:cNvGrpSpPr/>
          <p:nvPr/>
        </p:nvGrpSpPr>
        <p:grpSpPr>
          <a:xfrm>
            <a:off x="410306" y="2630677"/>
            <a:ext cx="8709882" cy="646331"/>
            <a:chOff x="410306" y="2220644"/>
            <a:chExt cx="8709882" cy="646331"/>
          </a:xfrm>
        </p:grpSpPr>
        <p:sp>
          <p:nvSpPr>
            <p:cNvPr id="4" name="Textfeld 3"/>
            <p:cNvSpPr txBox="1"/>
            <p:nvPr/>
          </p:nvSpPr>
          <p:spPr>
            <a:xfrm>
              <a:off x="410306" y="2220644"/>
              <a:ext cx="2480166" cy="276999"/>
            </a:xfrm>
            <a:prstGeom prst="rect">
              <a:avLst/>
            </a:prstGeom>
            <a:noFill/>
          </p:spPr>
          <p:txBody>
            <a:bodyPr wrap="none" rtlCol="0">
              <a:spAutoFit/>
            </a:bodyPr>
            <a:lstStyle/>
            <a:p>
              <a:r>
                <a:rPr lang="de-DE" sz="1200" dirty="0" smtClean="0"/>
                <a:t>„</a:t>
              </a:r>
              <a:r>
                <a:rPr lang="de-DE" sz="1200" dirty="0" err="1" smtClean="0"/>
                <a:t>Engage</a:t>
              </a:r>
              <a:r>
                <a:rPr lang="de-DE" sz="1200" dirty="0" smtClean="0"/>
                <a:t> </a:t>
              </a:r>
              <a:r>
                <a:rPr lang="de-DE" sz="1200" dirty="0" err="1" smtClean="0"/>
                <a:t>and</a:t>
              </a:r>
              <a:r>
                <a:rPr lang="de-DE" sz="1200" dirty="0" smtClean="0"/>
                <a:t> </a:t>
              </a:r>
              <a:r>
                <a:rPr lang="de-DE" sz="1200" dirty="0" err="1" smtClean="0"/>
                <a:t>inspire</a:t>
              </a:r>
              <a:r>
                <a:rPr lang="de-DE" sz="1200" dirty="0" smtClean="0"/>
                <a:t> </a:t>
              </a:r>
              <a:r>
                <a:rPr lang="de-DE" sz="1200" dirty="0" err="1" smtClean="0"/>
                <a:t>our</a:t>
              </a:r>
              <a:r>
                <a:rPr lang="de-DE" sz="1200" dirty="0" smtClean="0"/>
                <a:t> </a:t>
              </a:r>
              <a:r>
                <a:rPr lang="de-DE" sz="1200" dirty="0" err="1" smtClean="0"/>
                <a:t>partners</a:t>
              </a:r>
              <a:r>
                <a:rPr lang="de-DE" sz="1200" dirty="0" smtClean="0"/>
                <a:t>“</a:t>
              </a:r>
              <a:endParaRPr lang="de-DE" sz="1200" dirty="0"/>
            </a:p>
          </p:txBody>
        </p:sp>
        <p:sp>
          <p:nvSpPr>
            <p:cNvPr id="12" name="Textfeld 11"/>
            <p:cNvSpPr txBox="1"/>
            <p:nvPr/>
          </p:nvSpPr>
          <p:spPr>
            <a:xfrm>
              <a:off x="3214761" y="2220644"/>
              <a:ext cx="5905427" cy="646331"/>
            </a:xfrm>
            <a:prstGeom prst="rect">
              <a:avLst/>
            </a:prstGeom>
            <a:noFill/>
          </p:spPr>
          <p:txBody>
            <a:bodyPr wrap="square" rtlCol="0">
              <a:spAutoFit/>
            </a:bodyPr>
            <a:lstStyle/>
            <a:p>
              <a:pPr marL="176213" indent="-176213">
                <a:buFont typeface="Symbol" pitchFamily="18" charset="2"/>
                <a:buChar char="-"/>
              </a:pPr>
              <a:r>
                <a:rPr lang="de-DE" sz="1200" dirty="0" smtClean="0"/>
                <a:t>Förderung von kontinuierlichem Training und maßgeschneiderten </a:t>
              </a:r>
              <a:r>
                <a:rPr lang="de-DE" sz="1200" dirty="0" err="1" smtClean="0"/>
                <a:t>Anreizsystemen</a:t>
              </a:r>
              <a:r>
                <a:rPr lang="de-DE" sz="1200" dirty="0" smtClean="0"/>
                <a:t> („Espresso Excellence Training“ für 135.000 Mitarbeiter an einem Tag)</a:t>
              </a:r>
            </a:p>
            <a:p>
              <a:pPr marL="176213" indent="-176213">
                <a:buFont typeface="Symbol" pitchFamily="18" charset="2"/>
                <a:buChar char="-"/>
              </a:pPr>
              <a:r>
                <a:rPr lang="de-DE" sz="1200" dirty="0" smtClean="0"/>
                <a:t>Förderung von ökonomischem Denken in lokalen Stores</a:t>
              </a:r>
              <a:endParaRPr lang="de-DE" sz="1200" dirty="0"/>
            </a:p>
          </p:txBody>
        </p:sp>
      </p:grpSp>
      <p:grpSp>
        <p:nvGrpSpPr>
          <p:cNvPr id="18" name="Gruppieren 20"/>
          <p:cNvGrpSpPr/>
          <p:nvPr/>
        </p:nvGrpSpPr>
        <p:grpSpPr>
          <a:xfrm>
            <a:off x="410306" y="3413211"/>
            <a:ext cx="9346224" cy="461665"/>
            <a:chOff x="410306" y="2922269"/>
            <a:chExt cx="9346224" cy="461665"/>
          </a:xfrm>
        </p:grpSpPr>
        <p:sp>
          <p:nvSpPr>
            <p:cNvPr id="5" name="Textfeld 4"/>
            <p:cNvSpPr txBox="1"/>
            <p:nvPr/>
          </p:nvSpPr>
          <p:spPr>
            <a:xfrm>
              <a:off x="410306" y="2922269"/>
              <a:ext cx="2647950" cy="461665"/>
            </a:xfrm>
            <a:prstGeom prst="rect">
              <a:avLst/>
            </a:prstGeom>
            <a:noFill/>
          </p:spPr>
          <p:txBody>
            <a:bodyPr wrap="square" rtlCol="0">
              <a:spAutoFit/>
            </a:bodyPr>
            <a:lstStyle/>
            <a:p>
              <a:r>
                <a:rPr lang="de-DE" sz="1200" dirty="0" smtClean="0"/>
                <a:t>„</a:t>
              </a:r>
              <a:r>
                <a:rPr lang="de-DE" sz="1200" dirty="0" err="1" smtClean="0"/>
                <a:t>Ignite</a:t>
              </a:r>
              <a:r>
                <a:rPr lang="de-DE" sz="1200" dirty="0" smtClean="0"/>
                <a:t> </a:t>
              </a:r>
              <a:r>
                <a:rPr lang="de-DE" sz="1200" dirty="0" err="1" smtClean="0"/>
                <a:t>the</a:t>
              </a:r>
              <a:r>
                <a:rPr lang="de-DE" sz="1200" dirty="0" smtClean="0"/>
                <a:t> emotional </a:t>
              </a:r>
              <a:r>
                <a:rPr lang="de-DE" sz="1200" dirty="0" err="1" smtClean="0"/>
                <a:t>attachment</a:t>
              </a:r>
              <a:r>
                <a:rPr lang="de-DE" sz="1200" dirty="0" smtClean="0"/>
                <a:t> </a:t>
              </a:r>
              <a:r>
                <a:rPr lang="de-DE" sz="1200" dirty="0" err="1" smtClean="0"/>
                <a:t>with</a:t>
              </a:r>
              <a:r>
                <a:rPr lang="de-DE" sz="1200" dirty="0" smtClean="0"/>
                <a:t> </a:t>
              </a:r>
              <a:r>
                <a:rPr lang="de-DE" sz="1200" dirty="0" err="1" smtClean="0"/>
                <a:t>our</a:t>
              </a:r>
              <a:r>
                <a:rPr lang="de-DE" sz="1200" dirty="0" smtClean="0"/>
                <a:t> </a:t>
              </a:r>
              <a:r>
                <a:rPr lang="de-DE" sz="1200" dirty="0" err="1" smtClean="0"/>
                <a:t>customers</a:t>
              </a:r>
              <a:r>
                <a:rPr lang="de-DE" sz="1200" dirty="0" smtClean="0"/>
                <a:t>“</a:t>
              </a:r>
              <a:endParaRPr lang="de-DE" sz="1200" dirty="0"/>
            </a:p>
          </p:txBody>
        </p:sp>
        <p:sp>
          <p:nvSpPr>
            <p:cNvPr id="13" name="Textfeld 12"/>
            <p:cNvSpPr txBox="1"/>
            <p:nvPr/>
          </p:nvSpPr>
          <p:spPr>
            <a:xfrm>
              <a:off x="3214761" y="2922269"/>
              <a:ext cx="6541769" cy="461665"/>
            </a:xfrm>
            <a:prstGeom prst="rect">
              <a:avLst/>
            </a:prstGeom>
            <a:noFill/>
          </p:spPr>
          <p:txBody>
            <a:bodyPr wrap="square" rtlCol="0">
              <a:spAutoFit/>
            </a:bodyPr>
            <a:lstStyle/>
            <a:p>
              <a:pPr marL="176213" indent="-176213">
                <a:buFont typeface="Symbol" pitchFamily="18" charset="2"/>
                <a:buChar char="-"/>
              </a:pPr>
              <a:r>
                <a:rPr lang="de-DE" sz="1200" dirty="0" smtClean="0"/>
                <a:t>Belohnung von Loyalität</a:t>
              </a:r>
            </a:p>
            <a:p>
              <a:pPr marL="176213" indent="-176213">
                <a:buFont typeface="Symbol" pitchFamily="18" charset="2"/>
                <a:buChar char="-"/>
              </a:pPr>
              <a:r>
                <a:rPr lang="de-DE" sz="1200" dirty="0" smtClean="0"/>
                <a:t>Schaffung von Wert in Einklang mit der Marke Starbucks </a:t>
              </a:r>
              <a:endParaRPr lang="de-DE" sz="1200" dirty="0"/>
            </a:p>
          </p:txBody>
        </p:sp>
      </p:grpSp>
      <p:grpSp>
        <p:nvGrpSpPr>
          <p:cNvPr id="19" name="Gruppieren 21"/>
          <p:cNvGrpSpPr/>
          <p:nvPr/>
        </p:nvGrpSpPr>
        <p:grpSpPr>
          <a:xfrm>
            <a:off x="410306" y="4011079"/>
            <a:ext cx="8901626" cy="461665"/>
            <a:chOff x="410306" y="3548574"/>
            <a:chExt cx="8901626" cy="461665"/>
          </a:xfrm>
        </p:grpSpPr>
        <p:sp>
          <p:nvSpPr>
            <p:cNvPr id="6" name="Textfeld 5"/>
            <p:cNvSpPr txBox="1"/>
            <p:nvPr/>
          </p:nvSpPr>
          <p:spPr>
            <a:xfrm>
              <a:off x="410306" y="3548574"/>
              <a:ext cx="3047706" cy="276999"/>
            </a:xfrm>
            <a:prstGeom prst="rect">
              <a:avLst/>
            </a:prstGeom>
            <a:noFill/>
          </p:spPr>
          <p:txBody>
            <a:bodyPr wrap="square" rtlCol="0">
              <a:spAutoFit/>
            </a:bodyPr>
            <a:lstStyle/>
            <a:p>
              <a:r>
                <a:rPr lang="de-DE" sz="1200" dirty="0" smtClean="0"/>
                <a:t>„</a:t>
              </a:r>
              <a:r>
                <a:rPr lang="de-DE" sz="1200" dirty="0" err="1" smtClean="0"/>
                <a:t>Expand</a:t>
              </a:r>
              <a:r>
                <a:rPr lang="de-DE" sz="1200" dirty="0" smtClean="0"/>
                <a:t> </a:t>
              </a:r>
              <a:r>
                <a:rPr lang="de-DE" sz="1200" dirty="0" err="1" smtClean="0"/>
                <a:t>our</a:t>
              </a:r>
              <a:r>
                <a:rPr lang="de-DE" sz="1200" dirty="0" smtClean="0"/>
                <a:t> global </a:t>
              </a:r>
              <a:r>
                <a:rPr lang="de-DE" sz="1200" dirty="0" err="1" smtClean="0"/>
                <a:t>presence</a:t>
              </a:r>
              <a:r>
                <a:rPr lang="de-DE" sz="1200" dirty="0" smtClean="0"/>
                <a:t>“</a:t>
              </a:r>
              <a:endParaRPr lang="de-DE" sz="1200" dirty="0"/>
            </a:p>
          </p:txBody>
        </p:sp>
        <p:sp>
          <p:nvSpPr>
            <p:cNvPr id="14" name="Textfeld 13"/>
            <p:cNvSpPr txBox="1"/>
            <p:nvPr/>
          </p:nvSpPr>
          <p:spPr>
            <a:xfrm>
              <a:off x="3214761" y="3548574"/>
              <a:ext cx="6097171" cy="461665"/>
            </a:xfrm>
            <a:prstGeom prst="rect">
              <a:avLst/>
            </a:prstGeom>
            <a:noFill/>
          </p:spPr>
          <p:txBody>
            <a:bodyPr wrap="square" rtlCol="0">
              <a:spAutoFit/>
            </a:bodyPr>
            <a:lstStyle/>
            <a:p>
              <a:pPr marL="176213" indent="-176213">
                <a:buFont typeface="Symbol" pitchFamily="18" charset="2"/>
                <a:buChar char="-"/>
              </a:pPr>
              <a:r>
                <a:rPr lang="de-DE" sz="1200" dirty="0" smtClean="0"/>
                <a:t>Erschließung weiterer Märkte zur Generierung profitablem Wachstums</a:t>
              </a:r>
            </a:p>
            <a:p>
              <a:pPr marL="176213" indent="-176213">
                <a:buFont typeface="Symbol" pitchFamily="18" charset="2"/>
                <a:buChar char="-"/>
              </a:pPr>
              <a:r>
                <a:rPr lang="de-DE" sz="1200" dirty="0" smtClean="0"/>
                <a:t>Notwendigkeit der Anpassung an lokale Gegebenheiten </a:t>
              </a:r>
              <a:endParaRPr lang="de-DE" sz="1200" dirty="0"/>
            </a:p>
          </p:txBody>
        </p:sp>
      </p:grpSp>
      <p:grpSp>
        <p:nvGrpSpPr>
          <p:cNvPr id="20" name="Gruppieren 22"/>
          <p:cNvGrpSpPr/>
          <p:nvPr/>
        </p:nvGrpSpPr>
        <p:grpSpPr>
          <a:xfrm>
            <a:off x="410306" y="4608947"/>
            <a:ext cx="7004540" cy="461665"/>
            <a:chOff x="410306" y="4259873"/>
            <a:chExt cx="7004540" cy="461665"/>
          </a:xfrm>
        </p:grpSpPr>
        <p:sp>
          <p:nvSpPr>
            <p:cNvPr id="7" name="Textfeld 6"/>
            <p:cNvSpPr txBox="1"/>
            <p:nvPr/>
          </p:nvSpPr>
          <p:spPr>
            <a:xfrm>
              <a:off x="410306" y="4259873"/>
              <a:ext cx="3402330" cy="461665"/>
            </a:xfrm>
            <a:prstGeom prst="rect">
              <a:avLst/>
            </a:prstGeom>
            <a:noFill/>
          </p:spPr>
          <p:txBody>
            <a:bodyPr wrap="square" rtlCol="0">
              <a:spAutoFit/>
            </a:bodyPr>
            <a:lstStyle/>
            <a:p>
              <a:r>
                <a:rPr lang="de-DE" sz="1200" dirty="0" smtClean="0"/>
                <a:t>„</a:t>
              </a:r>
              <a:r>
                <a:rPr lang="de-DE" sz="1200" dirty="0" err="1" smtClean="0"/>
                <a:t>Be</a:t>
              </a:r>
              <a:r>
                <a:rPr lang="de-DE" sz="1200" dirty="0" smtClean="0"/>
                <a:t> a </a:t>
              </a:r>
              <a:r>
                <a:rPr lang="de-DE" sz="1200" dirty="0" err="1" smtClean="0"/>
                <a:t>leader</a:t>
              </a:r>
              <a:r>
                <a:rPr lang="de-DE" sz="1200" dirty="0" smtClean="0"/>
                <a:t> in </a:t>
              </a:r>
              <a:r>
                <a:rPr lang="de-DE" sz="1200" dirty="0" err="1" smtClean="0"/>
                <a:t>ethical</a:t>
              </a:r>
              <a:r>
                <a:rPr lang="de-DE" sz="1200" dirty="0" smtClean="0"/>
                <a:t> </a:t>
              </a:r>
              <a:r>
                <a:rPr lang="de-DE" sz="1200" dirty="0" err="1" smtClean="0"/>
                <a:t>sourcing</a:t>
              </a:r>
              <a:r>
                <a:rPr lang="de-DE" sz="1200" dirty="0" smtClean="0"/>
                <a:t> </a:t>
              </a:r>
              <a:r>
                <a:rPr lang="de-DE" sz="1200" dirty="0" err="1" smtClean="0"/>
                <a:t>and</a:t>
              </a:r>
              <a:r>
                <a:rPr lang="de-DE" sz="1200" dirty="0" smtClean="0"/>
                <a:t> environmental </a:t>
              </a:r>
              <a:r>
                <a:rPr lang="de-DE" sz="1200" dirty="0" err="1" smtClean="0"/>
                <a:t>impact</a:t>
              </a:r>
              <a:r>
                <a:rPr lang="de-DE" sz="1200" dirty="0" smtClean="0"/>
                <a:t>“</a:t>
              </a:r>
              <a:endParaRPr lang="de-DE" sz="1200" dirty="0"/>
            </a:p>
          </p:txBody>
        </p:sp>
        <p:sp>
          <p:nvSpPr>
            <p:cNvPr id="15" name="Textfeld 14"/>
            <p:cNvSpPr txBox="1"/>
            <p:nvPr/>
          </p:nvSpPr>
          <p:spPr>
            <a:xfrm>
              <a:off x="3214761" y="4259873"/>
              <a:ext cx="4200085" cy="461665"/>
            </a:xfrm>
            <a:prstGeom prst="rect">
              <a:avLst/>
            </a:prstGeom>
            <a:noFill/>
          </p:spPr>
          <p:txBody>
            <a:bodyPr wrap="square" rtlCol="0">
              <a:spAutoFit/>
            </a:bodyPr>
            <a:lstStyle/>
            <a:p>
              <a:pPr marL="176213" indent="-176213">
                <a:buFont typeface="Symbol" pitchFamily="18" charset="2"/>
                <a:buChar char="-"/>
              </a:pPr>
              <a:r>
                <a:rPr lang="de-DE" sz="1200" dirty="0" smtClean="0"/>
                <a:t>Schaffung einer Balance zwischen ökonomischen und sozialen Zielen</a:t>
              </a:r>
              <a:endParaRPr lang="de-DE" sz="1200" dirty="0"/>
            </a:p>
          </p:txBody>
        </p:sp>
      </p:grpSp>
      <p:grpSp>
        <p:nvGrpSpPr>
          <p:cNvPr id="21" name="Gruppieren 23"/>
          <p:cNvGrpSpPr/>
          <p:nvPr/>
        </p:nvGrpSpPr>
        <p:grpSpPr>
          <a:xfrm>
            <a:off x="410306" y="5206815"/>
            <a:ext cx="8797585" cy="461665"/>
            <a:chOff x="410306" y="4875041"/>
            <a:chExt cx="8797585" cy="461665"/>
          </a:xfrm>
        </p:grpSpPr>
        <p:sp>
          <p:nvSpPr>
            <p:cNvPr id="8" name="Textfeld 7"/>
            <p:cNvSpPr txBox="1"/>
            <p:nvPr/>
          </p:nvSpPr>
          <p:spPr>
            <a:xfrm>
              <a:off x="410306" y="4875041"/>
              <a:ext cx="2896479" cy="461665"/>
            </a:xfrm>
            <a:prstGeom prst="rect">
              <a:avLst/>
            </a:prstGeom>
            <a:noFill/>
          </p:spPr>
          <p:txBody>
            <a:bodyPr wrap="square" rtlCol="0">
              <a:spAutoFit/>
            </a:bodyPr>
            <a:lstStyle/>
            <a:p>
              <a:r>
                <a:rPr lang="de-DE" sz="1200" dirty="0" smtClean="0"/>
                <a:t>„Create innovative </a:t>
              </a:r>
              <a:r>
                <a:rPr lang="de-DE" sz="1200" dirty="0" err="1" smtClean="0"/>
                <a:t>growth</a:t>
              </a:r>
              <a:r>
                <a:rPr lang="de-DE" sz="1200" dirty="0" smtClean="0"/>
                <a:t> </a:t>
              </a:r>
              <a:r>
                <a:rPr lang="de-DE" sz="1200" dirty="0" err="1" smtClean="0"/>
                <a:t>platforms</a:t>
              </a:r>
              <a:r>
                <a:rPr lang="de-DE" sz="1200" dirty="0" smtClean="0"/>
                <a:t> </a:t>
              </a:r>
              <a:r>
                <a:rPr lang="de-DE" sz="1200" dirty="0" err="1" smtClean="0"/>
                <a:t>worthy</a:t>
              </a:r>
              <a:r>
                <a:rPr lang="de-DE" sz="1200" dirty="0" smtClean="0"/>
                <a:t> of </a:t>
              </a:r>
              <a:r>
                <a:rPr lang="de-DE" sz="1200" dirty="0" err="1" smtClean="0"/>
                <a:t>our</a:t>
              </a:r>
              <a:r>
                <a:rPr lang="de-DE" sz="1200" dirty="0" smtClean="0"/>
                <a:t> </a:t>
              </a:r>
              <a:r>
                <a:rPr lang="de-DE" sz="1200" dirty="0" err="1" smtClean="0"/>
                <a:t>coffee</a:t>
              </a:r>
              <a:r>
                <a:rPr lang="de-DE" sz="1200" dirty="0" smtClean="0"/>
                <a:t>“</a:t>
              </a:r>
              <a:endParaRPr lang="de-DE" sz="1200" dirty="0"/>
            </a:p>
          </p:txBody>
        </p:sp>
        <p:sp>
          <p:nvSpPr>
            <p:cNvPr id="16" name="Textfeld 15"/>
            <p:cNvSpPr txBox="1"/>
            <p:nvPr/>
          </p:nvSpPr>
          <p:spPr>
            <a:xfrm>
              <a:off x="3214761" y="4875041"/>
              <a:ext cx="5993130" cy="461665"/>
            </a:xfrm>
            <a:prstGeom prst="rect">
              <a:avLst/>
            </a:prstGeom>
            <a:noFill/>
          </p:spPr>
          <p:txBody>
            <a:bodyPr wrap="square" rtlCol="0">
              <a:spAutoFit/>
            </a:bodyPr>
            <a:lstStyle/>
            <a:p>
              <a:pPr marL="176213" indent="-176213">
                <a:buFont typeface="Symbol" pitchFamily="18" charset="2"/>
                <a:buChar char="-"/>
              </a:pPr>
              <a:r>
                <a:rPr lang="de-DE" sz="1200" dirty="0" smtClean="0"/>
                <a:t>Einführung von komplementären Produkten wie Tee und kalten Getränken</a:t>
              </a:r>
            </a:p>
            <a:p>
              <a:pPr marL="176213" indent="-176213">
                <a:buFont typeface="Symbol" pitchFamily="18" charset="2"/>
                <a:buChar char="-"/>
              </a:pPr>
              <a:r>
                <a:rPr lang="de-DE" sz="1200" dirty="0" smtClean="0"/>
                <a:t>Erschließung weiterer Vertriebskanäle im Einzelhandel und Lebensmittelmärkten</a:t>
              </a:r>
              <a:endParaRPr lang="de-DE" sz="1200" dirty="0"/>
            </a:p>
          </p:txBody>
        </p:sp>
      </p:grpSp>
      <p:grpSp>
        <p:nvGrpSpPr>
          <p:cNvPr id="22" name="Gruppieren 24"/>
          <p:cNvGrpSpPr/>
          <p:nvPr/>
        </p:nvGrpSpPr>
        <p:grpSpPr>
          <a:xfrm>
            <a:off x="410306" y="5804682"/>
            <a:ext cx="8419809" cy="461665"/>
            <a:chOff x="410306" y="5484642"/>
            <a:chExt cx="8419809" cy="461665"/>
          </a:xfrm>
        </p:grpSpPr>
        <p:sp>
          <p:nvSpPr>
            <p:cNvPr id="9" name="Textfeld 8"/>
            <p:cNvSpPr txBox="1"/>
            <p:nvPr/>
          </p:nvSpPr>
          <p:spPr>
            <a:xfrm>
              <a:off x="410306" y="5484642"/>
              <a:ext cx="2286000" cy="461665"/>
            </a:xfrm>
            <a:prstGeom prst="rect">
              <a:avLst/>
            </a:prstGeom>
            <a:noFill/>
          </p:spPr>
          <p:txBody>
            <a:bodyPr wrap="square" rtlCol="0">
              <a:spAutoFit/>
            </a:bodyPr>
            <a:lstStyle/>
            <a:p>
              <a:r>
                <a:rPr lang="de-DE" sz="1200" dirty="0" smtClean="0"/>
                <a:t>„</a:t>
              </a:r>
              <a:r>
                <a:rPr lang="de-DE" sz="1200" dirty="0" err="1" smtClean="0"/>
                <a:t>Deliver</a:t>
              </a:r>
              <a:r>
                <a:rPr lang="de-DE" sz="1200" dirty="0" smtClean="0"/>
                <a:t> a </a:t>
              </a:r>
              <a:r>
                <a:rPr lang="de-DE" sz="1200" dirty="0" err="1" smtClean="0"/>
                <a:t>sustainable</a:t>
              </a:r>
              <a:r>
                <a:rPr lang="de-DE" sz="1200" dirty="0" smtClean="0"/>
                <a:t> </a:t>
              </a:r>
              <a:r>
                <a:rPr lang="de-DE" sz="1200" dirty="0" err="1" smtClean="0"/>
                <a:t>economic</a:t>
              </a:r>
              <a:r>
                <a:rPr lang="de-DE" sz="1200" dirty="0" smtClean="0"/>
                <a:t> model“</a:t>
              </a:r>
              <a:endParaRPr lang="de-DE" sz="1200" dirty="0"/>
            </a:p>
          </p:txBody>
        </p:sp>
        <p:sp>
          <p:nvSpPr>
            <p:cNvPr id="17" name="Textfeld 16"/>
            <p:cNvSpPr txBox="1"/>
            <p:nvPr/>
          </p:nvSpPr>
          <p:spPr>
            <a:xfrm>
              <a:off x="3214761" y="5484642"/>
              <a:ext cx="5615354" cy="461665"/>
            </a:xfrm>
            <a:prstGeom prst="rect">
              <a:avLst/>
            </a:prstGeom>
            <a:noFill/>
          </p:spPr>
          <p:txBody>
            <a:bodyPr wrap="square" rtlCol="0">
              <a:spAutoFit/>
            </a:bodyPr>
            <a:lstStyle/>
            <a:p>
              <a:pPr marL="176213" indent="-176213">
                <a:buFont typeface="Symbol" pitchFamily="18" charset="2"/>
                <a:buChar char="-"/>
              </a:pPr>
              <a:r>
                <a:rPr lang="de-DE" sz="1200" dirty="0" smtClean="0"/>
                <a:t>Notwendigkeit der Reorganisation der gesamten </a:t>
              </a:r>
              <a:r>
                <a:rPr lang="de-DE" sz="1200" dirty="0" err="1" smtClean="0"/>
                <a:t>Supply</a:t>
              </a:r>
              <a:r>
                <a:rPr lang="de-DE" sz="1200" dirty="0" smtClean="0"/>
                <a:t> Chain-Kette zur Förderung von Qualität, Geschwindigkeit und Kostenmanagement</a:t>
              </a:r>
              <a:endParaRPr lang="de-DE" sz="1200" dirty="0"/>
            </a:p>
          </p:txBody>
        </p:sp>
      </p:grpSp>
      <p:sp>
        <p:nvSpPr>
          <p:cNvPr id="26" name="Textfeld 25"/>
          <p:cNvSpPr txBox="1"/>
          <p:nvPr/>
        </p:nvSpPr>
        <p:spPr>
          <a:xfrm>
            <a:off x="410306" y="1474763"/>
            <a:ext cx="2313842" cy="276999"/>
          </a:xfrm>
          <a:prstGeom prst="rect">
            <a:avLst/>
          </a:prstGeom>
          <a:noFill/>
        </p:spPr>
        <p:txBody>
          <a:bodyPr wrap="square" rtlCol="0">
            <a:spAutoFit/>
          </a:bodyPr>
          <a:lstStyle/>
          <a:p>
            <a:r>
              <a:rPr lang="de-DE" sz="1200" b="1" dirty="0" smtClean="0"/>
              <a:t>Elemente der Agenda</a:t>
            </a:r>
            <a:endParaRPr lang="de-DE" sz="1200" b="1" dirty="0"/>
          </a:p>
        </p:txBody>
      </p:sp>
      <p:sp>
        <p:nvSpPr>
          <p:cNvPr id="27" name="Textfeld 26"/>
          <p:cNvSpPr txBox="1"/>
          <p:nvPr/>
        </p:nvSpPr>
        <p:spPr>
          <a:xfrm>
            <a:off x="3230001" y="1474763"/>
            <a:ext cx="5586046" cy="276999"/>
          </a:xfrm>
          <a:prstGeom prst="rect">
            <a:avLst/>
          </a:prstGeom>
          <a:noFill/>
        </p:spPr>
        <p:txBody>
          <a:bodyPr wrap="square" rtlCol="0">
            <a:spAutoFit/>
          </a:bodyPr>
          <a:lstStyle/>
          <a:p>
            <a:pPr marL="176213" indent="-176213"/>
            <a:r>
              <a:rPr lang="de-DE" sz="1200" b="1" dirty="0" smtClean="0"/>
              <a:t>Beschreibung der wesentlichen Tätigkeiten</a:t>
            </a:r>
            <a:endParaRPr lang="de-DE" sz="1200" b="1" dirty="0"/>
          </a:p>
        </p:txBody>
      </p:sp>
      <p:cxnSp>
        <p:nvCxnSpPr>
          <p:cNvPr id="29" name="Gerade Verbindung 28"/>
          <p:cNvCxnSpPr/>
          <p:nvPr/>
        </p:nvCxnSpPr>
        <p:spPr bwMode="auto">
          <a:xfrm>
            <a:off x="468630" y="1794510"/>
            <a:ext cx="85039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0" name="Gerade Verbindung 29"/>
          <p:cNvCxnSpPr/>
          <p:nvPr/>
        </p:nvCxnSpPr>
        <p:spPr bwMode="auto">
          <a:xfrm>
            <a:off x="468630" y="1409700"/>
            <a:ext cx="85039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1" name="Textfeld 30"/>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32" name="Textfeld 31"/>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Veränderung bei Starbucks (5/6): In seiner Transformationsagenda leitete Howard Schultz zu Beginn des Change Prozesses ein </a:t>
            </a:r>
            <a:r>
              <a:rPr lang="de-DE" sz="1600" b="1" dirty="0" err="1" smtClean="0">
                <a:solidFill>
                  <a:srgbClr val="002060"/>
                </a:solidFill>
              </a:rPr>
              <a:t>Zielbild</a:t>
            </a:r>
            <a:r>
              <a:rPr lang="de-DE" sz="1600" b="1" dirty="0" smtClean="0">
                <a:solidFill>
                  <a:srgbClr val="002060"/>
                </a:solidFill>
              </a:rPr>
              <a:t> ab</a:t>
            </a:r>
            <a:endParaRPr lang="de-DE" sz="1600" b="1" dirty="0">
              <a:solidFill>
                <a:srgbClr val="002060"/>
              </a:solidFill>
            </a:endParaRPr>
          </a:p>
        </p:txBody>
      </p:sp>
      <p:sp>
        <p:nvSpPr>
          <p:cNvPr id="33" name="Textfeld 32"/>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34" name="Gerade Verbindung 33"/>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35" name="Gerade Verbindung 34"/>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36" name="Foliennummernplatzhalter 19"/>
          <p:cNvSpPr txBox="1">
            <a:spLocks/>
          </p:cNvSpPr>
          <p:nvPr/>
        </p:nvSpPr>
        <p:spPr>
          <a:xfrm>
            <a:off x="3656721" y="6371909"/>
            <a:ext cx="1905000" cy="287337"/>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7" name="Textfeld 36"/>
          <p:cNvSpPr txBox="1"/>
          <p:nvPr/>
        </p:nvSpPr>
        <p:spPr>
          <a:xfrm>
            <a:off x="346710" y="6382247"/>
            <a:ext cx="1519968" cy="253916"/>
          </a:xfrm>
          <a:prstGeom prst="rect">
            <a:avLst/>
          </a:prstGeom>
          <a:noFill/>
        </p:spPr>
        <p:txBody>
          <a:bodyPr wrap="none" rtlCol="0">
            <a:spAutoFit/>
          </a:bodyPr>
          <a:lstStyle/>
          <a:p>
            <a:r>
              <a:rPr lang="de-DE" sz="1050" dirty="0" smtClean="0">
                <a:solidFill>
                  <a:schemeClr val="bg1">
                    <a:lumMod val="50000"/>
                  </a:schemeClr>
                </a:solidFill>
              </a:rPr>
              <a:t>Quelle: Schultz (2008)</a:t>
            </a:r>
            <a:endParaRPr lang="de-DE" sz="1050" dirty="0">
              <a:solidFill>
                <a:srgbClr val="FF0000"/>
              </a:solidFill>
            </a:endParaRPr>
          </a:p>
        </p:txBody>
      </p:sp>
      <p:pic>
        <p:nvPicPr>
          <p:cNvPr id="38" name="Picture 367"/>
          <p:cNvPicPr>
            <a:picLocks noChangeAspect="1" noChangeArrowheads="1"/>
          </p:cNvPicPr>
          <p:nvPr/>
        </p:nvPicPr>
        <p:blipFill>
          <a:blip r:embed="rId2" cstate="print"/>
          <a:srcRect/>
          <a:stretch>
            <a:fillRect/>
          </a:stretch>
        </p:blipFill>
        <p:spPr bwMode="auto">
          <a:xfrm>
            <a:off x="8329684" y="1078175"/>
            <a:ext cx="613179" cy="5844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6746" name="Picture 730"/>
          <p:cNvPicPr>
            <a:picLocks noChangeAspect="1" noChangeArrowheads="1"/>
          </p:cNvPicPr>
          <p:nvPr>
            <p:custDataLst>
              <p:tags r:id="rId1"/>
            </p:custDataLst>
          </p:nvPr>
        </p:nvPicPr>
        <p:blipFill>
          <a:blip r:embed="rId7"/>
          <a:srcRect/>
          <a:stretch>
            <a:fillRect/>
          </a:stretch>
        </p:blipFill>
        <p:spPr bwMode="auto">
          <a:xfrm>
            <a:off x="0" y="0"/>
            <a:ext cx="0" cy="0"/>
          </a:xfrm>
          <a:prstGeom prst="rect">
            <a:avLst/>
          </a:prstGeom>
          <a:noFill/>
        </p:spPr>
      </p:pic>
      <p:sp>
        <p:nvSpPr>
          <p:cNvPr id="3" name="Rechteck 2" hidden="1"/>
          <p:cNvSpPr/>
          <p:nvPr>
            <p:custDataLst>
              <p:tags r:id="rId2"/>
            </p:custDataLst>
          </p:nvPr>
        </p:nvSpPr>
        <p:spPr bwMode="auto">
          <a:xfrm>
            <a:off x="0" y="0"/>
            <a:ext cx="295572"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eaLnBrk="0" fontAlgn="base" hangingPunct="0">
              <a:spcBef>
                <a:spcPct val="0"/>
              </a:spcBef>
              <a:spcAft>
                <a:spcPct val="0"/>
              </a:spcAft>
            </a:pPr>
            <a:endParaRPr kumimoji="0" lang="de-DE" sz="1400" u="none" strike="noStrike" cap="none" normalizeH="0" smtClean="0">
              <a:ln>
                <a:noFill/>
              </a:ln>
              <a:solidFill>
                <a:schemeClr val="tx1"/>
              </a:solidFill>
              <a:effectLst/>
              <a:latin typeface="Arial"/>
              <a:ea typeface="ＭＳ Ｐゴシック"/>
              <a:sym typeface="Arial"/>
            </a:endParaRPr>
          </a:p>
        </p:txBody>
      </p:sp>
      <p:pic>
        <p:nvPicPr>
          <p:cNvPr id="1366747" name="Picture 731"/>
          <p:cNvPicPr>
            <a:picLocks noChangeAspect="1" noChangeArrowheads="1"/>
          </p:cNvPicPr>
          <p:nvPr>
            <p:custDataLst>
              <p:tags r:id="rId3"/>
            </p:custDataLst>
          </p:nvPr>
        </p:nvPicPr>
        <p:blipFill>
          <a:blip r:embed="rId8" cstate="print"/>
          <a:srcRect/>
          <a:stretch>
            <a:fillRect/>
          </a:stretch>
        </p:blipFill>
        <p:spPr bwMode="auto">
          <a:xfrm>
            <a:off x="1447800" y="1828800"/>
            <a:ext cx="5537200" cy="3771900"/>
          </a:xfrm>
          <a:prstGeom prst="rect">
            <a:avLst/>
          </a:prstGeom>
          <a:noFill/>
        </p:spPr>
      </p:pic>
      <p:sp>
        <p:nvSpPr>
          <p:cNvPr id="8" name="Textplatzhalter 15"/>
          <p:cNvSpPr>
            <a:spLocks noGrp="1"/>
          </p:cNvSpPr>
          <p:nvPr>
            <p:custDataLst>
              <p:tags r:id="rId4"/>
            </p:custDataLst>
          </p:nvPr>
        </p:nvSpPr>
        <p:spPr bwMode="auto">
          <a:xfrm>
            <a:off x="6808787" y="2171700"/>
            <a:ext cx="601662" cy="212725"/>
          </a:xfrm>
          <a:prstGeom prst="rect">
            <a:avLst/>
          </a:prstGeom>
          <a:noFill/>
          <a:ln w="9525">
            <a:noFill/>
            <a:miter lim="800000"/>
            <a:headEnd/>
            <a:tailEnd/>
          </a:ln>
          <a:effectLst/>
        </p:spPr>
        <p:txBody>
          <a:bodyPr vert="horz" wrap="none" lIns="0" tIns="0" rIns="0" bIns="0" numCol="1" spcCol="0"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C9BD480E-4108-428A-B606-A2425C43182F}" type="datetime'''''''''''''Ums''''''''''''''a''''''''''''''''tz'">
              <a:rPr lang="en-US" smtClean="0"/>
              <a:pPr marL="0" indent="0">
                <a:spcBef>
                  <a:spcPct val="0"/>
                </a:spcBef>
                <a:buNone/>
              </a:pPr>
              <a:t>Umsatz</a:t>
            </a:fld>
            <a:endParaRPr lang="de-DE">
              <a:latin typeface="Arial"/>
              <a:ea typeface="ＭＳ Ｐゴシック"/>
              <a:sym typeface="Arial"/>
            </a:endParaRPr>
          </a:p>
        </p:txBody>
      </p:sp>
      <p:sp>
        <p:nvSpPr>
          <p:cNvPr id="9" name="Textplatzhalter 16"/>
          <p:cNvSpPr>
            <a:spLocks noGrp="1"/>
          </p:cNvSpPr>
          <p:nvPr>
            <p:custDataLst>
              <p:tags r:id="rId5"/>
            </p:custDataLst>
          </p:nvPr>
        </p:nvSpPr>
        <p:spPr bwMode="auto">
          <a:xfrm>
            <a:off x="6808787" y="4494212"/>
            <a:ext cx="1655762" cy="212725"/>
          </a:xfrm>
          <a:prstGeom prst="rect">
            <a:avLst/>
          </a:prstGeom>
          <a:noFill/>
          <a:ln w="9525">
            <a:noFill/>
            <a:miter lim="800000"/>
            <a:headEnd/>
            <a:tailEnd/>
          </a:ln>
          <a:effectLst/>
        </p:spPr>
        <p:txBody>
          <a:bodyPr vert="horz" wrap="none" lIns="0" tIns="0" rIns="0" bIns="0" numCol="1" spcCol="0"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6EF68208-B1AD-4D04-A948-265076D10DE2}" type="datetime'''Op''''era''t''ives Er''g''''e''''bni''''''''''''s'''''''' '">
              <a:rPr lang="en-US" smtClean="0"/>
              <a:pPr marL="0" indent="0">
                <a:spcBef>
                  <a:spcPct val="0"/>
                </a:spcBef>
                <a:buNone/>
              </a:pPr>
              <a:t>Operatives Ergebnis </a:t>
            </a:fld>
            <a:endParaRPr lang="de-DE">
              <a:latin typeface="Arial"/>
              <a:ea typeface="ＭＳ Ｐゴシック"/>
              <a:sym typeface="Arial"/>
            </a:endParaRPr>
          </a:p>
        </p:txBody>
      </p:sp>
      <p:sp>
        <p:nvSpPr>
          <p:cNvPr id="31" name="Textfeld 30"/>
          <p:cNvSpPr txBox="1"/>
          <p:nvPr/>
        </p:nvSpPr>
        <p:spPr>
          <a:xfrm>
            <a:off x="1371600" y="1600200"/>
            <a:ext cx="1539204" cy="307777"/>
          </a:xfrm>
          <a:prstGeom prst="rect">
            <a:avLst/>
          </a:prstGeom>
          <a:noFill/>
        </p:spPr>
        <p:txBody>
          <a:bodyPr wrap="none" rtlCol="0">
            <a:spAutoFit/>
          </a:bodyPr>
          <a:lstStyle/>
          <a:p>
            <a:r>
              <a:rPr lang="de-DE" sz="1400" dirty="0" smtClean="0"/>
              <a:t>in Mio. US-Dollar</a:t>
            </a:r>
            <a:endParaRPr lang="de-DE" sz="1400" dirty="0"/>
          </a:p>
        </p:txBody>
      </p:sp>
      <p:sp>
        <p:nvSpPr>
          <p:cNvPr id="32" name="Textfeld 31"/>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33" name="Textfeld 3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Veränderung bei Starbucks (6/6): Letztlich war der Transformationsprozess erfolgreich – Umsatz und operatives Ergebnis steigen seitdem kontinuierlich an</a:t>
            </a:r>
            <a:endParaRPr lang="de-DE" sz="1600" b="1" dirty="0">
              <a:solidFill>
                <a:srgbClr val="002060"/>
              </a:solidFill>
            </a:endParaRPr>
          </a:p>
        </p:txBody>
      </p:sp>
      <p:sp>
        <p:nvSpPr>
          <p:cNvPr id="11" name="Textfeld 10"/>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2" name="Gerade Verbindung 11"/>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3" name="Gerade Verbindung 12"/>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4" name="Foliennummernplatzhalter 19"/>
          <p:cNvSpPr txBox="1">
            <a:spLocks/>
          </p:cNvSpPr>
          <p:nvPr/>
        </p:nvSpPr>
        <p:spPr>
          <a:xfrm>
            <a:off x="3656721" y="6371909"/>
            <a:ext cx="1905000" cy="287337"/>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Textfeld 14"/>
          <p:cNvSpPr txBox="1"/>
          <p:nvPr/>
        </p:nvSpPr>
        <p:spPr>
          <a:xfrm>
            <a:off x="346710" y="6382247"/>
            <a:ext cx="1519968" cy="253916"/>
          </a:xfrm>
          <a:prstGeom prst="rect">
            <a:avLst/>
          </a:prstGeom>
          <a:noFill/>
        </p:spPr>
        <p:txBody>
          <a:bodyPr wrap="none" rtlCol="0">
            <a:spAutoFit/>
          </a:bodyPr>
          <a:lstStyle/>
          <a:p>
            <a:r>
              <a:rPr lang="de-DE" sz="1050" dirty="0" smtClean="0">
                <a:solidFill>
                  <a:schemeClr val="bg1">
                    <a:lumMod val="50000"/>
                  </a:schemeClr>
                </a:solidFill>
              </a:rPr>
              <a:t>Quelle: Schultz (2008)</a:t>
            </a:r>
            <a:endParaRPr lang="de-DE" sz="1050" dirty="0">
              <a:solidFill>
                <a:srgbClr val="FF0000"/>
              </a:solidFill>
            </a:endParaRPr>
          </a:p>
        </p:txBody>
      </p:sp>
      <p:pic>
        <p:nvPicPr>
          <p:cNvPr id="16" name="Picture 367"/>
          <p:cNvPicPr>
            <a:picLocks noChangeAspect="1" noChangeArrowheads="1"/>
          </p:cNvPicPr>
          <p:nvPr/>
        </p:nvPicPr>
        <p:blipFill>
          <a:blip r:embed="rId9" cstate="print"/>
          <a:srcRect/>
          <a:stretch>
            <a:fillRect/>
          </a:stretch>
        </p:blipFill>
        <p:spPr bwMode="auto">
          <a:xfrm>
            <a:off x="8002138" y="1446664"/>
            <a:ext cx="613179" cy="5844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6"/>
          <p:cNvSpPr>
            <a:spLocks noChangeArrowheads="1"/>
          </p:cNvSpPr>
          <p:nvPr/>
        </p:nvSpPr>
        <p:spPr bwMode="auto">
          <a:xfrm>
            <a:off x="262891" y="1961668"/>
            <a:ext cx="1324450" cy="958945"/>
          </a:xfrm>
          <a:prstGeom prst="rect">
            <a:avLst/>
          </a:prstGeom>
          <a:solidFill>
            <a:schemeClr val="accent2">
              <a:lumMod val="20000"/>
              <a:lumOff val="80000"/>
            </a:schemeClr>
          </a:solidFill>
          <a:ln w="9525">
            <a:noFill/>
            <a:miter lim="800000"/>
            <a:headEnd/>
            <a:tailEnd/>
          </a:ln>
        </p:spPr>
        <p:txBody>
          <a:bodyPr wrap="square" anchor="t" anchorCtr="0"/>
          <a:lstStyle/>
          <a:p>
            <a:pPr>
              <a:defRPr/>
            </a:pPr>
            <a:r>
              <a:rPr lang="de-DE" sz="1400" b="1" dirty="0" smtClean="0">
                <a:ea typeface="ＭＳ Ｐゴシック"/>
                <a:cs typeface="ＭＳ Ｐゴシック"/>
              </a:rPr>
              <a:t>D:</a:t>
            </a:r>
            <a:r>
              <a:rPr lang="de-DE" sz="1400" dirty="0" smtClean="0">
                <a:ea typeface="ＭＳ Ｐゴシック"/>
                <a:cs typeface="ＭＳ Ｐゴシック"/>
              </a:rPr>
              <a:t> </a:t>
            </a:r>
            <a:r>
              <a:rPr lang="de-DE" sz="1400" dirty="0" err="1" smtClean="0">
                <a:ea typeface="ＭＳ Ｐゴシック"/>
                <a:cs typeface="ＭＳ Ｐゴシック"/>
              </a:rPr>
              <a:t>Duration</a:t>
            </a:r>
            <a:endParaRPr lang="de-DE" sz="1400" dirty="0">
              <a:ea typeface="ＭＳ Ｐゴシック"/>
              <a:cs typeface="ＭＳ Ｐゴシック"/>
            </a:endParaRPr>
          </a:p>
        </p:txBody>
      </p:sp>
      <p:sp>
        <p:nvSpPr>
          <p:cNvPr id="9" name="Rectangle 86"/>
          <p:cNvSpPr>
            <a:spLocks noChangeArrowheads="1"/>
          </p:cNvSpPr>
          <p:nvPr/>
        </p:nvSpPr>
        <p:spPr bwMode="auto">
          <a:xfrm>
            <a:off x="262891" y="3009304"/>
            <a:ext cx="1324450" cy="1094066"/>
          </a:xfrm>
          <a:prstGeom prst="rect">
            <a:avLst/>
          </a:prstGeom>
          <a:solidFill>
            <a:schemeClr val="accent2">
              <a:lumMod val="20000"/>
              <a:lumOff val="80000"/>
            </a:schemeClr>
          </a:solidFill>
          <a:ln w="9525">
            <a:noFill/>
            <a:miter lim="800000"/>
            <a:headEnd/>
            <a:tailEnd/>
          </a:ln>
        </p:spPr>
        <p:txBody>
          <a:bodyPr wrap="square" anchor="t" anchorCtr="0"/>
          <a:lstStyle/>
          <a:p>
            <a:pPr>
              <a:defRPr/>
            </a:pPr>
            <a:r>
              <a:rPr lang="de-DE" sz="1400" b="1" dirty="0" smtClean="0"/>
              <a:t>I:</a:t>
            </a:r>
            <a:r>
              <a:rPr lang="de-DE" sz="1400" dirty="0" smtClean="0"/>
              <a:t> </a:t>
            </a:r>
            <a:r>
              <a:rPr lang="de-DE" sz="1400" dirty="0" err="1" smtClean="0"/>
              <a:t>Integrity</a:t>
            </a:r>
            <a:r>
              <a:rPr lang="de-DE" sz="1400" dirty="0" smtClean="0"/>
              <a:t> of Performance</a:t>
            </a:r>
            <a:endParaRPr lang="de-DE" sz="1400" dirty="0"/>
          </a:p>
        </p:txBody>
      </p:sp>
      <p:sp>
        <p:nvSpPr>
          <p:cNvPr id="10" name="Rectangle 86"/>
          <p:cNvSpPr>
            <a:spLocks noChangeArrowheads="1"/>
          </p:cNvSpPr>
          <p:nvPr/>
        </p:nvSpPr>
        <p:spPr bwMode="auto">
          <a:xfrm>
            <a:off x="262891" y="4200736"/>
            <a:ext cx="1324450" cy="1571414"/>
          </a:xfrm>
          <a:prstGeom prst="rect">
            <a:avLst/>
          </a:prstGeom>
          <a:solidFill>
            <a:schemeClr val="accent2">
              <a:lumMod val="20000"/>
              <a:lumOff val="80000"/>
            </a:schemeClr>
          </a:solidFill>
          <a:ln w="9525">
            <a:noFill/>
            <a:miter lim="800000"/>
            <a:headEnd/>
            <a:tailEnd/>
          </a:ln>
        </p:spPr>
        <p:txBody>
          <a:bodyPr wrap="square" anchor="t" anchorCtr="0"/>
          <a:lstStyle/>
          <a:p>
            <a:pPr>
              <a:defRPr/>
            </a:pPr>
            <a:r>
              <a:rPr lang="de-DE" sz="1400" b="1" dirty="0" smtClean="0"/>
              <a:t>C1:</a:t>
            </a:r>
            <a:r>
              <a:rPr lang="de-DE" sz="1400" dirty="0" smtClean="0"/>
              <a:t> Senior Management Commitment</a:t>
            </a:r>
            <a:endParaRPr lang="de-DE" sz="1400" dirty="0"/>
          </a:p>
        </p:txBody>
      </p:sp>
      <p:sp>
        <p:nvSpPr>
          <p:cNvPr id="11" name="TextBox 10"/>
          <p:cNvSpPr txBox="1"/>
          <p:nvPr/>
        </p:nvSpPr>
        <p:spPr>
          <a:xfrm>
            <a:off x="1650331" y="1961667"/>
            <a:ext cx="3804577" cy="738664"/>
          </a:xfrm>
          <a:prstGeom prst="rect">
            <a:avLst/>
          </a:prstGeom>
          <a:noFill/>
        </p:spPr>
        <p:txBody>
          <a:bodyPr wrap="square" rtlCol="0">
            <a:spAutoFit/>
          </a:bodyPr>
          <a:lstStyle/>
          <a:p>
            <a:r>
              <a:rPr lang="de-DE" sz="1400" dirty="0" smtClean="0"/>
              <a:t>Werden regelmäßig formelle Projekt-Reviews durchgeführt? Wie viel Zeit liegt durchschnittlich zwischen den Reviews?</a:t>
            </a:r>
            <a:endParaRPr lang="de-DE" sz="1400" dirty="0"/>
          </a:p>
        </p:txBody>
      </p:sp>
      <p:sp>
        <p:nvSpPr>
          <p:cNvPr id="12" name="TextBox 11"/>
          <p:cNvSpPr txBox="1"/>
          <p:nvPr/>
        </p:nvSpPr>
        <p:spPr>
          <a:xfrm>
            <a:off x="1650331" y="3009303"/>
            <a:ext cx="3804577" cy="954107"/>
          </a:xfrm>
          <a:prstGeom prst="rect">
            <a:avLst/>
          </a:prstGeom>
          <a:noFill/>
        </p:spPr>
        <p:txBody>
          <a:bodyPr wrap="square" rtlCol="0">
            <a:spAutoFit/>
          </a:bodyPr>
          <a:lstStyle/>
          <a:p>
            <a:r>
              <a:rPr lang="de-DE" sz="1400" dirty="0" smtClean="0"/>
              <a:t>Ist der Teamleiter fähig? Wie stark sind die Motivation und die Fähigkeiten der Team-mitglieder? Haben sie genug Zeit für die Wandelinitiative?</a:t>
            </a:r>
            <a:endParaRPr lang="de-DE" sz="1400" dirty="0"/>
          </a:p>
        </p:txBody>
      </p:sp>
      <p:sp>
        <p:nvSpPr>
          <p:cNvPr id="13" name="TextBox 12"/>
          <p:cNvSpPr txBox="1"/>
          <p:nvPr/>
        </p:nvSpPr>
        <p:spPr>
          <a:xfrm>
            <a:off x="1650331" y="4200736"/>
            <a:ext cx="3804577" cy="1600438"/>
          </a:xfrm>
          <a:prstGeom prst="rect">
            <a:avLst/>
          </a:prstGeom>
          <a:noFill/>
        </p:spPr>
        <p:txBody>
          <a:bodyPr wrap="square" rtlCol="0">
            <a:spAutoFit/>
          </a:bodyPr>
          <a:lstStyle/>
          <a:p>
            <a:r>
              <a:rPr lang="de-DE" sz="1400" dirty="0" smtClean="0"/>
              <a:t>Kommuniziert das Topmanagement regelmäßig den Grund für Wandel und die Wichtigkeit des Erfolgs? Ist die Kommunikation überzeugend, konsistent von verschiedenen Personen und stabil über Zeit? Hat das Topmanagement-Team dem Wandel genug Ressourcen zugeteilt?</a:t>
            </a:r>
            <a:endParaRPr lang="de-DE" sz="1400" dirty="0"/>
          </a:p>
        </p:txBody>
      </p:sp>
      <p:sp>
        <p:nvSpPr>
          <p:cNvPr id="14" name="TextBox 13"/>
          <p:cNvSpPr txBox="1"/>
          <p:nvPr/>
        </p:nvSpPr>
        <p:spPr>
          <a:xfrm>
            <a:off x="262891" y="1587283"/>
            <a:ext cx="1918561" cy="307777"/>
          </a:xfrm>
          <a:prstGeom prst="rect">
            <a:avLst/>
          </a:prstGeom>
          <a:noFill/>
        </p:spPr>
        <p:txBody>
          <a:bodyPr wrap="square" rtlCol="0">
            <a:spAutoFit/>
          </a:bodyPr>
          <a:lstStyle/>
          <a:p>
            <a:r>
              <a:rPr lang="de-DE" sz="1400" b="1" dirty="0" smtClean="0"/>
              <a:t>Indikator</a:t>
            </a:r>
          </a:p>
        </p:txBody>
      </p:sp>
      <p:sp>
        <p:nvSpPr>
          <p:cNvPr id="16" name="TextBox 15"/>
          <p:cNvSpPr txBox="1"/>
          <p:nvPr/>
        </p:nvSpPr>
        <p:spPr>
          <a:xfrm>
            <a:off x="1650331" y="1587283"/>
            <a:ext cx="2497436" cy="307777"/>
          </a:xfrm>
          <a:prstGeom prst="rect">
            <a:avLst/>
          </a:prstGeom>
          <a:noFill/>
        </p:spPr>
        <p:txBody>
          <a:bodyPr wrap="square" rtlCol="0">
            <a:spAutoFit/>
          </a:bodyPr>
          <a:lstStyle/>
          <a:p>
            <a:r>
              <a:rPr lang="de-DE" sz="1400" b="1" dirty="0" smtClean="0"/>
              <a:t>Frage</a:t>
            </a:r>
          </a:p>
        </p:txBody>
      </p:sp>
      <p:sp>
        <p:nvSpPr>
          <p:cNvPr id="18" name="TextBox 17"/>
          <p:cNvSpPr txBox="1"/>
          <p:nvPr/>
        </p:nvSpPr>
        <p:spPr>
          <a:xfrm>
            <a:off x="5568286" y="1961668"/>
            <a:ext cx="3363649" cy="954107"/>
          </a:xfrm>
          <a:prstGeom prst="rect">
            <a:avLst/>
          </a:prstGeom>
          <a:noFill/>
        </p:spPr>
        <p:txBody>
          <a:bodyPr wrap="square" rtlCol="0">
            <a:spAutoFit/>
          </a:bodyPr>
          <a:lstStyle/>
          <a:p>
            <a:r>
              <a:rPr lang="de-DE" sz="1400" dirty="0" smtClean="0"/>
              <a:t>1 – weniger als 2 Monate </a:t>
            </a:r>
          </a:p>
          <a:p>
            <a:r>
              <a:rPr lang="de-DE" sz="1400" dirty="0"/>
              <a:t>2 </a:t>
            </a:r>
            <a:r>
              <a:rPr lang="de-DE" sz="1400" dirty="0" smtClean="0"/>
              <a:t>– zwischen 2 und 4 Monate</a:t>
            </a:r>
          </a:p>
          <a:p>
            <a:r>
              <a:rPr lang="de-DE" sz="1400" dirty="0" smtClean="0"/>
              <a:t>3</a:t>
            </a:r>
            <a:r>
              <a:rPr lang="de-DE" sz="1400" dirty="0"/>
              <a:t> – zwischen </a:t>
            </a:r>
            <a:r>
              <a:rPr lang="de-DE" sz="1400" dirty="0" smtClean="0"/>
              <a:t>4 </a:t>
            </a:r>
            <a:r>
              <a:rPr lang="de-DE" sz="1400" dirty="0"/>
              <a:t>und </a:t>
            </a:r>
            <a:r>
              <a:rPr lang="de-DE" sz="1400" dirty="0" smtClean="0"/>
              <a:t>8 </a:t>
            </a:r>
            <a:r>
              <a:rPr lang="de-DE" sz="1400" dirty="0"/>
              <a:t>Monate</a:t>
            </a:r>
            <a:endParaRPr lang="de-DE" sz="1400" dirty="0" smtClean="0"/>
          </a:p>
          <a:p>
            <a:r>
              <a:rPr lang="de-DE" sz="1400" dirty="0"/>
              <a:t>4 – </a:t>
            </a:r>
            <a:r>
              <a:rPr lang="de-DE" sz="1400" dirty="0" smtClean="0"/>
              <a:t>mehr als 8 Monate</a:t>
            </a:r>
            <a:endParaRPr lang="de-DE" sz="1400" dirty="0"/>
          </a:p>
        </p:txBody>
      </p:sp>
      <p:sp>
        <p:nvSpPr>
          <p:cNvPr id="19" name="TextBox 18"/>
          <p:cNvSpPr txBox="1"/>
          <p:nvPr/>
        </p:nvSpPr>
        <p:spPr>
          <a:xfrm>
            <a:off x="5568286" y="3009303"/>
            <a:ext cx="3363649" cy="1169551"/>
          </a:xfrm>
          <a:prstGeom prst="rect">
            <a:avLst/>
          </a:prstGeom>
          <a:noFill/>
        </p:spPr>
        <p:txBody>
          <a:bodyPr wrap="square" rtlCol="0">
            <a:spAutoFit/>
          </a:bodyPr>
          <a:lstStyle/>
          <a:p>
            <a:r>
              <a:rPr lang="de-DE" sz="1400" dirty="0" smtClean="0"/>
              <a:t>1</a:t>
            </a:r>
            <a:r>
              <a:rPr lang="de-DE" sz="1400" dirty="0"/>
              <a:t> – </a:t>
            </a:r>
            <a:r>
              <a:rPr lang="de-DE" sz="1400" dirty="0" smtClean="0"/>
              <a:t>fähig/motiviert, mind. 50% der Zeit</a:t>
            </a:r>
            <a:endParaRPr lang="de-DE" sz="1400" dirty="0"/>
          </a:p>
          <a:p>
            <a:r>
              <a:rPr lang="de-DE" sz="1400" dirty="0" smtClean="0"/>
              <a:t>2</a:t>
            </a:r>
            <a:r>
              <a:rPr lang="de-DE" sz="1400" dirty="0"/>
              <a:t> </a:t>
            </a:r>
            <a:r>
              <a:rPr lang="de-DE" sz="1400" dirty="0" smtClean="0"/>
              <a:t>– eher fähig/motiviert, 2 Tage die Woche</a:t>
            </a:r>
          </a:p>
          <a:p>
            <a:r>
              <a:rPr lang="de-DE" sz="1400" dirty="0" smtClean="0"/>
              <a:t>3 – weniger </a:t>
            </a:r>
            <a:r>
              <a:rPr lang="de-DE" sz="1400" dirty="0"/>
              <a:t>fähig/motiviert, </a:t>
            </a:r>
            <a:r>
              <a:rPr lang="de-DE" sz="1400" dirty="0" smtClean="0"/>
              <a:t>1 Tag </a:t>
            </a:r>
            <a:r>
              <a:rPr lang="de-DE" sz="1400" dirty="0"/>
              <a:t>die </a:t>
            </a:r>
            <a:r>
              <a:rPr lang="de-DE" sz="1400" dirty="0" smtClean="0"/>
              <a:t>W.</a:t>
            </a:r>
          </a:p>
          <a:p>
            <a:r>
              <a:rPr lang="de-DE" sz="1400" dirty="0" smtClean="0"/>
              <a:t>4 </a:t>
            </a:r>
            <a:r>
              <a:rPr lang="de-DE" sz="1400" dirty="0"/>
              <a:t>– </a:t>
            </a:r>
            <a:r>
              <a:rPr lang="de-DE" sz="1400" dirty="0" smtClean="0"/>
              <a:t>unfähig/demotiviert, kaum Zeit</a:t>
            </a:r>
            <a:endParaRPr lang="de-DE" sz="1400" dirty="0"/>
          </a:p>
        </p:txBody>
      </p:sp>
      <p:sp>
        <p:nvSpPr>
          <p:cNvPr id="20" name="TextBox 19"/>
          <p:cNvSpPr txBox="1"/>
          <p:nvPr/>
        </p:nvSpPr>
        <p:spPr>
          <a:xfrm>
            <a:off x="5568286" y="4200736"/>
            <a:ext cx="3363649" cy="954107"/>
          </a:xfrm>
          <a:prstGeom prst="rect">
            <a:avLst/>
          </a:prstGeom>
          <a:noFill/>
        </p:spPr>
        <p:txBody>
          <a:bodyPr wrap="square" rtlCol="0">
            <a:spAutoFit/>
          </a:bodyPr>
          <a:lstStyle/>
          <a:p>
            <a:r>
              <a:rPr lang="de-DE" sz="1400" dirty="0"/>
              <a:t>1 – </a:t>
            </a:r>
            <a:r>
              <a:rPr lang="de-DE" sz="1400" dirty="0" smtClean="0"/>
              <a:t>Topmanagement </a:t>
            </a:r>
            <a:r>
              <a:rPr lang="de-DE" sz="1400" dirty="0" err="1" smtClean="0"/>
              <a:t>committed</a:t>
            </a:r>
            <a:endParaRPr lang="de-DE" sz="1400" dirty="0"/>
          </a:p>
          <a:p>
            <a:r>
              <a:rPr lang="de-DE" sz="1400" dirty="0"/>
              <a:t>2 – </a:t>
            </a:r>
            <a:r>
              <a:rPr lang="de-DE" sz="1400" dirty="0" smtClean="0"/>
              <a:t>Topmanagement eher </a:t>
            </a:r>
            <a:r>
              <a:rPr lang="de-DE" sz="1400" dirty="0" err="1"/>
              <a:t>committed</a:t>
            </a:r>
            <a:endParaRPr lang="de-DE" sz="1400" dirty="0"/>
          </a:p>
          <a:p>
            <a:r>
              <a:rPr lang="de-DE" sz="1400" dirty="0"/>
              <a:t>3 – </a:t>
            </a:r>
            <a:r>
              <a:rPr lang="de-DE" sz="1400" dirty="0" smtClean="0"/>
              <a:t>Topmanagement weniger </a:t>
            </a:r>
            <a:r>
              <a:rPr lang="de-DE" sz="1400" dirty="0" err="1"/>
              <a:t>committed</a:t>
            </a:r>
            <a:endParaRPr lang="de-DE" sz="1400" dirty="0"/>
          </a:p>
          <a:p>
            <a:r>
              <a:rPr lang="de-DE" sz="1400" dirty="0"/>
              <a:t>4 – </a:t>
            </a:r>
            <a:r>
              <a:rPr lang="de-DE" sz="1400" dirty="0" smtClean="0"/>
              <a:t>Topmanagement nicht </a:t>
            </a:r>
            <a:r>
              <a:rPr lang="de-DE" sz="1400" dirty="0" err="1"/>
              <a:t>committed</a:t>
            </a:r>
            <a:endParaRPr lang="de-DE" sz="1400" dirty="0"/>
          </a:p>
        </p:txBody>
      </p:sp>
      <p:sp>
        <p:nvSpPr>
          <p:cNvPr id="21" name="TextBox 20"/>
          <p:cNvSpPr txBox="1"/>
          <p:nvPr/>
        </p:nvSpPr>
        <p:spPr>
          <a:xfrm>
            <a:off x="5568287" y="1587283"/>
            <a:ext cx="1918561" cy="307777"/>
          </a:xfrm>
          <a:prstGeom prst="rect">
            <a:avLst/>
          </a:prstGeom>
          <a:noFill/>
        </p:spPr>
        <p:txBody>
          <a:bodyPr wrap="square" rtlCol="0">
            <a:spAutoFit/>
          </a:bodyPr>
          <a:lstStyle/>
          <a:p>
            <a:r>
              <a:rPr lang="de-DE" sz="1400" b="1" dirty="0" smtClean="0"/>
              <a:t>Punkte</a:t>
            </a:r>
          </a:p>
        </p:txBody>
      </p:sp>
      <p:cxnSp>
        <p:nvCxnSpPr>
          <p:cNvPr id="23" name="Gerade Verbindung 22"/>
          <p:cNvCxnSpPr/>
          <p:nvPr/>
        </p:nvCxnSpPr>
        <p:spPr bwMode="auto">
          <a:xfrm>
            <a:off x="278130" y="1531620"/>
            <a:ext cx="844677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4" name="Gerade Verbindung 23"/>
          <p:cNvCxnSpPr/>
          <p:nvPr/>
        </p:nvCxnSpPr>
        <p:spPr bwMode="auto">
          <a:xfrm>
            <a:off x="278130" y="1912620"/>
            <a:ext cx="844677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5" name="Textfeld 24"/>
          <p:cNvSpPr txBox="1"/>
          <p:nvPr/>
        </p:nvSpPr>
        <p:spPr>
          <a:xfrm>
            <a:off x="346710" y="6382247"/>
            <a:ext cx="1744388"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Sirkin</a:t>
            </a:r>
            <a:r>
              <a:rPr lang="de-DE" sz="1050" dirty="0" smtClean="0">
                <a:solidFill>
                  <a:schemeClr val="bg1">
                    <a:lumMod val="50000"/>
                  </a:schemeClr>
                </a:solidFill>
              </a:rPr>
              <a:t> et al. (2005)</a:t>
            </a:r>
            <a:endParaRPr lang="de-DE" sz="1050" dirty="0">
              <a:solidFill>
                <a:srgbClr val="FF0000"/>
              </a:solidFill>
            </a:endParaRPr>
          </a:p>
        </p:txBody>
      </p:sp>
      <p:sp>
        <p:nvSpPr>
          <p:cNvPr id="27" name="Textfeld 26"/>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Mit dem DICE-Modell kann die Erfolgswahrscheinlichkeit eines Veränderungsprogramms bestimmt werden (1/3)</a:t>
            </a:r>
            <a:endParaRPr lang="de-DE" sz="1600" b="1" dirty="0">
              <a:solidFill>
                <a:srgbClr val="002060"/>
              </a:solidFill>
            </a:endParaRPr>
          </a:p>
        </p:txBody>
      </p:sp>
      <p:sp>
        <p:nvSpPr>
          <p:cNvPr id="28" name="Textfeld 27"/>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2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216</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90436223"/>
      </p:ext>
    </p:extLst>
  </p:cSld>
  <p:clrMapOvr>
    <a:masterClrMapping/>
  </p:clrMapOvr>
  <p:transition/>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6"/>
          <p:cNvSpPr>
            <a:spLocks noChangeArrowheads="1"/>
          </p:cNvSpPr>
          <p:nvPr/>
        </p:nvSpPr>
        <p:spPr bwMode="auto">
          <a:xfrm>
            <a:off x="262891" y="2293138"/>
            <a:ext cx="1200479" cy="1158722"/>
          </a:xfrm>
          <a:prstGeom prst="rect">
            <a:avLst/>
          </a:prstGeom>
          <a:solidFill>
            <a:schemeClr val="accent2">
              <a:lumMod val="20000"/>
              <a:lumOff val="80000"/>
            </a:schemeClr>
          </a:solidFill>
          <a:ln w="9525">
            <a:noFill/>
            <a:miter lim="800000"/>
            <a:headEnd/>
            <a:tailEnd/>
          </a:ln>
        </p:spPr>
        <p:txBody>
          <a:bodyPr wrap="square" anchor="t" anchorCtr="0"/>
          <a:lstStyle/>
          <a:p>
            <a:pPr>
              <a:defRPr/>
            </a:pPr>
            <a:r>
              <a:rPr lang="de-DE" sz="1400" b="1" dirty="0" smtClean="0"/>
              <a:t>C2: </a:t>
            </a:r>
            <a:r>
              <a:rPr lang="de-DE" sz="1400" dirty="0" err="1" smtClean="0"/>
              <a:t>Local-Level</a:t>
            </a:r>
            <a:r>
              <a:rPr lang="de-DE" sz="1400" dirty="0" smtClean="0"/>
              <a:t> </a:t>
            </a:r>
            <a:r>
              <a:rPr lang="de-DE" sz="1400" dirty="0"/>
              <a:t>Commitment</a:t>
            </a:r>
            <a:endParaRPr lang="de-DE" sz="1400" dirty="0">
              <a:ea typeface="ＭＳ Ｐゴシック"/>
              <a:cs typeface="ＭＳ Ｐゴシック"/>
            </a:endParaRPr>
          </a:p>
        </p:txBody>
      </p:sp>
      <p:sp>
        <p:nvSpPr>
          <p:cNvPr id="9" name="Rectangle 86"/>
          <p:cNvSpPr>
            <a:spLocks noChangeArrowheads="1"/>
          </p:cNvSpPr>
          <p:nvPr/>
        </p:nvSpPr>
        <p:spPr bwMode="auto">
          <a:xfrm>
            <a:off x="262891" y="3527070"/>
            <a:ext cx="1200479" cy="1856460"/>
          </a:xfrm>
          <a:prstGeom prst="rect">
            <a:avLst/>
          </a:prstGeom>
          <a:solidFill>
            <a:schemeClr val="accent2">
              <a:lumMod val="20000"/>
              <a:lumOff val="80000"/>
            </a:schemeClr>
          </a:solidFill>
          <a:ln w="9525">
            <a:noFill/>
            <a:miter lim="800000"/>
            <a:headEnd/>
            <a:tailEnd/>
          </a:ln>
        </p:spPr>
        <p:txBody>
          <a:bodyPr wrap="square" anchor="t" anchorCtr="0"/>
          <a:lstStyle/>
          <a:p>
            <a:pPr>
              <a:defRPr/>
            </a:pPr>
            <a:r>
              <a:rPr lang="de-DE" sz="1400" b="1" dirty="0"/>
              <a:t>E</a:t>
            </a:r>
            <a:r>
              <a:rPr lang="de-DE" sz="1400" b="1" dirty="0" smtClean="0"/>
              <a:t>: </a:t>
            </a:r>
            <a:r>
              <a:rPr lang="de-DE" sz="1400" dirty="0" err="1" smtClean="0"/>
              <a:t>Effort</a:t>
            </a:r>
            <a:endParaRPr lang="de-DE" sz="1400" dirty="0"/>
          </a:p>
        </p:txBody>
      </p:sp>
      <p:sp>
        <p:nvSpPr>
          <p:cNvPr id="11" name="TextBox 10"/>
          <p:cNvSpPr txBox="1"/>
          <p:nvPr/>
        </p:nvSpPr>
        <p:spPr>
          <a:xfrm>
            <a:off x="1650331" y="2293138"/>
            <a:ext cx="3804577" cy="1169551"/>
          </a:xfrm>
          <a:prstGeom prst="rect">
            <a:avLst/>
          </a:prstGeom>
          <a:noFill/>
        </p:spPr>
        <p:txBody>
          <a:bodyPr wrap="square" rtlCol="0">
            <a:spAutoFit/>
          </a:bodyPr>
          <a:lstStyle/>
          <a:p>
            <a:r>
              <a:rPr lang="de-DE" sz="1400" dirty="0" smtClean="0"/>
              <a:t>Verstehen die am meisten vom Wandel betroffenen Angestellten die Begründung für den Wandel und glauben an seinen Nutzen? Sind sie enthusiastisch und unterstützend oder sind sie besorgt und sperren sich?</a:t>
            </a:r>
            <a:endParaRPr lang="de-DE" sz="1400" dirty="0"/>
          </a:p>
        </p:txBody>
      </p:sp>
      <p:sp>
        <p:nvSpPr>
          <p:cNvPr id="12" name="TextBox 11"/>
          <p:cNvSpPr txBox="1"/>
          <p:nvPr/>
        </p:nvSpPr>
        <p:spPr>
          <a:xfrm>
            <a:off x="1650331" y="3527069"/>
            <a:ext cx="3804577" cy="1815882"/>
          </a:xfrm>
          <a:prstGeom prst="rect">
            <a:avLst/>
          </a:prstGeom>
          <a:noFill/>
        </p:spPr>
        <p:txBody>
          <a:bodyPr wrap="square" rtlCol="0">
            <a:spAutoFit/>
          </a:bodyPr>
          <a:lstStyle/>
          <a:p>
            <a:r>
              <a:rPr lang="de-DE" sz="1400" dirty="0" smtClean="0"/>
              <a:t>Wie viel Prozent mehr Einsatz müssen die Angestellten aufbringen, um den Wandel zu implementieren? Ist der Mehreinsatz zusätzlich zu einer schweren Arbeitsbelastung und muss z.B. durch Überstunden erbracht werden? Haben die Angestellten sich stark gegen den zusätzlich Anspruch an sie gewehrt?</a:t>
            </a:r>
            <a:endParaRPr lang="de-DE" sz="1400" dirty="0"/>
          </a:p>
        </p:txBody>
      </p:sp>
      <p:sp>
        <p:nvSpPr>
          <p:cNvPr id="18" name="TextBox 17"/>
          <p:cNvSpPr txBox="1"/>
          <p:nvPr/>
        </p:nvSpPr>
        <p:spPr>
          <a:xfrm>
            <a:off x="5568286" y="2293138"/>
            <a:ext cx="3363649" cy="954107"/>
          </a:xfrm>
          <a:prstGeom prst="rect">
            <a:avLst/>
          </a:prstGeom>
          <a:noFill/>
        </p:spPr>
        <p:txBody>
          <a:bodyPr wrap="square" rtlCol="0">
            <a:spAutoFit/>
          </a:bodyPr>
          <a:lstStyle/>
          <a:p>
            <a:r>
              <a:rPr lang="de-DE" sz="1400" dirty="0" smtClean="0"/>
              <a:t>1 – eifrige Angestellte</a:t>
            </a:r>
          </a:p>
          <a:p>
            <a:r>
              <a:rPr lang="de-DE" sz="1400" dirty="0"/>
              <a:t>2 </a:t>
            </a:r>
            <a:r>
              <a:rPr lang="de-DE" sz="1400" dirty="0" smtClean="0"/>
              <a:t>– willige Angestellte</a:t>
            </a:r>
          </a:p>
          <a:p>
            <a:r>
              <a:rPr lang="de-DE" sz="1400" dirty="0" smtClean="0"/>
              <a:t>3</a:t>
            </a:r>
            <a:r>
              <a:rPr lang="de-DE" sz="1400" dirty="0"/>
              <a:t> – </a:t>
            </a:r>
            <a:r>
              <a:rPr lang="de-DE" sz="1400" dirty="0" smtClean="0"/>
              <a:t>zögernde Angestellte</a:t>
            </a:r>
          </a:p>
          <a:p>
            <a:r>
              <a:rPr lang="de-DE" sz="1400" dirty="0"/>
              <a:t>4 – </a:t>
            </a:r>
            <a:r>
              <a:rPr lang="de-DE" sz="1400" dirty="0" smtClean="0"/>
              <a:t>abwehrende Angestellte</a:t>
            </a:r>
            <a:endParaRPr lang="de-DE" sz="1400" dirty="0"/>
          </a:p>
        </p:txBody>
      </p:sp>
      <p:sp>
        <p:nvSpPr>
          <p:cNvPr id="19" name="TextBox 18"/>
          <p:cNvSpPr txBox="1"/>
          <p:nvPr/>
        </p:nvSpPr>
        <p:spPr>
          <a:xfrm>
            <a:off x="5568286" y="3527070"/>
            <a:ext cx="3363649" cy="954107"/>
          </a:xfrm>
          <a:prstGeom prst="rect">
            <a:avLst/>
          </a:prstGeom>
          <a:noFill/>
        </p:spPr>
        <p:txBody>
          <a:bodyPr wrap="square" rtlCol="0">
            <a:spAutoFit/>
          </a:bodyPr>
          <a:lstStyle/>
          <a:p>
            <a:r>
              <a:rPr lang="de-DE" sz="1400" dirty="0" smtClean="0"/>
              <a:t>1</a:t>
            </a:r>
            <a:r>
              <a:rPr lang="de-DE" sz="1400" dirty="0"/>
              <a:t> – </a:t>
            </a:r>
            <a:r>
              <a:rPr lang="de-DE" sz="1400" dirty="0" smtClean="0"/>
              <a:t>weniger als 10%</a:t>
            </a:r>
            <a:endParaRPr lang="de-DE" sz="1400" dirty="0"/>
          </a:p>
          <a:p>
            <a:r>
              <a:rPr lang="de-DE" sz="1400" dirty="0" smtClean="0"/>
              <a:t>2</a:t>
            </a:r>
            <a:r>
              <a:rPr lang="de-DE" sz="1400" dirty="0"/>
              <a:t> </a:t>
            </a:r>
            <a:r>
              <a:rPr lang="de-DE" sz="1400" dirty="0" smtClean="0"/>
              <a:t>– 10 bis 20%</a:t>
            </a:r>
          </a:p>
          <a:p>
            <a:r>
              <a:rPr lang="de-DE" sz="1400" dirty="0" smtClean="0"/>
              <a:t>3 – 20 bis 40%</a:t>
            </a:r>
          </a:p>
          <a:p>
            <a:r>
              <a:rPr lang="de-DE" sz="1400" dirty="0" smtClean="0"/>
              <a:t>4 </a:t>
            </a:r>
            <a:r>
              <a:rPr lang="de-DE" sz="1400" dirty="0"/>
              <a:t>– </a:t>
            </a:r>
            <a:r>
              <a:rPr lang="de-DE" sz="1400" dirty="0" smtClean="0"/>
              <a:t>mehr als 40%</a:t>
            </a:r>
            <a:endParaRPr lang="de-DE" sz="1400" dirty="0"/>
          </a:p>
        </p:txBody>
      </p:sp>
      <p:sp>
        <p:nvSpPr>
          <p:cNvPr id="15" name="TextBox 13"/>
          <p:cNvSpPr txBox="1"/>
          <p:nvPr/>
        </p:nvSpPr>
        <p:spPr>
          <a:xfrm>
            <a:off x="262891" y="1895893"/>
            <a:ext cx="1918561" cy="307777"/>
          </a:xfrm>
          <a:prstGeom prst="rect">
            <a:avLst/>
          </a:prstGeom>
          <a:noFill/>
        </p:spPr>
        <p:txBody>
          <a:bodyPr wrap="square" rtlCol="0">
            <a:spAutoFit/>
          </a:bodyPr>
          <a:lstStyle/>
          <a:p>
            <a:r>
              <a:rPr lang="de-DE" sz="1400" b="1" dirty="0" smtClean="0"/>
              <a:t>Indikator</a:t>
            </a:r>
          </a:p>
        </p:txBody>
      </p:sp>
      <p:sp>
        <p:nvSpPr>
          <p:cNvPr id="17" name="TextBox 15"/>
          <p:cNvSpPr txBox="1"/>
          <p:nvPr/>
        </p:nvSpPr>
        <p:spPr>
          <a:xfrm>
            <a:off x="1650331" y="1895893"/>
            <a:ext cx="2497436" cy="307777"/>
          </a:xfrm>
          <a:prstGeom prst="rect">
            <a:avLst/>
          </a:prstGeom>
          <a:noFill/>
        </p:spPr>
        <p:txBody>
          <a:bodyPr wrap="square" rtlCol="0">
            <a:spAutoFit/>
          </a:bodyPr>
          <a:lstStyle/>
          <a:p>
            <a:r>
              <a:rPr lang="de-DE" sz="1400" b="1" dirty="0" smtClean="0"/>
              <a:t>Frage</a:t>
            </a:r>
          </a:p>
        </p:txBody>
      </p:sp>
      <p:sp>
        <p:nvSpPr>
          <p:cNvPr id="20" name="TextBox 20"/>
          <p:cNvSpPr txBox="1"/>
          <p:nvPr/>
        </p:nvSpPr>
        <p:spPr>
          <a:xfrm>
            <a:off x="5568287" y="1895893"/>
            <a:ext cx="1918561" cy="307777"/>
          </a:xfrm>
          <a:prstGeom prst="rect">
            <a:avLst/>
          </a:prstGeom>
          <a:noFill/>
        </p:spPr>
        <p:txBody>
          <a:bodyPr wrap="square" rtlCol="0">
            <a:spAutoFit/>
          </a:bodyPr>
          <a:lstStyle/>
          <a:p>
            <a:r>
              <a:rPr lang="de-DE" sz="1400" b="1" dirty="0" smtClean="0"/>
              <a:t>Punkte</a:t>
            </a:r>
          </a:p>
        </p:txBody>
      </p:sp>
      <p:cxnSp>
        <p:nvCxnSpPr>
          <p:cNvPr id="22" name="Gerade Verbindung 21"/>
          <p:cNvCxnSpPr/>
          <p:nvPr/>
        </p:nvCxnSpPr>
        <p:spPr bwMode="auto">
          <a:xfrm>
            <a:off x="262891" y="1840230"/>
            <a:ext cx="844677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3" name="Gerade Verbindung 22"/>
          <p:cNvCxnSpPr/>
          <p:nvPr/>
        </p:nvCxnSpPr>
        <p:spPr bwMode="auto">
          <a:xfrm>
            <a:off x="278130" y="2221230"/>
            <a:ext cx="844677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4" name="Textfeld 23"/>
          <p:cNvSpPr txBox="1"/>
          <p:nvPr/>
        </p:nvSpPr>
        <p:spPr>
          <a:xfrm>
            <a:off x="346710" y="6382247"/>
            <a:ext cx="1744388"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Sirkin</a:t>
            </a:r>
            <a:r>
              <a:rPr lang="de-DE" sz="1050" dirty="0" smtClean="0">
                <a:solidFill>
                  <a:schemeClr val="bg1">
                    <a:lumMod val="50000"/>
                  </a:schemeClr>
                </a:solidFill>
              </a:rPr>
              <a:t> et al. (2005)</a:t>
            </a:r>
            <a:endParaRPr lang="de-DE" sz="1050" dirty="0">
              <a:solidFill>
                <a:srgbClr val="FF0000"/>
              </a:solidFill>
            </a:endParaRPr>
          </a:p>
        </p:txBody>
      </p:sp>
      <p:sp>
        <p:nvSpPr>
          <p:cNvPr id="27" name="Textfeld 26"/>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28" name="Textfeld 2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Mit dem DICE-Modell kann die Erfolgswahrscheinlichkeit eines Veränderungsprogramms bestimmt werden (2/3)</a:t>
            </a:r>
            <a:endParaRPr lang="de-DE" sz="1600" b="1" dirty="0">
              <a:solidFill>
                <a:srgbClr val="002060"/>
              </a:solidFill>
            </a:endParaRPr>
          </a:p>
        </p:txBody>
      </p:sp>
      <p:sp>
        <p:nvSpPr>
          <p:cNvPr id="21"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217</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133355366"/>
      </p:ext>
    </p:extLst>
  </p:cSld>
  <p:clrMapOvr>
    <a:masterClrMapping/>
  </p:clrMapOvr>
  <p:transition/>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6"/>
          <p:cNvSpPr>
            <a:spLocks noChangeArrowheads="1"/>
          </p:cNvSpPr>
          <p:nvPr/>
        </p:nvSpPr>
        <p:spPr bwMode="auto">
          <a:xfrm>
            <a:off x="162729" y="4611409"/>
            <a:ext cx="1300311" cy="699611"/>
          </a:xfrm>
          <a:prstGeom prst="rect">
            <a:avLst/>
          </a:prstGeom>
          <a:solidFill>
            <a:schemeClr val="accent2">
              <a:lumMod val="20000"/>
              <a:lumOff val="80000"/>
            </a:schemeClr>
          </a:solidFill>
          <a:ln w="9525">
            <a:noFill/>
            <a:miter lim="800000"/>
            <a:headEnd/>
            <a:tailEnd/>
          </a:ln>
        </p:spPr>
        <p:txBody>
          <a:bodyPr wrap="square" anchor="ctr">
            <a:noAutofit/>
          </a:bodyPr>
          <a:lstStyle/>
          <a:p>
            <a:pPr>
              <a:defRPr/>
            </a:pPr>
            <a:r>
              <a:rPr lang="de-DE" sz="1200" b="1" dirty="0" smtClean="0"/>
              <a:t>C2: </a:t>
            </a:r>
            <a:r>
              <a:rPr lang="de-DE" sz="1200" dirty="0" err="1" smtClean="0"/>
              <a:t>Local-Level</a:t>
            </a:r>
            <a:r>
              <a:rPr lang="de-DE" sz="1200" dirty="0" smtClean="0"/>
              <a:t> </a:t>
            </a:r>
            <a:r>
              <a:rPr lang="de-DE" sz="1200" dirty="0"/>
              <a:t>Commitment</a:t>
            </a:r>
            <a:endParaRPr lang="de-DE" sz="1200" dirty="0">
              <a:ea typeface="ＭＳ Ｐゴシック"/>
              <a:cs typeface="ＭＳ Ｐゴシック"/>
            </a:endParaRPr>
          </a:p>
        </p:txBody>
      </p:sp>
      <p:sp>
        <p:nvSpPr>
          <p:cNvPr id="9" name="Rectangle 86"/>
          <p:cNvSpPr>
            <a:spLocks noChangeArrowheads="1"/>
          </p:cNvSpPr>
          <p:nvPr/>
        </p:nvSpPr>
        <p:spPr bwMode="auto">
          <a:xfrm>
            <a:off x="162729" y="5433694"/>
            <a:ext cx="1300311" cy="699611"/>
          </a:xfrm>
          <a:prstGeom prst="rect">
            <a:avLst/>
          </a:prstGeom>
          <a:solidFill>
            <a:schemeClr val="accent2">
              <a:lumMod val="20000"/>
              <a:lumOff val="80000"/>
            </a:schemeClr>
          </a:solidFill>
          <a:ln w="9525">
            <a:noFill/>
            <a:miter lim="800000"/>
            <a:headEnd/>
            <a:tailEnd/>
          </a:ln>
        </p:spPr>
        <p:txBody>
          <a:bodyPr wrap="square" anchor="ctr">
            <a:noAutofit/>
          </a:bodyPr>
          <a:lstStyle/>
          <a:p>
            <a:pPr>
              <a:defRPr/>
            </a:pPr>
            <a:r>
              <a:rPr lang="de-DE" sz="1200" b="1" dirty="0"/>
              <a:t>E</a:t>
            </a:r>
            <a:r>
              <a:rPr lang="de-DE" sz="1200" b="1" dirty="0" smtClean="0"/>
              <a:t>: </a:t>
            </a:r>
            <a:r>
              <a:rPr lang="de-DE" sz="1200" dirty="0" err="1" smtClean="0"/>
              <a:t>Effort</a:t>
            </a:r>
            <a:endParaRPr lang="de-DE" sz="1200" dirty="0"/>
          </a:p>
        </p:txBody>
      </p:sp>
      <p:sp>
        <p:nvSpPr>
          <p:cNvPr id="14" name="TextBox 13"/>
          <p:cNvSpPr txBox="1"/>
          <p:nvPr/>
        </p:nvSpPr>
        <p:spPr>
          <a:xfrm>
            <a:off x="160020" y="1577579"/>
            <a:ext cx="1918561" cy="307777"/>
          </a:xfrm>
          <a:prstGeom prst="rect">
            <a:avLst/>
          </a:prstGeom>
          <a:noFill/>
        </p:spPr>
        <p:txBody>
          <a:bodyPr wrap="square" rtlCol="0">
            <a:noAutofit/>
          </a:bodyPr>
          <a:lstStyle/>
          <a:p>
            <a:r>
              <a:rPr lang="de-DE" sz="1200" b="1" dirty="0" smtClean="0"/>
              <a:t>Indikator</a:t>
            </a:r>
          </a:p>
        </p:txBody>
      </p:sp>
      <p:sp>
        <p:nvSpPr>
          <p:cNvPr id="15" name="Rectangle 86"/>
          <p:cNvSpPr>
            <a:spLocks noChangeArrowheads="1"/>
          </p:cNvSpPr>
          <p:nvPr/>
        </p:nvSpPr>
        <p:spPr bwMode="auto">
          <a:xfrm>
            <a:off x="162729" y="2144548"/>
            <a:ext cx="1300311" cy="699611"/>
          </a:xfrm>
          <a:prstGeom prst="rect">
            <a:avLst/>
          </a:prstGeom>
          <a:solidFill>
            <a:schemeClr val="accent2">
              <a:lumMod val="20000"/>
              <a:lumOff val="80000"/>
            </a:schemeClr>
          </a:solidFill>
          <a:ln w="9525">
            <a:noFill/>
            <a:miter lim="800000"/>
            <a:headEnd/>
            <a:tailEnd/>
          </a:ln>
        </p:spPr>
        <p:txBody>
          <a:bodyPr wrap="square" anchor="ctr">
            <a:noAutofit/>
          </a:bodyPr>
          <a:lstStyle/>
          <a:p>
            <a:pPr>
              <a:defRPr/>
            </a:pPr>
            <a:r>
              <a:rPr lang="de-DE" sz="1200" b="1" dirty="0"/>
              <a:t>D</a:t>
            </a:r>
            <a:r>
              <a:rPr lang="de-DE" sz="1200" b="1" dirty="0" smtClean="0"/>
              <a:t>: </a:t>
            </a:r>
            <a:r>
              <a:rPr lang="de-DE" sz="1200" dirty="0" err="1" smtClean="0">
                <a:ea typeface="ＭＳ Ｐゴシック"/>
                <a:cs typeface="ＭＳ Ｐゴシック"/>
              </a:rPr>
              <a:t>Duration</a:t>
            </a:r>
            <a:endParaRPr lang="de-DE" sz="1200" dirty="0">
              <a:ea typeface="ＭＳ Ｐゴシック"/>
              <a:cs typeface="ＭＳ Ｐゴシック"/>
            </a:endParaRPr>
          </a:p>
        </p:txBody>
      </p:sp>
      <p:sp>
        <p:nvSpPr>
          <p:cNvPr id="17" name="Rectangle 86"/>
          <p:cNvSpPr>
            <a:spLocks noChangeArrowheads="1"/>
          </p:cNvSpPr>
          <p:nvPr/>
        </p:nvSpPr>
        <p:spPr bwMode="auto">
          <a:xfrm>
            <a:off x="162729" y="2966835"/>
            <a:ext cx="1300311" cy="699611"/>
          </a:xfrm>
          <a:prstGeom prst="rect">
            <a:avLst/>
          </a:prstGeom>
          <a:solidFill>
            <a:schemeClr val="accent2">
              <a:lumMod val="20000"/>
              <a:lumOff val="80000"/>
            </a:schemeClr>
          </a:solidFill>
          <a:ln w="9525">
            <a:noFill/>
            <a:miter lim="800000"/>
            <a:headEnd/>
            <a:tailEnd/>
          </a:ln>
        </p:spPr>
        <p:txBody>
          <a:bodyPr wrap="square" anchor="ctr">
            <a:noAutofit/>
          </a:bodyPr>
          <a:lstStyle/>
          <a:p>
            <a:pPr>
              <a:defRPr/>
            </a:pPr>
            <a:r>
              <a:rPr lang="de-DE" sz="1200" b="1" dirty="0"/>
              <a:t>I</a:t>
            </a:r>
            <a:r>
              <a:rPr lang="de-DE" sz="1200" b="1" dirty="0" smtClean="0"/>
              <a:t>: </a:t>
            </a:r>
            <a:r>
              <a:rPr lang="de-DE" sz="1200" dirty="0" err="1" smtClean="0"/>
              <a:t>Integrity</a:t>
            </a:r>
            <a:r>
              <a:rPr lang="de-DE" sz="1200" dirty="0" smtClean="0"/>
              <a:t> of Performance</a:t>
            </a:r>
            <a:endParaRPr lang="de-DE" sz="1200" dirty="0"/>
          </a:p>
        </p:txBody>
      </p:sp>
      <p:sp>
        <p:nvSpPr>
          <p:cNvPr id="20" name="Rectangle 86"/>
          <p:cNvSpPr>
            <a:spLocks noChangeArrowheads="1"/>
          </p:cNvSpPr>
          <p:nvPr/>
        </p:nvSpPr>
        <p:spPr bwMode="auto">
          <a:xfrm>
            <a:off x="162729" y="3789122"/>
            <a:ext cx="1300311" cy="699611"/>
          </a:xfrm>
          <a:prstGeom prst="rect">
            <a:avLst/>
          </a:prstGeom>
          <a:solidFill>
            <a:schemeClr val="accent2">
              <a:lumMod val="20000"/>
              <a:lumOff val="80000"/>
            </a:schemeClr>
          </a:solidFill>
          <a:ln w="9525">
            <a:noFill/>
            <a:miter lim="800000"/>
            <a:headEnd/>
            <a:tailEnd/>
          </a:ln>
        </p:spPr>
        <p:txBody>
          <a:bodyPr wrap="square" anchor="ctr">
            <a:noAutofit/>
          </a:bodyPr>
          <a:lstStyle/>
          <a:p>
            <a:pPr>
              <a:defRPr/>
            </a:pPr>
            <a:r>
              <a:rPr lang="de-DE" sz="1200" b="1" dirty="0"/>
              <a:t>C1: </a:t>
            </a:r>
            <a:r>
              <a:rPr lang="de-DE" sz="1200" dirty="0" smtClean="0"/>
              <a:t>Senior Management Commitment</a:t>
            </a:r>
            <a:endParaRPr lang="de-DE" sz="1200" dirty="0"/>
          </a:p>
        </p:txBody>
      </p:sp>
      <p:sp>
        <p:nvSpPr>
          <p:cNvPr id="5" name="Right Arrow 4"/>
          <p:cNvSpPr/>
          <p:nvPr/>
        </p:nvSpPr>
        <p:spPr bwMode="auto">
          <a:xfrm>
            <a:off x="1530581" y="2144548"/>
            <a:ext cx="325854" cy="3988757"/>
          </a:xfrm>
          <a:prstGeom prst="rightArrow">
            <a:avLst>
              <a:gd name="adj1" fmla="val 50000"/>
              <a:gd name="adj2" fmla="val 100000"/>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endParaRPr>
          </a:p>
        </p:txBody>
      </p:sp>
      <p:sp>
        <p:nvSpPr>
          <p:cNvPr id="22" name="TextBox 21"/>
          <p:cNvSpPr txBox="1"/>
          <p:nvPr/>
        </p:nvSpPr>
        <p:spPr>
          <a:xfrm>
            <a:off x="1674472" y="1577579"/>
            <a:ext cx="1514498" cy="523220"/>
          </a:xfrm>
          <a:prstGeom prst="rect">
            <a:avLst/>
          </a:prstGeom>
          <a:noFill/>
        </p:spPr>
        <p:txBody>
          <a:bodyPr wrap="square" rtlCol="0">
            <a:noAutofit/>
          </a:bodyPr>
          <a:lstStyle/>
          <a:p>
            <a:r>
              <a:rPr lang="de-DE" sz="1200" b="1" dirty="0" smtClean="0"/>
              <a:t>Berechnung</a:t>
            </a:r>
          </a:p>
          <a:p>
            <a:r>
              <a:rPr lang="de-DE" sz="1200" b="1" dirty="0" smtClean="0"/>
              <a:t>DICE</a:t>
            </a:r>
          </a:p>
        </p:txBody>
      </p:sp>
      <p:sp>
        <p:nvSpPr>
          <p:cNvPr id="23" name="TextBox 22"/>
          <p:cNvSpPr txBox="1"/>
          <p:nvPr/>
        </p:nvSpPr>
        <p:spPr>
          <a:xfrm>
            <a:off x="2142701" y="2340465"/>
            <a:ext cx="566640" cy="307777"/>
          </a:xfrm>
          <a:prstGeom prst="rect">
            <a:avLst/>
          </a:prstGeom>
          <a:noFill/>
        </p:spPr>
        <p:txBody>
          <a:bodyPr wrap="square" rtlCol="0">
            <a:noAutofit/>
          </a:bodyPr>
          <a:lstStyle/>
          <a:p>
            <a:r>
              <a:rPr lang="de-DE" sz="1200" b="1" dirty="0" smtClean="0"/>
              <a:t>D</a:t>
            </a:r>
          </a:p>
        </p:txBody>
      </p:sp>
      <p:sp>
        <p:nvSpPr>
          <p:cNvPr id="24" name="TextBox 23"/>
          <p:cNvSpPr txBox="1"/>
          <p:nvPr/>
        </p:nvSpPr>
        <p:spPr>
          <a:xfrm>
            <a:off x="2142701" y="5629610"/>
            <a:ext cx="566640" cy="307777"/>
          </a:xfrm>
          <a:prstGeom prst="rect">
            <a:avLst/>
          </a:prstGeom>
          <a:noFill/>
        </p:spPr>
        <p:txBody>
          <a:bodyPr wrap="square" rtlCol="0">
            <a:noAutofit/>
          </a:bodyPr>
          <a:lstStyle/>
          <a:p>
            <a:r>
              <a:rPr lang="de-DE" sz="1200" b="1" dirty="0"/>
              <a:t>E</a:t>
            </a:r>
            <a:endParaRPr lang="de-DE" sz="1200" b="1" dirty="0" smtClean="0"/>
          </a:p>
        </p:txBody>
      </p:sp>
      <p:sp>
        <p:nvSpPr>
          <p:cNvPr id="27" name="TextBox 26"/>
          <p:cNvSpPr txBox="1"/>
          <p:nvPr/>
        </p:nvSpPr>
        <p:spPr>
          <a:xfrm>
            <a:off x="2142701" y="4807325"/>
            <a:ext cx="566640" cy="307777"/>
          </a:xfrm>
          <a:prstGeom prst="rect">
            <a:avLst/>
          </a:prstGeom>
          <a:noFill/>
        </p:spPr>
        <p:txBody>
          <a:bodyPr wrap="square" rtlCol="0">
            <a:noAutofit/>
          </a:bodyPr>
          <a:lstStyle/>
          <a:p>
            <a:r>
              <a:rPr lang="de-DE" sz="1200" b="1" dirty="0" smtClean="0"/>
              <a:t>C2</a:t>
            </a:r>
          </a:p>
        </p:txBody>
      </p:sp>
      <p:sp>
        <p:nvSpPr>
          <p:cNvPr id="28" name="TextBox 27"/>
          <p:cNvSpPr txBox="1"/>
          <p:nvPr/>
        </p:nvSpPr>
        <p:spPr>
          <a:xfrm>
            <a:off x="2142701" y="3985037"/>
            <a:ext cx="566640" cy="307777"/>
          </a:xfrm>
          <a:prstGeom prst="rect">
            <a:avLst/>
          </a:prstGeom>
          <a:noFill/>
        </p:spPr>
        <p:txBody>
          <a:bodyPr wrap="square" rtlCol="0">
            <a:noAutofit/>
          </a:bodyPr>
          <a:lstStyle/>
          <a:p>
            <a:r>
              <a:rPr lang="de-DE" sz="1200" b="1" dirty="0" smtClean="0"/>
              <a:t>C1</a:t>
            </a:r>
          </a:p>
        </p:txBody>
      </p:sp>
      <p:sp>
        <p:nvSpPr>
          <p:cNvPr id="29" name="TextBox 28"/>
          <p:cNvSpPr txBox="1"/>
          <p:nvPr/>
        </p:nvSpPr>
        <p:spPr>
          <a:xfrm>
            <a:off x="2142701" y="3162751"/>
            <a:ext cx="566640" cy="307777"/>
          </a:xfrm>
          <a:prstGeom prst="rect">
            <a:avLst/>
          </a:prstGeom>
          <a:noFill/>
        </p:spPr>
        <p:txBody>
          <a:bodyPr wrap="square" rtlCol="0">
            <a:noAutofit/>
          </a:bodyPr>
          <a:lstStyle/>
          <a:p>
            <a:r>
              <a:rPr lang="de-DE" sz="1200" b="1" dirty="0"/>
              <a:t>I</a:t>
            </a:r>
            <a:endParaRPr lang="de-DE" sz="1200" b="1" dirty="0" smtClean="0"/>
          </a:p>
        </p:txBody>
      </p:sp>
      <p:sp>
        <p:nvSpPr>
          <p:cNvPr id="30" name="TextBox 29"/>
          <p:cNvSpPr txBox="1"/>
          <p:nvPr/>
        </p:nvSpPr>
        <p:spPr>
          <a:xfrm>
            <a:off x="2142701" y="3573893"/>
            <a:ext cx="566640" cy="307777"/>
          </a:xfrm>
          <a:prstGeom prst="rect">
            <a:avLst/>
          </a:prstGeom>
          <a:noFill/>
        </p:spPr>
        <p:txBody>
          <a:bodyPr wrap="square" rtlCol="0">
            <a:noAutofit/>
          </a:bodyPr>
          <a:lstStyle/>
          <a:p>
            <a:r>
              <a:rPr lang="de-DE" sz="1200" dirty="0"/>
              <a:t>+</a:t>
            </a:r>
            <a:endParaRPr lang="de-DE" sz="1200" dirty="0" smtClean="0"/>
          </a:p>
        </p:txBody>
      </p:sp>
      <p:sp>
        <p:nvSpPr>
          <p:cNvPr id="31" name="TextBox 30"/>
          <p:cNvSpPr txBox="1"/>
          <p:nvPr/>
        </p:nvSpPr>
        <p:spPr>
          <a:xfrm>
            <a:off x="2142701" y="2751608"/>
            <a:ext cx="566640" cy="307777"/>
          </a:xfrm>
          <a:prstGeom prst="rect">
            <a:avLst/>
          </a:prstGeom>
          <a:noFill/>
        </p:spPr>
        <p:txBody>
          <a:bodyPr wrap="square" rtlCol="0">
            <a:noAutofit/>
          </a:bodyPr>
          <a:lstStyle/>
          <a:p>
            <a:r>
              <a:rPr lang="de-DE" sz="1200" dirty="0"/>
              <a:t>+</a:t>
            </a:r>
            <a:endParaRPr lang="de-DE" sz="1200" dirty="0" smtClean="0"/>
          </a:p>
        </p:txBody>
      </p:sp>
      <p:sp>
        <p:nvSpPr>
          <p:cNvPr id="32" name="TextBox 31"/>
          <p:cNvSpPr txBox="1"/>
          <p:nvPr/>
        </p:nvSpPr>
        <p:spPr>
          <a:xfrm>
            <a:off x="2142701" y="4396181"/>
            <a:ext cx="566640" cy="307777"/>
          </a:xfrm>
          <a:prstGeom prst="rect">
            <a:avLst/>
          </a:prstGeom>
          <a:noFill/>
        </p:spPr>
        <p:txBody>
          <a:bodyPr wrap="square" rtlCol="0">
            <a:noAutofit/>
          </a:bodyPr>
          <a:lstStyle/>
          <a:p>
            <a:r>
              <a:rPr lang="de-DE" sz="1200" dirty="0" smtClean="0"/>
              <a:t>+</a:t>
            </a:r>
          </a:p>
        </p:txBody>
      </p:sp>
      <p:sp>
        <p:nvSpPr>
          <p:cNvPr id="33" name="TextBox 32"/>
          <p:cNvSpPr txBox="1"/>
          <p:nvPr/>
        </p:nvSpPr>
        <p:spPr>
          <a:xfrm>
            <a:off x="2142701" y="5218467"/>
            <a:ext cx="566640" cy="307777"/>
          </a:xfrm>
          <a:prstGeom prst="rect">
            <a:avLst/>
          </a:prstGeom>
          <a:noFill/>
        </p:spPr>
        <p:txBody>
          <a:bodyPr wrap="square" rtlCol="0">
            <a:noAutofit/>
          </a:bodyPr>
          <a:lstStyle/>
          <a:p>
            <a:r>
              <a:rPr lang="de-DE" sz="1200" dirty="0" smtClean="0"/>
              <a:t>+</a:t>
            </a:r>
          </a:p>
        </p:txBody>
      </p:sp>
      <p:sp>
        <p:nvSpPr>
          <p:cNvPr id="35" name="TextBox 34"/>
          <p:cNvSpPr txBox="1"/>
          <p:nvPr/>
        </p:nvSpPr>
        <p:spPr>
          <a:xfrm>
            <a:off x="1859381" y="3985037"/>
            <a:ext cx="566640" cy="307777"/>
          </a:xfrm>
          <a:prstGeom prst="rect">
            <a:avLst/>
          </a:prstGeom>
          <a:noFill/>
        </p:spPr>
        <p:txBody>
          <a:bodyPr wrap="square" rtlCol="0">
            <a:noAutofit/>
          </a:bodyPr>
          <a:lstStyle/>
          <a:p>
            <a:r>
              <a:rPr lang="de-DE" sz="1200" dirty="0" smtClean="0"/>
              <a:t>2*</a:t>
            </a:r>
          </a:p>
        </p:txBody>
      </p:sp>
      <p:sp>
        <p:nvSpPr>
          <p:cNvPr id="36" name="TextBox 35"/>
          <p:cNvSpPr txBox="1"/>
          <p:nvPr/>
        </p:nvSpPr>
        <p:spPr>
          <a:xfrm>
            <a:off x="1859381" y="3162751"/>
            <a:ext cx="566640" cy="307777"/>
          </a:xfrm>
          <a:prstGeom prst="rect">
            <a:avLst/>
          </a:prstGeom>
          <a:noFill/>
        </p:spPr>
        <p:txBody>
          <a:bodyPr wrap="square" rtlCol="0">
            <a:noAutofit/>
          </a:bodyPr>
          <a:lstStyle/>
          <a:p>
            <a:r>
              <a:rPr lang="de-DE" sz="1200" dirty="0" smtClean="0"/>
              <a:t>2*</a:t>
            </a:r>
          </a:p>
        </p:txBody>
      </p:sp>
      <p:sp>
        <p:nvSpPr>
          <p:cNvPr id="38" name="Right Arrow 37"/>
          <p:cNvSpPr/>
          <p:nvPr/>
        </p:nvSpPr>
        <p:spPr bwMode="auto">
          <a:xfrm>
            <a:off x="2658949" y="2144548"/>
            <a:ext cx="325854" cy="3988757"/>
          </a:xfrm>
          <a:prstGeom prst="rightArrow">
            <a:avLst>
              <a:gd name="adj1" fmla="val 50000"/>
              <a:gd name="adj2" fmla="val 100000"/>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endParaRPr>
          </a:p>
        </p:txBody>
      </p:sp>
      <p:sp>
        <p:nvSpPr>
          <p:cNvPr id="39" name="TextBox 38"/>
          <p:cNvSpPr txBox="1"/>
          <p:nvPr/>
        </p:nvSpPr>
        <p:spPr>
          <a:xfrm>
            <a:off x="3650636" y="1577579"/>
            <a:ext cx="5168836" cy="307777"/>
          </a:xfrm>
          <a:prstGeom prst="rect">
            <a:avLst/>
          </a:prstGeom>
          <a:noFill/>
        </p:spPr>
        <p:txBody>
          <a:bodyPr wrap="square" rtlCol="0">
            <a:noAutofit/>
          </a:bodyPr>
          <a:lstStyle/>
          <a:p>
            <a:r>
              <a:rPr lang="de-DE" sz="1200" b="1" dirty="0" err="1" smtClean="0"/>
              <a:t>DICE-Ergebnis</a:t>
            </a:r>
            <a:r>
              <a:rPr lang="de-DE" sz="1200" b="1" dirty="0" smtClean="0"/>
              <a:t> und Bewertung des Programms für den Wandel</a:t>
            </a:r>
          </a:p>
        </p:txBody>
      </p:sp>
      <p:sp>
        <p:nvSpPr>
          <p:cNvPr id="40" name="TextBox 39"/>
          <p:cNvSpPr txBox="1"/>
          <p:nvPr/>
        </p:nvSpPr>
        <p:spPr>
          <a:xfrm>
            <a:off x="3650786" y="5979416"/>
            <a:ext cx="326909" cy="246221"/>
          </a:xfrm>
          <a:prstGeom prst="rect">
            <a:avLst/>
          </a:prstGeom>
          <a:noFill/>
        </p:spPr>
        <p:txBody>
          <a:bodyPr wrap="square" rtlCol="0">
            <a:noAutofit/>
          </a:bodyPr>
          <a:lstStyle/>
          <a:p>
            <a:r>
              <a:rPr lang="de-DE" sz="1200" dirty="0"/>
              <a:t>7</a:t>
            </a:r>
            <a:endParaRPr lang="de-DE" sz="1200" dirty="0" smtClean="0"/>
          </a:p>
        </p:txBody>
      </p:sp>
      <p:sp>
        <p:nvSpPr>
          <p:cNvPr id="41" name="TextBox 40"/>
          <p:cNvSpPr txBox="1"/>
          <p:nvPr/>
        </p:nvSpPr>
        <p:spPr>
          <a:xfrm>
            <a:off x="3898242" y="5979416"/>
            <a:ext cx="479530" cy="249934"/>
          </a:xfrm>
          <a:prstGeom prst="rect">
            <a:avLst/>
          </a:prstGeom>
          <a:noFill/>
        </p:spPr>
        <p:txBody>
          <a:bodyPr wrap="square" rtlCol="0">
            <a:noAutofit/>
          </a:bodyPr>
          <a:lstStyle/>
          <a:p>
            <a:r>
              <a:rPr lang="de-DE" sz="1200" dirty="0" smtClean="0"/>
              <a:t>8</a:t>
            </a:r>
          </a:p>
        </p:txBody>
      </p:sp>
      <p:sp>
        <p:nvSpPr>
          <p:cNvPr id="42" name="TextBox 41"/>
          <p:cNvSpPr txBox="1"/>
          <p:nvPr/>
        </p:nvSpPr>
        <p:spPr>
          <a:xfrm>
            <a:off x="4145698" y="5979416"/>
            <a:ext cx="479530" cy="249934"/>
          </a:xfrm>
          <a:prstGeom prst="rect">
            <a:avLst/>
          </a:prstGeom>
          <a:noFill/>
        </p:spPr>
        <p:txBody>
          <a:bodyPr wrap="square" rtlCol="0">
            <a:noAutofit/>
          </a:bodyPr>
          <a:lstStyle/>
          <a:p>
            <a:r>
              <a:rPr lang="de-DE" sz="1200" dirty="0" smtClean="0"/>
              <a:t>9</a:t>
            </a:r>
          </a:p>
        </p:txBody>
      </p:sp>
      <p:sp>
        <p:nvSpPr>
          <p:cNvPr id="43" name="TextBox 42"/>
          <p:cNvSpPr txBox="1"/>
          <p:nvPr/>
        </p:nvSpPr>
        <p:spPr>
          <a:xfrm>
            <a:off x="4393153" y="5979416"/>
            <a:ext cx="479530" cy="249934"/>
          </a:xfrm>
          <a:prstGeom prst="rect">
            <a:avLst/>
          </a:prstGeom>
          <a:noFill/>
        </p:spPr>
        <p:txBody>
          <a:bodyPr wrap="square" rtlCol="0">
            <a:noAutofit/>
          </a:bodyPr>
          <a:lstStyle/>
          <a:p>
            <a:r>
              <a:rPr lang="de-DE" sz="1200" dirty="0" smtClean="0"/>
              <a:t>10</a:t>
            </a:r>
          </a:p>
        </p:txBody>
      </p:sp>
      <p:sp>
        <p:nvSpPr>
          <p:cNvPr id="44" name="TextBox 43"/>
          <p:cNvSpPr txBox="1"/>
          <p:nvPr/>
        </p:nvSpPr>
        <p:spPr>
          <a:xfrm>
            <a:off x="4640609" y="5979416"/>
            <a:ext cx="479530" cy="249934"/>
          </a:xfrm>
          <a:prstGeom prst="rect">
            <a:avLst/>
          </a:prstGeom>
          <a:noFill/>
        </p:spPr>
        <p:txBody>
          <a:bodyPr wrap="square" rtlCol="0">
            <a:noAutofit/>
          </a:bodyPr>
          <a:lstStyle/>
          <a:p>
            <a:r>
              <a:rPr lang="de-DE" sz="1200" dirty="0" smtClean="0"/>
              <a:t>11</a:t>
            </a:r>
          </a:p>
        </p:txBody>
      </p:sp>
      <p:sp>
        <p:nvSpPr>
          <p:cNvPr id="45" name="TextBox 44"/>
          <p:cNvSpPr txBox="1"/>
          <p:nvPr/>
        </p:nvSpPr>
        <p:spPr>
          <a:xfrm>
            <a:off x="4888065" y="5979416"/>
            <a:ext cx="479530" cy="249934"/>
          </a:xfrm>
          <a:prstGeom prst="rect">
            <a:avLst/>
          </a:prstGeom>
          <a:noFill/>
        </p:spPr>
        <p:txBody>
          <a:bodyPr wrap="square" rtlCol="0">
            <a:noAutofit/>
          </a:bodyPr>
          <a:lstStyle/>
          <a:p>
            <a:r>
              <a:rPr lang="de-DE" sz="1200" dirty="0" smtClean="0"/>
              <a:t>12</a:t>
            </a:r>
          </a:p>
        </p:txBody>
      </p:sp>
      <p:sp>
        <p:nvSpPr>
          <p:cNvPr id="46" name="TextBox 45"/>
          <p:cNvSpPr txBox="1"/>
          <p:nvPr/>
        </p:nvSpPr>
        <p:spPr>
          <a:xfrm>
            <a:off x="5135520" y="5979416"/>
            <a:ext cx="479530" cy="249934"/>
          </a:xfrm>
          <a:prstGeom prst="rect">
            <a:avLst/>
          </a:prstGeom>
          <a:noFill/>
        </p:spPr>
        <p:txBody>
          <a:bodyPr wrap="square" rtlCol="0">
            <a:noAutofit/>
          </a:bodyPr>
          <a:lstStyle/>
          <a:p>
            <a:r>
              <a:rPr lang="de-DE" sz="1200" dirty="0" smtClean="0"/>
              <a:t>13</a:t>
            </a:r>
          </a:p>
        </p:txBody>
      </p:sp>
      <p:sp>
        <p:nvSpPr>
          <p:cNvPr id="47" name="TextBox 46"/>
          <p:cNvSpPr txBox="1"/>
          <p:nvPr/>
        </p:nvSpPr>
        <p:spPr>
          <a:xfrm>
            <a:off x="5630432" y="5979416"/>
            <a:ext cx="479530" cy="249934"/>
          </a:xfrm>
          <a:prstGeom prst="rect">
            <a:avLst/>
          </a:prstGeom>
          <a:noFill/>
        </p:spPr>
        <p:txBody>
          <a:bodyPr wrap="square" rtlCol="0">
            <a:noAutofit/>
          </a:bodyPr>
          <a:lstStyle/>
          <a:p>
            <a:r>
              <a:rPr lang="de-DE" sz="1200" dirty="0" smtClean="0"/>
              <a:t>15</a:t>
            </a:r>
          </a:p>
        </p:txBody>
      </p:sp>
      <p:sp>
        <p:nvSpPr>
          <p:cNvPr id="48" name="TextBox 47"/>
          <p:cNvSpPr txBox="1"/>
          <p:nvPr/>
        </p:nvSpPr>
        <p:spPr>
          <a:xfrm>
            <a:off x="5877887" y="5979416"/>
            <a:ext cx="479530" cy="249934"/>
          </a:xfrm>
          <a:prstGeom prst="rect">
            <a:avLst/>
          </a:prstGeom>
          <a:noFill/>
        </p:spPr>
        <p:txBody>
          <a:bodyPr wrap="square" rtlCol="0">
            <a:noAutofit/>
          </a:bodyPr>
          <a:lstStyle/>
          <a:p>
            <a:r>
              <a:rPr lang="de-DE" sz="1200" dirty="0" smtClean="0"/>
              <a:t>16</a:t>
            </a:r>
          </a:p>
        </p:txBody>
      </p:sp>
      <p:sp>
        <p:nvSpPr>
          <p:cNvPr id="49" name="TextBox 48"/>
          <p:cNvSpPr txBox="1"/>
          <p:nvPr/>
        </p:nvSpPr>
        <p:spPr>
          <a:xfrm>
            <a:off x="6125343" y="5979416"/>
            <a:ext cx="479530" cy="249934"/>
          </a:xfrm>
          <a:prstGeom prst="rect">
            <a:avLst/>
          </a:prstGeom>
          <a:noFill/>
        </p:spPr>
        <p:txBody>
          <a:bodyPr wrap="square" rtlCol="0">
            <a:noAutofit/>
          </a:bodyPr>
          <a:lstStyle/>
          <a:p>
            <a:r>
              <a:rPr lang="de-DE" sz="1200" dirty="0" smtClean="0"/>
              <a:t>17</a:t>
            </a:r>
          </a:p>
        </p:txBody>
      </p:sp>
      <p:sp>
        <p:nvSpPr>
          <p:cNvPr id="50" name="TextBox 49"/>
          <p:cNvSpPr txBox="1"/>
          <p:nvPr/>
        </p:nvSpPr>
        <p:spPr>
          <a:xfrm>
            <a:off x="6620254" y="5979416"/>
            <a:ext cx="479530" cy="249934"/>
          </a:xfrm>
          <a:prstGeom prst="rect">
            <a:avLst/>
          </a:prstGeom>
          <a:noFill/>
        </p:spPr>
        <p:txBody>
          <a:bodyPr wrap="square" rtlCol="0">
            <a:noAutofit/>
          </a:bodyPr>
          <a:lstStyle/>
          <a:p>
            <a:r>
              <a:rPr lang="de-DE" sz="1200" dirty="0" smtClean="0"/>
              <a:t>19</a:t>
            </a:r>
          </a:p>
        </p:txBody>
      </p:sp>
      <p:sp>
        <p:nvSpPr>
          <p:cNvPr id="51" name="TextBox 50"/>
          <p:cNvSpPr txBox="1"/>
          <p:nvPr/>
        </p:nvSpPr>
        <p:spPr>
          <a:xfrm>
            <a:off x="7115166" y="5979416"/>
            <a:ext cx="479530" cy="249934"/>
          </a:xfrm>
          <a:prstGeom prst="rect">
            <a:avLst/>
          </a:prstGeom>
          <a:noFill/>
        </p:spPr>
        <p:txBody>
          <a:bodyPr wrap="square" rtlCol="0">
            <a:noAutofit/>
          </a:bodyPr>
          <a:lstStyle/>
          <a:p>
            <a:r>
              <a:rPr lang="de-DE" sz="1200" dirty="0" smtClean="0"/>
              <a:t>21</a:t>
            </a:r>
          </a:p>
        </p:txBody>
      </p:sp>
      <p:sp>
        <p:nvSpPr>
          <p:cNvPr id="52" name="TextBox 51"/>
          <p:cNvSpPr txBox="1"/>
          <p:nvPr/>
        </p:nvSpPr>
        <p:spPr>
          <a:xfrm>
            <a:off x="5382976" y="5979416"/>
            <a:ext cx="479530" cy="249934"/>
          </a:xfrm>
          <a:prstGeom prst="rect">
            <a:avLst/>
          </a:prstGeom>
          <a:noFill/>
        </p:spPr>
        <p:txBody>
          <a:bodyPr wrap="square" rtlCol="0">
            <a:noAutofit/>
          </a:bodyPr>
          <a:lstStyle/>
          <a:p>
            <a:r>
              <a:rPr lang="de-DE" sz="1200" dirty="0" smtClean="0"/>
              <a:t>14</a:t>
            </a:r>
          </a:p>
        </p:txBody>
      </p:sp>
      <p:sp>
        <p:nvSpPr>
          <p:cNvPr id="55" name="TextBox 54"/>
          <p:cNvSpPr txBox="1"/>
          <p:nvPr/>
        </p:nvSpPr>
        <p:spPr>
          <a:xfrm>
            <a:off x="6372799" y="5979416"/>
            <a:ext cx="479530" cy="249934"/>
          </a:xfrm>
          <a:prstGeom prst="rect">
            <a:avLst/>
          </a:prstGeom>
          <a:noFill/>
        </p:spPr>
        <p:txBody>
          <a:bodyPr wrap="square" rtlCol="0">
            <a:noAutofit/>
          </a:bodyPr>
          <a:lstStyle/>
          <a:p>
            <a:r>
              <a:rPr lang="de-DE" sz="1200" dirty="0" smtClean="0"/>
              <a:t>18</a:t>
            </a:r>
          </a:p>
        </p:txBody>
      </p:sp>
      <p:sp>
        <p:nvSpPr>
          <p:cNvPr id="56" name="TextBox 55"/>
          <p:cNvSpPr txBox="1"/>
          <p:nvPr/>
        </p:nvSpPr>
        <p:spPr>
          <a:xfrm>
            <a:off x="6867710" y="5979416"/>
            <a:ext cx="479530" cy="249934"/>
          </a:xfrm>
          <a:prstGeom prst="rect">
            <a:avLst/>
          </a:prstGeom>
          <a:noFill/>
        </p:spPr>
        <p:txBody>
          <a:bodyPr wrap="square" rtlCol="0">
            <a:noAutofit/>
          </a:bodyPr>
          <a:lstStyle/>
          <a:p>
            <a:r>
              <a:rPr lang="de-DE" sz="1200" dirty="0" smtClean="0"/>
              <a:t>20</a:t>
            </a:r>
          </a:p>
        </p:txBody>
      </p:sp>
      <p:sp>
        <p:nvSpPr>
          <p:cNvPr id="57" name="TextBox 56"/>
          <p:cNvSpPr txBox="1"/>
          <p:nvPr/>
        </p:nvSpPr>
        <p:spPr>
          <a:xfrm>
            <a:off x="7362622" y="5979416"/>
            <a:ext cx="479530" cy="249934"/>
          </a:xfrm>
          <a:prstGeom prst="rect">
            <a:avLst/>
          </a:prstGeom>
          <a:noFill/>
        </p:spPr>
        <p:txBody>
          <a:bodyPr wrap="square" rtlCol="0">
            <a:noAutofit/>
          </a:bodyPr>
          <a:lstStyle/>
          <a:p>
            <a:r>
              <a:rPr lang="de-DE" sz="1200" dirty="0" smtClean="0"/>
              <a:t>22</a:t>
            </a:r>
          </a:p>
        </p:txBody>
      </p:sp>
      <p:sp>
        <p:nvSpPr>
          <p:cNvPr id="58" name="TextBox 57"/>
          <p:cNvSpPr txBox="1"/>
          <p:nvPr/>
        </p:nvSpPr>
        <p:spPr>
          <a:xfrm>
            <a:off x="7610077" y="5979416"/>
            <a:ext cx="479530" cy="249934"/>
          </a:xfrm>
          <a:prstGeom prst="rect">
            <a:avLst/>
          </a:prstGeom>
          <a:noFill/>
        </p:spPr>
        <p:txBody>
          <a:bodyPr wrap="square" rtlCol="0">
            <a:noAutofit/>
          </a:bodyPr>
          <a:lstStyle/>
          <a:p>
            <a:r>
              <a:rPr lang="de-DE" sz="1200" dirty="0" smtClean="0"/>
              <a:t>23</a:t>
            </a:r>
          </a:p>
        </p:txBody>
      </p:sp>
      <p:sp>
        <p:nvSpPr>
          <p:cNvPr id="59" name="TextBox 58"/>
          <p:cNvSpPr txBox="1"/>
          <p:nvPr/>
        </p:nvSpPr>
        <p:spPr>
          <a:xfrm>
            <a:off x="7857533" y="5979416"/>
            <a:ext cx="479530" cy="249934"/>
          </a:xfrm>
          <a:prstGeom prst="rect">
            <a:avLst/>
          </a:prstGeom>
          <a:noFill/>
        </p:spPr>
        <p:txBody>
          <a:bodyPr wrap="square" rtlCol="0">
            <a:noAutofit/>
          </a:bodyPr>
          <a:lstStyle/>
          <a:p>
            <a:r>
              <a:rPr lang="de-DE" sz="1200" dirty="0" smtClean="0"/>
              <a:t>24</a:t>
            </a:r>
          </a:p>
        </p:txBody>
      </p:sp>
      <p:sp>
        <p:nvSpPr>
          <p:cNvPr id="60" name="TextBox 59"/>
          <p:cNvSpPr txBox="1"/>
          <p:nvPr/>
        </p:nvSpPr>
        <p:spPr>
          <a:xfrm>
            <a:off x="8104989" y="5979416"/>
            <a:ext cx="479530" cy="249934"/>
          </a:xfrm>
          <a:prstGeom prst="rect">
            <a:avLst/>
          </a:prstGeom>
          <a:noFill/>
        </p:spPr>
        <p:txBody>
          <a:bodyPr wrap="square" rtlCol="0">
            <a:noAutofit/>
          </a:bodyPr>
          <a:lstStyle/>
          <a:p>
            <a:r>
              <a:rPr lang="de-DE" sz="1200" dirty="0" smtClean="0"/>
              <a:t>25</a:t>
            </a:r>
          </a:p>
        </p:txBody>
      </p:sp>
      <p:sp>
        <p:nvSpPr>
          <p:cNvPr id="61" name="TextBox 60"/>
          <p:cNvSpPr txBox="1"/>
          <p:nvPr/>
        </p:nvSpPr>
        <p:spPr>
          <a:xfrm>
            <a:off x="8352444" y="5979416"/>
            <a:ext cx="479530" cy="249934"/>
          </a:xfrm>
          <a:prstGeom prst="rect">
            <a:avLst/>
          </a:prstGeom>
          <a:noFill/>
        </p:spPr>
        <p:txBody>
          <a:bodyPr wrap="square" rtlCol="0">
            <a:noAutofit/>
          </a:bodyPr>
          <a:lstStyle/>
          <a:p>
            <a:r>
              <a:rPr lang="de-DE" sz="1200" dirty="0" smtClean="0"/>
              <a:t>26</a:t>
            </a:r>
          </a:p>
        </p:txBody>
      </p:sp>
      <p:sp>
        <p:nvSpPr>
          <p:cNvPr id="62" name="TextBox 61"/>
          <p:cNvSpPr txBox="1"/>
          <p:nvPr/>
        </p:nvSpPr>
        <p:spPr>
          <a:xfrm>
            <a:off x="8599900" y="5979416"/>
            <a:ext cx="479530" cy="249934"/>
          </a:xfrm>
          <a:prstGeom prst="rect">
            <a:avLst/>
          </a:prstGeom>
          <a:noFill/>
        </p:spPr>
        <p:txBody>
          <a:bodyPr wrap="square" rtlCol="0">
            <a:noAutofit/>
          </a:bodyPr>
          <a:lstStyle/>
          <a:p>
            <a:r>
              <a:rPr lang="de-DE" sz="1200" dirty="0"/>
              <a:t>2</a:t>
            </a:r>
            <a:r>
              <a:rPr lang="de-DE" sz="1200" dirty="0" smtClean="0"/>
              <a:t>7</a:t>
            </a:r>
          </a:p>
        </p:txBody>
      </p:sp>
      <p:sp>
        <p:nvSpPr>
          <p:cNvPr id="63" name="TextBox 62"/>
          <p:cNvSpPr txBox="1"/>
          <p:nvPr/>
        </p:nvSpPr>
        <p:spPr>
          <a:xfrm>
            <a:off x="8847350" y="5979416"/>
            <a:ext cx="479530" cy="249934"/>
          </a:xfrm>
          <a:prstGeom prst="rect">
            <a:avLst/>
          </a:prstGeom>
          <a:noFill/>
        </p:spPr>
        <p:txBody>
          <a:bodyPr wrap="square" rtlCol="0">
            <a:noAutofit/>
          </a:bodyPr>
          <a:lstStyle/>
          <a:p>
            <a:r>
              <a:rPr lang="de-DE" sz="1200" dirty="0" smtClean="0"/>
              <a:t>28</a:t>
            </a:r>
          </a:p>
        </p:txBody>
      </p:sp>
      <p:sp>
        <p:nvSpPr>
          <p:cNvPr id="7" name="Rectangle 6"/>
          <p:cNvSpPr/>
          <p:nvPr/>
        </p:nvSpPr>
        <p:spPr bwMode="auto">
          <a:xfrm>
            <a:off x="4312411" y="2509959"/>
            <a:ext cx="1153277" cy="668398"/>
          </a:xfrm>
          <a:prstGeom prst="rect">
            <a:avLst/>
          </a:prstGeom>
          <a:solidFill>
            <a:srgbClr val="002060"/>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endParaRPr>
          </a:p>
        </p:txBody>
      </p:sp>
      <p:sp>
        <p:nvSpPr>
          <p:cNvPr id="10" name="Right Triangle 9"/>
          <p:cNvSpPr/>
          <p:nvPr/>
        </p:nvSpPr>
        <p:spPr bwMode="auto">
          <a:xfrm rot="10800000">
            <a:off x="3793626" y="2509959"/>
            <a:ext cx="528562" cy="668399"/>
          </a:xfrm>
          <a:prstGeom prst="rtTriangle">
            <a:avLst/>
          </a:prstGeom>
          <a:solidFill>
            <a:srgbClr val="002060"/>
          </a:solidFill>
          <a:ln w="9525" cap="flat" cmpd="sng" algn="ctr">
            <a:noFill/>
            <a:prstDash val="solid"/>
            <a:round/>
            <a:headEnd type="none" w="med" len="med"/>
            <a:tailEnd type="none" w="med" len="med"/>
          </a:ln>
          <a:effectLst/>
        </p:spPr>
        <p:txBody>
          <a:bodyPr rot="0" spcFirstLastPara="0" vertOverflow="overflow" horzOverflow="overflow" vert="horz" wrap="square" lIns="90000" tIns="46800" rIns="90000" bIns="46800" numCol="1" spcCol="0" rtlCol="0" fromWordArt="0" anchor="t" anchorCtr="0" forceAA="0" compatLnSpc="1">
            <a:prstTxWarp prst="textNoShape">
              <a:avLst/>
            </a:prstTxWarp>
            <a:noAutofit/>
          </a:bodyPr>
          <a:lstStyle/>
          <a:p>
            <a:pPr eaLnBrk="0" hangingPunct="0">
              <a:spcBef>
                <a:spcPct val="20000"/>
              </a:spcBef>
            </a:pPr>
            <a:endParaRPr lang="de-DE" sz="1200"/>
          </a:p>
        </p:txBody>
      </p:sp>
      <p:sp>
        <p:nvSpPr>
          <p:cNvPr id="64" name="Rectangle 63"/>
          <p:cNvSpPr/>
          <p:nvPr/>
        </p:nvSpPr>
        <p:spPr bwMode="auto">
          <a:xfrm>
            <a:off x="5465687" y="2509960"/>
            <a:ext cx="739107" cy="668398"/>
          </a:xfrm>
          <a:prstGeom prst="rect">
            <a:avLst/>
          </a:prstGeom>
          <a:solidFill>
            <a:schemeClr val="accent5">
              <a:lumMod val="9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endParaRPr>
          </a:p>
        </p:txBody>
      </p:sp>
      <p:sp>
        <p:nvSpPr>
          <p:cNvPr id="65" name="Right Triangle 64"/>
          <p:cNvSpPr/>
          <p:nvPr/>
        </p:nvSpPr>
        <p:spPr bwMode="auto">
          <a:xfrm rot="10800000">
            <a:off x="5465687" y="3178355"/>
            <a:ext cx="739104" cy="1628967"/>
          </a:xfrm>
          <a:prstGeom prst="rtTriangle">
            <a:avLst/>
          </a:prstGeom>
          <a:solidFill>
            <a:schemeClr val="accent5">
              <a:lumMod val="9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0000" tIns="46800" rIns="90000" bIns="46800" numCol="1" spcCol="0" rtlCol="0" fromWordArt="0" anchor="t" anchorCtr="0" forceAA="0" compatLnSpc="1">
            <a:prstTxWarp prst="textNoShape">
              <a:avLst/>
            </a:prstTxWarp>
            <a:noAutofit/>
          </a:bodyPr>
          <a:lstStyle/>
          <a:p>
            <a:pPr eaLnBrk="0" hangingPunct="0">
              <a:spcBef>
                <a:spcPct val="20000"/>
              </a:spcBef>
            </a:pPr>
            <a:endParaRPr lang="de-DE" sz="1200"/>
          </a:p>
        </p:txBody>
      </p:sp>
      <p:sp>
        <p:nvSpPr>
          <p:cNvPr id="66" name="Right Triangle 65"/>
          <p:cNvSpPr/>
          <p:nvPr/>
        </p:nvSpPr>
        <p:spPr bwMode="auto">
          <a:xfrm>
            <a:off x="6204796" y="2509961"/>
            <a:ext cx="996330" cy="1628967"/>
          </a:xfrm>
          <a:prstGeom prst="rtTriangle">
            <a:avLst/>
          </a:prstGeom>
          <a:solidFill>
            <a:schemeClr val="accent2">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0000" tIns="46800" rIns="90000" bIns="46800" numCol="1" spcCol="0" rtlCol="0" fromWordArt="0" anchor="t" anchorCtr="0" forceAA="0" compatLnSpc="1">
            <a:prstTxWarp prst="textNoShape">
              <a:avLst/>
            </a:prstTxWarp>
            <a:noAutofit/>
          </a:bodyPr>
          <a:lstStyle/>
          <a:p>
            <a:pPr eaLnBrk="0" hangingPunct="0">
              <a:spcBef>
                <a:spcPct val="20000"/>
              </a:spcBef>
            </a:pPr>
            <a:endParaRPr lang="de-DE" sz="1200"/>
          </a:p>
        </p:txBody>
      </p:sp>
      <p:sp>
        <p:nvSpPr>
          <p:cNvPr id="67" name="Rectangle 66"/>
          <p:cNvSpPr/>
          <p:nvPr/>
        </p:nvSpPr>
        <p:spPr bwMode="auto">
          <a:xfrm>
            <a:off x="6204791" y="4138923"/>
            <a:ext cx="1732195" cy="668398"/>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endParaRPr>
          </a:p>
        </p:txBody>
      </p:sp>
      <p:sp>
        <p:nvSpPr>
          <p:cNvPr id="68" name="Right Triangle 67"/>
          <p:cNvSpPr/>
          <p:nvPr/>
        </p:nvSpPr>
        <p:spPr bwMode="auto">
          <a:xfrm rot="10800000">
            <a:off x="6204792" y="4807324"/>
            <a:ext cx="327979" cy="722858"/>
          </a:xfrm>
          <a:prstGeom prst="rtTriangle">
            <a:avLst/>
          </a:prstGeom>
          <a:solidFill>
            <a:schemeClr val="accent2">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0000" tIns="46800" rIns="90000" bIns="46800" numCol="1" spcCol="0" rtlCol="0" fromWordArt="0" anchor="t" anchorCtr="0" forceAA="0" compatLnSpc="1">
            <a:prstTxWarp prst="textNoShape">
              <a:avLst/>
            </a:prstTxWarp>
            <a:noAutofit/>
          </a:bodyPr>
          <a:lstStyle/>
          <a:p>
            <a:pPr eaLnBrk="0" hangingPunct="0">
              <a:spcBef>
                <a:spcPct val="20000"/>
              </a:spcBef>
            </a:pPr>
            <a:endParaRPr lang="de-DE" sz="1200"/>
          </a:p>
        </p:txBody>
      </p:sp>
      <p:sp>
        <p:nvSpPr>
          <p:cNvPr id="69" name="Rectangle 68"/>
          <p:cNvSpPr/>
          <p:nvPr/>
        </p:nvSpPr>
        <p:spPr bwMode="auto">
          <a:xfrm>
            <a:off x="6532771" y="4807325"/>
            <a:ext cx="1404215" cy="718919"/>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200" b="0" i="0" u="none" strike="noStrike" cap="none" normalizeH="0" baseline="0" smtClean="0">
              <a:ln>
                <a:noFill/>
              </a:ln>
              <a:solidFill>
                <a:schemeClr val="tx1"/>
              </a:solidFill>
              <a:effectLst/>
              <a:latin typeface="Arial" charset="0"/>
            </a:endParaRPr>
          </a:p>
        </p:txBody>
      </p:sp>
      <p:sp>
        <p:nvSpPr>
          <p:cNvPr id="70" name="Right Triangle 69"/>
          <p:cNvSpPr/>
          <p:nvPr/>
        </p:nvSpPr>
        <p:spPr bwMode="auto">
          <a:xfrm>
            <a:off x="7935137" y="4138150"/>
            <a:ext cx="1075666" cy="1392033"/>
          </a:xfrm>
          <a:prstGeom prst="rtTriangle">
            <a:avLst/>
          </a:prstGeom>
          <a:solidFill>
            <a:schemeClr val="accent2">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0000" tIns="46800" rIns="90000" bIns="46800" numCol="1" spcCol="0" rtlCol="0" fromWordArt="0" anchor="t" anchorCtr="0" forceAA="0" compatLnSpc="1">
            <a:prstTxWarp prst="textNoShape">
              <a:avLst/>
            </a:prstTxWarp>
            <a:noAutofit/>
          </a:bodyPr>
          <a:lstStyle/>
          <a:p>
            <a:pPr eaLnBrk="0" hangingPunct="0">
              <a:spcBef>
                <a:spcPct val="20000"/>
              </a:spcBef>
            </a:pPr>
            <a:endParaRPr lang="de-DE" sz="1200"/>
          </a:p>
        </p:txBody>
      </p:sp>
      <p:cxnSp>
        <p:nvCxnSpPr>
          <p:cNvPr id="71" name="Straight Connector 70"/>
          <p:cNvCxnSpPr/>
          <p:nvPr/>
        </p:nvCxnSpPr>
        <p:spPr bwMode="auto">
          <a:xfrm>
            <a:off x="5462429" y="3253544"/>
            <a:ext cx="0" cy="2683842"/>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3" name="Straight Connector 72"/>
          <p:cNvCxnSpPr/>
          <p:nvPr/>
        </p:nvCxnSpPr>
        <p:spPr bwMode="auto">
          <a:xfrm>
            <a:off x="6204796" y="4961214"/>
            <a:ext cx="0" cy="976173"/>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75" name="TextBox 74"/>
          <p:cNvSpPr txBox="1"/>
          <p:nvPr/>
        </p:nvSpPr>
        <p:spPr>
          <a:xfrm>
            <a:off x="3650637" y="5671639"/>
            <a:ext cx="1811792" cy="307777"/>
          </a:xfrm>
          <a:prstGeom prst="rect">
            <a:avLst/>
          </a:prstGeom>
          <a:noFill/>
        </p:spPr>
        <p:txBody>
          <a:bodyPr wrap="square" rtlCol="0">
            <a:noAutofit/>
          </a:bodyPr>
          <a:lstStyle/>
          <a:p>
            <a:pPr algn="ctr"/>
            <a:r>
              <a:rPr lang="de-DE" sz="1200" b="1" i="1" dirty="0" smtClean="0"/>
              <a:t>Win</a:t>
            </a:r>
          </a:p>
        </p:txBody>
      </p:sp>
      <p:sp>
        <p:nvSpPr>
          <p:cNvPr id="76" name="TextBox 75"/>
          <p:cNvSpPr txBox="1"/>
          <p:nvPr/>
        </p:nvSpPr>
        <p:spPr>
          <a:xfrm>
            <a:off x="5466828" y="5671639"/>
            <a:ext cx="737969" cy="307777"/>
          </a:xfrm>
          <a:prstGeom prst="rect">
            <a:avLst/>
          </a:prstGeom>
          <a:noFill/>
        </p:spPr>
        <p:txBody>
          <a:bodyPr wrap="square" rtlCol="0">
            <a:noAutofit/>
          </a:bodyPr>
          <a:lstStyle/>
          <a:p>
            <a:pPr algn="ctr"/>
            <a:r>
              <a:rPr lang="de-DE" sz="1200" b="1" i="1" dirty="0" err="1" smtClean="0"/>
              <a:t>Worry</a:t>
            </a:r>
            <a:endParaRPr lang="de-DE" sz="1200" b="1" i="1" dirty="0" smtClean="0"/>
          </a:p>
        </p:txBody>
      </p:sp>
      <p:sp>
        <p:nvSpPr>
          <p:cNvPr id="77" name="TextBox 76"/>
          <p:cNvSpPr txBox="1"/>
          <p:nvPr/>
        </p:nvSpPr>
        <p:spPr>
          <a:xfrm>
            <a:off x="6209269" y="5671639"/>
            <a:ext cx="2801534" cy="307777"/>
          </a:xfrm>
          <a:prstGeom prst="rect">
            <a:avLst/>
          </a:prstGeom>
          <a:noFill/>
        </p:spPr>
        <p:txBody>
          <a:bodyPr wrap="square" rtlCol="0">
            <a:noAutofit/>
          </a:bodyPr>
          <a:lstStyle/>
          <a:p>
            <a:pPr algn="ctr"/>
            <a:r>
              <a:rPr lang="de-DE" sz="1200" b="1" i="1" dirty="0" err="1" smtClean="0"/>
              <a:t>Woe</a:t>
            </a:r>
            <a:endParaRPr lang="de-DE" sz="1200" b="1" i="1" dirty="0" smtClean="0"/>
          </a:p>
        </p:txBody>
      </p:sp>
      <p:cxnSp>
        <p:nvCxnSpPr>
          <p:cNvPr id="78" name="Straight Connector 77"/>
          <p:cNvCxnSpPr/>
          <p:nvPr/>
        </p:nvCxnSpPr>
        <p:spPr bwMode="auto">
          <a:xfrm flipH="1">
            <a:off x="3628994" y="5979415"/>
            <a:ext cx="5545265"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3" name="Straight Connector 82"/>
          <p:cNvCxnSpPr/>
          <p:nvPr/>
        </p:nvCxnSpPr>
        <p:spPr bwMode="auto">
          <a:xfrm flipH="1">
            <a:off x="3628994" y="2340464"/>
            <a:ext cx="150" cy="3638951"/>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87" name="TextBox 86"/>
          <p:cNvSpPr txBox="1"/>
          <p:nvPr/>
        </p:nvSpPr>
        <p:spPr>
          <a:xfrm>
            <a:off x="2914650" y="2340464"/>
            <a:ext cx="699627" cy="400110"/>
          </a:xfrm>
          <a:prstGeom prst="rect">
            <a:avLst/>
          </a:prstGeom>
          <a:noFill/>
        </p:spPr>
        <p:txBody>
          <a:bodyPr wrap="square" rtlCol="0">
            <a:noAutofit/>
          </a:bodyPr>
          <a:lstStyle/>
          <a:p>
            <a:pPr algn="r"/>
            <a:r>
              <a:rPr lang="de-DE" sz="1200" dirty="0" smtClean="0"/>
              <a:t>Erfolg-reich</a:t>
            </a:r>
          </a:p>
        </p:txBody>
      </p:sp>
      <p:sp>
        <p:nvSpPr>
          <p:cNvPr id="88" name="TextBox 87"/>
          <p:cNvSpPr txBox="1"/>
          <p:nvPr/>
        </p:nvSpPr>
        <p:spPr>
          <a:xfrm>
            <a:off x="2926080" y="5579305"/>
            <a:ext cx="688197" cy="400110"/>
          </a:xfrm>
          <a:prstGeom prst="rect">
            <a:avLst/>
          </a:prstGeom>
          <a:noFill/>
        </p:spPr>
        <p:txBody>
          <a:bodyPr wrap="square" rtlCol="0">
            <a:noAutofit/>
          </a:bodyPr>
          <a:lstStyle/>
          <a:p>
            <a:pPr algn="r"/>
            <a:r>
              <a:rPr lang="de-DE" sz="1200" dirty="0" smtClean="0"/>
              <a:t>Erfolg-los</a:t>
            </a:r>
          </a:p>
        </p:txBody>
      </p:sp>
      <p:cxnSp>
        <p:nvCxnSpPr>
          <p:cNvPr id="74" name="Gerade Verbindung 73"/>
          <p:cNvCxnSpPr/>
          <p:nvPr/>
        </p:nvCxnSpPr>
        <p:spPr bwMode="auto">
          <a:xfrm>
            <a:off x="160020" y="2080260"/>
            <a:ext cx="88468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9" name="Gerade Verbindung 78"/>
          <p:cNvCxnSpPr/>
          <p:nvPr/>
        </p:nvCxnSpPr>
        <p:spPr bwMode="auto">
          <a:xfrm>
            <a:off x="160020" y="1558290"/>
            <a:ext cx="88468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80" name="Textfeld 79"/>
          <p:cNvSpPr txBox="1"/>
          <p:nvPr/>
        </p:nvSpPr>
        <p:spPr>
          <a:xfrm>
            <a:off x="346710" y="6382247"/>
            <a:ext cx="1744388"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Sirkin</a:t>
            </a:r>
            <a:r>
              <a:rPr lang="de-DE" sz="1050" dirty="0" smtClean="0">
                <a:solidFill>
                  <a:schemeClr val="bg1">
                    <a:lumMod val="50000"/>
                  </a:schemeClr>
                </a:solidFill>
              </a:rPr>
              <a:t> et al. (2005)</a:t>
            </a:r>
            <a:endParaRPr lang="de-DE" sz="1050" dirty="0">
              <a:solidFill>
                <a:srgbClr val="FF0000"/>
              </a:solidFill>
            </a:endParaRPr>
          </a:p>
        </p:txBody>
      </p:sp>
      <p:sp>
        <p:nvSpPr>
          <p:cNvPr id="84" name="Textfeld 83"/>
          <p:cNvSpPr txBox="1"/>
          <p:nvPr/>
        </p:nvSpPr>
        <p:spPr>
          <a:xfrm>
            <a:off x="217170" y="971550"/>
            <a:ext cx="2544030" cy="307777"/>
          </a:xfrm>
          <a:prstGeom prst="rect">
            <a:avLst/>
          </a:prstGeom>
          <a:noFill/>
        </p:spPr>
        <p:txBody>
          <a:bodyPr wrap="none" rtlCol="0">
            <a:spAutoFit/>
          </a:bodyPr>
          <a:lstStyle/>
          <a:p>
            <a:r>
              <a:rPr lang="de-DE" sz="1400" i="1" dirty="0" smtClean="0">
                <a:solidFill>
                  <a:schemeClr val="bg1">
                    <a:lumMod val="50000"/>
                  </a:schemeClr>
                </a:solidFill>
              </a:rPr>
              <a:t>4. Veränderungsmanagement</a:t>
            </a:r>
            <a:endParaRPr lang="de-DE" sz="1400" i="1" dirty="0">
              <a:solidFill>
                <a:schemeClr val="bg1">
                  <a:lumMod val="50000"/>
                </a:schemeClr>
              </a:solidFill>
            </a:endParaRPr>
          </a:p>
        </p:txBody>
      </p:sp>
      <p:sp>
        <p:nvSpPr>
          <p:cNvPr id="85" name="Textfeld 8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Mit dem DICE-Modell kann die Erfolgswahrscheinlichkeit eines Veränderungsprogramms bestimmt werden (3/3)</a:t>
            </a:r>
            <a:endParaRPr lang="de-DE" sz="1600" b="1" dirty="0">
              <a:solidFill>
                <a:srgbClr val="002060"/>
              </a:solidFill>
            </a:endParaRPr>
          </a:p>
        </p:txBody>
      </p:sp>
      <p:sp>
        <p:nvSpPr>
          <p:cNvPr id="7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218</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835683800"/>
      </p:ext>
    </p:extLst>
  </p:cSld>
  <p:clrMapOvr>
    <a:masterClrMapping/>
  </p:clrMapOvr>
  <p:transition/>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p:cNvSpPr/>
          <p:nvPr/>
        </p:nvSpPr>
        <p:spPr bwMode="auto">
          <a:xfrm>
            <a:off x="304800" y="1003300"/>
            <a:ext cx="8382000" cy="51816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Textfeld 5"/>
          <p:cNvSpPr txBox="1"/>
          <p:nvPr/>
        </p:nvSpPr>
        <p:spPr>
          <a:xfrm>
            <a:off x="550200" y="1096626"/>
            <a:ext cx="7891200" cy="4832092"/>
          </a:xfrm>
          <a:prstGeom prst="rect">
            <a:avLst/>
          </a:prstGeom>
          <a:noFill/>
        </p:spPr>
        <p:txBody>
          <a:bodyPr wrap="square" rtlCol="0">
            <a:spAutoFit/>
          </a:bodyPr>
          <a:lstStyle/>
          <a:p>
            <a:pPr marL="171450" indent="-171450">
              <a:buFont typeface="Arial" panose="020B0604020202020204" pitchFamily="34" charset="0"/>
              <a:buChar char="•"/>
            </a:pPr>
            <a:r>
              <a:rPr lang="en-US" sz="1400" dirty="0"/>
              <a:t>Anthony, S. D. 2012. The New Corporate Garage. Harvard Business Review 90 (9):</a:t>
            </a:r>
            <a:r>
              <a:rPr lang="en-US" sz="1400" dirty="0" smtClean="0"/>
              <a:t>44-53</a:t>
            </a:r>
          </a:p>
          <a:p>
            <a:pPr marL="171450" indent="-171450">
              <a:buFont typeface="Arial" panose="020B0604020202020204" pitchFamily="34" charset="0"/>
              <a:buChar char="•"/>
            </a:pPr>
            <a:r>
              <a:rPr lang="en-US" sz="1400" dirty="0" err="1"/>
              <a:t>Balabanis</a:t>
            </a:r>
            <a:r>
              <a:rPr lang="en-US" sz="1400" dirty="0"/>
              <a:t>, G., und E. </a:t>
            </a:r>
            <a:r>
              <a:rPr lang="en-US" sz="1400" dirty="0" err="1"/>
              <a:t>Katsikea</a:t>
            </a:r>
            <a:r>
              <a:rPr lang="en-US" sz="1400" dirty="0"/>
              <a:t>. 2003. Being an Entrepreneurial Exporter: Does it Pay? International Business Review 12 (2):233-252</a:t>
            </a:r>
            <a:r>
              <a:rPr lang="en-US" sz="1400" dirty="0" smtClean="0"/>
              <a:t>.</a:t>
            </a:r>
          </a:p>
          <a:p>
            <a:pPr marL="171450" indent="-171450">
              <a:buFont typeface="Arial" panose="020B0604020202020204" pitchFamily="34" charset="0"/>
              <a:buChar char="•"/>
            </a:pPr>
            <a:r>
              <a:rPr lang="en-US" sz="1400" dirty="0" err="1"/>
              <a:t>Barringer</a:t>
            </a:r>
            <a:r>
              <a:rPr lang="en-US" sz="1400" dirty="0"/>
              <a:t>, B., und A. </a:t>
            </a:r>
            <a:r>
              <a:rPr lang="en-US" sz="1400" dirty="0" err="1"/>
              <a:t>Bluedorn</a:t>
            </a:r>
            <a:r>
              <a:rPr lang="en-US" sz="1400" dirty="0"/>
              <a:t>. 1999. The Relationship Between Corporate Entrepreneurship and Strategic Management. Strategic Management Journal 20 (5):421-444</a:t>
            </a:r>
            <a:r>
              <a:rPr lang="en-US" sz="1400" dirty="0" smtClean="0"/>
              <a:t>.</a:t>
            </a:r>
            <a:endParaRPr lang="de-DE" sz="1400" dirty="0" smtClean="0"/>
          </a:p>
          <a:p>
            <a:pPr marL="171450" indent="-171450">
              <a:buFont typeface="Arial" panose="020B0604020202020204" pitchFamily="34" charset="0"/>
              <a:buChar char="•"/>
            </a:pPr>
            <a:r>
              <a:rPr lang="de-DE" sz="1400" dirty="0" smtClean="0"/>
              <a:t>Bartsch</a:t>
            </a:r>
            <a:r>
              <a:rPr lang="de-DE" sz="1400" dirty="0"/>
              <a:t>, M., M. </a:t>
            </a:r>
            <a:r>
              <a:rPr lang="de-DE" sz="1400" dirty="0" err="1"/>
              <a:t>Brauck</a:t>
            </a:r>
            <a:r>
              <a:rPr lang="de-DE" sz="1400" dirty="0"/>
              <a:t>, und I. Hülsen. 2012. Zeitungskrise: Frankfurter Rundschau meldet Insolvenz an http://www.spiegel.de/kultur/gesellschaft/frankfurter-rundschau-qualitaetszeitung-meldet-insolvenz-an-a-866984.html. Zugegriffen: 12. Juni 2014</a:t>
            </a:r>
            <a:r>
              <a:rPr lang="de-DE" sz="1400" dirty="0" smtClean="0"/>
              <a:t>. </a:t>
            </a:r>
          </a:p>
          <a:p>
            <a:pPr marL="171450" indent="-171450">
              <a:buFont typeface="Arial" panose="020B0604020202020204" pitchFamily="34" charset="0"/>
              <a:buChar char="•"/>
            </a:pPr>
            <a:r>
              <a:rPr lang="de-DE" sz="1400" dirty="0"/>
              <a:t>Bergmann, J. 2009. Der Talentschuppen. Brand Eins (11):</a:t>
            </a:r>
            <a:r>
              <a:rPr lang="de-DE" sz="1400" dirty="0" smtClean="0"/>
              <a:t>60-65</a:t>
            </a:r>
          </a:p>
          <a:p>
            <a:pPr marL="171450" indent="-171450">
              <a:buFont typeface="Arial" panose="020B0604020202020204" pitchFamily="34" charset="0"/>
              <a:buChar char="•"/>
            </a:pPr>
            <a:r>
              <a:rPr lang="en-US" sz="1400" dirty="0" err="1"/>
              <a:t>Birkinshaw</a:t>
            </a:r>
            <a:r>
              <a:rPr lang="en-US" sz="1400" dirty="0"/>
              <a:t>, J., und C. Gibson. 2004. Building Ambidexterity Into an Organization. MIT Sloan Management Review 45 (4):47-55</a:t>
            </a:r>
            <a:r>
              <a:rPr lang="en-US" sz="1400" dirty="0" smtClean="0"/>
              <a:t>.</a:t>
            </a:r>
          </a:p>
          <a:p>
            <a:pPr marL="171450" indent="-171450">
              <a:buFont typeface="Arial" panose="020B0604020202020204" pitchFamily="34" charset="0"/>
              <a:buChar char="•"/>
            </a:pPr>
            <a:r>
              <a:rPr lang="en-US" sz="1400" dirty="0" err="1"/>
              <a:t>Bosma</a:t>
            </a:r>
            <a:r>
              <a:rPr lang="en-US" sz="1400" dirty="0"/>
              <a:t>, N., S. </a:t>
            </a:r>
            <a:r>
              <a:rPr lang="en-US" sz="1400" dirty="0" err="1"/>
              <a:t>Wennekers</a:t>
            </a:r>
            <a:r>
              <a:rPr lang="en-US" sz="1400" dirty="0"/>
              <a:t>, M. Guerrero, J. </a:t>
            </a:r>
            <a:r>
              <a:rPr lang="en-US" sz="1400" dirty="0" err="1"/>
              <a:t>Amoros</a:t>
            </a:r>
            <a:r>
              <a:rPr lang="en-US" sz="1400" dirty="0"/>
              <a:t>, A. </a:t>
            </a:r>
            <a:r>
              <a:rPr lang="en-US" sz="1400" dirty="0" err="1"/>
              <a:t>Martiarena</a:t>
            </a:r>
            <a:r>
              <a:rPr lang="en-US" sz="1400" dirty="0"/>
              <a:t>, und S. Singer. 2013. Global Entrepreneurship Monitor - Special Report on Entrepreneurial Employee Activity. Babson: Global Entrepreneurship Research Association.</a:t>
            </a:r>
          </a:p>
          <a:p>
            <a:pPr marL="171450" indent="-171450">
              <a:buFont typeface="Arial" panose="020B0604020202020204" pitchFamily="34" charset="0"/>
              <a:buChar char="•"/>
            </a:pPr>
            <a:r>
              <a:rPr lang="en-US" sz="1400" dirty="0" err="1" smtClean="0"/>
              <a:t>Brettel</a:t>
            </a:r>
            <a:r>
              <a:rPr lang="en-US" sz="1400" dirty="0"/>
              <a:t>, M., F. Heinemann, A. </a:t>
            </a:r>
            <a:r>
              <a:rPr lang="en-US" sz="1400" dirty="0" err="1"/>
              <a:t>Engelen</a:t>
            </a:r>
            <a:r>
              <a:rPr lang="en-US" sz="1400" dirty="0"/>
              <a:t>, und S. </a:t>
            </a:r>
            <a:r>
              <a:rPr lang="en-US" sz="1400" dirty="0" err="1"/>
              <a:t>Neubauer</a:t>
            </a:r>
            <a:r>
              <a:rPr lang="en-US" sz="1400" dirty="0"/>
              <a:t>. 2011. Cross-functional Integration of R&amp;D, Marketing, and Manufacturing in Radical and Incremental Product Innovations and its Effects on Project Effectiveness and Efficiency. Journal of Product Innovation Management 28 (2):251–269</a:t>
            </a:r>
            <a:r>
              <a:rPr lang="en-US" sz="1400" dirty="0" smtClean="0"/>
              <a:t>.</a:t>
            </a:r>
          </a:p>
          <a:p>
            <a:pPr marL="171450" indent="-171450">
              <a:buFont typeface="Arial" panose="020B0604020202020204" pitchFamily="34" charset="0"/>
              <a:buChar char="•"/>
            </a:pPr>
            <a:r>
              <a:rPr lang="en-US" sz="1400" dirty="0"/>
              <a:t>Brown, B., und S. Anthony. 2011. How P&amp;G Tripled Its Innovation Success Rate. Harvard Business Review 89 (6):64-72</a:t>
            </a:r>
            <a:r>
              <a:rPr lang="en-US" sz="1400" dirty="0" smtClean="0"/>
              <a:t>.</a:t>
            </a:r>
          </a:p>
          <a:p>
            <a:pPr marL="171450" indent="-171450">
              <a:buFont typeface="Arial" panose="020B0604020202020204" pitchFamily="34" charset="0"/>
              <a:buChar char="•"/>
            </a:pPr>
            <a:r>
              <a:rPr lang="en-US" sz="1400" dirty="0"/>
              <a:t>Burns, P. 2013. Corporate Entrepreneurship - Innovation and Strategy in Large Organizations. 3. </a:t>
            </a:r>
            <a:r>
              <a:rPr lang="en-US" sz="1400" dirty="0" err="1"/>
              <a:t>Aufl</a:t>
            </a:r>
            <a:r>
              <a:rPr lang="en-US" sz="1400" dirty="0"/>
              <a:t>.: Palgrave</a:t>
            </a:r>
            <a:r>
              <a:rPr lang="en-US" sz="1400" dirty="0" smtClean="0"/>
              <a:t>.</a:t>
            </a:r>
            <a:endParaRPr lang="de-DE" sz="1400" dirty="0" smtClean="0"/>
          </a:p>
        </p:txBody>
      </p:sp>
      <p:sp>
        <p:nvSpPr>
          <p:cNvPr id="8" name="Textfeld 7"/>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Literatur</a:t>
            </a:r>
            <a:endParaRPr lang="de-DE" sz="1600" b="1" dirty="0">
              <a:solidFill>
                <a:srgbClr val="002060"/>
              </a:solidFill>
            </a:endParaRPr>
          </a:p>
        </p:txBody>
      </p:sp>
      <p:sp>
        <p:nvSpPr>
          <p:cNvPr id="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219</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223318511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p:cNvSpPr/>
          <p:nvPr/>
        </p:nvSpPr>
        <p:spPr>
          <a:xfrm>
            <a:off x="2884913" y="3066709"/>
            <a:ext cx="3240360" cy="1365828"/>
          </a:xfrm>
          <a:prstGeom prst="ellipse">
            <a:avLst/>
          </a:prstGeom>
          <a:solidFill>
            <a:schemeClr val="accent2">
              <a:lumMod val="20000"/>
              <a:lumOff val="80000"/>
            </a:schemeClr>
          </a:solidFill>
          <a:ln w="3175"/>
        </p:spPr>
        <p:style>
          <a:lnRef idx="2">
            <a:schemeClr val="dk1"/>
          </a:lnRef>
          <a:fillRef idx="1">
            <a:schemeClr val="lt1"/>
          </a:fillRef>
          <a:effectRef idx="0">
            <a:schemeClr val="dk1"/>
          </a:effectRef>
          <a:fontRef idx="minor">
            <a:schemeClr val="dk1"/>
          </a:fontRef>
        </p:style>
        <p:txBody>
          <a:bodyPr rtlCol="0" anchor="ctr"/>
          <a:lstStyle/>
          <a:p>
            <a:pPr algn="ctr"/>
            <a:r>
              <a:rPr lang="de-DE" sz="1400" b="1" dirty="0" smtClean="0">
                <a:latin typeface="Arial" panose="020B0604020202020204" pitchFamily="34" charset="0"/>
                <a:cs typeface="Arial" panose="020B0604020202020204" pitchFamily="34" charset="0"/>
              </a:rPr>
              <a:t>Bewährte Managementpraktiken in mittleren und großen Unternehmen</a:t>
            </a:r>
            <a:endParaRPr lang="de-DE" sz="1400" b="1" dirty="0">
              <a:latin typeface="Arial" panose="020B0604020202020204" pitchFamily="34" charset="0"/>
              <a:cs typeface="Arial" panose="020B0604020202020204" pitchFamily="34" charset="0"/>
            </a:endParaRPr>
          </a:p>
        </p:txBody>
      </p:sp>
      <p:sp>
        <p:nvSpPr>
          <p:cNvPr id="6" name="Rechteck 5"/>
          <p:cNvSpPr/>
          <p:nvPr/>
        </p:nvSpPr>
        <p:spPr>
          <a:xfrm>
            <a:off x="3323063" y="1717287"/>
            <a:ext cx="2375210" cy="914396"/>
          </a:xfrm>
          <a:prstGeom prst="rect">
            <a:avLst/>
          </a:prstGeom>
          <a:noFill/>
          <a:ln w="3175"/>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a:latin typeface="Arial" panose="020B0604020202020204" pitchFamily="34" charset="0"/>
                <a:cs typeface="Arial" panose="020B0604020202020204" pitchFamily="34" charset="0"/>
              </a:rPr>
              <a:t>Fokus auf Effizienz und </a:t>
            </a:r>
            <a:r>
              <a:rPr lang="de-DE" sz="1400" dirty="0" smtClean="0">
                <a:latin typeface="Arial" panose="020B0604020202020204" pitchFamily="34" charset="0"/>
                <a:cs typeface="Arial" panose="020B0604020202020204" pitchFamily="34" charset="0"/>
              </a:rPr>
              <a:t>Rendite</a:t>
            </a:r>
            <a:endParaRPr lang="de-DE" sz="1400" dirty="0">
              <a:latin typeface="Arial" panose="020B0604020202020204" pitchFamily="34" charset="0"/>
              <a:cs typeface="Arial" panose="020B0604020202020204" pitchFamily="34" charset="0"/>
            </a:endParaRPr>
          </a:p>
        </p:txBody>
      </p:sp>
      <p:sp>
        <p:nvSpPr>
          <p:cNvPr id="7" name="Rechteck 6"/>
          <p:cNvSpPr/>
          <p:nvPr/>
        </p:nvSpPr>
        <p:spPr>
          <a:xfrm>
            <a:off x="6336228" y="2993629"/>
            <a:ext cx="2376264" cy="999728"/>
          </a:xfrm>
          <a:prstGeom prst="rect">
            <a:avLst/>
          </a:prstGeom>
          <a:noFill/>
          <a:ln w="3175"/>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a:latin typeface="Arial" panose="020B0604020202020204" pitchFamily="34" charset="0"/>
                <a:cs typeface="Arial" panose="020B0604020202020204" pitchFamily="34" charset="0"/>
              </a:rPr>
              <a:t>Fokus auf standardisierte Regeln und </a:t>
            </a:r>
            <a:r>
              <a:rPr lang="de-DE" sz="1400" dirty="0" smtClean="0">
                <a:latin typeface="Arial" panose="020B0604020202020204" pitchFamily="34" charset="0"/>
                <a:cs typeface="Arial" panose="020B0604020202020204" pitchFamily="34" charset="0"/>
              </a:rPr>
              <a:t>Vorgehensweisen</a:t>
            </a:r>
            <a:endParaRPr lang="de-DE" sz="1400" dirty="0">
              <a:latin typeface="Arial" panose="020B0604020202020204" pitchFamily="34" charset="0"/>
              <a:cs typeface="Arial" panose="020B0604020202020204" pitchFamily="34" charset="0"/>
            </a:endParaRPr>
          </a:p>
        </p:txBody>
      </p:sp>
      <p:sp>
        <p:nvSpPr>
          <p:cNvPr id="8" name="Rechteck 7"/>
          <p:cNvSpPr/>
          <p:nvPr/>
        </p:nvSpPr>
        <p:spPr>
          <a:xfrm>
            <a:off x="4937141" y="4788851"/>
            <a:ext cx="2376264" cy="999728"/>
          </a:xfrm>
          <a:prstGeom prst="rect">
            <a:avLst/>
          </a:prstGeom>
          <a:noFill/>
          <a:ln w="3175"/>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a:latin typeface="Arial" panose="020B0604020202020204" pitchFamily="34" charset="0"/>
                <a:cs typeface="Arial" panose="020B0604020202020204" pitchFamily="34" charset="0"/>
              </a:rPr>
              <a:t>Fokus auf die Vermeidung von </a:t>
            </a:r>
            <a:r>
              <a:rPr lang="de-DE" sz="1400" dirty="0" smtClean="0">
                <a:latin typeface="Arial" panose="020B0604020202020204" pitchFamily="34" charset="0"/>
                <a:cs typeface="Arial" panose="020B0604020202020204" pitchFamily="34" charset="0"/>
              </a:rPr>
              <a:t>Risiko</a:t>
            </a:r>
            <a:endParaRPr lang="de-DE" sz="1400" dirty="0">
              <a:latin typeface="Arial" panose="020B0604020202020204" pitchFamily="34" charset="0"/>
              <a:cs typeface="Arial" panose="020B0604020202020204" pitchFamily="34" charset="0"/>
            </a:endParaRPr>
          </a:p>
        </p:txBody>
      </p:sp>
      <p:sp>
        <p:nvSpPr>
          <p:cNvPr id="9" name="Rechteck 8"/>
          <p:cNvSpPr/>
          <p:nvPr/>
        </p:nvSpPr>
        <p:spPr>
          <a:xfrm>
            <a:off x="1696781" y="4788851"/>
            <a:ext cx="2376264" cy="999728"/>
          </a:xfrm>
          <a:prstGeom prst="rect">
            <a:avLst/>
          </a:prstGeom>
          <a:noFill/>
          <a:ln w="3175"/>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a:latin typeface="Arial" panose="020B0604020202020204" pitchFamily="34" charset="0"/>
                <a:cs typeface="Arial" panose="020B0604020202020204" pitchFamily="34" charset="0"/>
              </a:rPr>
              <a:t>Fokus auf Vergangenheitsdaten bei Entscheidungsprozessen</a:t>
            </a:r>
          </a:p>
        </p:txBody>
      </p:sp>
      <p:sp>
        <p:nvSpPr>
          <p:cNvPr id="11" name="Rechteck 10"/>
          <p:cNvSpPr/>
          <p:nvPr/>
        </p:nvSpPr>
        <p:spPr>
          <a:xfrm>
            <a:off x="354842" y="2993629"/>
            <a:ext cx="2243032" cy="999728"/>
          </a:xfrm>
          <a:prstGeom prst="rect">
            <a:avLst/>
          </a:prstGeom>
          <a:noFill/>
          <a:ln w="3175"/>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a:latin typeface="Arial" panose="020B0604020202020204" pitchFamily="34" charset="0"/>
                <a:cs typeface="Arial" panose="020B0604020202020204" pitchFamily="34" charset="0"/>
              </a:rPr>
              <a:t>Fokus auf konforme Mitarbeiter</a:t>
            </a:r>
          </a:p>
        </p:txBody>
      </p:sp>
      <p:cxnSp>
        <p:nvCxnSpPr>
          <p:cNvPr id="12" name="Gerade Verbindung mit Pfeil 11"/>
          <p:cNvCxnSpPr>
            <a:stCxn id="5" idx="0"/>
            <a:endCxn id="6" idx="2"/>
          </p:cNvCxnSpPr>
          <p:nvPr/>
        </p:nvCxnSpPr>
        <p:spPr>
          <a:xfrm flipV="1">
            <a:off x="4505093" y="2631683"/>
            <a:ext cx="5575" cy="435026"/>
          </a:xfrm>
          <a:prstGeom prst="straightConnector1">
            <a:avLst/>
          </a:prstGeom>
          <a:ln w="3175">
            <a:tailEnd type="arrow"/>
          </a:ln>
        </p:spPr>
        <p:style>
          <a:lnRef idx="1">
            <a:schemeClr val="dk1"/>
          </a:lnRef>
          <a:fillRef idx="0">
            <a:schemeClr val="dk1"/>
          </a:fillRef>
          <a:effectRef idx="0">
            <a:schemeClr val="dk1"/>
          </a:effectRef>
          <a:fontRef idx="minor">
            <a:schemeClr val="tx1"/>
          </a:fontRef>
        </p:style>
      </p:cxnSp>
      <p:cxnSp>
        <p:nvCxnSpPr>
          <p:cNvPr id="13" name="Gerade Verbindung mit Pfeil 12"/>
          <p:cNvCxnSpPr>
            <a:endCxn id="7" idx="1"/>
          </p:cNvCxnSpPr>
          <p:nvPr/>
        </p:nvCxnSpPr>
        <p:spPr>
          <a:xfrm flipV="1">
            <a:off x="6091238" y="3493493"/>
            <a:ext cx="244990" cy="128065"/>
          </a:xfrm>
          <a:prstGeom prst="straightConnector1">
            <a:avLst/>
          </a:prstGeom>
          <a:ln w="3175">
            <a:tailEnd type="arrow"/>
          </a:ln>
        </p:spPr>
        <p:style>
          <a:lnRef idx="1">
            <a:schemeClr val="dk1"/>
          </a:lnRef>
          <a:fillRef idx="0">
            <a:schemeClr val="dk1"/>
          </a:fillRef>
          <a:effectRef idx="0">
            <a:schemeClr val="dk1"/>
          </a:effectRef>
          <a:fontRef idx="minor">
            <a:schemeClr val="tx1"/>
          </a:fontRef>
        </p:style>
      </p:cxnSp>
      <p:cxnSp>
        <p:nvCxnSpPr>
          <p:cNvPr id="14" name="Gerade Verbindung mit Pfeil 13"/>
          <p:cNvCxnSpPr>
            <a:stCxn id="5" idx="5"/>
            <a:endCxn id="8" idx="0"/>
          </p:cNvCxnSpPr>
          <p:nvPr/>
        </p:nvCxnSpPr>
        <p:spPr>
          <a:xfrm>
            <a:off x="5650733" y="4232516"/>
            <a:ext cx="474540" cy="556335"/>
          </a:xfrm>
          <a:prstGeom prst="straightConnector1">
            <a:avLst/>
          </a:prstGeom>
          <a:ln w="3175">
            <a:tailEnd type="arrow"/>
          </a:ln>
        </p:spPr>
        <p:style>
          <a:lnRef idx="1">
            <a:schemeClr val="dk1"/>
          </a:lnRef>
          <a:fillRef idx="0">
            <a:schemeClr val="dk1"/>
          </a:fillRef>
          <a:effectRef idx="0">
            <a:schemeClr val="dk1"/>
          </a:effectRef>
          <a:fontRef idx="minor">
            <a:schemeClr val="tx1"/>
          </a:fontRef>
        </p:style>
      </p:cxnSp>
      <p:cxnSp>
        <p:nvCxnSpPr>
          <p:cNvPr id="15" name="Gerade Verbindung mit Pfeil 14"/>
          <p:cNvCxnSpPr/>
          <p:nvPr/>
        </p:nvCxnSpPr>
        <p:spPr>
          <a:xfrm flipH="1">
            <a:off x="2957718" y="4232516"/>
            <a:ext cx="405045" cy="556335"/>
          </a:xfrm>
          <a:prstGeom prst="straightConnector1">
            <a:avLst/>
          </a:prstGeom>
          <a:ln w="3175">
            <a:tailEnd type="arrow"/>
          </a:ln>
        </p:spPr>
        <p:style>
          <a:lnRef idx="1">
            <a:schemeClr val="dk1"/>
          </a:lnRef>
          <a:fillRef idx="0">
            <a:schemeClr val="dk1"/>
          </a:fillRef>
          <a:effectRef idx="0">
            <a:schemeClr val="dk1"/>
          </a:effectRef>
          <a:fontRef idx="minor">
            <a:schemeClr val="tx1"/>
          </a:fontRef>
        </p:style>
      </p:cxnSp>
      <p:cxnSp>
        <p:nvCxnSpPr>
          <p:cNvPr id="16" name="Gerade Verbindung mit Pfeil 15"/>
          <p:cNvCxnSpPr>
            <a:endCxn id="11" idx="3"/>
          </p:cNvCxnSpPr>
          <p:nvPr/>
        </p:nvCxnSpPr>
        <p:spPr>
          <a:xfrm flipH="1" flipV="1">
            <a:off x="2597874" y="3493493"/>
            <a:ext cx="323126" cy="128066"/>
          </a:xfrm>
          <a:prstGeom prst="straightConnector1">
            <a:avLst/>
          </a:prstGeom>
          <a:ln w="3175">
            <a:tailEnd type="arrow"/>
          </a:ln>
        </p:spPr>
        <p:style>
          <a:lnRef idx="1">
            <a:schemeClr val="dk1"/>
          </a:lnRef>
          <a:fillRef idx="0">
            <a:schemeClr val="dk1"/>
          </a:fillRef>
          <a:effectRef idx="0">
            <a:schemeClr val="dk1"/>
          </a:effectRef>
          <a:fontRef idx="minor">
            <a:schemeClr val="tx1"/>
          </a:fontRef>
        </p:style>
      </p:cxnSp>
      <p:sp>
        <p:nvSpPr>
          <p:cNvPr id="20" name="Textfeld 19"/>
          <p:cNvSpPr txBox="1"/>
          <p:nvPr/>
        </p:nvSpPr>
        <p:spPr>
          <a:xfrm>
            <a:off x="217170" y="386775"/>
            <a:ext cx="8515349" cy="584775"/>
          </a:xfrm>
          <a:prstGeom prst="rect">
            <a:avLst/>
          </a:prstGeom>
          <a:noFill/>
        </p:spPr>
        <p:txBody>
          <a:bodyPr wrap="square" rtlCol="0">
            <a:spAutoFit/>
          </a:bodyPr>
          <a:lstStyle/>
          <a:p>
            <a:r>
              <a:rPr lang="de-DE" sz="1600" b="1" dirty="0">
                <a:solidFill>
                  <a:srgbClr val="002060"/>
                </a:solidFill>
              </a:rPr>
              <a:t>Überblick über bewährte Managementpraktiken in mittelgroßen und großen </a:t>
            </a:r>
            <a:r>
              <a:rPr lang="de-DE" sz="1600" b="1" dirty="0" smtClean="0">
                <a:solidFill>
                  <a:srgbClr val="002060"/>
                </a:solidFill>
              </a:rPr>
              <a:t>Unternehmen</a:t>
            </a:r>
            <a:endParaRPr lang="de-DE" sz="1600" b="1" dirty="0">
              <a:solidFill>
                <a:srgbClr val="002060"/>
              </a:solidFill>
            </a:endParaRPr>
          </a:p>
        </p:txBody>
      </p:sp>
      <p:sp>
        <p:nvSpPr>
          <p:cNvPr id="21" name="Textfeld 20"/>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23" name="Textfeld 22"/>
          <p:cNvSpPr txBox="1"/>
          <p:nvPr/>
        </p:nvSpPr>
        <p:spPr>
          <a:xfrm>
            <a:off x="346710" y="6382247"/>
            <a:ext cx="2977097" cy="438582"/>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a:solidFill>
                  <a:schemeClr val="bg1">
                    <a:lumMod val="50000"/>
                  </a:schemeClr>
                </a:solidFill>
              </a:rPr>
              <a:t>Eigene Darstellung nach Burns (2013</a:t>
            </a:r>
            <a:r>
              <a:rPr lang="de-DE" sz="1050" dirty="0" smtClean="0">
                <a:solidFill>
                  <a:schemeClr val="bg1">
                    <a:lumMod val="50000"/>
                  </a:schemeClr>
                </a:solidFill>
              </a:rPr>
              <a:t>)</a:t>
            </a:r>
            <a:endParaRPr lang="de-DE" sz="1050" dirty="0">
              <a:solidFill>
                <a:schemeClr val="bg1">
                  <a:lumMod val="50000"/>
                </a:schemeClr>
              </a:solidFill>
            </a:endParaRPr>
          </a:p>
          <a:p>
            <a:endParaRPr lang="de-DE" sz="1200" dirty="0">
              <a:solidFill>
                <a:schemeClr val="bg1">
                  <a:lumMod val="50000"/>
                </a:schemeClr>
              </a:solidFill>
            </a:endParaRPr>
          </a:p>
        </p:txBody>
      </p:sp>
      <p:sp>
        <p:nvSpPr>
          <p:cNvPr id="18"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dirty="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22</a:t>
            </a:fld>
            <a:r>
              <a:rPr kumimoji="0" lang="de-DE" sz="1050" b="0" i="0" u="none" strike="noStrike" kern="0" cap="none" spc="0" normalizeH="0" baseline="0" noProof="0" dirty="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cSld>
  <p:clrMapOvr>
    <a:masterClrMapping/>
  </p:clrMapOvr>
  <p:transition/>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304800" y="1003300"/>
            <a:ext cx="8382000" cy="51816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 name="Rechteck 1"/>
          <p:cNvSpPr/>
          <p:nvPr/>
        </p:nvSpPr>
        <p:spPr>
          <a:xfrm>
            <a:off x="561703" y="1108200"/>
            <a:ext cx="7889965" cy="5047536"/>
          </a:xfrm>
          <a:prstGeom prst="rect">
            <a:avLst/>
          </a:prstGeom>
        </p:spPr>
        <p:txBody>
          <a:bodyPr wrap="square">
            <a:spAutoFit/>
          </a:bodyPr>
          <a:lstStyle/>
          <a:p>
            <a:pPr marL="171450" indent="-171450">
              <a:buFont typeface="Arial" panose="020B0604020202020204" pitchFamily="34" charset="0"/>
              <a:buChar char="•"/>
            </a:pPr>
            <a:r>
              <a:rPr lang="en-US" sz="1400" dirty="0"/>
              <a:t>Christensen, C. M., H. B. </a:t>
            </a:r>
            <a:r>
              <a:rPr lang="en-US" sz="1400" dirty="0" err="1"/>
              <a:t>Gregersen</a:t>
            </a:r>
            <a:r>
              <a:rPr lang="en-US" sz="1400" dirty="0"/>
              <a:t>, und J. H. Dyer. 2011. The Innovator's DNA: Mastering the Five Skills of Disruptive Innovators. 1. </a:t>
            </a:r>
            <a:r>
              <a:rPr lang="en-US" sz="1400" dirty="0" err="1"/>
              <a:t>Aufl</a:t>
            </a:r>
            <a:r>
              <a:rPr lang="en-US" sz="1400" dirty="0"/>
              <a:t>. Harvard Business School Press </a:t>
            </a:r>
            <a:endParaRPr lang="de-DE" sz="1400" dirty="0" smtClean="0"/>
          </a:p>
          <a:p>
            <a:pPr marL="171450" indent="-171450">
              <a:buFont typeface="Arial" panose="020B0604020202020204" pitchFamily="34" charset="0"/>
              <a:buChar char="•"/>
            </a:pPr>
            <a:r>
              <a:rPr lang="de-DE" sz="1400" dirty="0" err="1" smtClean="0"/>
              <a:t>Chwallek</a:t>
            </a:r>
            <a:r>
              <a:rPr lang="de-DE" sz="1400" dirty="0"/>
              <a:t>, C., A. Engelen, M. Oswald, und M. </a:t>
            </a:r>
            <a:r>
              <a:rPr lang="de-DE" sz="1400" dirty="0" err="1"/>
              <a:t>Brettel</a:t>
            </a:r>
            <a:r>
              <a:rPr lang="de-DE" sz="1400" dirty="0"/>
              <a:t>. 2012. Die Wirkung des Führungsverhaltens des Top-Managements auf die unternehmerische Orientierung - ein 5-Länder-Vergleich. </a:t>
            </a:r>
            <a:r>
              <a:rPr lang="de-DE" sz="1400" dirty="0" err="1"/>
              <a:t>zfbf</a:t>
            </a:r>
            <a:r>
              <a:rPr lang="de-DE" sz="1400" dirty="0"/>
              <a:t> 64 (2):138-165.</a:t>
            </a:r>
            <a:endParaRPr lang="en-US" sz="1400" dirty="0"/>
          </a:p>
          <a:p>
            <a:pPr marL="171450" indent="-171450">
              <a:buFont typeface="Arial" panose="020B0604020202020204" pitchFamily="34" charset="0"/>
              <a:buChar char="•"/>
            </a:pPr>
            <a:r>
              <a:rPr lang="en-US" sz="1400" dirty="0"/>
              <a:t>Conger, J. A. 1999. Charismatic and Transformational Leadership in Organizations: An Insider's Perspective on these Developing Streams of Research. Leadership Quarterly 10 (2):145-179</a:t>
            </a:r>
            <a:r>
              <a:rPr lang="en-US" sz="1400" dirty="0" smtClean="0"/>
              <a:t>.</a:t>
            </a:r>
          </a:p>
          <a:p>
            <a:pPr marL="171450" indent="-171450">
              <a:buFont typeface="Arial" panose="020B0604020202020204" pitchFamily="34" charset="0"/>
              <a:buChar char="•"/>
            </a:pPr>
            <a:r>
              <a:rPr lang="en-US" sz="1400" dirty="0"/>
              <a:t>Cooper, R. G. 2008. Perspective: The Stage-Gate® Idea-to-Launch Process—Update, What's New, and </a:t>
            </a:r>
            <a:r>
              <a:rPr lang="en-US" sz="1400" dirty="0" err="1"/>
              <a:t>NexGen</a:t>
            </a:r>
            <a:r>
              <a:rPr lang="en-US" sz="1400" dirty="0"/>
              <a:t> Systems. Journal of Product Innovation Management 25 (3):213-232.</a:t>
            </a:r>
          </a:p>
          <a:p>
            <a:pPr marL="171450" indent="-171450">
              <a:buFont typeface="Arial" panose="020B0604020202020204" pitchFamily="34" charset="0"/>
              <a:buChar char="•"/>
            </a:pPr>
            <a:r>
              <a:rPr lang="en-US" sz="1400" dirty="0" err="1"/>
              <a:t>Covin</a:t>
            </a:r>
            <a:r>
              <a:rPr lang="en-US" sz="1400" dirty="0"/>
              <a:t>, J. G., K. M. Green, und D. P. </a:t>
            </a:r>
            <a:r>
              <a:rPr lang="en-US" sz="1400" dirty="0" err="1"/>
              <a:t>Slevin</a:t>
            </a:r>
            <a:r>
              <a:rPr lang="en-US" sz="1400" dirty="0"/>
              <a:t>. 2006. Strategic Process Effects on the Entrepreneurial Orientation-Sales Growth Rate Relationship. Entrepreneurship: Theory &amp; Practice 30 (1):57-81</a:t>
            </a:r>
            <a:r>
              <a:rPr lang="en-US" sz="1400" dirty="0" smtClean="0"/>
              <a:t>.</a:t>
            </a:r>
          </a:p>
          <a:p>
            <a:pPr marL="171450" indent="-171450">
              <a:buFont typeface="Arial" panose="020B0604020202020204" pitchFamily="34" charset="0"/>
              <a:buChar char="•"/>
            </a:pPr>
            <a:r>
              <a:rPr lang="en-US" sz="1400" dirty="0"/>
              <a:t>Day, G. 2007. Is It Real? Can We Win? Is It Worth Doing? Managing Risk and Reward in an Innovation Portfolio. Harvard Business Review 85 (12):110-120</a:t>
            </a:r>
            <a:r>
              <a:rPr lang="en-US" sz="1400" dirty="0" smtClean="0"/>
              <a:t>.</a:t>
            </a:r>
          </a:p>
          <a:p>
            <a:pPr marL="171450" indent="-171450">
              <a:buFont typeface="Arial" panose="020B0604020202020204" pitchFamily="34" charset="0"/>
              <a:buChar char="•"/>
            </a:pPr>
            <a:r>
              <a:rPr lang="en-US" sz="1400" dirty="0" err="1" smtClean="0"/>
              <a:t>Dähne</a:t>
            </a:r>
            <a:r>
              <a:rPr lang="en-US" sz="1400" dirty="0" smtClean="0"/>
              <a:t>, K. H. (</a:t>
            </a:r>
            <a:r>
              <a:rPr lang="en-US" sz="1400" dirty="0" err="1" smtClean="0"/>
              <a:t>Hrsg</a:t>
            </a:r>
            <a:r>
              <a:rPr lang="en-US" sz="1400" dirty="0" smtClean="0"/>
              <a:t>.) 2014. </a:t>
            </a:r>
            <a:r>
              <a:rPr lang="de-DE" sz="1400" dirty="0"/>
              <a:t>DIY+ Garten-Statistik </a:t>
            </a:r>
            <a:r>
              <a:rPr lang="de-DE" sz="1400" dirty="0" smtClean="0"/>
              <a:t>2014. Das </a:t>
            </a:r>
            <a:r>
              <a:rPr lang="de-DE" sz="1400" dirty="0"/>
              <a:t>Zahlen-Kompendium der Baumarkt- und </a:t>
            </a:r>
            <a:r>
              <a:rPr lang="de-DE" sz="1400" dirty="0" smtClean="0"/>
              <a:t>Gartencenter-Branche</a:t>
            </a:r>
            <a:r>
              <a:rPr lang="de-DE" sz="1400" dirty="0"/>
              <a:t>. Ettlingen: </a:t>
            </a:r>
            <a:r>
              <a:rPr lang="de-DE" sz="1400" dirty="0" err="1"/>
              <a:t>Dähne</a:t>
            </a:r>
            <a:r>
              <a:rPr lang="de-DE" sz="1400" dirty="0"/>
              <a:t> Verlag </a:t>
            </a:r>
            <a:r>
              <a:rPr lang="de-DE" sz="1400" dirty="0" smtClean="0"/>
              <a:t>GmbH.</a:t>
            </a:r>
            <a:endParaRPr lang="en-US" sz="1400" dirty="0" smtClean="0"/>
          </a:p>
          <a:p>
            <a:pPr marL="171450" indent="-171450">
              <a:buFont typeface="Arial" panose="020B0604020202020204" pitchFamily="34" charset="0"/>
              <a:buChar char="•"/>
            </a:pPr>
            <a:r>
              <a:rPr lang="en-US" sz="1400" dirty="0" err="1"/>
              <a:t>Deshpandé</a:t>
            </a:r>
            <a:r>
              <a:rPr lang="en-US" sz="1400" dirty="0"/>
              <a:t>, R., und J. Farley. 2004. Organizational Culture, Market Orientation, Innovativeness, and Firm Performance: An International Research Odyssey. International Journal of Research in Marketing 21 (1):3-22.</a:t>
            </a:r>
          </a:p>
          <a:p>
            <a:pPr marL="171450" indent="-171450">
              <a:buFont typeface="Arial" panose="020B0604020202020204" pitchFamily="34" charset="0"/>
              <a:buChar char="•"/>
            </a:pPr>
            <a:r>
              <a:rPr lang="en-US" sz="1400" dirty="0" err="1"/>
              <a:t>Dess</a:t>
            </a:r>
            <a:r>
              <a:rPr lang="en-US" sz="1400" dirty="0"/>
              <a:t>, G. G., und G. T. Lumpkin. 2005. The Role of Entrepreneurial Orientation in Stimulating Effective Corporate Entrepreneurship. Academy of Management Executive 19 (1):147-156</a:t>
            </a:r>
          </a:p>
          <a:p>
            <a:pPr marL="171450" indent="-171450">
              <a:buFont typeface="Arial" panose="020B0604020202020204" pitchFamily="34" charset="0"/>
              <a:buChar char="•"/>
            </a:pPr>
            <a:r>
              <a:rPr lang="en-US" sz="1400" dirty="0"/>
              <a:t>Dyer, J. W. G. 1994. Toward a Theory of Entrepreneurial Careers. Entrepreneurship: Theory &amp; Practice 19 (2):7-21</a:t>
            </a:r>
            <a:r>
              <a:rPr lang="en-US" sz="1400" dirty="0" smtClean="0"/>
              <a:t>.</a:t>
            </a:r>
            <a:endParaRPr lang="en-US" sz="1400" dirty="0"/>
          </a:p>
        </p:txBody>
      </p:sp>
      <p:sp>
        <p:nvSpPr>
          <p:cNvPr id="6" name="Textfeld 5"/>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Literatur</a:t>
            </a:r>
            <a:endParaRPr lang="de-DE" sz="1600" b="1" dirty="0">
              <a:solidFill>
                <a:srgbClr val="002060"/>
              </a:solidFill>
            </a:endParaRPr>
          </a:p>
        </p:txBody>
      </p:sp>
      <p:sp>
        <p:nvSpPr>
          <p:cNvPr id="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220</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867355963"/>
      </p:ext>
    </p:extLst>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304800" y="1003300"/>
            <a:ext cx="8382000" cy="51816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543890" y="1099659"/>
            <a:ext cx="7891200" cy="5047536"/>
          </a:xfrm>
          <a:prstGeom prst="rect">
            <a:avLst/>
          </a:prstGeom>
          <a:noFill/>
        </p:spPr>
        <p:txBody>
          <a:bodyPr wrap="square" rtlCol="0">
            <a:spAutoFit/>
          </a:bodyPr>
          <a:lstStyle/>
          <a:p>
            <a:pPr marL="171450" indent="-171450">
              <a:buFont typeface="Arial" panose="020B0604020202020204" pitchFamily="34" charset="0"/>
              <a:buChar char="•"/>
            </a:pPr>
            <a:r>
              <a:rPr lang="en-US" sz="1400" dirty="0" err="1"/>
              <a:t>Engelen</a:t>
            </a:r>
            <a:r>
              <a:rPr lang="en-US" sz="1400" dirty="0"/>
              <a:t>, A., V. Gupta, L. </a:t>
            </a:r>
            <a:r>
              <a:rPr lang="en-US" sz="1400" dirty="0" err="1"/>
              <a:t>Strenger</a:t>
            </a:r>
            <a:r>
              <a:rPr lang="en-US" sz="1400" dirty="0"/>
              <a:t>, und M. </a:t>
            </a:r>
            <a:r>
              <a:rPr lang="en-US" sz="1400" dirty="0" err="1"/>
              <a:t>Brettel</a:t>
            </a:r>
            <a:r>
              <a:rPr lang="en-US" sz="1400" dirty="0"/>
              <a:t>. 2013. Entrepreneurial Orientation, Firm Performance, and the Moderating Role of Transformational Leadership Behaviors. Journal of Management </a:t>
            </a:r>
            <a:r>
              <a:rPr lang="en-US" sz="1400" dirty="0" err="1"/>
              <a:t>im</a:t>
            </a:r>
            <a:r>
              <a:rPr lang="en-US" sz="1400" dirty="0"/>
              <a:t> </a:t>
            </a:r>
            <a:r>
              <a:rPr lang="en-US" sz="1400" dirty="0" err="1"/>
              <a:t>Druck</a:t>
            </a:r>
            <a:r>
              <a:rPr lang="en-US" sz="1400" dirty="0"/>
              <a:t>.</a:t>
            </a:r>
          </a:p>
          <a:p>
            <a:pPr marL="171450" indent="-171450">
              <a:buFont typeface="Arial" panose="020B0604020202020204" pitchFamily="34" charset="0"/>
              <a:buChar char="•"/>
            </a:pPr>
            <a:r>
              <a:rPr lang="en-US" sz="1400" dirty="0" err="1"/>
              <a:t>Entrialgo</a:t>
            </a:r>
            <a:r>
              <a:rPr lang="en-US" sz="1400" dirty="0"/>
              <a:t>, M., E. Fernandez, und C. Vasquez. 2001. The Effect of the </a:t>
            </a:r>
            <a:r>
              <a:rPr lang="en-US" sz="1400" dirty="0" err="1"/>
              <a:t>Orginzational</a:t>
            </a:r>
            <a:r>
              <a:rPr lang="en-US" sz="1400" dirty="0"/>
              <a:t> Context on SME's Entrepreneurship: Some Spanish Evidence. Small Business Economics 16 (3):223-236.</a:t>
            </a:r>
          </a:p>
          <a:p>
            <a:pPr marL="171450" indent="-171450">
              <a:buFont typeface="Arial" panose="020B0604020202020204" pitchFamily="34" charset="0"/>
              <a:buChar char="•"/>
            </a:pPr>
            <a:r>
              <a:rPr lang="en-US" sz="1400" dirty="0"/>
              <a:t>Forbes. 2013. The World's Most Innovative Companies. http://www.forbes.com/innovative-companies/list/. </a:t>
            </a:r>
            <a:r>
              <a:rPr lang="en-US" sz="1400" dirty="0" err="1"/>
              <a:t>Zugegriffen</a:t>
            </a:r>
            <a:r>
              <a:rPr lang="en-US" sz="1400" dirty="0"/>
              <a:t>: 1. </a:t>
            </a:r>
            <a:r>
              <a:rPr lang="en-US" sz="1400" dirty="0" err="1"/>
              <a:t>Juli</a:t>
            </a:r>
            <a:r>
              <a:rPr lang="en-US" sz="1400" dirty="0"/>
              <a:t> 2014.</a:t>
            </a:r>
          </a:p>
          <a:p>
            <a:pPr marL="171450" indent="-171450">
              <a:buFont typeface="Arial" panose="020B0604020202020204" pitchFamily="34" charset="0"/>
              <a:buChar char="•"/>
            </a:pPr>
            <a:r>
              <a:rPr lang="en-US" sz="1400" dirty="0" err="1"/>
              <a:t>Fusfeld</a:t>
            </a:r>
            <a:r>
              <a:rPr lang="en-US" sz="1400" dirty="0"/>
              <a:t>, A. 1978. How to Put Technology into Corporate Planning. Technology Review 80 (6):51-55.</a:t>
            </a:r>
          </a:p>
          <a:p>
            <a:pPr marL="171450" indent="-171450">
              <a:buFont typeface="Arial" panose="020B0604020202020204" pitchFamily="34" charset="0"/>
              <a:buChar char="•"/>
            </a:pPr>
            <a:r>
              <a:rPr lang="en-US" sz="1400" dirty="0"/>
              <a:t>Garvin, D., und L. Levesque. 2006. Meeting the Challenge of Corporate Entrepreneurship. Harvard Business Review 84 (10):102-112</a:t>
            </a:r>
          </a:p>
          <a:p>
            <a:pPr marL="171450" indent="-171450">
              <a:buFont typeface="Arial" panose="020B0604020202020204" pitchFamily="34" charset="0"/>
              <a:buChar char="•"/>
            </a:pPr>
            <a:r>
              <a:rPr lang="en-US" sz="1400" dirty="0" err="1"/>
              <a:t>Govindarajan</a:t>
            </a:r>
            <a:r>
              <a:rPr lang="en-US" sz="1400" dirty="0"/>
              <a:t>, V., und J. Desai. 2013. Recognize </a:t>
            </a:r>
            <a:r>
              <a:rPr lang="en-US" sz="1400" dirty="0" err="1"/>
              <a:t>Intrapreneurs</a:t>
            </a:r>
            <a:r>
              <a:rPr lang="en-US" sz="1400" dirty="0"/>
              <a:t> Before They Leave. http://blogs.hbr.org/2013/09/recognize_intrapreneurs/. </a:t>
            </a:r>
            <a:r>
              <a:rPr lang="en-US" sz="1400" dirty="0" err="1"/>
              <a:t>Zugegriffen</a:t>
            </a:r>
            <a:r>
              <a:rPr lang="en-US" sz="1400" dirty="0"/>
              <a:t>: 29. September 2013.</a:t>
            </a:r>
          </a:p>
          <a:p>
            <a:pPr marL="171450" indent="-171450">
              <a:buFont typeface="Arial" panose="020B0604020202020204" pitchFamily="34" charset="0"/>
              <a:buChar char="•"/>
            </a:pPr>
            <a:r>
              <a:rPr lang="en-US" sz="1400" dirty="0"/>
              <a:t>Gupta, V., I. C. MacMillan, und G. </a:t>
            </a:r>
            <a:r>
              <a:rPr lang="en-US" sz="1400" dirty="0" err="1"/>
              <a:t>Surie</a:t>
            </a:r>
            <a:r>
              <a:rPr lang="en-US" sz="1400" dirty="0"/>
              <a:t>. 2004. Entrepreneurial Leadership: Developing and Measuring a Cross-Cultural Construct. Journal of Business Venturing 19 (2):241-260</a:t>
            </a:r>
            <a:r>
              <a:rPr lang="en-US" sz="1400" dirty="0" smtClean="0"/>
              <a:t>.</a:t>
            </a:r>
          </a:p>
          <a:p>
            <a:pPr marL="171450" indent="-171450">
              <a:buFont typeface="Arial" panose="020B0604020202020204" pitchFamily="34" charset="0"/>
              <a:buChar char="•"/>
            </a:pPr>
            <a:r>
              <a:rPr lang="en-US" sz="1400" dirty="0" smtClean="0"/>
              <a:t>Hanks</a:t>
            </a:r>
            <a:r>
              <a:rPr lang="en-US" sz="1400" dirty="0"/>
              <a:t>, S., C. Watson, E. Jansen, und G. Chandler. 1993. </a:t>
            </a:r>
            <a:r>
              <a:rPr lang="en-US" sz="1400" dirty="0" err="1"/>
              <a:t>Tighening</a:t>
            </a:r>
            <a:r>
              <a:rPr lang="en-US" sz="1400" dirty="0"/>
              <a:t> the Life-Cycle Construct: A Taxonomic Study of Growth Stage Configurations in High-Technology Organizations. Entrepreneurship Theory and Practice 18 (2):5-29.</a:t>
            </a:r>
          </a:p>
          <a:p>
            <a:pPr marL="171450" indent="-171450">
              <a:buFont typeface="Arial" panose="020B0604020202020204" pitchFamily="34" charset="0"/>
              <a:buChar char="•"/>
            </a:pPr>
            <a:r>
              <a:rPr lang="en-US" sz="1400" dirty="0" err="1" smtClean="0"/>
              <a:t>Hannemann</a:t>
            </a:r>
            <a:r>
              <a:rPr lang="en-US" sz="1400" dirty="0"/>
              <a:t>, M. 2011. Die </a:t>
            </a:r>
            <a:r>
              <a:rPr lang="en-US" sz="1400" dirty="0" err="1"/>
              <a:t>Freischwimmer</a:t>
            </a:r>
            <a:r>
              <a:rPr lang="en-US" sz="1400" dirty="0"/>
              <a:t>. Brand </a:t>
            </a:r>
            <a:r>
              <a:rPr lang="en-US" sz="1400" dirty="0" err="1"/>
              <a:t>Eins</a:t>
            </a:r>
            <a:r>
              <a:rPr lang="en-US" sz="1400" dirty="0"/>
              <a:t> (6):94-97</a:t>
            </a:r>
            <a:r>
              <a:rPr lang="en-US" sz="1400" dirty="0" smtClean="0"/>
              <a:t>.</a:t>
            </a:r>
          </a:p>
          <a:p>
            <a:pPr marL="171450" indent="-171450">
              <a:buFont typeface="Arial" panose="020B0604020202020204" pitchFamily="34" charset="0"/>
              <a:buChar char="•"/>
            </a:pPr>
            <a:r>
              <a:rPr lang="en-US" sz="1400" dirty="0"/>
              <a:t>Hansen, M., N. </a:t>
            </a:r>
            <a:r>
              <a:rPr lang="en-US" sz="1400" dirty="0" err="1"/>
              <a:t>Nohria</a:t>
            </a:r>
            <a:r>
              <a:rPr lang="en-US" sz="1400" dirty="0"/>
              <a:t>, und T. Tierney. 1999. What's Your Strategy for Managing Knowledge? Harvard Business Review:1-10.</a:t>
            </a:r>
            <a:endParaRPr lang="en-US" sz="1400" dirty="0" smtClean="0"/>
          </a:p>
          <a:p>
            <a:endParaRPr lang="de-DE" sz="1400" dirty="0"/>
          </a:p>
          <a:p>
            <a:pPr marL="171450" indent="-171450">
              <a:buFont typeface="Arial" panose="020B0604020202020204" pitchFamily="34" charset="0"/>
              <a:buChar char="•"/>
            </a:pPr>
            <a:endParaRPr lang="de-DE" sz="1400" dirty="0" smtClean="0"/>
          </a:p>
        </p:txBody>
      </p:sp>
      <p:sp>
        <p:nvSpPr>
          <p:cNvPr id="7" name="Textfeld 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Literatur</a:t>
            </a:r>
            <a:endParaRPr lang="de-DE" sz="1600" b="1" dirty="0">
              <a:solidFill>
                <a:srgbClr val="002060"/>
              </a:solidFill>
            </a:endParaRPr>
          </a:p>
        </p:txBody>
      </p:sp>
      <p:sp>
        <p:nvSpPr>
          <p:cNvPr id="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221</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207784932"/>
      </p:ext>
    </p:extLst>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304800" y="1003300"/>
            <a:ext cx="8382000" cy="51816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Rechteck 4"/>
          <p:cNvSpPr/>
          <p:nvPr/>
        </p:nvSpPr>
        <p:spPr>
          <a:xfrm>
            <a:off x="548645" y="983390"/>
            <a:ext cx="7891200" cy="5755422"/>
          </a:xfrm>
          <a:prstGeom prst="rect">
            <a:avLst/>
          </a:prstGeom>
        </p:spPr>
        <p:txBody>
          <a:bodyPr wrap="square">
            <a:spAutoFit/>
          </a:bodyPr>
          <a:lstStyle/>
          <a:p>
            <a:pPr marL="171450" indent="-171450">
              <a:buFont typeface="Arial" panose="020B0604020202020204" pitchFamily="34" charset="0"/>
              <a:buChar char="•"/>
            </a:pPr>
            <a:r>
              <a:rPr lang="en-US" sz="1400" dirty="0" err="1"/>
              <a:t>Hempelmann</a:t>
            </a:r>
            <a:r>
              <a:rPr lang="en-US" sz="1400" dirty="0"/>
              <a:t>, F., und A. </a:t>
            </a:r>
            <a:r>
              <a:rPr lang="en-US" sz="1400" dirty="0" err="1"/>
              <a:t>Engelen</a:t>
            </a:r>
            <a:r>
              <a:rPr lang="en-US" sz="1400" dirty="0"/>
              <a:t>. 2014. Integration of Finance with Marketing and R&amp;D in New Product Development: The Role of Project Stage Journal of Product Innovation Management </a:t>
            </a:r>
            <a:r>
              <a:rPr lang="en-US" sz="1400" dirty="0" err="1"/>
              <a:t>im</a:t>
            </a:r>
            <a:r>
              <a:rPr lang="en-US" sz="1400" dirty="0"/>
              <a:t> </a:t>
            </a:r>
            <a:r>
              <a:rPr lang="en-US" sz="1400" dirty="0" err="1"/>
              <a:t>Druck</a:t>
            </a:r>
            <a:r>
              <a:rPr lang="en-US" sz="1400" dirty="0"/>
              <a:t>.</a:t>
            </a:r>
          </a:p>
          <a:p>
            <a:pPr marL="171450" indent="-171450">
              <a:buFont typeface="Arial" panose="020B0604020202020204" pitchFamily="34" charset="0"/>
              <a:buChar char="•"/>
            </a:pPr>
            <a:r>
              <a:rPr lang="en-US" sz="1400" dirty="0" err="1"/>
              <a:t>Hippel</a:t>
            </a:r>
            <a:r>
              <a:rPr lang="en-US" sz="1400" dirty="0"/>
              <a:t>, E. v. 1986. Lead Users: A source of Novel Product Concepts. Management Science 32 (7):791-805.</a:t>
            </a:r>
          </a:p>
          <a:p>
            <a:pPr marL="171450" indent="-171450">
              <a:buFont typeface="Arial" panose="020B0604020202020204" pitchFamily="34" charset="0"/>
              <a:buChar char="•"/>
            </a:pPr>
            <a:r>
              <a:rPr lang="en-US" sz="1400" dirty="0"/>
              <a:t>Hornsby, J. S., D. F. </a:t>
            </a:r>
            <a:r>
              <a:rPr lang="en-US" sz="1400" dirty="0" err="1"/>
              <a:t>Kuratko</a:t>
            </a:r>
            <a:r>
              <a:rPr lang="en-US" sz="1400" dirty="0"/>
              <a:t>, und S. A. Zahra. 2002. Middle Managers' Perception of the Internal Environment for Corporate Entrepreneurship: Assessing a Measurement Scale. Journal of Business Venturing 17 (3):253-273.</a:t>
            </a:r>
          </a:p>
          <a:p>
            <a:pPr marL="171450" indent="-171450">
              <a:buFont typeface="Arial" panose="020B0604020202020204" pitchFamily="34" charset="0"/>
              <a:buChar char="•"/>
            </a:pPr>
            <a:r>
              <a:rPr lang="en-US" sz="1400" dirty="0"/>
              <a:t>Howell, J. M., und C. A. Higgins. 1990. Champions of Change: Identifying, Understanding, and Supporting Champions of Technological Innovations. Organizational Dynamics 19 (1):40-55.</a:t>
            </a:r>
          </a:p>
          <a:p>
            <a:pPr marL="171450" indent="-171450">
              <a:buFont typeface="Arial" panose="020B0604020202020204" pitchFamily="34" charset="0"/>
              <a:buChar char="•"/>
            </a:pPr>
            <a:r>
              <a:rPr lang="en-US" sz="1400" dirty="0" err="1"/>
              <a:t>Hungenberg</a:t>
            </a:r>
            <a:r>
              <a:rPr lang="en-US" sz="1400" dirty="0"/>
              <a:t>, H. 2012. </a:t>
            </a:r>
            <a:r>
              <a:rPr lang="en-US" sz="1400" dirty="0" err="1"/>
              <a:t>Strategisches</a:t>
            </a:r>
            <a:r>
              <a:rPr lang="en-US" sz="1400" dirty="0"/>
              <a:t> Management in </a:t>
            </a:r>
            <a:r>
              <a:rPr lang="en-US" sz="1400" dirty="0" err="1"/>
              <a:t>Unternehmen</a:t>
            </a:r>
            <a:r>
              <a:rPr lang="en-US" sz="1400" dirty="0"/>
              <a:t>: </a:t>
            </a:r>
            <a:r>
              <a:rPr lang="en-US" sz="1400" dirty="0" err="1"/>
              <a:t>Ziele</a:t>
            </a:r>
            <a:r>
              <a:rPr lang="en-US" sz="1400" dirty="0"/>
              <a:t> - </a:t>
            </a:r>
            <a:r>
              <a:rPr lang="en-US" sz="1400" dirty="0" err="1"/>
              <a:t>Prozesse</a:t>
            </a:r>
            <a:r>
              <a:rPr lang="en-US" sz="1400" dirty="0"/>
              <a:t> - </a:t>
            </a:r>
            <a:r>
              <a:rPr lang="en-US" sz="1400" dirty="0" err="1"/>
              <a:t>Verfahren</a:t>
            </a:r>
            <a:r>
              <a:rPr lang="en-US" sz="1400" dirty="0"/>
              <a:t>. 7. </a:t>
            </a:r>
            <a:r>
              <a:rPr lang="en-US" sz="1400" dirty="0" err="1"/>
              <a:t>Aufl</a:t>
            </a:r>
            <a:r>
              <a:rPr lang="en-US" sz="1400" dirty="0"/>
              <a:t>. Wiesbaden: </a:t>
            </a:r>
            <a:r>
              <a:rPr lang="en-US" sz="1400" dirty="0" err="1"/>
              <a:t>Gabler</a:t>
            </a:r>
            <a:r>
              <a:rPr lang="en-US" sz="1400" dirty="0"/>
              <a:t>.</a:t>
            </a:r>
          </a:p>
          <a:p>
            <a:pPr marL="171450" indent="-171450">
              <a:buFont typeface="Arial" panose="020B0604020202020204" pitchFamily="34" charset="0"/>
              <a:buChar char="•"/>
            </a:pPr>
            <a:r>
              <a:rPr lang="en-US" sz="1400" dirty="0"/>
              <a:t>Hurley, R. 2006. The Decision to Trust. Harvard Business Review 84 (9):55-62.</a:t>
            </a:r>
          </a:p>
          <a:p>
            <a:pPr marL="171450" indent="-171450">
              <a:buFont typeface="Arial" panose="020B0604020202020204" pitchFamily="34" charset="0"/>
              <a:buChar char="•"/>
            </a:pPr>
            <a:r>
              <a:rPr lang="en-US" sz="1400" dirty="0"/>
              <a:t>Isaacson, W. 2011. Steve Jobs. 1. </a:t>
            </a:r>
            <a:r>
              <a:rPr lang="en-US" sz="1400" dirty="0" err="1"/>
              <a:t>Aufl</a:t>
            </a:r>
            <a:r>
              <a:rPr lang="en-US" sz="1400" dirty="0"/>
              <a:t>.: Simon &amp; Schuster.</a:t>
            </a:r>
          </a:p>
          <a:p>
            <a:pPr marL="171450" indent="-171450">
              <a:buFont typeface="Arial" panose="020B0604020202020204" pitchFamily="34" charset="0"/>
              <a:buChar char="•"/>
            </a:pPr>
            <a:r>
              <a:rPr lang="en-US" sz="1400" dirty="0" err="1"/>
              <a:t>Jaworski</a:t>
            </a:r>
            <a:r>
              <a:rPr lang="en-US" sz="1400" dirty="0"/>
              <a:t>, B., und A. </a:t>
            </a:r>
            <a:r>
              <a:rPr lang="en-US" sz="1400" dirty="0" err="1"/>
              <a:t>Kohli</a:t>
            </a:r>
            <a:r>
              <a:rPr lang="en-US" sz="1400" dirty="0"/>
              <a:t>. 1993. Market Orientation: Antecedents and Consequences. Journal of Marketing 57 (3):53-70.</a:t>
            </a:r>
          </a:p>
          <a:p>
            <a:pPr marL="171450" indent="-171450">
              <a:buFont typeface="Arial" panose="020B0604020202020204" pitchFamily="34" charset="0"/>
              <a:buChar char="•"/>
            </a:pPr>
            <a:r>
              <a:rPr lang="en-US" sz="1400" dirty="0" err="1"/>
              <a:t>Jaworski</a:t>
            </a:r>
            <a:r>
              <a:rPr lang="en-US" sz="1400" dirty="0"/>
              <a:t>, B., A. </a:t>
            </a:r>
            <a:r>
              <a:rPr lang="en-US" sz="1400" dirty="0" err="1"/>
              <a:t>Kohli</a:t>
            </a:r>
            <a:r>
              <a:rPr lang="en-US" sz="1400" dirty="0"/>
              <a:t>, und A. </a:t>
            </a:r>
            <a:r>
              <a:rPr lang="en-US" sz="1400" dirty="0" err="1"/>
              <a:t>Sahay</a:t>
            </a:r>
            <a:r>
              <a:rPr lang="en-US" sz="1400" dirty="0"/>
              <a:t>. 2000. Market-Driven Versus Driving Markets. Journal of the Academy of Marketing Science 28 (1):45-54</a:t>
            </a:r>
            <a:r>
              <a:rPr lang="en-US" sz="1400" dirty="0" smtClean="0"/>
              <a:t>.</a:t>
            </a:r>
          </a:p>
          <a:p>
            <a:pPr marL="171450" indent="-171450">
              <a:buFont typeface="Arial" panose="020B0604020202020204" pitchFamily="34" charset="0"/>
              <a:buChar char="•"/>
            </a:pPr>
            <a:r>
              <a:rPr lang="en-US" sz="1400" dirty="0" err="1" smtClean="0"/>
              <a:t>Jouret</a:t>
            </a:r>
            <a:r>
              <a:rPr lang="en-US" sz="1400" dirty="0" smtClean="0"/>
              <a:t>, G. 2009. Inside Cisco’s Search For The Next Big Idea. Harvard Business Review 87 (9): 43-45</a:t>
            </a:r>
            <a:endParaRPr lang="en-US" sz="1400" dirty="0"/>
          </a:p>
          <a:p>
            <a:pPr marL="171450" indent="-171450">
              <a:buFont typeface="Arial" panose="020B0604020202020204" pitchFamily="34" charset="0"/>
              <a:buChar char="•"/>
            </a:pPr>
            <a:r>
              <a:rPr lang="en-US" sz="1400" dirty="0"/>
              <a:t>Keller, S., und C. Price. 2011. Beyond Performance: How Great Organizations Build Ultimate Competitive Advantage. 1. </a:t>
            </a:r>
            <a:r>
              <a:rPr lang="en-US" sz="1400" dirty="0" err="1"/>
              <a:t>Aufl</a:t>
            </a:r>
            <a:r>
              <a:rPr lang="en-US" sz="1400" dirty="0"/>
              <a:t>.: Wiley.</a:t>
            </a:r>
          </a:p>
          <a:p>
            <a:pPr marL="171450" indent="-171450">
              <a:buFont typeface="Arial" panose="020B0604020202020204" pitchFamily="34" charset="0"/>
              <a:buChar char="•"/>
            </a:pPr>
            <a:r>
              <a:rPr lang="en-US" sz="1400" dirty="0"/>
              <a:t>Kelly, D., und T. </a:t>
            </a:r>
            <a:r>
              <a:rPr lang="en-US" sz="1400" dirty="0" err="1"/>
              <a:t>Amburgey</a:t>
            </a:r>
            <a:r>
              <a:rPr lang="en-US" sz="1400" dirty="0"/>
              <a:t>. 1991. Organizational Inertia and Momentum: A Dynamic Model of Strategic Change. Academy of Management Journal 34 (3):591-612.</a:t>
            </a:r>
          </a:p>
          <a:p>
            <a:pPr marL="171450" indent="-171450">
              <a:buFont typeface="Arial" panose="020B0604020202020204" pitchFamily="34" charset="0"/>
              <a:buChar char="•"/>
            </a:pPr>
            <a:endParaRPr lang="de-DE" sz="1400" dirty="0"/>
          </a:p>
          <a:p>
            <a:pPr marL="171450" indent="-171450">
              <a:buFont typeface="Arial" panose="020B0604020202020204" pitchFamily="34" charset="0"/>
              <a:buChar char="•"/>
            </a:pPr>
            <a:endParaRPr lang="de-DE" dirty="0"/>
          </a:p>
        </p:txBody>
      </p:sp>
      <p:sp>
        <p:nvSpPr>
          <p:cNvPr id="7" name="Textfeld 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Literatur</a:t>
            </a:r>
            <a:endParaRPr lang="de-DE" sz="1600" b="1" dirty="0">
              <a:solidFill>
                <a:srgbClr val="002060"/>
              </a:solidFill>
            </a:endParaRPr>
          </a:p>
        </p:txBody>
      </p:sp>
      <p:sp>
        <p:nvSpPr>
          <p:cNvPr id="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222</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2345570620"/>
      </p:ext>
    </p:extLst>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304800" y="1003300"/>
            <a:ext cx="8382000" cy="51816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 name="Textfeld 3"/>
          <p:cNvSpPr txBox="1"/>
          <p:nvPr/>
        </p:nvSpPr>
        <p:spPr>
          <a:xfrm>
            <a:off x="543892" y="1099647"/>
            <a:ext cx="7891200" cy="5047536"/>
          </a:xfrm>
          <a:prstGeom prst="rect">
            <a:avLst/>
          </a:prstGeom>
          <a:noFill/>
        </p:spPr>
        <p:txBody>
          <a:bodyPr wrap="square" rtlCol="0">
            <a:spAutoFit/>
          </a:bodyPr>
          <a:lstStyle/>
          <a:p>
            <a:pPr marL="171450" indent="-171450">
              <a:buFont typeface="Arial" panose="020B0604020202020204" pitchFamily="34" charset="0"/>
              <a:buChar char="•"/>
            </a:pPr>
            <a:r>
              <a:rPr lang="en-US" sz="1400" dirty="0" err="1"/>
              <a:t>Kerin</a:t>
            </a:r>
            <a:r>
              <a:rPr lang="en-US" sz="1400" dirty="0"/>
              <a:t>, R. A., P. R. </a:t>
            </a:r>
            <a:r>
              <a:rPr lang="en-US" sz="1400" dirty="0" err="1"/>
              <a:t>Varadarajan</a:t>
            </a:r>
            <a:r>
              <a:rPr lang="en-US" sz="1400" dirty="0"/>
              <a:t>, und R. A. Peterson. 1992. First-Mover Advantage: A Synthesis, Conceptual Framework, and Research Propositions. Journal of Marketing 56 (4):33-52.</a:t>
            </a:r>
          </a:p>
          <a:p>
            <a:pPr marL="171450" indent="-171450">
              <a:buFont typeface="Arial" panose="020B0604020202020204" pitchFamily="34" charset="0"/>
              <a:buChar char="•"/>
            </a:pPr>
            <a:r>
              <a:rPr lang="en-US" sz="1400" dirty="0"/>
              <a:t>Koontz, H., und C. O'Donnell. 1955. Principles of Management: An Analysis of Managerial Functions. 1. </a:t>
            </a:r>
            <a:r>
              <a:rPr lang="en-US" sz="1400" dirty="0" err="1"/>
              <a:t>Aufl</a:t>
            </a:r>
            <a:r>
              <a:rPr lang="en-US" sz="1400" dirty="0"/>
              <a:t>. New York McGraw-Hill.</a:t>
            </a:r>
          </a:p>
          <a:p>
            <a:pPr marL="171450" indent="-171450">
              <a:buFont typeface="Arial" panose="020B0604020202020204" pitchFamily="34" charset="0"/>
              <a:buChar char="•"/>
            </a:pPr>
            <a:r>
              <a:rPr lang="en-US" sz="1400" dirty="0"/>
              <a:t>Kotter, J. P. 1995. Leading Change: Why Transformation Efforts Fail. Harvard Business Review 73 (2):59-67.</a:t>
            </a:r>
          </a:p>
          <a:p>
            <a:pPr marL="171450" indent="-171450">
              <a:buFont typeface="Arial" panose="020B0604020202020204" pitchFamily="34" charset="0"/>
              <a:buChar char="•"/>
            </a:pPr>
            <a:r>
              <a:rPr lang="en-US" sz="1400" dirty="0"/>
              <a:t>Kotter, J. 2012. Leading Change. Harvard Business Press.</a:t>
            </a:r>
          </a:p>
          <a:p>
            <a:pPr marL="171450" indent="-171450">
              <a:buFont typeface="Arial" panose="020B0604020202020204" pitchFamily="34" charset="0"/>
              <a:buChar char="•"/>
            </a:pPr>
            <a:r>
              <a:rPr lang="en-US" sz="1400" dirty="0" err="1"/>
              <a:t>Kreiser</a:t>
            </a:r>
            <a:r>
              <a:rPr lang="en-US" sz="1400" dirty="0"/>
              <a:t>, P., L. Marino, D. </a:t>
            </a:r>
            <a:r>
              <a:rPr lang="en-US" sz="1400" dirty="0" err="1"/>
              <a:t>Kuratko</a:t>
            </a:r>
            <a:r>
              <a:rPr lang="en-US" sz="1400" dirty="0"/>
              <a:t>, und K. M. Weaver. 2013. Disaggregating Entrepreneurial Orientation: The Non-linear Impact of Innovativeness, </a:t>
            </a:r>
            <a:r>
              <a:rPr lang="en-US" sz="1400" dirty="0" err="1"/>
              <a:t>Proactiveness</a:t>
            </a:r>
            <a:r>
              <a:rPr lang="en-US" sz="1400" dirty="0"/>
              <a:t> and Risk-taking on SME Performance. Small Business Economics 40 (2):273-291.</a:t>
            </a:r>
          </a:p>
          <a:p>
            <a:pPr marL="171450" indent="-171450">
              <a:buFont typeface="Arial" panose="020B0604020202020204" pitchFamily="34" charset="0"/>
              <a:buChar char="•"/>
            </a:pPr>
            <a:r>
              <a:rPr lang="en-US" sz="1400" dirty="0" err="1"/>
              <a:t>Kuczmarski</a:t>
            </a:r>
            <a:r>
              <a:rPr lang="en-US" sz="1400" dirty="0"/>
              <a:t>, T. D. 2000. Measuring Your Return on Innovation. Marketing Management 9 (1):24-32.</a:t>
            </a:r>
          </a:p>
          <a:p>
            <a:pPr marL="171450" indent="-171450">
              <a:buFont typeface="Arial" panose="020B0604020202020204" pitchFamily="34" charset="0"/>
              <a:buChar char="•"/>
            </a:pPr>
            <a:r>
              <a:rPr lang="en-US" sz="1400" dirty="0"/>
              <a:t>Kumar, N., L. </a:t>
            </a:r>
            <a:r>
              <a:rPr lang="en-US" sz="1400" dirty="0" err="1"/>
              <a:t>Scheer</a:t>
            </a:r>
            <a:r>
              <a:rPr lang="en-US" sz="1400" dirty="0"/>
              <a:t>, und P. Kotler. 2000. From Market Driven to Market Driving. European Management Journal 18 (2):129-141.</a:t>
            </a:r>
          </a:p>
          <a:p>
            <a:pPr marL="171450" indent="-171450">
              <a:buFont typeface="Arial" panose="020B0604020202020204" pitchFamily="34" charset="0"/>
              <a:buChar char="•"/>
            </a:pPr>
            <a:r>
              <a:rPr lang="en-US" sz="1400" dirty="0" err="1"/>
              <a:t>Kuratko</a:t>
            </a:r>
            <a:r>
              <a:rPr lang="en-US" sz="1400" dirty="0"/>
              <a:t>, D., M. H. Morris, und J. </a:t>
            </a:r>
            <a:r>
              <a:rPr lang="en-US" sz="1400" dirty="0" err="1"/>
              <a:t>Covin</a:t>
            </a:r>
            <a:r>
              <a:rPr lang="en-US" sz="1400" dirty="0"/>
              <a:t>. 2011. Corporate Entrepreneurship &amp; Innovation. 3. </a:t>
            </a:r>
            <a:r>
              <a:rPr lang="en-US" sz="1400" dirty="0" err="1"/>
              <a:t>Aufl</a:t>
            </a:r>
            <a:r>
              <a:rPr lang="en-US" sz="1400" dirty="0"/>
              <a:t>.: Cengage Learning </a:t>
            </a:r>
            <a:r>
              <a:rPr lang="en-US" sz="1400" dirty="0" err="1"/>
              <a:t>Emea</a:t>
            </a:r>
            <a:r>
              <a:rPr lang="en-US" sz="1400" dirty="0"/>
              <a:t>.</a:t>
            </a:r>
          </a:p>
          <a:p>
            <a:pPr marL="171450" indent="-171450">
              <a:buFont typeface="Arial" panose="020B0604020202020204" pitchFamily="34" charset="0"/>
              <a:buChar char="•"/>
            </a:pPr>
            <a:r>
              <a:rPr lang="en-US" sz="1400" dirty="0"/>
              <a:t>Lewin, K. 1947. Frontiers in Group Dynamics. Human Relations 1 (1):5-41.</a:t>
            </a:r>
          </a:p>
          <a:p>
            <a:pPr marL="171450" indent="-171450">
              <a:buFont typeface="Arial" panose="020B0604020202020204" pitchFamily="34" charset="0"/>
              <a:buChar char="•"/>
            </a:pPr>
            <a:r>
              <a:rPr lang="en-US" sz="1400" dirty="0"/>
              <a:t>Ling, Y. A. N., Z. </a:t>
            </a:r>
            <a:r>
              <a:rPr lang="en-US" sz="1400" dirty="0" err="1"/>
              <a:t>Simsek</a:t>
            </a:r>
            <a:r>
              <a:rPr lang="en-US" sz="1400" dirty="0"/>
              <a:t>, M. H. </a:t>
            </a:r>
            <a:r>
              <a:rPr lang="en-US" sz="1400" dirty="0" err="1"/>
              <a:t>Lubatkin</a:t>
            </a:r>
            <a:r>
              <a:rPr lang="en-US" sz="1400" dirty="0"/>
              <a:t>, und J. F. </a:t>
            </a:r>
            <a:r>
              <a:rPr lang="en-US" sz="1400" dirty="0" err="1"/>
              <a:t>Veiga</a:t>
            </a:r>
            <a:r>
              <a:rPr lang="en-US" sz="1400" dirty="0"/>
              <a:t>. 2008. Transformational Leadership's Role in Promoting Corporate Entrepreneurship: Examining the CEO-TMT Interface Academy of Management Journal 51 (3):557-576.</a:t>
            </a:r>
          </a:p>
          <a:p>
            <a:pPr marL="171450" indent="-171450">
              <a:buFont typeface="Arial" panose="020B0604020202020204" pitchFamily="34" charset="0"/>
              <a:buChar char="•"/>
            </a:pPr>
            <a:r>
              <a:rPr lang="en-US" sz="1400" dirty="0" err="1"/>
              <a:t>Mangelsdorf</a:t>
            </a:r>
            <a:r>
              <a:rPr lang="en-US" sz="1400" dirty="0"/>
              <a:t>, M. 1992. Behind the Scenes - An Inside Look at the Companies Creating Jobs and Wealth in </a:t>
            </a:r>
            <a:r>
              <a:rPr lang="en-US" sz="1400" dirty="0" err="1"/>
              <a:t>aRecessionary</a:t>
            </a:r>
            <a:r>
              <a:rPr lang="en-US" sz="1400" dirty="0"/>
              <a:t> Economy. http://www.inc.com/magazine/19921001/4333.html. </a:t>
            </a:r>
            <a:r>
              <a:rPr lang="en-US" sz="1400" dirty="0" err="1"/>
              <a:t>Zugegriffen</a:t>
            </a:r>
            <a:r>
              <a:rPr lang="en-US" sz="1400" dirty="0"/>
              <a:t>: 5. </a:t>
            </a:r>
            <a:r>
              <a:rPr lang="en-US" sz="1400" dirty="0" err="1"/>
              <a:t>Juni</a:t>
            </a:r>
            <a:r>
              <a:rPr lang="en-US" sz="1400" dirty="0"/>
              <a:t> 2014</a:t>
            </a:r>
            <a:r>
              <a:rPr lang="en-US" sz="1400" dirty="0" smtClean="0"/>
              <a:t>.</a:t>
            </a:r>
            <a:endParaRPr lang="en-US" sz="1400" dirty="0"/>
          </a:p>
        </p:txBody>
      </p:sp>
      <p:sp>
        <p:nvSpPr>
          <p:cNvPr id="6" name="Textfeld 5"/>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Literatur</a:t>
            </a:r>
            <a:endParaRPr lang="de-DE" sz="1600" b="1" dirty="0">
              <a:solidFill>
                <a:srgbClr val="002060"/>
              </a:solidFill>
            </a:endParaRPr>
          </a:p>
        </p:txBody>
      </p:sp>
      <p:sp>
        <p:nvSpPr>
          <p:cNvPr id="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223</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446350053"/>
      </p:ext>
    </p:extLst>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304800" y="1003300"/>
            <a:ext cx="8382000" cy="51816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Literatur</a:t>
            </a:r>
            <a:endParaRPr lang="de-DE" sz="1600" b="1" dirty="0">
              <a:solidFill>
                <a:srgbClr val="002060"/>
              </a:solidFill>
            </a:endParaRPr>
          </a:p>
        </p:txBody>
      </p:sp>
      <p:sp>
        <p:nvSpPr>
          <p:cNvPr id="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224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7" name="Textfeld 6"/>
          <p:cNvSpPr txBox="1"/>
          <p:nvPr/>
        </p:nvSpPr>
        <p:spPr>
          <a:xfrm>
            <a:off x="543892" y="1099647"/>
            <a:ext cx="7891200" cy="5047536"/>
          </a:xfrm>
          <a:prstGeom prst="rect">
            <a:avLst/>
          </a:prstGeom>
          <a:noFill/>
        </p:spPr>
        <p:txBody>
          <a:bodyPr wrap="square" rtlCol="0">
            <a:spAutoFit/>
          </a:bodyPr>
          <a:lstStyle/>
          <a:p>
            <a:pPr marL="171450" indent="-171450">
              <a:buFont typeface="Arial" panose="020B0604020202020204" pitchFamily="34" charset="0"/>
              <a:buChar char="•"/>
            </a:pPr>
            <a:r>
              <a:rPr lang="de-DE" sz="1400" dirty="0" err="1"/>
              <a:t>Manyika</a:t>
            </a:r>
            <a:r>
              <a:rPr lang="de-DE" sz="1400" dirty="0"/>
              <a:t>, J., M. </a:t>
            </a:r>
            <a:r>
              <a:rPr lang="de-DE" sz="1400" dirty="0" err="1"/>
              <a:t>Chui</a:t>
            </a:r>
            <a:r>
              <a:rPr lang="de-DE" sz="1400" dirty="0"/>
              <a:t>, J. </a:t>
            </a:r>
            <a:r>
              <a:rPr lang="de-DE" sz="1400" dirty="0" err="1"/>
              <a:t>Bughin</a:t>
            </a:r>
            <a:r>
              <a:rPr lang="de-DE" sz="1400" dirty="0"/>
              <a:t>, R. </a:t>
            </a:r>
            <a:r>
              <a:rPr lang="de-DE" sz="1400" dirty="0" err="1"/>
              <a:t>Dobbs</a:t>
            </a:r>
            <a:r>
              <a:rPr lang="de-DE" sz="1400" dirty="0"/>
              <a:t>, P. </a:t>
            </a:r>
            <a:r>
              <a:rPr lang="de-DE" sz="1400" dirty="0" err="1"/>
              <a:t>Bisson</a:t>
            </a:r>
            <a:r>
              <a:rPr lang="de-DE" sz="1400" dirty="0"/>
              <a:t>, und A. </a:t>
            </a:r>
            <a:r>
              <a:rPr lang="de-DE" sz="1400" dirty="0" err="1"/>
              <a:t>Marrs</a:t>
            </a:r>
            <a:r>
              <a:rPr lang="de-DE" sz="1400" dirty="0"/>
              <a:t>. 2013. </a:t>
            </a:r>
            <a:r>
              <a:rPr lang="de-DE" sz="1400" dirty="0" err="1"/>
              <a:t>Disruptive</a:t>
            </a:r>
            <a:r>
              <a:rPr lang="de-DE" sz="1400" dirty="0"/>
              <a:t> Technologies: </a:t>
            </a:r>
            <a:r>
              <a:rPr lang="de-DE" sz="1400" dirty="0" err="1"/>
              <a:t>Advances</a:t>
            </a:r>
            <a:r>
              <a:rPr lang="de-DE" sz="1400" dirty="0"/>
              <a:t> </a:t>
            </a:r>
            <a:r>
              <a:rPr lang="de-DE" sz="1400" dirty="0" err="1"/>
              <a:t>That</a:t>
            </a:r>
            <a:r>
              <a:rPr lang="de-DE" sz="1400" dirty="0"/>
              <a:t> Will Transform Life, Business, </a:t>
            </a:r>
            <a:r>
              <a:rPr lang="de-DE" sz="1400" dirty="0" err="1"/>
              <a:t>and</a:t>
            </a:r>
            <a:r>
              <a:rPr lang="de-DE" sz="1400" dirty="0"/>
              <a:t> </a:t>
            </a:r>
            <a:r>
              <a:rPr lang="de-DE" sz="1400" dirty="0" err="1"/>
              <a:t>the</a:t>
            </a:r>
            <a:r>
              <a:rPr lang="de-DE" sz="1400" dirty="0"/>
              <a:t> Global Economy. McKinsey Global Institute.</a:t>
            </a:r>
          </a:p>
          <a:p>
            <a:pPr marL="171450" indent="-171450">
              <a:buFont typeface="Arial" panose="020B0604020202020204" pitchFamily="34" charset="0"/>
              <a:buChar char="•"/>
            </a:pPr>
            <a:r>
              <a:rPr lang="de-DE" sz="1400" dirty="0"/>
              <a:t>McGregor, J. 2014. </a:t>
            </a:r>
            <a:r>
              <a:rPr lang="de-DE" sz="1400" dirty="0" err="1"/>
              <a:t>Zappos</a:t>
            </a:r>
            <a:r>
              <a:rPr lang="de-DE" sz="1400" dirty="0"/>
              <a:t> Says Goodbye </a:t>
            </a:r>
            <a:r>
              <a:rPr lang="de-DE" sz="1400" dirty="0" err="1"/>
              <a:t>to</a:t>
            </a:r>
            <a:r>
              <a:rPr lang="de-DE" sz="1400" dirty="0"/>
              <a:t> Bosses. http://www.washingtonpost.com/blogs/on-leadership/wp/2014/01/03/zappos-gets-rid-of-all-managers/. Zugegriffen: 25. Juni 2014.</a:t>
            </a:r>
          </a:p>
          <a:p>
            <a:pPr marL="171450" indent="-171450">
              <a:buFont typeface="Arial" panose="020B0604020202020204" pitchFamily="34" charset="0"/>
              <a:buChar char="•"/>
            </a:pPr>
            <a:r>
              <a:rPr lang="de-DE" sz="1400" dirty="0" err="1"/>
              <a:t>Messersmith</a:t>
            </a:r>
            <a:r>
              <a:rPr lang="de-DE" sz="1400" dirty="0"/>
              <a:t>, J., und W. Wales. 2013. </a:t>
            </a:r>
            <a:r>
              <a:rPr lang="de-DE" sz="1400" dirty="0" err="1"/>
              <a:t>Entrepreneurial</a:t>
            </a:r>
            <a:r>
              <a:rPr lang="de-DE" sz="1400" dirty="0"/>
              <a:t> Orientation </a:t>
            </a:r>
            <a:r>
              <a:rPr lang="de-DE" sz="1400" dirty="0" err="1"/>
              <a:t>and</a:t>
            </a:r>
            <a:r>
              <a:rPr lang="de-DE" sz="1400" dirty="0"/>
              <a:t> Performance in Young </a:t>
            </a:r>
            <a:r>
              <a:rPr lang="de-DE" sz="1400" dirty="0" err="1"/>
              <a:t>Firms</a:t>
            </a:r>
            <a:r>
              <a:rPr lang="de-DE" sz="1400" dirty="0"/>
              <a:t>: The </a:t>
            </a:r>
            <a:r>
              <a:rPr lang="de-DE" sz="1400" dirty="0" err="1"/>
              <a:t>Role</a:t>
            </a:r>
            <a:r>
              <a:rPr lang="de-DE" sz="1400" dirty="0"/>
              <a:t> </a:t>
            </a:r>
            <a:r>
              <a:rPr lang="de-DE" sz="1400" dirty="0" err="1"/>
              <a:t>of</a:t>
            </a:r>
            <a:r>
              <a:rPr lang="de-DE" sz="1400" dirty="0"/>
              <a:t> Human </a:t>
            </a:r>
            <a:r>
              <a:rPr lang="de-DE" sz="1400" dirty="0" err="1"/>
              <a:t>Resource</a:t>
            </a:r>
            <a:r>
              <a:rPr lang="de-DE" sz="1400" dirty="0"/>
              <a:t> Management. International Small Business Journal 31 (2):115-136.</a:t>
            </a:r>
          </a:p>
          <a:p>
            <a:pPr marL="171450" indent="-171450">
              <a:buFont typeface="Arial" panose="020B0604020202020204" pitchFamily="34" charset="0"/>
              <a:buChar char="•"/>
            </a:pPr>
            <a:r>
              <a:rPr lang="de-DE" sz="1400" dirty="0"/>
              <a:t>Morris, M. H., R. </a:t>
            </a:r>
            <a:r>
              <a:rPr lang="de-DE" sz="1400" dirty="0" err="1"/>
              <a:t>Avila</a:t>
            </a:r>
            <a:r>
              <a:rPr lang="de-DE" sz="1400" dirty="0"/>
              <a:t>, und J. Allen. 1993. </a:t>
            </a:r>
            <a:r>
              <a:rPr lang="de-DE" sz="1400" dirty="0" err="1"/>
              <a:t>Individualism</a:t>
            </a:r>
            <a:r>
              <a:rPr lang="de-DE" sz="1400" dirty="0"/>
              <a:t> </a:t>
            </a:r>
            <a:r>
              <a:rPr lang="de-DE" sz="1400" dirty="0" err="1"/>
              <a:t>and</a:t>
            </a:r>
            <a:r>
              <a:rPr lang="de-DE" sz="1400" dirty="0"/>
              <a:t> </a:t>
            </a:r>
            <a:r>
              <a:rPr lang="de-DE" sz="1400" dirty="0" err="1"/>
              <a:t>the</a:t>
            </a:r>
            <a:r>
              <a:rPr lang="de-DE" sz="1400" dirty="0"/>
              <a:t> Modern Corporation: </a:t>
            </a:r>
            <a:r>
              <a:rPr lang="de-DE" sz="1400" dirty="0" err="1"/>
              <a:t>Implications</a:t>
            </a:r>
            <a:r>
              <a:rPr lang="de-DE" sz="1400" dirty="0"/>
              <a:t> </a:t>
            </a:r>
            <a:r>
              <a:rPr lang="de-DE" sz="1400" dirty="0" err="1"/>
              <a:t>for</a:t>
            </a:r>
            <a:r>
              <a:rPr lang="de-DE" sz="1400" dirty="0"/>
              <a:t> Innovation </a:t>
            </a:r>
            <a:r>
              <a:rPr lang="de-DE" sz="1400" dirty="0" err="1"/>
              <a:t>and</a:t>
            </a:r>
            <a:r>
              <a:rPr lang="de-DE" sz="1400" dirty="0"/>
              <a:t> Entrepreneurship. Journal </a:t>
            </a:r>
            <a:r>
              <a:rPr lang="de-DE" sz="1400" dirty="0" err="1"/>
              <a:t>of</a:t>
            </a:r>
            <a:r>
              <a:rPr lang="de-DE" sz="1400" dirty="0"/>
              <a:t> Management 19 (3):595-612.</a:t>
            </a:r>
          </a:p>
          <a:p>
            <a:pPr marL="171450" indent="-171450">
              <a:buFont typeface="Arial" panose="020B0604020202020204" pitchFamily="34" charset="0"/>
              <a:buChar char="•"/>
            </a:pPr>
            <a:r>
              <a:rPr lang="de-DE" sz="1400" dirty="0"/>
              <a:t>Miller, C., und M. Helft. 2011. Google Shake-</a:t>
            </a:r>
            <a:r>
              <a:rPr lang="de-DE" sz="1400" dirty="0" err="1"/>
              <a:t>Up</a:t>
            </a:r>
            <a:r>
              <a:rPr lang="de-DE" sz="1400" dirty="0"/>
              <a:t> </a:t>
            </a:r>
            <a:r>
              <a:rPr lang="de-DE" sz="1400" dirty="0" err="1"/>
              <a:t>Is</a:t>
            </a:r>
            <a:r>
              <a:rPr lang="de-DE" sz="1400" dirty="0"/>
              <a:t> </a:t>
            </a:r>
            <a:r>
              <a:rPr lang="de-DE" sz="1400" dirty="0" err="1"/>
              <a:t>Effort</a:t>
            </a:r>
            <a:r>
              <a:rPr lang="de-DE" sz="1400" dirty="0"/>
              <a:t> </a:t>
            </a:r>
            <a:r>
              <a:rPr lang="de-DE" sz="1400" dirty="0" err="1"/>
              <a:t>to</a:t>
            </a:r>
            <a:r>
              <a:rPr lang="de-DE" sz="1400" dirty="0"/>
              <a:t> </a:t>
            </a:r>
            <a:r>
              <a:rPr lang="de-DE" sz="1400" dirty="0" err="1"/>
              <a:t>Revive</a:t>
            </a:r>
            <a:r>
              <a:rPr lang="de-DE" sz="1400" dirty="0"/>
              <a:t> Start-Up Spark. New York Times (</a:t>
            </a:r>
            <a:r>
              <a:rPr lang="de-DE" sz="1400" dirty="0" err="1"/>
              <a:t>January</a:t>
            </a:r>
            <a:r>
              <a:rPr lang="de-DE" sz="1400" dirty="0"/>
              <a:t> 21):A1.</a:t>
            </a:r>
          </a:p>
          <a:p>
            <a:pPr marL="171450" indent="-171450">
              <a:buFont typeface="Arial" panose="020B0604020202020204" pitchFamily="34" charset="0"/>
              <a:buChar char="•"/>
            </a:pPr>
            <a:r>
              <a:rPr lang="de-DE" sz="1400" dirty="0"/>
              <a:t>Miller, D. 1983. The </a:t>
            </a:r>
            <a:r>
              <a:rPr lang="de-DE" sz="1400" dirty="0" err="1"/>
              <a:t>Correlates</a:t>
            </a:r>
            <a:r>
              <a:rPr lang="de-DE" sz="1400" dirty="0"/>
              <a:t> </a:t>
            </a:r>
            <a:r>
              <a:rPr lang="de-DE" sz="1400" dirty="0" err="1"/>
              <a:t>of</a:t>
            </a:r>
            <a:r>
              <a:rPr lang="de-DE" sz="1400" dirty="0"/>
              <a:t> Entrepreneurship in </a:t>
            </a:r>
            <a:r>
              <a:rPr lang="de-DE" sz="1400" dirty="0" err="1"/>
              <a:t>Three</a:t>
            </a:r>
            <a:r>
              <a:rPr lang="de-DE" sz="1400" dirty="0"/>
              <a:t> </a:t>
            </a:r>
            <a:r>
              <a:rPr lang="de-DE" sz="1400" dirty="0" err="1"/>
              <a:t>Types</a:t>
            </a:r>
            <a:r>
              <a:rPr lang="de-DE" sz="1400" dirty="0"/>
              <a:t> </a:t>
            </a:r>
            <a:r>
              <a:rPr lang="de-DE" sz="1400" dirty="0" err="1"/>
              <a:t>of</a:t>
            </a:r>
            <a:r>
              <a:rPr lang="de-DE" sz="1400" dirty="0"/>
              <a:t> </a:t>
            </a:r>
            <a:r>
              <a:rPr lang="de-DE" sz="1400" dirty="0" err="1"/>
              <a:t>Firms</a:t>
            </a:r>
            <a:r>
              <a:rPr lang="de-DE" sz="1400" dirty="0"/>
              <a:t>. Management Science 29 (7):770-791</a:t>
            </a:r>
          </a:p>
          <a:p>
            <a:pPr marL="171450" indent="-171450">
              <a:buFont typeface="Arial" panose="020B0604020202020204" pitchFamily="34" charset="0"/>
              <a:buChar char="•"/>
            </a:pPr>
            <a:r>
              <a:rPr lang="de-DE" sz="1400" dirty="0" err="1"/>
              <a:t>Mintzberg</a:t>
            </a:r>
            <a:r>
              <a:rPr lang="de-DE" sz="1400" dirty="0"/>
              <a:t>, H. 1994. The </a:t>
            </a:r>
            <a:r>
              <a:rPr lang="de-DE" sz="1400" dirty="0" err="1"/>
              <a:t>Rise</a:t>
            </a:r>
            <a:r>
              <a:rPr lang="de-DE" sz="1400" dirty="0"/>
              <a:t> </a:t>
            </a:r>
            <a:r>
              <a:rPr lang="de-DE" sz="1400" dirty="0" err="1"/>
              <a:t>and</a:t>
            </a:r>
            <a:r>
              <a:rPr lang="de-DE" sz="1400" dirty="0"/>
              <a:t> Fall </a:t>
            </a:r>
            <a:r>
              <a:rPr lang="de-DE" sz="1400" dirty="0" err="1"/>
              <a:t>of</a:t>
            </a:r>
            <a:r>
              <a:rPr lang="de-DE" sz="1400" dirty="0"/>
              <a:t> Strategic </a:t>
            </a:r>
            <a:r>
              <a:rPr lang="de-DE" sz="1400" dirty="0" err="1"/>
              <a:t>Planning</a:t>
            </a:r>
            <a:r>
              <a:rPr lang="de-DE" sz="1400" dirty="0"/>
              <a:t>: </a:t>
            </a:r>
            <a:r>
              <a:rPr lang="de-DE" sz="1400" dirty="0" err="1"/>
              <a:t>Reconceiving</a:t>
            </a:r>
            <a:r>
              <a:rPr lang="de-DE" sz="1400" dirty="0"/>
              <a:t> </a:t>
            </a:r>
            <a:r>
              <a:rPr lang="de-DE" sz="1400" dirty="0" err="1"/>
              <a:t>Roles</a:t>
            </a:r>
            <a:r>
              <a:rPr lang="de-DE" sz="1400" dirty="0"/>
              <a:t> </a:t>
            </a:r>
            <a:r>
              <a:rPr lang="de-DE" sz="1400" dirty="0" err="1"/>
              <a:t>for</a:t>
            </a:r>
            <a:r>
              <a:rPr lang="de-DE" sz="1400" dirty="0"/>
              <a:t> </a:t>
            </a:r>
            <a:r>
              <a:rPr lang="de-DE" sz="1400" dirty="0" err="1"/>
              <a:t>Planning</a:t>
            </a:r>
            <a:r>
              <a:rPr lang="de-DE" sz="1400" dirty="0"/>
              <a:t>, Plans, </a:t>
            </a:r>
            <a:r>
              <a:rPr lang="de-DE" sz="1400" dirty="0" err="1"/>
              <a:t>and</a:t>
            </a:r>
            <a:r>
              <a:rPr lang="de-DE" sz="1400" dirty="0"/>
              <a:t> </a:t>
            </a:r>
            <a:r>
              <a:rPr lang="de-DE" sz="1400" dirty="0" err="1"/>
              <a:t>Planners</a:t>
            </a:r>
            <a:r>
              <a:rPr lang="de-DE" sz="1400" dirty="0"/>
              <a:t>. 1. Aufl. New York: Free Press.</a:t>
            </a:r>
          </a:p>
          <a:p>
            <a:pPr marL="171450" indent="-171450">
              <a:buFont typeface="Arial" panose="020B0604020202020204" pitchFamily="34" charset="0"/>
              <a:buChar char="•"/>
            </a:pPr>
            <a:r>
              <a:rPr lang="de-DE" sz="1400" dirty="0"/>
              <a:t>Mullins, J., und R. </a:t>
            </a:r>
            <a:r>
              <a:rPr lang="de-DE" sz="1400" dirty="0" err="1"/>
              <a:t>Komisar</a:t>
            </a:r>
            <a:r>
              <a:rPr lang="de-DE" sz="1400" dirty="0"/>
              <a:t>. 2010. A Business Plan? </a:t>
            </a:r>
            <a:r>
              <a:rPr lang="de-DE" sz="1400" dirty="0" err="1"/>
              <a:t>Or</a:t>
            </a:r>
            <a:r>
              <a:rPr lang="de-DE" sz="1400" dirty="0"/>
              <a:t> a Journey </a:t>
            </a:r>
            <a:r>
              <a:rPr lang="de-DE" sz="1400" dirty="0" err="1"/>
              <a:t>to</a:t>
            </a:r>
            <a:r>
              <a:rPr lang="de-DE" sz="1400" dirty="0"/>
              <a:t> Plan B? MIT Sloan Management Review 51 (3):1-5.</a:t>
            </a:r>
          </a:p>
          <a:p>
            <a:pPr marL="171450" indent="-171450">
              <a:buFont typeface="Arial" panose="020B0604020202020204" pitchFamily="34" charset="0"/>
              <a:buChar char="•"/>
            </a:pPr>
            <a:r>
              <a:rPr lang="de-DE" sz="1400" dirty="0" err="1"/>
              <a:t>Nagji</a:t>
            </a:r>
            <a:r>
              <a:rPr lang="de-DE" sz="1400" dirty="0"/>
              <a:t>, B., und G. Tuff. 2012. Managing </a:t>
            </a:r>
            <a:r>
              <a:rPr lang="de-DE" sz="1400" dirty="0" err="1"/>
              <a:t>Your</a:t>
            </a:r>
            <a:r>
              <a:rPr lang="de-DE" sz="1400" dirty="0"/>
              <a:t> Innovation Portfolio. Harvard Business Review 90 (5):66-74.</a:t>
            </a:r>
          </a:p>
          <a:p>
            <a:pPr marL="171450" indent="-171450">
              <a:buFont typeface="Arial" panose="020B0604020202020204" pitchFamily="34" charset="0"/>
              <a:buChar char="•"/>
            </a:pPr>
            <a:r>
              <a:rPr lang="de-DE" sz="1400" dirty="0"/>
              <a:t>N.N. 2012a. </a:t>
            </a:r>
            <a:r>
              <a:rPr lang="de-DE" sz="1400" dirty="0" err="1"/>
              <a:t>Microsoft’s</a:t>
            </a:r>
            <a:r>
              <a:rPr lang="de-DE" sz="1400" dirty="0"/>
              <a:t> </a:t>
            </a:r>
            <a:r>
              <a:rPr lang="de-DE" sz="1400" dirty="0" err="1"/>
              <a:t>Downfall</a:t>
            </a:r>
            <a:r>
              <a:rPr lang="de-DE" sz="1400" dirty="0"/>
              <a:t>: Inside </a:t>
            </a:r>
            <a:r>
              <a:rPr lang="de-DE" sz="1400" dirty="0" err="1"/>
              <a:t>the</a:t>
            </a:r>
            <a:r>
              <a:rPr lang="de-DE" sz="1400" dirty="0"/>
              <a:t> Executive </a:t>
            </a:r>
            <a:r>
              <a:rPr lang="de-DE" sz="1400" dirty="0" err="1"/>
              <a:t>E-mails</a:t>
            </a:r>
            <a:r>
              <a:rPr lang="de-DE" sz="1400" dirty="0"/>
              <a:t> </a:t>
            </a:r>
            <a:r>
              <a:rPr lang="de-DE" sz="1400" dirty="0" err="1"/>
              <a:t>and</a:t>
            </a:r>
            <a:r>
              <a:rPr lang="de-DE" sz="1400" dirty="0"/>
              <a:t> </a:t>
            </a:r>
            <a:r>
              <a:rPr lang="de-DE" sz="1400" dirty="0" err="1"/>
              <a:t>Cannibalistic</a:t>
            </a:r>
            <a:r>
              <a:rPr lang="de-DE" sz="1400" dirty="0"/>
              <a:t> Culture </a:t>
            </a:r>
            <a:r>
              <a:rPr lang="de-DE" sz="1400" dirty="0" err="1"/>
              <a:t>That</a:t>
            </a:r>
            <a:r>
              <a:rPr lang="de-DE" sz="1400" dirty="0"/>
              <a:t> </a:t>
            </a:r>
            <a:r>
              <a:rPr lang="de-DE" sz="1400" dirty="0" err="1"/>
              <a:t>Felled</a:t>
            </a:r>
            <a:r>
              <a:rPr lang="de-DE" sz="1400" dirty="0"/>
              <a:t> a Tech Giant. </a:t>
            </a:r>
            <a:r>
              <a:rPr lang="de-DE" sz="1400" dirty="0" err="1"/>
              <a:t>Vanity</a:t>
            </a:r>
            <a:r>
              <a:rPr lang="de-DE" sz="1400" dirty="0"/>
              <a:t> Fair</a:t>
            </a:r>
            <a:r>
              <a:rPr lang="de-DE" sz="1400" dirty="0" smtClean="0"/>
              <a:t>.</a:t>
            </a:r>
            <a:endParaRPr lang="de-DE" sz="1400" dirty="0"/>
          </a:p>
        </p:txBody>
      </p:sp>
    </p:spTree>
    <p:extLst>
      <p:ext uri="{BB962C8B-B14F-4D97-AF65-F5344CB8AC3E}">
        <p14:creationId xmlns:p14="http://schemas.microsoft.com/office/powerpoint/2010/main" val="3763807820"/>
      </p:ext>
    </p:extLst>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304800" y="1003300"/>
            <a:ext cx="8382000" cy="51816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Literatur</a:t>
            </a:r>
            <a:endParaRPr lang="de-DE" sz="1600" b="1" dirty="0">
              <a:solidFill>
                <a:srgbClr val="002060"/>
              </a:solidFill>
            </a:endParaRPr>
          </a:p>
        </p:txBody>
      </p:sp>
      <p:sp>
        <p:nvSpPr>
          <p:cNvPr id="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225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7" name="Textfeld 6"/>
          <p:cNvSpPr txBox="1"/>
          <p:nvPr/>
        </p:nvSpPr>
        <p:spPr>
          <a:xfrm>
            <a:off x="543892" y="1099647"/>
            <a:ext cx="7891200" cy="5262979"/>
          </a:xfrm>
          <a:prstGeom prst="rect">
            <a:avLst/>
          </a:prstGeom>
          <a:noFill/>
        </p:spPr>
        <p:txBody>
          <a:bodyPr wrap="square" rtlCol="0">
            <a:spAutoFit/>
          </a:bodyPr>
          <a:lstStyle/>
          <a:p>
            <a:pPr marL="171450" indent="-171450">
              <a:buFont typeface="Arial" panose="020B0604020202020204" pitchFamily="34" charset="0"/>
              <a:buChar char="•"/>
            </a:pPr>
            <a:r>
              <a:rPr lang="en-US" sz="1400" dirty="0"/>
              <a:t>O'Reilly, C., J. </a:t>
            </a:r>
            <a:r>
              <a:rPr lang="en-US" sz="1400" dirty="0" smtClean="0"/>
              <a:t>B. </a:t>
            </a:r>
            <a:r>
              <a:rPr lang="en-US" sz="1400" dirty="0" err="1" smtClean="0"/>
              <a:t>Harreld</a:t>
            </a:r>
            <a:r>
              <a:rPr lang="en-US" sz="1400" dirty="0" smtClean="0"/>
              <a:t> und </a:t>
            </a:r>
            <a:r>
              <a:rPr lang="en-US" sz="1400" dirty="0"/>
              <a:t>M. </a:t>
            </a:r>
            <a:r>
              <a:rPr lang="en-US" sz="1400" dirty="0" err="1"/>
              <a:t>Tushman</a:t>
            </a:r>
            <a:r>
              <a:rPr lang="en-US" sz="1400" dirty="0"/>
              <a:t>. </a:t>
            </a:r>
            <a:r>
              <a:rPr lang="en-US" sz="1400" dirty="0" smtClean="0"/>
              <a:t>2009. </a:t>
            </a:r>
            <a:r>
              <a:rPr lang="en-US" sz="1400" dirty="0"/>
              <a:t>Organizational Ambidexterity in Action: Organizational </a:t>
            </a:r>
            <a:r>
              <a:rPr lang="en-US" sz="1400" dirty="0" smtClean="0"/>
              <a:t>Ambidexterity: IBM </a:t>
            </a:r>
            <a:r>
              <a:rPr lang="en-US" sz="1400" dirty="0"/>
              <a:t>and Emerging Business Opportunities. California Management Review </a:t>
            </a:r>
            <a:r>
              <a:rPr lang="en-US" sz="1400" dirty="0" smtClean="0"/>
              <a:t>51 </a:t>
            </a:r>
            <a:r>
              <a:rPr lang="en-US" sz="1400" dirty="0"/>
              <a:t>(4</a:t>
            </a:r>
            <a:r>
              <a:rPr lang="en-US" sz="1400" dirty="0" smtClean="0"/>
              <a:t>):74-99.</a:t>
            </a:r>
            <a:endParaRPr lang="de-DE" sz="1400" dirty="0" smtClean="0"/>
          </a:p>
          <a:p>
            <a:pPr marL="171450" indent="-171450">
              <a:buFont typeface="Arial" panose="020B0604020202020204" pitchFamily="34" charset="0"/>
              <a:buChar char="•"/>
            </a:pPr>
            <a:r>
              <a:rPr lang="de-DE" sz="1400" dirty="0" err="1" smtClean="0"/>
              <a:t>O'Reilly</a:t>
            </a:r>
            <a:r>
              <a:rPr lang="de-DE" sz="1400" dirty="0"/>
              <a:t>, C., und M. </a:t>
            </a:r>
            <a:r>
              <a:rPr lang="de-DE" sz="1400" dirty="0" err="1"/>
              <a:t>Tushman</a:t>
            </a:r>
            <a:r>
              <a:rPr lang="de-DE" sz="1400" dirty="0"/>
              <a:t>. 2011. </a:t>
            </a:r>
            <a:r>
              <a:rPr lang="de-DE" sz="1400" dirty="0" err="1"/>
              <a:t>Organizational</a:t>
            </a:r>
            <a:r>
              <a:rPr lang="de-DE" sz="1400" dirty="0"/>
              <a:t> </a:t>
            </a:r>
            <a:r>
              <a:rPr lang="de-DE" sz="1400" dirty="0" err="1"/>
              <a:t>Ambidexterity</a:t>
            </a:r>
            <a:r>
              <a:rPr lang="de-DE" sz="1400" dirty="0"/>
              <a:t> in Action: </a:t>
            </a:r>
            <a:r>
              <a:rPr lang="de-DE" sz="1400" dirty="0" err="1"/>
              <a:t>How</a:t>
            </a:r>
            <a:r>
              <a:rPr lang="de-DE" sz="1400" dirty="0"/>
              <a:t> Managers </a:t>
            </a:r>
            <a:r>
              <a:rPr lang="de-DE" sz="1400" dirty="0" err="1"/>
              <a:t>Explore</a:t>
            </a:r>
            <a:r>
              <a:rPr lang="de-DE" sz="1400" dirty="0"/>
              <a:t> </a:t>
            </a:r>
            <a:r>
              <a:rPr lang="de-DE" sz="1400" dirty="0" err="1"/>
              <a:t>and</a:t>
            </a:r>
            <a:r>
              <a:rPr lang="de-DE" sz="1400" dirty="0"/>
              <a:t> </a:t>
            </a:r>
            <a:r>
              <a:rPr lang="de-DE" sz="1400" dirty="0" err="1"/>
              <a:t>Exploit</a:t>
            </a:r>
            <a:r>
              <a:rPr lang="de-DE" sz="1400" dirty="0"/>
              <a:t>. California Management Review 53 (4):5-22.</a:t>
            </a:r>
          </a:p>
          <a:p>
            <a:pPr marL="171450" indent="-171450">
              <a:buFont typeface="Arial" panose="020B0604020202020204" pitchFamily="34" charset="0"/>
              <a:buChar char="•"/>
            </a:pPr>
            <a:r>
              <a:rPr lang="de-DE" sz="1400" dirty="0" err="1"/>
              <a:t>Ouchi</a:t>
            </a:r>
            <a:r>
              <a:rPr lang="de-DE" sz="1400" dirty="0"/>
              <a:t>, W., und M. </a:t>
            </a:r>
            <a:r>
              <a:rPr lang="de-DE" sz="1400" dirty="0" err="1"/>
              <a:t>Maguire</a:t>
            </a:r>
            <a:r>
              <a:rPr lang="de-DE" sz="1400" dirty="0"/>
              <a:t>. 1975. </a:t>
            </a:r>
            <a:r>
              <a:rPr lang="de-DE" sz="1400" dirty="0" err="1"/>
              <a:t>Organizational</a:t>
            </a:r>
            <a:r>
              <a:rPr lang="de-DE" sz="1400" dirty="0"/>
              <a:t> Control: </a:t>
            </a:r>
            <a:r>
              <a:rPr lang="de-DE" sz="1400" dirty="0" err="1"/>
              <a:t>Two</a:t>
            </a:r>
            <a:r>
              <a:rPr lang="de-DE" sz="1400" dirty="0"/>
              <a:t> </a:t>
            </a:r>
            <a:r>
              <a:rPr lang="de-DE" sz="1400" dirty="0" err="1"/>
              <a:t>Functions</a:t>
            </a:r>
            <a:r>
              <a:rPr lang="de-DE" sz="1400" dirty="0"/>
              <a:t>. Administrative Science Quarterly 20 (4):559-569.</a:t>
            </a:r>
          </a:p>
          <a:p>
            <a:pPr marL="171450" indent="-171450">
              <a:buFont typeface="Arial" panose="020B0604020202020204" pitchFamily="34" charset="0"/>
              <a:buChar char="•"/>
            </a:pPr>
            <a:r>
              <a:rPr lang="de-DE" sz="1400" dirty="0" err="1"/>
              <a:t>Ouchi</a:t>
            </a:r>
            <a:r>
              <a:rPr lang="de-DE" sz="1400" dirty="0"/>
              <a:t>, W. 1977. The </a:t>
            </a:r>
            <a:r>
              <a:rPr lang="de-DE" sz="1400" dirty="0" err="1"/>
              <a:t>Relationship</a:t>
            </a:r>
            <a:r>
              <a:rPr lang="de-DE" sz="1400" dirty="0"/>
              <a:t> </a:t>
            </a:r>
            <a:r>
              <a:rPr lang="de-DE" sz="1400" dirty="0" err="1"/>
              <a:t>between</a:t>
            </a:r>
            <a:r>
              <a:rPr lang="de-DE" sz="1400" dirty="0"/>
              <a:t> Organisational </a:t>
            </a:r>
            <a:r>
              <a:rPr lang="de-DE" sz="1400" dirty="0" err="1"/>
              <a:t>Structure</a:t>
            </a:r>
            <a:r>
              <a:rPr lang="de-DE" sz="1400" dirty="0"/>
              <a:t> </a:t>
            </a:r>
            <a:r>
              <a:rPr lang="de-DE" sz="1400" dirty="0" err="1"/>
              <a:t>and</a:t>
            </a:r>
            <a:r>
              <a:rPr lang="de-DE" sz="1400" dirty="0"/>
              <a:t> Organisational Control. Administrative Science Quarterly 22 (1):95-113.</a:t>
            </a:r>
          </a:p>
          <a:p>
            <a:pPr marL="171450" indent="-171450">
              <a:buFont typeface="Arial" panose="020B0604020202020204" pitchFamily="34" charset="0"/>
              <a:buChar char="•"/>
            </a:pPr>
            <a:r>
              <a:rPr lang="de-DE" sz="1400" dirty="0"/>
              <a:t>Packard, D. 1995. The HP Way: </a:t>
            </a:r>
            <a:r>
              <a:rPr lang="de-DE" sz="1400" dirty="0" err="1"/>
              <a:t>How</a:t>
            </a:r>
            <a:r>
              <a:rPr lang="de-DE" sz="1400" dirty="0"/>
              <a:t> Bill Hewlett </a:t>
            </a:r>
            <a:r>
              <a:rPr lang="de-DE" sz="1400" dirty="0" err="1"/>
              <a:t>and</a:t>
            </a:r>
            <a:r>
              <a:rPr lang="de-DE" sz="1400" dirty="0"/>
              <a:t> I </a:t>
            </a:r>
            <a:r>
              <a:rPr lang="de-DE" sz="1400" dirty="0" err="1"/>
              <a:t>Built</a:t>
            </a:r>
            <a:r>
              <a:rPr lang="de-DE" sz="1400" dirty="0"/>
              <a:t> </a:t>
            </a:r>
            <a:r>
              <a:rPr lang="de-DE" sz="1400" dirty="0" err="1"/>
              <a:t>our</a:t>
            </a:r>
            <a:r>
              <a:rPr lang="de-DE" sz="1400" dirty="0"/>
              <a:t> Company. 1. Aufl. New York: </a:t>
            </a:r>
            <a:r>
              <a:rPr lang="de-DE" sz="1400" dirty="0" err="1"/>
              <a:t>HarperCollins</a:t>
            </a:r>
            <a:r>
              <a:rPr lang="de-DE" sz="1400" dirty="0"/>
              <a:t>.</a:t>
            </a:r>
          </a:p>
          <a:p>
            <a:pPr marL="171450" indent="-171450">
              <a:buFont typeface="Arial" panose="020B0604020202020204" pitchFamily="34" charset="0"/>
              <a:buChar char="•"/>
            </a:pPr>
            <a:r>
              <a:rPr lang="de-DE" sz="1400" dirty="0"/>
              <a:t>Peters, T. 2010. The Circle </a:t>
            </a:r>
            <a:r>
              <a:rPr lang="de-DE" sz="1400" dirty="0" err="1"/>
              <a:t>of</a:t>
            </a:r>
            <a:r>
              <a:rPr lang="de-DE" sz="1400" dirty="0"/>
              <a:t> Innovation: </a:t>
            </a:r>
            <a:r>
              <a:rPr lang="de-DE" sz="1400" dirty="0" err="1"/>
              <a:t>You</a:t>
            </a:r>
            <a:r>
              <a:rPr lang="de-DE" sz="1400" dirty="0"/>
              <a:t> </a:t>
            </a:r>
            <a:r>
              <a:rPr lang="de-DE" sz="1400" dirty="0" err="1"/>
              <a:t>Can't</a:t>
            </a:r>
            <a:r>
              <a:rPr lang="de-DE" sz="1400" dirty="0"/>
              <a:t> </a:t>
            </a:r>
            <a:r>
              <a:rPr lang="de-DE" sz="1400" dirty="0" err="1"/>
              <a:t>Shrink</a:t>
            </a:r>
            <a:r>
              <a:rPr lang="de-DE" sz="1400" dirty="0"/>
              <a:t> </a:t>
            </a:r>
            <a:r>
              <a:rPr lang="de-DE" sz="1400" dirty="0" err="1"/>
              <a:t>your</a:t>
            </a:r>
            <a:r>
              <a:rPr lang="de-DE" sz="1400" dirty="0"/>
              <a:t> Way </a:t>
            </a:r>
            <a:r>
              <a:rPr lang="de-DE" sz="1400" dirty="0" err="1"/>
              <a:t>to</a:t>
            </a:r>
            <a:r>
              <a:rPr lang="de-DE" sz="1400" dirty="0"/>
              <a:t> </a:t>
            </a:r>
            <a:r>
              <a:rPr lang="de-DE" sz="1400" dirty="0" err="1"/>
              <a:t>Greatness</a:t>
            </a:r>
            <a:r>
              <a:rPr lang="de-DE" sz="1400" dirty="0"/>
              <a:t>. 1. Aufl.: </a:t>
            </a:r>
            <a:r>
              <a:rPr lang="de-DE" sz="1400" dirty="0" err="1"/>
              <a:t>Vintage</a:t>
            </a:r>
            <a:r>
              <a:rPr lang="de-DE" sz="1400" dirty="0"/>
              <a:t>.</a:t>
            </a:r>
          </a:p>
          <a:p>
            <a:pPr marL="171450" indent="-171450">
              <a:buFont typeface="Arial" panose="020B0604020202020204" pitchFamily="34" charset="0"/>
              <a:buChar char="•"/>
            </a:pPr>
            <a:r>
              <a:rPr lang="de-DE" sz="1400" dirty="0"/>
              <a:t>Porter, M. 2000. Wettbewerbsvorteile: Spitzenleistungen erreichen und behaupten. 6. Aufl. Frankfurt: Campus Verlag.</a:t>
            </a:r>
          </a:p>
          <a:p>
            <a:pPr marL="171450" indent="-171450">
              <a:buFont typeface="Arial" panose="020B0604020202020204" pitchFamily="34" charset="0"/>
              <a:buChar char="•"/>
            </a:pPr>
            <a:r>
              <a:rPr lang="de-DE" sz="1400" dirty="0"/>
              <a:t>Rauch, A., J. </a:t>
            </a:r>
            <a:r>
              <a:rPr lang="de-DE" sz="1400" dirty="0" err="1"/>
              <a:t>Wiklund</a:t>
            </a:r>
            <a:r>
              <a:rPr lang="de-DE" sz="1400" dirty="0"/>
              <a:t>, G. T. Lumpkin, und M. Frese. 2009. </a:t>
            </a:r>
            <a:r>
              <a:rPr lang="de-DE" sz="1400" dirty="0" err="1"/>
              <a:t>Entrepreneurial</a:t>
            </a:r>
            <a:r>
              <a:rPr lang="de-DE" sz="1400" dirty="0"/>
              <a:t> Orientation </a:t>
            </a:r>
            <a:r>
              <a:rPr lang="de-DE" sz="1400" dirty="0" err="1"/>
              <a:t>and</a:t>
            </a:r>
            <a:r>
              <a:rPr lang="de-DE" sz="1400" dirty="0"/>
              <a:t> Business Performance: An Assessment </a:t>
            </a:r>
            <a:r>
              <a:rPr lang="de-DE" sz="1400" dirty="0" err="1"/>
              <a:t>of</a:t>
            </a:r>
            <a:r>
              <a:rPr lang="de-DE" sz="1400" dirty="0"/>
              <a:t> </a:t>
            </a:r>
            <a:r>
              <a:rPr lang="de-DE" sz="1400" dirty="0" err="1"/>
              <a:t>Past</a:t>
            </a:r>
            <a:r>
              <a:rPr lang="de-DE" sz="1400" dirty="0"/>
              <a:t> Research </a:t>
            </a:r>
            <a:r>
              <a:rPr lang="de-DE" sz="1400" dirty="0" err="1"/>
              <a:t>and</a:t>
            </a:r>
            <a:r>
              <a:rPr lang="de-DE" sz="1400" dirty="0"/>
              <a:t> </a:t>
            </a:r>
            <a:r>
              <a:rPr lang="de-DE" sz="1400" dirty="0" err="1"/>
              <a:t>Suggestions</a:t>
            </a:r>
            <a:r>
              <a:rPr lang="de-DE" sz="1400" dirty="0"/>
              <a:t> </a:t>
            </a:r>
            <a:r>
              <a:rPr lang="de-DE" sz="1400" dirty="0" err="1"/>
              <a:t>for</a:t>
            </a:r>
            <a:r>
              <a:rPr lang="de-DE" sz="1400" dirty="0"/>
              <a:t> </a:t>
            </a:r>
            <a:r>
              <a:rPr lang="de-DE" sz="1400" dirty="0" err="1"/>
              <a:t>the</a:t>
            </a:r>
            <a:r>
              <a:rPr lang="de-DE" sz="1400" dirty="0"/>
              <a:t> Future. Entrepreneurship: </a:t>
            </a:r>
            <a:r>
              <a:rPr lang="de-DE" sz="1400" dirty="0" err="1"/>
              <a:t>Theory</a:t>
            </a:r>
            <a:r>
              <a:rPr lang="de-DE" sz="1400" dirty="0"/>
              <a:t> &amp; Practice 33 (3):761-787.</a:t>
            </a:r>
          </a:p>
          <a:p>
            <a:pPr marL="171450" indent="-171450">
              <a:buFont typeface="Arial" panose="020B0604020202020204" pitchFamily="34" charset="0"/>
              <a:buChar char="•"/>
            </a:pPr>
            <a:r>
              <a:rPr lang="de-DE" sz="1400" dirty="0" err="1"/>
              <a:t>Rigby</a:t>
            </a:r>
            <a:r>
              <a:rPr lang="de-DE" sz="1400" dirty="0"/>
              <a:t>, D. K., K. </a:t>
            </a:r>
            <a:r>
              <a:rPr lang="de-DE" sz="1400" dirty="0" err="1"/>
              <a:t>Gruver</a:t>
            </a:r>
            <a:r>
              <a:rPr lang="de-DE" sz="1400" dirty="0"/>
              <a:t>, und J. Allen. 2009. Innovation in Turbulent Times. Harvard Business Review 87 (6):79-86.</a:t>
            </a:r>
          </a:p>
          <a:p>
            <a:pPr marL="171450" indent="-171450">
              <a:buFont typeface="Arial" panose="020B0604020202020204" pitchFamily="34" charset="0"/>
              <a:buChar char="•"/>
            </a:pPr>
            <a:r>
              <a:rPr lang="de-DE" sz="1400" dirty="0"/>
              <a:t>Rogers, E. 2010. Diffusion </a:t>
            </a:r>
            <a:r>
              <a:rPr lang="de-DE" sz="1400" dirty="0" err="1"/>
              <a:t>of</a:t>
            </a:r>
            <a:r>
              <a:rPr lang="de-DE" sz="1400" dirty="0"/>
              <a:t> </a:t>
            </a:r>
            <a:r>
              <a:rPr lang="de-DE" sz="1400" dirty="0" err="1"/>
              <a:t>Innovations</a:t>
            </a:r>
            <a:r>
              <a:rPr lang="de-DE" sz="1400" dirty="0"/>
              <a:t>. 4. Aufl.: The Free Press.</a:t>
            </a:r>
          </a:p>
          <a:p>
            <a:pPr marL="171450" indent="-171450">
              <a:buFont typeface="Arial" panose="020B0604020202020204" pitchFamily="34" charset="0"/>
              <a:buChar char="•"/>
            </a:pPr>
            <a:r>
              <a:rPr lang="de-DE" sz="1400" dirty="0"/>
              <a:t>Schein, E. 1983. The </a:t>
            </a:r>
            <a:r>
              <a:rPr lang="de-DE" sz="1400" dirty="0" err="1"/>
              <a:t>Role</a:t>
            </a:r>
            <a:r>
              <a:rPr lang="de-DE" sz="1400" dirty="0"/>
              <a:t> </a:t>
            </a:r>
            <a:r>
              <a:rPr lang="de-DE" sz="1400" dirty="0" err="1"/>
              <a:t>of</a:t>
            </a:r>
            <a:r>
              <a:rPr lang="de-DE" sz="1400" dirty="0"/>
              <a:t> </a:t>
            </a:r>
            <a:r>
              <a:rPr lang="de-DE" sz="1400" dirty="0" err="1"/>
              <a:t>the</a:t>
            </a:r>
            <a:r>
              <a:rPr lang="de-DE" sz="1400" dirty="0"/>
              <a:t> </a:t>
            </a:r>
            <a:r>
              <a:rPr lang="de-DE" sz="1400" dirty="0" err="1"/>
              <a:t>Founder</a:t>
            </a:r>
            <a:r>
              <a:rPr lang="de-DE" sz="1400" dirty="0"/>
              <a:t> in </a:t>
            </a:r>
            <a:r>
              <a:rPr lang="de-DE" sz="1400" dirty="0" err="1"/>
              <a:t>Creating</a:t>
            </a:r>
            <a:r>
              <a:rPr lang="de-DE" sz="1400" dirty="0"/>
              <a:t> </a:t>
            </a:r>
            <a:r>
              <a:rPr lang="de-DE" sz="1400" dirty="0" err="1"/>
              <a:t>Organizational</a:t>
            </a:r>
            <a:r>
              <a:rPr lang="de-DE" sz="1400" dirty="0"/>
              <a:t> Culture. </a:t>
            </a:r>
            <a:r>
              <a:rPr lang="de-DE" sz="1400" dirty="0" err="1"/>
              <a:t>Organizational</a:t>
            </a:r>
            <a:r>
              <a:rPr lang="de-DE" sz="1400" dirty="0"/>
              <a:t> Dynamics 12 (1):13-28.</a:t>
            </a:r>
          </a:p>
          <a:p>
            <a:pPr marL="171450" indent="-171450">
              <a:buFont typeface="Arial" panose="020B0604020202020204" pitchFamily="34" charset="0"/>
              <a:buChar char="•"/>
            </a:pPr>
            <a:endParaRPr lang="de-DE" sz="1400" dirty="0"/>
          </a:p>
        </p:txBody>
      </p:sp>
    </p:spTree>
    <p:extLst>
      <p:ext uri="{BB962C8B-B14F-4D97-AF65-F5344CB8AC3E}">
        <p14:creationId xmlns:p14="http://schemas.microsoft.com/office/powerpoint/2010/main" val="414876135"/>
      </p:ext>
    </p:extLst>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04800" y="1003300"/>
            <a:ext cx="8382000" cy="51816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Literatur</a:t>
            </a:r>
            <a:endParaRPr lang="de-DE" sz="1600" b="1" dirty="0">
              <a:solidFill>
                <a:srgbClr val="002060"/>
              </a:solidFill>
            </a:endParaRPr>
          </a:p>
        </p:txBody>
      </p:sp>
      <p:sp>
        <p:nvSpPr>
          <p:cNvPr id="7" name="Textfeld 6"/>
          <p:cNvSpPr txBox="1"/>
          <p:nvPr/>
        </p:nvSpPr>
        <p:spPr>
          <a:xfrm>
            <a:off x="543892" y="1099647"/>
            <a:ext cx="7891200" cy="5047536"/>
          </a:xfrm>
          <a:prstGeom prst="rect">
            <a:avLst/>
          </a:prstGeom>
          <a:noFill/>
        </p:spPr>
        <p:txBody>
          <a:bodyPr wrap="square" rtlCol="0">
            <a:spAutoFit/>
          </a:bodyPr>
          <a:lstStyle/>
          <a:p>
            <a:pPr marL="171450" indent="-171450">
              <a:buFont typeface="Arial" panose="020B0604020202020204" pitchFamily="34" charset="0"/>
              <a:buChar char="•"/>
            </a:pPr>
            <a:r>
              <a:rPr lang="de-DE" sz="1400" dirty="0" err="1"/>
              <a:t>Scheytt</a:t>
            </a:r>
            <a:r>
              <a:rPr lang="de-DE" sz="1400" dirty="0"/>
              <a:t>, S. 2004. Filialen an die Macht. McKinsey Wissen 08:68-74.</a:t>
            </a:r>
          </a:p>
          <a:p>
            <a:pPr marL="171450" indent="-171450">
              <a:buFont typeface="Arial" panose="020B0604020202020204" pitchFamily="34" charset="0"/>
              <a:buChar char="•"/>
            </a:pPr>
            <a:r>
              <a:rPr lang="de-DE" sz="1400" dirty="0"/>
              <a:t>Scholz, C. 2000. Personalmanagement. 5., </a:t>
            </a:r>
            <a:r>
              <a:rPr lang="de-DE" sz="1400" dirty="0" err="1"/>
              <a:t>neubearb</a:t>
            </a:r>
            <a:r>
              <a:rPr lang="de-DE" sz="1400" dirty="0"/>
              <a:t>. und </a:t>
            </a:r>
            <a:r>
              <a:rPr lang="de-DE" sz="1400" dirty="0" err="1"/>
              <a:t>erw</a:t>
            </a:r>
            <a:r>
              <a:rPr lang="de-DE" sz="1400" dirty="0"/>
              <a:t>. Aufl. München: Verlag </a:t>
            </a:r>
            <a:r>
              <a:rPr lang="de-DE" sz="1400" dirty="0" err="1"/>
              <a:t>Vahlen</a:t>
            </a:r>
            <a:r>
              <a:rPr lang="de-DE" sz="1400" dirty="0" smtClean="0"/>
              <a:t>.</a:t>
            </a:r>
          </a:p>
          <a:p>
            <a:pPr marL="171450" indent="-171450">
              <a:buFont typeface="Arial" panose="020B0604020202020204" pitchFamily="34" charset="0"/>
              <a:buChar char="•"/>
            </a:pPr>
            <a:r>
              <a:rPr lang="de-DE" sz="1400" dirty="0" smtClean="0"/>
              <a:t>Schultz</a:t>
            </a:r>
            <a:r>
              <a:rPr lang="de-DE" sz="1400" dirty="0"/>
              <a:t>, H. 2008. Howard Schultz Transformation Agenda Communication. http://news.starbucks.com/news/howard-schultz-transformation-agenda-communication-1. Zugegriffen: 4. Juli 2014</a:t>
            </a:r>
          </a:p>
          <a:p>
            <a:pPr marL="171450" indent="-171450">
              <a:buFont typeface="Arial" panose="020B0604020202020204" pitchFamily="34" charset="0"/>
              <a:buChar char="•"/>
            </a:pPr>
            <a:r>
              <a:rPr lang="de-DE" sz="1400" dirty="0"/>
              <a:t>Simons, R. 1995. Control in </a:t>
            </a:r>
            <a:r>
              <a:rPr lang="de-DE" sz="1400" dirty="0" err="1"/>
              <a:t>the</a:t>
            </a:r>
            <a:r>
              <a:rPr lang="de-DE" sz="1400" dirty="0"/>
              <a:t> Age </a:t>
            </a:r>
            <a:r>
              <a:rPr lang="de-DE" sz="1400" dirty="0" err="1"/>
              <a:t>of</a:t>
            </a:r>
            <a:r>
              <a:rPr lang="de-DE" sz="1400" dirty="0"/>
              <a:t> </a:t>
            </a:r>
            <a:r>
              <a:rPr lang="de-DE" sz="1400" dirty="0" err="1"/>
              <a:t>Empowerment</a:t>
            </a:r>
            <a:r>
              <a:rPr lang="de-DE" sz="1400" dirty="0"/>
              <a:t>. Harvard Business Review 73 (2):80-88</a:t>
            </a:r>
            <a:r>
              <a:rPr lang="de-DE" sz="1400" dirty="0" smtClean="0"/>
              <a:t>.</a:t>
            </a:r>
          </a:p>
          <a:p>
            <a:pPr marL="171450" indent="-171450">
              <a:buFont typeface="Arial" panose="020B0604020202020204" pitchFamily="34" charset="0"/>
              <a:buChar char="•"/>
            </a:pPr>
            <a:r>
              <a:rPr lang="en-US" sz="1400" dirty="0" err="1" smtClean="0"/>
              <a:t>Sirkin</a:t>
            </a:r>
            <a:r>
              <a:rPr lang="en-US" sz="1400" dirty="0"/>
              <a:t>, </a:t>
            </a:r>
            <a:r>
              <a:rPr lang="en-US" sz="1400" dirty="0" smtClean="0"/>
              <a:t>H. L., P. Keenan und A. </a:t>
            </a:r>
            <a:r>
              <a:rPr lang="en-US" sz="1400" dirty="0"/>
              <a:t>Jackson 2005. The Hard Side of Change </a:t>
            </a:r>
            <a:r>
              <a:rPr lang="en-US" sz="1400" dirty="0" smtClean="0"/>
              <a:t>Management. Harvard Business Review 83 (10): 33-47.</a:t>
            </a:r>
            <a:endParaRPr lang="de-DE" sz="1400" dirty="0"/>
          </a:p>
          <a:p>
            <a:pPr marL="171450" indent="-171450">
              <a:buFont typeface="Arial" panose="020B0604020202020204" pitchFamily="34" charset="0"/>
              <a:buChar char="•"/>
            </a:pPr>
            <a:r>
              <a:rPr lang="de-DE" sz="1400" dirty="0" err="1"/>
              <a:t>Stam</a:t>
            </a:r>
            <a:r>
              <a:rPr lang="de-DE" sz="1400" dirty="0"/>
              <a:t>, W., und T. </a:t>
            </a:r>
            <a:r>
              <a:rPr lang="de-DE" sz="1400" dirty="0" err="1"/>
              <a:t>Elfring</a:t>
            </a:r>
            <a:r>
              <a:rPr lang="de-DE" sz="1400" dirty="0"/>
              <a:t>. 2008. </a:t>
            </a:r>
            <a:r>
              <a:rPr lang="de-DE" sz="1400" dirty="0" err="1"/>
              <a:t>Entrepreneurial</a:t>
            </a:r>
            <a:r>
              <a:rPr lang="de-DE" sz="1400" dirty="0"/>
              <a:t> Orientation </a:t>
            </a:r>
            <a:r>
              <a:rPr lang="de-DE" sz="1400" dirty="0" err="1"/>
              <a:t>and</a:t>
            </a:r>
            <a:r>
              <a:rPr lang="de-DE" sz="1400" dirty="0"/>
              <a:t> New Venture Performance: The Moderating </a:t>
            </a:r>
            <a:r>
              <a:rPr lang="de-DE" sz="1400" dirty="0" err="1"/>
              <a:t>Role</a:t>
            </a:r>
            <a:r>
              <a:rPr lang="de-DE" sz="1400" dirty="0"/>
              <a:t> </a:t>
            </a:r>
            <a:r>
              <a:rPr lang="de-DE" sz="1400" dirty="0" err="1"/>
              <a:t>of</a:t>
            </a:r>
            <a:r>
              <a:rPr lang="de-DE" sz="1400" dirty="0"/>
              <a:t> Intra- </a:t>
            </a:r>
            <a:r>
              <a:rPr lang="de-DE" sz="1400" dirty="0" err="1"/>
              <a:t>and</a:t>
            </a:r>
            <a:r>
              <a:rPr lang="de-DE" sz="1400" dirty="0"/>
              <a:t> </a:t>
            </a:r>
            <a:r>
              <a:rPr lang="de-DE" sz="1400" dirty="0" err="1"/>
              <a:t>Extraindustry</a:t>
            </a:r>
            <a:r>
              <a:rPr lang="de-DE" sz="1400" dirty="0"/>
              <a:t> </a:t>
            </a:r>
            <a:r>
              <a:rPr lang="de-DE" sz="1400" dirty="0" err="1"/>
              <a:t>Social</a:t>
            </a:r>
            <a:r>
              <a:rPr lang="de-DE" sz="1400" dirty="0"/>
              <a:t> Capital Academy </a:t>
            </a:r>
            <a:r>
              <a:rPr lang="de-DE" sz="1400" dirty="0" err="1"/>
              <a:t>of</a:t>
            </a:r>
            <a:r>
              <a:rPr lang="de-DE" sz="1400" dirty="0"/>
              <a:t> Management Journal 51 (1):97-111.</a:t>
            </a:r>
          </a:p>
          <a:p>
            <a:pPr marL="171450" indent="-171450">
              <a:buFont typeface="Arial" panose="020B0604020202020204" pitchFamily="34" charset="0"/>
              <a:buChar char="•"/>
            </a:pPr>
            <a:r>
              <a:rPr lang="de-DE" sz="1400" dirty="0"/>
              <a:t>Steinmann, H., und G. Schreyögg. 2005. Management: Grundlagen der Unternehmensführung. 6. Aufl. Wiesbaden: Gabler.</a:t>
            </a:r>
          </a:p>
          <a:p>
            <a:pPr marL="171450" indent="-171450">
              <a:buFont typeface="Arial" panose="020B0604020202020204" pitchFamily="34" charset="0"/>
              <a:buChar char="•"/>
            </a:pPr>
            <a:r>
              <a:rPr lang="de-DE" sz="1400" dirty="0"/>
              <a:t>Suarez, F., G. </a:t>
            </a:r>
            <a:r>
              <a:rPr lang="de-DE" sz="1400" dirty="0" err="1"/>
              <a:t>Lanzolla</a:t>
            </a:r>
            <a:r>
              <a:rPr lang="de-DE" sz="1400" dirty="0"/>
              <a:t>, und F. </a:t>
            </a:r>
            <a:r>
              <a:rPr lang="de-DE" sz="1400" dirty="0" err="1"/>
              <a:t>Auton</a:t>
            </a:r>
            <a:r>
              <a:rPr lang="de-DE" sz="1400" dirty="0"/>
              <a:t>. 2005. The Half-</a:t>
            </a:r>
            <a:r>
              <a:rPr lang="de-DE" sz="1400" dirty="0" err="1"/>
              <a:t>Truth</a:t>
            </a:r>
            <a:r>
              <a:rPr lang="de-DE" sz="1400" dirty="0"/>
              <a:t> </a:t>
            </a:r>
            <a:r>
              <a:rPr lang="de-DE" sz="1400" dirty="0" err="1"/>
              <a:t>of</a:t>
            </a:r>
            <a:r>
              <a:rPr lang="de-DE" sz="1400" dirty="0"/>
              <a:t> First </a:t>
            </a:r>
            <a:r>
              <a:rPr lang="de-DE" sz="1400" dirty="0" err="1"/>
              <a:t>Mover</a:t>
            </a:r>
            <a:r>
              <a:rPr lang="de-DE" sz="1400" dirty="0"/>
              <a:t> Advantage. Harvard Business Review 83 (4):121-127.</a:t>
            </a:r>
          </a:p>
          <a:p>
            <a:pPr marL="171450" indent="-171450">
              <a:buFont typeface="Arial" panose="020B0604020202020204" pitchFamily="34" charset="0"/>
              <a:buChar char="•"/>
            </a:pPr>
            <a:r>
              <a:rPr lang="de-DE" sz="1400" dirty="0" err="1"/>
              <a:t>Tata</a:t>
            </a:r>
            <a:r>
              <a:rPr lang="de-DE" sz="1400" dirty="0"/>
              <a:t>. 2014. Leadership </a:t>
            </a:r>
            <a:r>
              <a:rPr lang="de-DE" sz="1400" dirty="0" err="1"/>
              <a:t>with</a:t>
            </a:r>
            <a:r>
              <a:rPr lang="de-DE" sz="1400" dirty="0"/>
              <a:t> Trust. http://www.tata.com/aboutus/sub_index/Leadership-with-trust. Zugegriffen: 23. Juni 2014.</a:t>
            </a:r>
          </a:p>
          <a:p>
            <a:pPr marL="171450" indent="-171450">
              <a:buFont typeface="Arial" panose="020B0604020202020204" pitchFamily="34" charset="0"/>
              <a:buChar char="•"/>
            </a:pPr>
            <a:r>
              <a:rPr lang="de-DE" sz="1400" dirty="0"/>
              <a:t>Thomas, A. 2003. Psychologie interkulturellen Lernens und Handelns. In Kulturvergleichende Psychologie, Hrsg. A. Thomas, 433-485. Göttingen </a:t>
            </a:r>
            <a:r>
              <a:rPr lang="de-DE" sz="1400" dirty="0" err="1"/>
              <a:t>Hogrefe</a:t>
            </a:r>
            <a:r>
              <a:rPr lang="de-DE" sz="1400" dirty="0"/>
              <a:t>.</a:t>
            </a:r>
          </a:p>
          <a:p>
            <a:pPr marL="171450" indent="-171450">
              <a:buFont typeface="Arial" panose="020B0604020202020204" pitchFamily="34" charset="0"/>
              <a:buChar char="•"/>
            </a:pPr>
            <a:r>
              <a:rPr lang="de-DE" sz="1400" dirty="0"/>
              <a:t>Troy, L. C., T. </a:t>
            </a:r>
            <a:r>
              <a:rPr lang="de-DE" sz="1400" dirty="0" err="1"/>
              <a:t>Hirunyawipada</a:t>
            </a:r>
            <a:r>
              <a:rPr lang="de-DE" sz="1400" dirty="0"/>
              <a:t>, und A. K. </a:t>
            </a:r>
            <a:r>
              <a:rPr lang="de-DE" sz="1400" dirty="0" err="1"/>
              <a:t>Paswan</a:t>
            </a:r>
            <a:r>
              <a:rPr lang="de-DE" sz="1400" dirty="0"/>
              <a:t>. 2008. Cross-</a:t>
            </a:r>
            <a:r>
              <a:rPr lang="de-DE" sz="1400" dirty="0" err="1"/>
              <a:t>Functional</a:t>
            </a:r>
            <a:r>
              <a:rPr lang="de-DE" sz="1400" dirty="0"/>
              <a:t> Integration </a:t>
            </a:r>
            <a:r>
              <a:rPr lang="de-DE" sz="1400" dirty="0" err="1"/>
              <a:t>and</a:t>
            </a:r>
            <a:r>
              <a:rPr lang="de-DE" sz="1400" dirty="0"/>
              <a:t> New </a:t>
            </a:r>
            <a:r>
              <a:rPr lang="de-DE" sz="1400" dirty="0" err="1"/>
              <a:t>Product</a:t>
            </a:r>
            <a:r>
              <a:rPr lang="de-DE" sz="1400" dirty="0"/>
              <a:t> </a:t>
            </a:r>
            <a:r>
              <a:rPr lang="de-DE" sz="1400" dirty="0" err="1"/>
              <a:t>Success</a:t>
            </a:r>
            <a:r>
              <a:rPr lang="de-DE" sz="1400" dirty="0"/>
              <a:t>: An </a:t>
            </a:r>
            <a:r>
              <a:rPr lang="de-DE" sz="1400" dirty="0" err="1"/>
              <a:t>Empirical</a:t>
            </a:r>
            <a:r>
              <a:rPr lang="de-DE" sz="1400" dirty="0"/>
              <a:t> Investigation </a:t>
            </a:r>
            <a:r>
              <a:rPr lang="de-DE" sz="1400" dirty="0" err="1"/>
              <a:t>of</a:t>
            </a:r>
            <a:r>
              <a:rPr lang="de-DE" sz="1400" dirty="0"/>
              <a:t> </a:t>
            </a:r>
            <a:r>
              <a:rPr lang="de-DE" sz="1400" dirty="0" err="1"/>
              <a:t>the</a:t>
            </a:r>
            <a:r>
              <a:rPr lang="de-DE" sz="1400" dirty="0"/>
              <a:t> </a:t>
            </a:r>
            <a:r>
              <a:rPr lang="de-DE" sz="1400" dirty="0" err="1"/>
              <a:t>Findings</a:t>
            </a:r>
            <a:r>
              <a:rPr lang="de-DE" sz="1400" dirty="0"/>
              <a:t>. Journal </a:t>
            </a:r>
            <a:r>
              <a:rPr lang="de-DE" sz="1400" dirty="0" err="1"/>
              <a:t>of</a:t>
            </a:r>
            <a:r>
              <a:rPr lang="de-DE" sz="1400" dirty="0"/>
              <a:t> Marketing 72 (6):132-146.</a:t>
            </a:r>
          </a:p>
          <a:p>
            <a:pPr marL="171450" indent="-171450">
              <a:buFont typeface="Arial" panose="020B0604020202020204" pitchFamily="34" charset="0"/>
              <a:buChar char="•"/>
            </a:pPr>
            <a:endParaRPr lang="de-DE" sz="1400" dirty="0"/>
          </a:p>
        </p:txBody>
      </p:sp>
      <p:sp>
        <p:nvSpPr>
          <p:cNvPr id="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226</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494259070"/>
      </p:ext>
    </p:extLst>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04800" y="1003300"/>
            <a:ext cx="8382000" cy="51816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 name="Textfeld 3"/>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Literatur</a:t>
            </a:r>
            <a:endParaRPr lang="de-DE" sz="1600" b="1" dirty="0">
              <a:solidFill>
                <a:srgbClr val="002060"/>
              </a:solidFill>
            </a:endParaRPr>
          </a:p>
        </p:txBody>
      </p:sp>
      <p:sp>
        <p:nvSpPr>
          <p:cNvPr id="6" name="Rechteck 5"/>
          <p:cNvSpPr/>
          <p:nvPr/>
        </p:nvSpPr>
        <p:spPr bwMode="auto">
          <a:xfrm>
            <a:off x="542892" y="1105852"/>
            <a:ext cx="7891200" cy="4626208"/>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171450" indent="-171450">
              <a:buFont typeface="Arial" panose="020B0604020202020204" pitchFamily="34" charset="0"/>
              <a:buChar char="•"/>
            </a:pPr>
            <a:r>
              <a:rPr lang="de-DE" sz="1400" dirty="0" err="1"/>
              <a:t>Tushman</a:t>
            </a:r>
            <a:r>
              <a:rPr lang="de-DE" sz="1400" dirty="0"/>
              <a:t>, M., W. Smith, und A. </a:t>
            </a:r>
            <a:r>
              <a:rPr lang="de-DE" sz="1400" dirty="0" err="1"/>
              <a:t>Binns</a:t>
            </a:r>
            <a:r>
              <a:rPr lang="de-DE" sz="1400" dirty="0"/>
              <a:t>. 2011. The </a:t>
            </a:r>
            <a:r>
              <a:rPr lang="de-DE" sz="1400" dirty="0" err="1"/>
              <a:t>Ambidexterous</a:t>
            </a:r>
            <a:r>
              <a:rPr lang="de-DE" sz="1400" dirty="0"/>
              <a:t> CEO. Harvard Business Review:74-80.</a:t>
            </a:r>
          </a:p>
          <a:p>
            <a:pPr marL="171450" indent="-171450">
              <a:buFont typeface="Arial" panose="020B0604020202020204" pitchFamily="34" charset="0"/>
              <a:buChar char="•"/>
            </a:pPr>
            <a:r>
              <a:rPr lang="de-DE" sz="1400" dirty="0" err="1"/>
              <a:t>Vahs</a:t>
            </a:r>
            <a:r>
              <a:rPr lang="de-DE" sz="1400" dirty="0"/>
              <a:t>, D., und A. Brem. 2013. Innovationsmanagement: Von der Idee zur erfolgreichen Vermarktung. 4. Aufl.: Schäffer-Poeschel</a:t>
            </a:r>
          </a:p>
          <a:p>
            <a:pPr marL="171450" indent="-171450">
              <a:buFont typeface="Arial" panose="020B0604020202020204" pitchFamily="34" charset="0"/>
              <a:buChar char="•"/>
            </a:pPr>
            <a:r>
              <a:rPr lang="de-DE" sz="1400" dirty="0"/>
              <a:t>Zahra, S. A., J. C. </a:t>
            </a:r>
            <a:r>
              <a:rPr lang="de-DE" sz="1400" dirty="0" err="1"/>
              <a:t>Hayton</a:t>
            </a:r>
            <a:r>
              <a:rPr lang="de-DE" sz="1400" dirty="0"/>
              <a:t>, und C. </a:t>
            </a:r>
            <a:r>
              <a:rPr lang="de-DE" sz="1400" dirty="0" err="1"/>
              <a:t>Salvato</a:t>
            </a:r>
            <a:r>
              <a:rPr lang="de-DE" sz="1400" dirty="0"/>
              <a:t>. 2004. Entrepreneurship in Family vs. Non-Family </a:t>
            </a:r>
            <a:r>
              <a:rPr lang="de-DE" sz="1400" dirty="0" err="1"/>
              <a:t>Firms</a:t>
            </a:r>
            <a:r>
              <a:rPr lang="de-DE" sz="1400" dirty="0"/>
              <a:t>: A </a:t>
            </a:r>
            <a:r>
              <a:rPr lang="de-DE" sz="1400" dirty="0" err="1"/>
              <a:t>Resource-Based</a:t>
            </a:r>
            <a:r>
              <a:rPr lang="de-DE" sz="1400" dirty="0"/>
              <a:t> Analysis </a:t>
            </a:r>
            <a:r>
              <a:rPr lang="de-DE" sz="1400" dirty="0" err="1"/>
              <a:t>of</a:t>
            </a:r>
            <a:r>
              <a:rPr lang="de-DE" sz="1400" dirty="0"/>
              <a:t> </a:t>
            </a:r>
            <a:r>
              <a:rPr lang="de-DE" sz="1400" dirty="0" err="1"/>
              <a:t>the</a:t>
            </a:r>
            <a:r>
              <a:rPr lang="de-DE" sz="1400" dirty="0"/>
              <a:t> </a:t>
            </a:r>
            <a:r>
              <a:rPr lang="de-DE" sz="1400" dirty="0" err="1"/>
              <a:t>Effect</a:t>
            </a:r>
            <a:r>
              <a:rPr lang="de-DE" sz="1400" dirty="0"/>
              <a:t> </a:t>
            </a:r>
            <a:r>
              <a:rPr lang="de-DE" sz="1400" dirty="0" err="1"/>
              <a:t>of</a:t>
            </a:r>
            <a:r>
              <a:rPr lang="de-DE" sz="1400" dirty="0"/>
              <a:t> </a:t>
            </a:r>
            <a:r>
              <a:rPr lang="de-DE" sz="1400" dirty="0" err="1"/>
              <a:t>Organizational</a:t>
            </a:r>
            <a:r>
              <a:rPr lang="de-DE" sz="1400" dirty="0"/>
              <a:t> Culture. Entrepreneurship: </a:t>
            </a:r>
            <a:r>
              <a:rPr lang="de-DE" sz="1400" dirty="0" err="1"/>
              <a:t>Theory</a:t>
            </a:r>
            <a:r>
              <a:rPr lang="de-DE" sz="1400" dirty="0"/>
              <a:t> &amp; Practice 28 (4):363-381.</a:t>
            </a:r>
          </a:p>
        </p:txBody>
      </p:sp>
      <p:sp>
        <p:nvSpPr>
          <p:cNvPr id="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227</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5002966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Objekt 2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0245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hteck 4"/>
          <p:cNvSpPr/>
          <p:nvPr/>
        </p:nvSpPr>
        <p:spPr>
          <a:xfrm>
            <a:off x="244636" y="1811715"/>
            <a:ext cx="8680999" cy="3754874"/>
          </a:xfrm>
          <a:prstGeom prst="rect">
            <a:avLst/>
          </a:prstGeom>
        </p:spPr>
        <p:txBody>
          <a:bodyPr wrap="square">
            <a:spAutoFit/>
          </a:bodyPr>
          <a:lstStyle/>
          <a:p>
            <a:r>
              <a:rPr lang="de-DE" sz="1400" dirty="0" smtClean="0"/>
              <a:t>2012 generierte Apple mit dem </a:t>
            </a:r>
            <a:r>
              <a:rPr lang="de-DE" sz="1400" dirty="0" err="1" smtClean="0"/>
              <a:t>iPhone</a:t>
            </a:r>
            <a:r>
              <a:rPr lang="de-DE" sz="1400" dirty="0" smtClean="0"/>
              <a:t> mehr Umsatz als Microsoft mit allen Produkten zusammen. Wie konnte es passieren, dass Microsoft von Ende der 1990er Jahre – dem Höhepunkt seiner Macht und seines Wachstums – bis heute seine Marktstellung so verloren hat? Experten sehen verschiedene Gründe:</a:t>
            </a:r>
          </a:p>
          <a:p>
            <a:endParaRPr lang="de-DE" sz="1400" dirty="0" smtClean="0"/>
          </a:p>
          <a:p>
            <a:pPr marL="263525" indent="-263525">
              <a:buFont typeface="Arial" pitchFamily="34" charset="0"/>
              <a:buChar char="•"/>
            </a:pPr>
            <a:r>
              <a:rPr lang="de-DE" sz="1400" dirty="0" smtClean="0"/>
              <a:t>Die Einführung des Management-Systems „</a:t>
            </a:r>
            <a:r>
              <a:rPr lang="de-DE" sz="1400" dirty="0" err="1" smtClean="0"/>
              <a:t>Stack</a:t>
            </a:r>
            <a:r>
              <a:rPr lang="de-DE" sz="1400" dirty="0" smtClean="0"/>
              <a:t> Ranking“ durch Steve Balmer: Jede Einheit wurde gezwungen, jedes Jahr die Mitarbeiter in drei Kategorien entsprechend ihrer Leistung zu ranken. 20% durften als Top-Performer gerankt werden, 70% als Mittelmaß und 10% als „</a:t>
            </a:r>
            <a:r>
              <a:rPr lang="de-DE" sz="1400" dirty="0" err="1" smtClean="0"/>
              <a:t>Under</a:t>
            </a:r>
            <a:r>
              <a:rPr lang="de-DE" sz="1400" dirty="0" smtClean="0"/>
              <a:t>-Performer“. </a:t>
            </a:r>
          </a:p>
          <a:p>
            <a:pPr marL="263525" indent="-263525">
              <a:buFont typeface="Arial" pitchFamily="34" charset="0"/>
              <a:buChar char="•"/>
            </a:pPr>
            <a:r>
              <a:rPr lang="de-DE" sz="1400" dirty="0" smtClean="0"/>
              <a:t>Der Fokus auf kurzfristige Profite: Ein Mitglied der Technologie-Gruppe berichtet, dass Microsoft seit Ende der 1990er Jahre nicht mehr primär darauf aus war, Technologien zu entwickeln, sondern kurzfristig mit Projekten zu bewährten Technologien Geld zu verdienen.</a:t>
            </a:r>
          </a:p>
          <a:p>
            <a:pPr marL="263525" indent="-263525">
              <a:buFont typeface="Arial" pitchFamily="34" charset="0"/>
              <a:buChar char="•"/>
            </a:pPr>
            <a:r>
              <a:rPr lang="de-DE" sz="1400" dirty="0" smtClean="0"/>
              <a:t>Die Loyalität zu Windows: Das Betriebssystem Windows hat Microsoft zu einem der erfolgreichsten und bedeutendsten Unternehmen weltweit gemacht, aber die ausgeprägte „Windows-Verehrung“ hat dazu geführt, dass Microsoft keinen Blick mehr für andere aufkommende Technologien, wie zum Beispiel Mobile Computing, hatte. </a:t>
            </a:r>
          </a:p>
          <a:p>
            <a:pPr marL="263525" indent="-263525">
              <a:buFont typeface="Arial" pitchFamily="34" charset="0"/>
              <a:buChar char="•"/>
            </a:pPr>
            <a:endParaRPr lang="de-DE" sz="1400" dirty="0" smtClean="0"/>
          </a:p>
          <a:p>
            <a:r>
              <a:rPr lang="de-DE" sz="1400" dirty="0" smtClean="0"/>
              <a:t>Ed </a:t>
            </a:r>
            <a:r>
              <a:rPr lang="de-DE" sz="1400" dirty="0" err="1" smtClean="0"/>
              <a:t>McCahill</a:t>
            </a:r>
            <a:r>
              <a:rPr lang="de-DE" sz="1400" dirty="0" smtClean="0"/>
              <a:t> arbeitete 16 Jahre als Marketingmanager bei Microsoft und fasst die Entwicklungen wie folgt zusammen: „</a:t>
            </a:r>
            <a:r>
              <a:rPr lang="de-DE" sz="1400" b="1" dirty="0" err="1" smtClean="0">
                <a:solidFill>
                  <a:srgbClr val="002060"/>
                </a:solidFill>
              </a:rPr>
              <a:t>They</a:t>
            </a:r>
            <a:r>
              <a:rPr lang="de-DE" sz="1400" b="1" dirty="0" smtClean="0">
                <a:solidFill>
                  <a:srgbClr val="002060"/>
                </a:solidFill>
              </a:rPr>
              <a:t> </a:t>
            </a:r>
            <a:r>
              <a:rPr lang="de-DE" sz="1400" b="1" dirty="0" err="1" smtClean="0">
                <a:solidFill>
                  <a:srgbClr val="002060"/>
                </a:solidFill>
              </a:rPr>
              <a:t>had</a:t>
            </a:r>
            <a:r>
              <a:rPr lang="de-DE" sz="1400" b="1" dirty="0" smtClean="0">
                <a:solidFill>
                  <a:srgbClr val="002060"/>
                </a:solidFill>
              </a:rPr>
              <a:t> a </a:t>
            </a:r>
            <a:r>
              <a:rPr lang="de-DE" sz="1400" b="1" dirty="0" err="1" smtClean="0">
                <a:solidFill>
                  <a:srgbClr val="002060"/>
                </a:solidFill>
              </a:rPr>
              <a:t>great</a:t>
            </a:r>
            <a:r>
              <a:rPr lang="de-DE" sz="1400" b="1" dirty="0" smtClean="0">
                <a:solidFill>
                  <a:srgbClr val="002060"/>
                </a:solidFill>
              </a:rPr>
              <a:t> </a:t>
            </a:r>
            <a:r>
              <a:rPr lang="de-DE" sz="1400" b="1" dirty="0" err="1" smtClean="0">
                <a:solidFill>
                  <a:srgbClr val="002060"/>
                </a:solidFill>
              </a:rPr>
              <a:t>lead</a:t>
            </a:r>
            <a:r>
              <a:rPr lang="de-DE" sz="1400" b="1" dirty="0" smtClean="0">
                <a:solidFill>
                  <a:srgbClr val="002060"/>
                </a:solidFill>
              </a:rPr>
              <a:t>, </a:t>
            </a:r>
            <a:r>
              <a:rPr lang="de-DE" sz="1400" b="1" dirty="0" err="1" smtClean="0">
                <a:solidFill>
                  <a:srgbClr val="002060"/>
                </a:solidFill>
              </a:rPr>
              <a:t>they</a:t>
            </a:r>
            <a:r>
              <a:rPr lang="de-DE" sz="1400" b="1" dirty="0" smtClean="0">
                <a:solidFill>
                  <a:srgbClr val="002060"/>
                </a:solidFill>
              </a:rPr>
              <a:t> </a:t>
            </a:r>
            <a:r>
              <a:rPr lang="de-DE" sz="1400" b="1" dirty="0" err="1" smtClean="0">
                <a:solidFill>
                  <a:srgbClr val="002060"/>
                </a:solidFill>
              </a:rPr>
              <a:t>were</a:t>
            </a:r>
            <a:r>
              <a:rPr lang="de-DE" sz="1400" b="1" dirty="0" smtClean="0">
                <a:solidFill>
                  <a:srgbClr val="002060"/>
                </a:solidFill>
              </a:rPr>
              <a:t> </a:t>
            </a:r>
            <a:r>
              <a:rPr lang="de-DE" sz="1400" b="1" dirty="0" err="1" smtClean="0">
                <a:solidFill>
                  <a:srgbClr val="002060"/>
                </a:solidFill>
              </a:rPr>
              <a:t>years</a:t>
            </a:r>
            <a:r>
              <a:rPr lang="de-DE" sz="1400" b="1" dirty="0" smtClean="0">
                <a:solidFill>
                  <a:srgbClr val="002060"/>
                </a:solidFill>
              </a:rPr>
              <a:t> </a:t>
            </a:r>
            <a:r>
              <a:rPr lang="de-DE" sz="1400" b="1" dirty="0" err="1" smtClean="0">
                <a:solidFill>
                  <a:srgbClr val="002060"/>
                </a:solidFill>
              </a:rPr>
              <a:t>ahead</a:t>
            </a:r>
            <a:r>
              <a:rPr lang="de-DE" sz="1400" b="1" dirty="0" smtClean="0">
                <a:solidFill>
                  <a:srgbClr val="002060"/>
                </a:solidFill>
              </a:rPr>
              <a:t>. </a:t>
            </a:r>
            <a:r>
              <a:rPr lang="de-DE" sz="1400" b="1" dirty="0" err="1" smtClean="0">
                <a:solidFill>
                  <a:srgbClr val="002060"/>
                </a:solidFill>
              </a:rPr>
              <a:t>And</a:t>
            </a:r>
            <a:r>
              <a:rPr lang="de-DE" sz="1400" b="1" dirty="0" smtClean="0">
                <a:solidFill>
                  <a:srgbClr val="002060"/>
                </a:solidFill>
              </a:rPr>
              <a:t> </a:t>
            </a:r>
            <a:r>
              <a:rPr lang="de-DE" sz="1400" b="1" dirty="0" err="1" smtClean="0">
                <a:solidFill>
                  <a:srgbClr val="002060"/>
                </a:solidFill>
              </a:rPr>
              <a:t>they</a:t>
            </a:r>
            <a:r>
              <a:rPr lang="de-DE" sz="1400" b="1" dirty="0" smtClean="0">
                <a:solidFill>
                  <a:srgbClr val="002060"/>
                </a:solidFill>
              </a:rPr>
              <a:t> </a:t>
            </a:r>
            <a:r>
              <a:rPr lang="de-DE" sz="1400" b="1" dirty="0" err="1" smtClean="0">
                <a:solidFill>
                  <a:srgbClr val="002060"/>
                </a:solidFill>
              </a:rPr>
              <a:t>completely</a:t>
            </a:r>
            <a:r>
              <a:rPr lang="de-DE" sz="1400" b="1" dirty="0" smtClean="0">
                <a:solidFill>
                  <a:srgbClr val="002060"/>
                </a:solidFill>
              </a:rPr>
              <a:t> </a:t>
            </a:r>
            <a:r>
              <a:rPr lang="de-DE" sz="1400" b="1" dirty="0" err="1" smtClean="0">
                <a:solidFill>
                  <a:srgbClr val="002060"/>
                </a:solidFill>
              </a:rPr>
              <a:t>blew</a:t>
            </a:r>
            <a:r>
              <a:rPr lang="de-DE" sz="1400" b="1" dirty="0" smtClean="0">
                <a:solidFill>
                  <a:srgbClr val="002060"/>
                </a:solidFill>
              </a:rPr>
              <a:t> </a:t>
            </a:r>
            <a:r>
              <a:rPr lang="de-DE" sz="1400" b="1" dirty="0" err="1" smtClean="0">
                <a:solidFill>
                  <a:srgbClr val="002060"/>
                </a:solidFill>
              </a:rPr>
              <a:t>it</a:t>
            </a:r>
            <a:r>
              <a:rPr lang="de-DE" sz="1400" dirty="0" smtClean="0"/>
              <a:t>“. </a:t>
            </a:r>
            <a:endParaRPr lang="de-DE" sz="1400" dirty="0"/>
          </a:p>
        </p:txBody>
      </p:sp>
      <p:sp>
        <p:nvSpPr>
          <p:cNvPr id="12" name="Textfeld 11"/>
          <p:cNvSpPr txBox="1"/>
          <p:nvPr/>
        </p:nvSpPr>
        <p:spPr>
          <a:xfrm>
            <a:off x="7375480" y="823014"/>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3" name="Gerade Verbindung 12"/>
          <p:cNvCxnSpPr/>
          <p:nvPr/>
        </p:nvCxnSpPr>
        <p:spPr bwMode="auto">
          <a:xfrm>
            <a:off x="7461997" y="807774"/>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4" name="Gerade Verbindung 13"/>
          <p:cNvCxnSpPr/>
          <p:nvPr/>
        </p:nvCxnSpPr>
        <p:spPr bwMode="auto">
          <a:xfrm>
            <a:off x="7461997" y="1108764"/>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5" name="Textfeld 14"/>
          <p:cNvSpPr txBox="1"/>
          <p:nvPr/>
        </p:nvSpPr>
        <p:spPr>
          <a:xfrm>
            <a:off x="346710" y="6382247"/>
            <a:ext cx="1842171"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Vanity</a:t>
            </a:r>
            <a:r>
              <a:rPr lang="de-DE" sz="1050" dirty="0" smtClean="0">
                <a:solidFill>
                  <a:schemeClr val="bg1">
                    <a:lumMod val="50000"/>
                  </a:schemeClr>
                </a:solidFill>
              </a:rPr>
              <a:t> Fair (2012a)</a:t>
            </a:r>
            <a:endParaRPr lang="de-DE" sz="1050" dirty="0">
              <a:solidFill>
                <a:schemeClr val="bg1">
                  <a:lumMod val="50000"/>
                </a:schemeClr>
              </a:solidFill>
            </a:endParaRPr>
          </a:p>
        </p:txBody>
      </p:sp>
      <p:cxnSp>
        <p:nvCxnSpPr>
          <p:cNvPr id="20" name="Gerade Verbindung 19"/>
          <p:cNvCxnSpPr/>
          <p:nvPr/>
        </p:nvCxnSpPr>
        <p:spPr bwMode="auto">
          <a:xfrm>
            <a:off x="244636" y="1678675"/>
            <a:ext cx="8379725"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1" name="Gerade Verbindung 20"/>
          <p:cNvCxnSpPr/>
          <p:nvPr/>
        </p:nvCxnSpPr>
        <p:spPr bwMode="auto">
          <a:xfrm>
            <a:off x="244636" y="5870811"/>
            <a:ext cx="8379725"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302081" name="Picture 1"/>
          <p:cNvPicPr>
            <a:picLocks noChangeAspect="1" noChangeArrowheads="1"/>
          </p:cNvPicPr>
          <p:nvPr/>
        </p:nvPicPr>
        <p:blipFill>
          <a:blip r:embed="rId6" cstate="print"/>
          <a:srcRect/>
          <a:stretch>
            <a:fillRect/>
          </a:stretch>
        </p:blipFill>
        <p:spPr bwMode="auto">
          <a:xfrm>
            <a:off x="7048003" y="1432233"/>
            <a:ext cx="1571625" cy="390525"/>
          </a:xfrm>
          <a:prstGeom prst="rect">
            <a:avLst/>
          </a:prstGeom>
          <a:solidFill>
            <a:schemeClr val="bg1"/>
          </a:solidFill>
          <a:ln w="9525">
            <a:noFill/>
            <a:miter lim="800000"/>
            <a:headEnd/>
            <a:tailEnd/>
          </a:ln>
        </p:spPr>
      </p:pic>
      <p:sp>
        <p:nvSpPr>
          <p:cNvPr id="23" name="Textfeld 22"/>
          <p:cNvSpPr txBox="1"/>
          <p:nvPr/>
        </p:nvSpPr>
        <p:spPr>
          <a:xfrm>
            <a:off x="217171" y="388620"/>
            <a:ext cx="8332470" cy="338554"/>
          </a:xfrm>
          <a:prstGeom prst="rect">
            <a:avLst/>
          </a:prstGeom>
          <a:noFill/>
        </p:spPr>
        <p:txBody>
          <a:bodyPr wrap="square" rtlCol="0">
            <a:spAutoFit/>
          </a:bodyPr>
          <a:lstStyle/>
          <a:p>
            <a:r>
              <a:rPr lang="de-DE" sz="1600" b="1" dirty="0" smtClean="0">
                <a:solidFill>
                  <a:srgbClr val="002060"/>
                </a:solidFill>
              </a:rPr>
              <a:t>Den Unternehmergeist verloren: Das verlorene Jahrzehnt von Microsoft</a:t>
            </a:r>
            <a:endParaRPr lang="de-DE" sz="1600" b="1" dirty="0">
              <a:solidFill>
                <a:srgbClr val="002060"/>
              </a:solidFill>
            </a:endParaRPr>
          </a:p>
        </p:txBody>
      </p:sp>
      <p:sp>
        <p:nvSpPr>
          <p:cNvPr id="24" name="Textfeld 23"/>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1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23</a:t>
            </a:fld>
            <a:r>
              <a:rPr lang="de-DE" sz="1050" dirty="0" smtClean="0">
                <a:solidFill>
                  <a:schemeClr val="bg1">
                    <a:lumMod val="50000"/>
                  </a:schemeClr>
                </a:solidFill>
              </a:rPr>
              <a:t> -</a:t>
            </a:r>
            <a:endParaRPr lang="de-DE" sz="1050" dirty="0">
              <a:solidFill>
                <a:schemeClr val="bg1">
                  <a:lumMod val="50000"/>
                </a:schemeClr>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017270" y="1844859"/>
            <a:ext cx="6912000" cy="3970318"/>
          </a:xfrm>
          <a:prstGeom prst="rect">
            <a:avLst/>
          </a:prstGeom>
        </p:spPr>
        <p:txBody>
          <a:bodyPr wrap="square">
            <a:spAutoFit/>
          </a:bodyPr>
          <a:lstStyle/>
          <a:p>
            <a:r>
              <a:rPr lang="de-DE" sz="1400" dirty="0" smtClean="0"/>
              <a:t>Bei Google arbeiteten 2011 bereits über 20.000 Menschen – das Unternehmen hat sich in wenigen Jahren vom Start-</a:t>
            </a:r>
            <a:r>
              <a:rPr lang="de-DE" sz="1400" dirty="0" err="1" smtClean="0"/>
              <a:t>Up</a:t>
            </a:r>
            <a:r>
              <a:rPr lang="de-DE" sz="1400" dirty="0" smtClean="0"/>
              <a:t> zum Großunternehmen entwickelt. Mitarbeiter und Analysten beobachteten nun aber, dass Google langsam bürokratischer und unflexibler wurde. 2011 war Google erstmals auch nicht mehr der beliebteste Arbeitgeber im Silicon Valley, und einige Entwickler wanderten ab. </a:t>
            </a:r>
          </a:p>
          <a:p>
            <a:endParaRPr lang="de-DE" sz="1400" dirty="0" smtClean="0"/>
          </a:p>
          <a:p>
            <a:r>
              <a:rPr lang="de-DE" sz="1400" dirty="0" smtClean="0"/>
              <a:t>Die Gründer, Larry Page und Sergey </a:t>
            </a:r>
            <a:r>
              <a:rPr lang="de-DE" sz="1400" dirty="0" err="1" smtClean="0"/>
              <a:t>Brin</a:t>
            </a:r>
            <a:r>
              <a:rPr lang="de-DE" sz="1400" dirty="0" smtClean="0"/>
              <a:t>, sahen ihr Ziel, dass Google ein großes Unternehmen mit der Seele, der Leidenschaft und dem Tempo eines Start-</a:t>
            </a:r>
            <a:r>
              <a:rPr lang="de-DE" sz="1400" dirty="0" err="1" smtClean="0"/>
              <a:t>ups</a:t>
            </a:r>
            <a:r>
              <a:rPr lang="de-DE" sz="1400" dirty="0" smtClean="0"/>
              <a:t> werden sollte, in Gefahr. Entsprechend entschied sich Larry Page, das Kommando nun wieder selbst zu übernehmen, nachdem Google etwa zehn Jahre von Eric Schmidt, einem erfahrenen Manager, der zuvor bei Apple und Novell gearbeitet hatte, geführt worden war (Miller und Helft 2011). </a:t>
            </a:r>
          </a:p>
          <a:p>
            <a:endParaRPr lang="de-DE" sz="1400" dirty="0" smtClean="0"/>
          </a:p>
          <a:p>
            <a:r>
              <a:rPr lang="de-DE" sz="1400" b="1" dirty="0" smtClean="0">
                <a:solidFill>
                  <a:srgbClr val="002060"/>
                </a:solidFill>
              </a:rPr>
              <a:t>Die Intention dahinter war, durch die Re-Installation des Gründers an der Spitze den Start-</a:t>
            </a:r>
            <a:r>
              <a:rPr lang="de-DE" sz="1400" b="1" dirty="0" err="1" smtClean="0">
                <a:solidFill>
                  <a:srgbClr val="002060"/>
                </a:solidFill>
              </a:rPr>
              <a:t>Up</a:t>
            </a:r>
            <a:r>
              <a:rPr lang="de-DE" sz="1400" b="1" dirty="0" smtClean="0">
                <a:solidFill>
                  <a:srgbClr val="002060"/>
                </a:solidFill>
              </a:rPr>
              <a:t>-Geist der Gründerjahre wiederzubeleben</a:t>
            </a:r>
            <a:r>
              <a:rPr lang="de-DE" sz="1400" dirty="0" smtClean="0"/>
              <a:t>. Zumindest das potenzielle Problem, dem Google gegenüberstand, wurde damit erfasst. Nun bleibt abzuwarten, ob alleine der Austausch auf der Vorstandsebene zu einer Revitalisierung des ganzen Unternehmens führen kann.</a:t>
            </a:r>
            <a:endParaRPr lang="de-DE" sz="1400" dirty="0"/>
          </a:p>
        </p:txBody>
      </p:sp>
      <p:cxnSp>
        <p:nvCxnSpPr>
          <p:cNvPr id="10" name="Gerade Verbindung 9"/>
          <p:cNvCxnSpPr/>
          <p:nvPr/>
        </p:nvCxnSpPr>
        <p:spPr bwMode="auto">
          <a:xfrm>
            <a:off x="1017270" y="1668780"/>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1017270" y="5872694"/>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Textfeld 11"/>
          <p:cNvSpPr txBox="1"/>
          <p:nvPr/>
        </p:nvSpPr>
        <p:spPr>
          <a:xfrm>
            <a:off x="346710" y="6382247"/>
            <a:ext cx="1752403" cy="253916"/>
          </a:xfrm>
          <a:prstGeom prst="rect">
            <a:avLst/>
          </a:prstGeom>
          <a:noFill/>
        </p:spPr>
        <p:txBody>
          <a:bodyPr wrap="none" rtlCol="0">
            <a:spAutoFit/>
          </a:bodyPr>
          <a:lstStyle/>
          <a:p>
            <a:r>
              <a:rPr lang="de-DE" sz="1050" dirty="0" smtClean="0">
                <a:solidFill>
                  <a:schemeClr val="bg1">
                    <a:lumMod val="50000"/>
                  </a:schemeClr>
                </a:solidFill>
              </a:rPr>
              <a:t>Quelle: Miller </a:t>
            </a:r>
            <a:r>
              <a:rPr lang="de-DE" sz="1050" dirty="0">
                <a:solidFill>
                  <a:schemeClr val="bg1">
                    <a:lumMod val="50000"/>
                  </a:schemeClr>
                </a:solidFill>
              </a:rPr>
              <a:t>/</a:t>
            </a:r>
            <a:r>
              <a:rPr lang="de-DE" sz="1050" dirty="0" smtClean="0">
                <a:solidFill>
                  <a:schemeClr val="bg1">
                    <a:lumMod val="50000"/>
                  </a:schemeClr>
                </a:solidFill>
              </a:rPr>
              <a:t>Helft (2011</a:t>
            </a:r>
            <a:r>
              <a:rPr lang="de-DE" sz="1050" dirty="0">
                <a:solidFill>
                  <a:schemeClr val="bg1">
                    <a:lumMod val="50000"/>
                  </a:schemeClr>
                </a:solidFill>
              </a:rPr>
              <a:t>)</a:t>
            </a:r>
            <a:endParaRPr lang="de-DE" sz="1050" dirty="0">
              <a:solidFill>
                <a:srgbClr val="FF0000"/>
              </a:solidFill>
            </a:endParaRPr>
          </a:p>
        </p:txBody>
      </p:sp>
      <p:pic>
        <p:nvPicPr>
          <p:cNvPr id="225281" name="Picture 1"/>
          <p:cNvPicPr>
            <a:picLocks noChangeAspect="1" noChangeArrowheads="1"/>
          </p:cNvPicPr>
          <p:nvPr/>
        </p:nvPicPr>
        <p:blipFill>
          <a:blip r:embed="rId2" cstate="print"/>
          <a:srcRect/>
          <a:stretch>
            <a:fillRect/>
          </a:stretch>
        </p:blipFill>
        <p:spPr bwMode="auto">
          <a:xfrm>
            <a:off x="6474371" y="1459456"/>
            <a:ext cx="1278412" cy="464877"/>
          </a:xfrm>
          <a:prstGeom prst="rect">
            <a:avLst/>
          </a:prstGeom>
          <a:noFill/>
          <a:ln w="9525">
            <a:noFill/>
            <a:miter lim="800000"/>
            <a:headEnd/>
            <a:tailEnd/>
          </a:ln>
        </p:spPr>
      </p:pic>
      <p:sp>
        <p:nvSpPr>
          <p:cNvPr id="16" name="Textfeld 15"/>
          <p:cNvSpPr txBox="1"/>
          <p:nvPr/>
        </p:nvSpPr>
        <p:spPr>
          <a:xfrm>
            <a:off x="7375480" y="823014"/>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7" name="Gerade Verbindung 16"/>
          <p:cNvCxnSpPr/>
          <p:nvPr/>
        </p:nvCxnSpPr>
        <p:spPr bwMode="auto">
          <a:xfrm>
            <a:off x="7461997" y="807774"/>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9" name="Textfeld 18"/>
          <p:cNvSpPr txBox="1"/>
          <p:nvPr/>
        </p:nvSpPr>
        <p:spPr>
          <a:xfrm>
            <a:off x="217171" y="388620"/>
            <a:ext cx="8332470" cy="338554"/>
          </a:xfrm>
          <a:prstGeom prst="rect">
            <a:avLst/>
          </a:prstGeom>
          <a:noFill/>
        </p:spPr>
        <p:txBody>
          <a:bodyPr wrap="square" rtlCol="0">
            <a:spAutoFit/>
          </a:bodyPr>
          <a:lstStyle/>
          <a:p>
            <a:r>
              <a:rPr lang="de-DE" sz="1600" b="1" dirty="0" smtClean="0">
                <a:solidFill>
                  <a:srgbClr val="002060"/>
                </a:solidFill>
              </a:rPr>
              <a:t>Wird Google wieder zum Start-</a:t>
            </a:r>
            <a:r>
              <a:rPr lang="de-DE" sz="1600" b="1" dirty="0" err="1" smtClean="0">
                <a:solidFill>
                  <a:srgbClr val="002060"/>
                </a:solidFill>
              </a:rPr>
              <a:t>Up</a:t>
            </a:r>
            <a:r>
              <a:rPr lang="de-DE" sz="1600" b="1" dirty="0" smtClean="0">
                <a:solidFill>
                  <a:srgbClr val="002060"/>
                </a:solidFill>
              </a:rPr>
              <a:t> durch den Gründer?</a:t>
            </a:r>
            <a:endParaRPr lang="de-DE" sz="1600" b="1" dirty="0">
              <a:solidFill>
                <a:srgbClr val="002060"/>
              </a:solidFill>
            </a:endParaRPr>
          </a:p>
        </p:txBody>
      </p:sp>
      <p:sp>
        <p:nvSpPr>
          <p:cNvPr id="20" name="Textfeld 19"/>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cxnSp>
        <p:nvCxnSpPr>
          <p:cNvPr id="21" name="Gerade Verbindung 20"/>
          <p:cNvCxnSpPr/>
          <p:nvPr/>
        </p:nvCxnSpPr>
        <p:spPr bwMode="auto">
          <a:xfrm>
            <a:off x="7461997" y="1108764"/>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3"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24</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28" hidden="1"/>
          <p:cNvGraphicFramePr>
            <a:graphicFrameLocks noChangeAspect="1"/>
          </p:cNvGraphicFramePr>
          <p:nvPr>
            <p:custDataLst>
              <p:tags r:id="rId2"/>
            </p:custDataLst>
            <p:extLst>
              <p:ext uri="{D42A27DB-BD31-4B8C-83A1-F6EECF244321}">
                <p14:modId xmlns:p14="http://schemas.microsoft.com/office/powerpoint/2010/main" val="1998639381"/>
              </p:ext>
            </p:ext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67396" name="think-cell Folie" r:id="rId29" imgW="360" imgH="360" progId="TCLayout.ActiveDocument.1">
                  <p:embed/>
                </p:oleObj>
              </mc:Choice>
              <mc:Fallback>
                <p:oleObj name="think-cell Folie" r:id="rId29" imgW="360" imgH="360" progId="TCLayout.ActiveDocument.1">
                  <p:embed/>
                  <p:pic>
                    <p:nvPicPr>
                      <p:cNvPr id="0" name="Picture 1366"/>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8" hidden="1"/>
          <p:cNvSpPr/>
          <p:nvPr>
            <p:custDataLst>
              <p:tags r:id="rId3"/>
            </p:custDataLst>
          </p:nvPr>
        </p:nvSpPr>
        <p:spPr bwMode="auto">
          <a:xfrm>
            <a:off x="0" y="0"/>
            <a:ext cx="681895"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eaLnBrk="0" fontAlgn="base" hangingPunct="0">
              <a:spcBef>
                <a:spcPct val="0"/>
              </a:spcBef>
              <a:spcAft>
                <a:spcPct val="0"/>
              </a:spcAft>
            </a:pPr>
            <a:endParaRPr kumimoji="0" lang="de-DE" sz="1200" u="none" strike="noStrike" cap="none" normalizeH="0" smtClean="0">
              <a:ln>
                <a:noFill/>
              </a:ln>
              <a:solidFill>
                <a:schemeClr val="tx1"/>
              </a:solidFill>
              <a:effectLst/>
              <a:sym typeface="+mn-lt"/>
            </a:endParaRPr>
          </a:p>
        </p:txBody>
      </p:sp>
      <p:sp>
        <p:nvSpPr>
          <p:cNvPr id="52" name="Rectangle 1"/>
          <p:cNvSpPr>
            <a:spLocks noChangeArrowheads="1"/>
          </p:cNvSpPr>
          <p:nvPr/>
        </p:nvSpPr>
        <p:spPr bwMode="auto">
          <a:xfrm>
            <a:off x="369887" y="6364645"/>
            <a:ext cx="3044423"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Eigene </a:t>
            </a:r>
            <a:r>
              <a:rPr lang="de-DE" sz="1050" dirty="0">
                <a:solidFill>
                  <a:schemeClr val="bg1">
                    <a:lumMod val="50000"/>
                  </a:schemeClr>
                </a:solidFill>
              </a:rPr>
              <a:t>Darstellung nach Forbes (2011</a:t>
            </a:r>
            <a:r>
              <a:rPr lang="de-DE" sz="1050" dirty="0" smtClean="0">
                <a:solidFill>
                  <a:schemeClr val="bg1">
                    <a:lumMod val="50000"/>
                  </a:schemeClr>
                </a:solidFill>
              </a:rPr>
              <a:t>)</a:t>
            </a:r>
            <a:endParaRPr lang="de-DE" sz="1050" dirty="0">
              <a:solidFill>
                <a:schemeClr val="bg1">
                  <a:lumMod val="50000"/>
                </a:schemeClr>
              </a:solidFill>
              <a:cs typeface="Arial" pitchFamily="34" charset="0"/>
            </a:endParaRPr>
          </a:p>
        </p:txBody>
      </p:sp>
      <p:graphicFrame>
        <p:nvGraphicFramePr>
          <p:cNvPr id="6" name="Object 5"/>
          <p:cNvGraphicFramePr>
            <a:graphicFrameLocks/>
          </p:cNvGraphicFramePr>
          <p:nvPr>
            <p:custDataLst>
              <p:tags r:id="rId4"/>
            </p:custDataLst>
            <p:extLst>
              <p:ext uri="{D42A27DB-BD31-4B8C-83A1-F6EECF244321}">
                <p14:modId xmlns:p14="http://schemas.microsoft.com/office/powerpoint/2010/main" val="3093753989"/>
              </p:ext>
            </p:extLst>
          </p:nvPr>
        </p:nvGraphicFramePr>
        <p:xfrm>
          <a:off x="3505200" y="1257300"/>
          <a:ext cx="4591185" cy="4972050"/>
        </p:xfrm>
        <a:graphic>
          <a:graphicData uri="http://schemas.openxmlformats.org/presentationml/2006/ole">
            <mc:AlternateContent xmlns:mc="http://schemas.openxmlformats.org/markup-compatibility/2006">
              <mc:Choice xmlns:v="urn:schemas-microsoft-com:vml" Requires="v">
                <p:oleObj spid="_x0000_s1367397" name="Diagramm" r:id="rId31" imgW="4591185" imgH="4972050" progId="MSGraph.Chart.8">
                  <p:embed followColorScheme="full"/>
                </p:oleObj>
              </mc:Choice>
              <mc:Fallback>
                <p:oleObj name="Diagramm" r:id="rId31" imgW="4591185" imgH="4972050" progId="MSGraph.Chart.8">
                  <p:embed followColorScheme="full"/>
                  <p:pic>
                    <p:nvPicPr>
                      <p:cNvPr id="0" name="Picture 1367"/>
                      <p:cNvPicPr>
                        <a:picLocks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3505200" y="1257300"/>
                        <a:ext cx="4591185" cy="4972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5" name="Text Placeholder 43"/>
          <p:cNvSpPr>
            <a:spLocks noGrp="1"/>
          </p:cNvSpPr>
          <p:nvPr>
            <p:custDataLst>
              <p:tags r:id="rId5"/>
            </p:custDataLst>
          </p:nvPr>
        </p:nvSpPr>
        <p:spPr bwMode="auto">
          <a:xfrm>
            <a:off x="7232650" y="6148387"/>
            <a:ext cx="738188" cy="165100"/>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lnSpc>
                <a:spcPct val="90000"/>
              </a:lnSpc>
              <a:spcBef>
                <a:spcPct val="0"/>
              </a:spcBef>
              <a:buNone/>
            </a:pPr>
            <a:r>
              <a:rPr lang="en-US" sz="1200" b="1" dirty="0" smtClean="0">
                <a:ea typeface="+mn-ea"/>
                <a:cs typeface="+mn-cs"/>
                <a:sym typeface="+mn-lt"/>
              </a:rPr>
              <a:t>In </a:t>
            </a:r>
            <a:r>
              <a:rPr lang="en-US" sz="1200" b="1" dirty="0" err="1" smtClean="0">
                <a:ea typeface="+mn-ea"/>
                <a:cs typeface="+mn-cs"/>
                <a:sym typeface="+mn-lt"/>
              </a:rPr>
              <a:t>Prozent</a:t>
            </a:r>
            <a:endParaRPr lang="de-DE" sz="1200" dirty="0">
              <a:solidFill>
                <a:srgbClr val="808080"/>
              </a:solidFill>
              <a:ea typeface="+mn-ea"/>
              <a:cs typeface="+mn-cs"/>
              <a:sym typeface="+mn-lt"/>
            </a:endParaRPr>
          </a:p>
        </p:txBody>
      </p:sp>
      <p:sp>
        <p:nvSpPr>
          <p:cNvPr id="72" name="Text Placeholder 20"/>
          <p:cNvSpPr>
            <a:spLocks noGrp="1"/>
          </p:cNvSpPr>
          <p:nvPr>
            <p:custDataLst>
              <p:tags r:id="rId6"/>
            </p:custDataLst>
          </p:nvPr>
        </p:nvSpPr>
        <p:spPr bwMode="auto">
          <a:xfrm>
            <a:off x="2009775" y="5419725"/>
            <a:ext cx="1603375"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a:latin typeface="Arial" panose="020B0604020202020204" pitchFamily="34" charset="0"/>
                <a:cs typeface="Arial" panose="020B0604020202020204" pitchFamily="34" charset="0"/>
              </a:rPr>
              <a:t>Regierungsvorschriften </a:t>
            </a:r>
          </a:p>
        </p:txBody>
      </p:sp>
      <p:sp>
        <p:nvSpPr>
          <p:cNvPr id="28" name="Text Placeholder 14"/>
          <p:cNvSpPr>
            <a:spLocks noGrp="1"/>
          </p:cNvSpPr>
          <p:nvPr>
            <p:custDataLst>
              <p:tags r:id="rId7"/>
            </p:custDataLst>
          </p:nvPr>
        </p:nvSpPr>
        <p:spPr bwMode="gray">
          <a:xfrm>
            <a:off x="4759325" y="5419725"/>
            <a:ext cx="263525"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F10CEBC5-1E80-4839-B3BE-5B532B22D2D9}" type="datetime'''''''''''''''''''''''''''''''''''6'">
              <a:rPr lang="en-US" sz="1200" smtClean="0">
                <a:ea typeface="+mn-ea"/>
                <a:cs typeface="+mn-cs"/>
                <a:sym typeface="+mn-lt"/>
              </a:rPr>
              <a:pPr marL="0" indent="0">
                <a:spcBef>
                  <a:spcPct val="0"/>
                </a:spcBef>
                <a:buNone/>
              </a:pPr>
              <a:t>6</a:t>
            </a:fld>
            <a:r>
              <a:rPr lang="en-US" sz="1200" dirty="0" smtClean="0">
                <a:ea typeface="+mn-ea"/>
                <a:cs typeface="+mn-cs"/>
                <a:sym typeface="+mn-lt"/>
              </a:rPr>
              <a:t>%</a:t>
            </a:r>
            <a:endParaRPr lang="de-DE" sz="1200" dirty="0">
              <a:ea typeface="+mn-ea"/>
              <a:cs typeface="+mn-cs"/>
              <a:sym typeface="+mn-lt"/>
            </a:endParaRPr>
          </a:p>
        </p:txBody>
      </p:sp>
      <p:sp>
        <p:nvSpPr>
          <p:cNvPr id="71" name="Text Placeholder 19"/>
          <p:cNvSpPr>
            <a:spLocks noGrp="1"/>
          </p:cNvSpPr>
          <p:nvPr>
            <p:custDataLst>
              <p:tags r:id="rId8"/>
            </p:custDataLst>
          </p:nvPr>
        </p:nvSpPr>
        <p:spPr bwMode="auto">
          <a:xfrm>
            <a:off x="903287" y="5029200"/>
            <a:ext cx="27098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a:latin typeface="Arial" panose="020B0604020202020204" pitchFamily="34" charset="0"/>
                <a:cs typeface="Arial" panose="020B0604020202020204" pitchFamily="34" charset="0"/>
              </a:rPr>
              <a:t>Mangel an passendem </a:t>
            </a:r>
            <a:r>
              <a:rPr lang="de-DE" sz="1200" dirty="0" smtClean="0">
                <a:latin typeface="Arial" panose="020B0604020202020204" pitchFamily="34" charset="0"/>
                <a:cs typeface="Arial" panose="020B0604020202020204" pitchFamily="34" charset="0"/>
              </a:rPr>
              <a:t>externen </a:t>
            </a:r>
            <a:r>
              <a:rPr lang="de-DE" sz="1200" dirty="0">
                <a:latin typeface="Arial" panose="020B0604020202020204" pitchFamily="34" charset="0"/>
                <a:cs typeface="Arial" panose="020B0604020202020204" pitchFamily="34" charset="0"/>
              </a:rPr>
              <a:t>Partner</a:t>
            </a:r>
          </a:p>
        </p:txBody>
      </p:sp>
      <p:sp>
        <p:nvSpPr>
          <p:cNvPr id="27" name="Text Placeholder 13"/>
          <p:cNvSpPr>
            <a:spLocks noGrp="1"/>
          </p:cNvSpPr>
          <p:nvPr>
            <p:custDataLst>
              <p:tags r:id="rId9"/>
            </p:custDataLst>
          </p:nvPr>
        </p:nvSpPr>
        <p:spPr bwMode="gray">
          <a:xfrm>
            <a:off x="5092700" y="5029200"/>
            <a:ext cx="263525"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79723A81-B63B-4C3E-8322-AA60C656E225}" type="datetime'''''''''''''''''''''''''''8'">
              <a:rPr lang="en-US" sz="1200" smtClean="0">
                <a:ea typeface="+mn-ea"/>
                <a:cs typeface="+mn-cs"/>
                <a:sym typeface="+mn-lt"/>
              </a:rPr>
              <a:pPr marL="0" indent="0">
                <a:spcBef>
                  <a:spcPct val="0"/>
                </a:spcBef>
                <a:buNone/>
              </a:pPr>
              <a:t>8</a:t>
            </a:fld>
            <a:r>
              <a:rPr lang="en-US" sz="1200" dirty="0" smtClean="0">
                <a:ea typeface="+mn-ea"/>
                <a:cs typeface="+mn-cs"/>
                <a:sym typeface="+mn-lt"/>
              </a:rPr>
              <a:t>%</a:t>
            </a:r>
            <a:endParaRPr lang="de-DE" sz="1200" dirty="0">
              <a:ea typeface="+mn-ea"/>
              <a:cs typeface="+mn-cs"/>
              <a:sym typeface="+mn-lt"/>
            </a:endParaRPr>
          </a:p>
        </p:txBody>
      </p:sp>
      <p:sp>
        <p:nvSpPr>
          <p:cNvPr id="70" name="Text Placeholder 18"/>
          <p:cNvSpPr>
            <a:spLocks noGrp="1"/>
          </p:cNvSpPr>
          <p:nvPr>
            <p:custDataLst>
              <p:tags r:id="rId10"/>
            </p:custDataLst>
          </p:nvPr>
        </p:nvSpPr>
        <p:spPr bwMode="auto">
          <a:xfrm>
            <a:off x="1295400" y="4633912"/>
            <a:ext cx="2317750"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a:latin typeface="Arial" panose="020B0604020202020204" pitchFamily="34" charset="0"/>
                <a:cs typeface="Arial" panose="020B0604020202020204" pitchFamily="34" charset="0"/>
              </a:rPr>
              <a:t>Unternehmensinterne Regelungen</a:t>
            </a:r>
          </a:p>
        </p:txBody>
      </p:sp>
      <p:sp>
        <p:nvSpPr>
          <p:cNvPr id="26" name="Text Placeholder 12"/>
          <p:cNvSpPr>
            <a:spLocks noGrp="1"/>
          </p:cNvSpPr>
          <p:nvPr>
            <p:custDataLst>
              <p:tags r:id="rId11"/>
            </p:custDataLst>
          </p:nvPr>
        </p:nvSpPr>
        <p:spPr bwMode="gray">
          <a:xfrm>
            <a:off x="5254625" y="4633912"/>
            <a:ext cx="263525"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C2E6F908-5D27-4C1A-97A3-C4A41EC56EDA}" type="datetime'''''''''''''''''''''''''''9'''''''''''''''''''''''''''''''''''">
              <a:rPr lang="en-US" sz="1200" smtClean="0">
                <a:ea typeface="+mn-ea"/>
                <a:cs typeface="+mn-cs"/>
                <a:sym typeface="+mn-lt"/>
              </a:rPr>
              <a:pPr marL="0" indent="0">
                <a:spcBef>
                  <a:spcPct val="0"/>
                </a:spcBef>
                <a:buNone/>
              </a:pPr>
              <a:t>9</a:t>
            </a:fld>
            <a:r>
              <a:rPr lang="en-US" sz="1200" dirty="0" smtClean="0">
                <a:ea typeface="+mn-ea"/>
                <a:cs typeface="+mn-cs"/>
                <a:sym typeface="+mn-lt"/>
              </a:rPr>
              <a:t>%</a:t>
            </a:r>
            <a:endParaRPr lang="de-DE" sz="1200" dirty="0">
              <a:ea typeface="+mn-ea"/>
              <a:cs typeface="+mn-cs"/>
              <a:sym typeface="+mn-lt"/>
            </a:endParaRPr>
          </a:p>
        </p:txBody>
      </p:sp>
      <p:sp>
        <p:nvSpPr>
          <p:cNvPr id="69" name="Text Placeholder 17"/>
          <p:cNvSpPr>
            <a:spLocks noGrp="1"/>
          </p:cNvSpPr>
          <p:nvPr>
            <p:custDataLst>
              <p:tags r:id="rId12"/>
            </p:custDataLst>
          </p:nvPr>
        </p:nvSpPr>
        <p:spPr bwMode="auto">
          <a:xfrm>
            <a:off x="787400" y="4146550"/>
            <a:ext cx="2825750" cy="36512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a:latin typeface="Arial" panose="020B0604020202020204" pitchFamily="34" charset="0"/>
                <a:cs typeface="Arial" panose="020B0604020202020204" pitchFamily="34" charset="0"/>
              </a:rPr>
              <a:t>Mangelnde interne Kooperation zwischen </a:t>
            </a:r>
            <a:r>
              <a:rPr lang="de-DE" sz="1200" dirty="0" smtClean="0">
                <a:latin typeface="Arial" panose="020B0604020202020204" pitchFamily="34" charset="0"/>
                <a:cs typeface="Arial" panose="020B0604020202020204" pitchFamily="34" charset="0"/>
              </a:rPr>
              <a:t/>
            </a:r>
            <a:br>
              <a:rPr lang="de-DE" sz="1200" dirty="0" smtClean="0">
                <a:latin typeface="Arial" panose="020B0604020202020204" pitchFamily="34" charset="0"/>
                <a:cs typeface="Arial" panose="020B0604020202020204" pitchFamily="34" charset="0"/>
              </a:rPr>
            </a:br>
            <a:r>
              <a:rPr lang="de-DE" sz="1200" dirty="0" smtClean="0">
                <a:latin typeface="Arial" panose="020B0604020202020204" pitchFamily="34" charset="0"/>
                <a:cs typeface="Arial" panose="020B0604020202020204" pitchFamily="34" charset="0"/>
              </a:rPr>
              <a:t>Unternehmensbereichen</a:t>
            </a:r>
            <a:endParaRPr lang="de-DE" sz="1200" dirty="0">
              <a:latin typeface="Arial" panose="020B0604020202020204" pitchFamily="34" charset="0"/>
              <a:cs typeface="Arial" panose="020B0604020202020204" pitchFamily="34" charset="0"/>
            </a:endParaRPr>
          </a:p>
        </p:txBody>
      </p:sp>
      <p:sp>
        <p:nvSpPr>
          <p:cNvPr id="25" name="Text Placeholder 11"/>
          <p:cNvSpPr>
            <a:spLocks noGrp="1"/>
          </p:cNvSpPr>
          <p:nvPr>
            <p:custDataLst>
              <p:tags r:id="rId13"/>
            </p:custDataLst>
          </p:nvPr>
        </p:nvSpPr>
        <p:spPr bwMode="gray">
          <a:xfrm>
            <a:off x="5921375" y="4238625"/>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C059FAE9-0319-461F-B843-64B827F64B89}" type="datetime'''''''''''''''''''1''''''''''''''''''''3'''''''''''''''''''">
              <a:rPr lang="en-US" sz="1200" smtClean="0">
                <a:ea typeface="+mn-ea"/>
                <a:cs typeface="+mn-cs"/>
                <a:sym typeface="+mn-lt"/>
              </a:rPr>
              <a:pPr marL="0" indent="0">
                <a:spcBef>
                  <a:spcPct val="0"/>
                </a:spcBef>
                <a:buNone/>
              </a:pPr>
              <a:t>13</a:t>
            </a:fld>
            <a:r>
              <a:rPr lang="en-US" sz="1200" dirty="0" smtClean="0">
                <a:ea typeface="+mn-ea"/>
                <a:cs typeface="+mn-cs"/>
                <a:sym typeface="+mn-lt"/>
              </a:rPr>
              <a:t>%</a:t>
            </a:r>
            <a:endParaRPr lang="de-DE" sz="1200" dirty="0">
              <a:ea typeface="+mn-ea"/>
              <a:cs typeface="+mn-cs"/>
              <a:sym typeface="+mn-lt"/>
            </a:endParaRPr>
          </a:p>
        </p:txBody>
      </p:sp>
      <p:sp>
        <p:nvSpPr>
          <p:cNvPr id="68" name="Text Placeholder 16"/>
          <p:cNvSpPr>
            <a:spLocks noGrp="1"/>
          </p:cNvSpPr>
          <p:nvPr>
            <p:custDataLst>
              <p:tags r:id="rId14"/>
            </p:custDataLst>
          </p:nvPr>
        </p:nvSpPr>
        <p:spPr bwMode="auto">
          <a:xfrm>
            <a:off x="244475" y="3756025"/>
            <a:ext cx="3368675" cy="36512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a:latin typeface="Arial" panose="020B0604020202020204" pitchFamily="34" charset="0"/>
                <a:cs typeface="Arial" panose="020B0604020202020204" pitchFamily="34" charset="0"/>
              </a:rPr>
              <a:t>Skepsis der Geschäftsführung wegen </a:t>
            </a:r>
            <a:r>
              <a:rPr lang="de-DE" sz="1200" dirty="0" smtClean="0">
                <a:latin typeface="Arial" panose="020B0604020202020204" pitchFamily="34" charset="0"/>
                <a:cs typeface="Arial" panose="020B0604020202020204" pitchFamily="34" charset="0"/>
              </a:rPr>
              <a:t>mangelnder</a:t>
            </a:r>
            <a:br>
              <a:rPr lang="de-DE" sz="1200" dirty="0" smtClean="0">
                <a:latin typeface="Arial" panose="020B0604020202020204" pitchFamily="34" charset="0"/>
                <a:cs typeface="Arial" panose="020B0604020202020204" pitchFamily="34" charset="0"/>
              </a:rPr>
            </a:br>
            <a:r>
              <a:rPr lang="de-DE" sz="1200" dirty="0" smtClean="0">
                <a:latin typeface="Arial" panose="020B0604020202020204" pitchFamily="34" charset="0"/>
                <a:cs typeface="Arial" panose="020B0604020202020204" pitchFamily="34" charset="0"/>
              </a:rPr>
              <a:t>strategischer </a:t>
            </a:r>
            <a:r>
              <a:rPr lang="de-DE" sz="1200" dirty="0">
                <a:latin typeface="Arial" panose="020B0604020202020204" pitchFamily="34" charset="0"/>
                <a:cs typeface="Arial" panose="020B0604020202020204" pitchFamily="34" charset="0"/>
              </a:rPr>
              <a:t>Relevanz des Innovationsprojekts</a:t>
            </a:r>
          </a:p>
        </p:txBody>
      </p:sp>
      <p:sp>
        <p:nvSpPr>
          <p:cNvPr id="24" name="Text Placeholder 10"/>
          <p:cNvSpPr>
            <a:spLocks noGrp="1"/>
          </p:cNvSpPr>
          <p:nvPr>
            <p:custDataLst>
              <p:tags r:id="rId15"/>
            </p:custDataLst>
          </p:nvPr>
        </p:nvSpPr>
        <p:spPr bwMode="gray">
          <a:xfrm>
            <a:off x="6254750" y="3848100"/>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54AB9F60-D7C2-4FEB-B4A8-BB503294C519}" type="datetime'1''''5'''''''''''''''''''''''''''''''''''''''''''">
              <a:rPr lang="en-US" sz="1200" smtClean="0">
                <a:ea typeface="+mn-ea"/>
                <a:cs typeface="+mn-cs"/>
                <a:sym typeface="+mn-lt"/>
              </a:rPr>
              <a:pPr marL="0" indent="0">
                <a:spcBef>
                  <a:spcPct val="0"/>
                </a:spcBef>
                <a:buNone/>
              </a:pPr>
              <a:t>15</a:t>
            </a:fld>
            <a:r>
              <a:rPr lang="en-US" sz="1200" dirty="0" smtClean="0">
                <a:ea typeface="+mn-ea"/>
                <a:cs typeface="+mn-cs"/>
                <a:sym typeface="+mn-lt"/>
              </a:rPr>
              <a:t>%</a:t>
            </a:r>
            <a:endParaRPr lang="de-DE" sz="1200" dirty="0">
              <a:ea typeface="+mn-ea"/>
              <a:cs typeface="+mn-cs"/>
              <a:sym typeface="+mn-lt"/>
            </a:endParaRPr>
          </a:p>
        </p:txBody>
      </p:sp>
      <p:sp>
        <p:nvSpPr>
          <p:cNvPr id="67" name="Text Placeholder 15"/>
          <p:cNvSpPr>
            <a:spLocks noGrp="1"/>
          </p:cNvSpPr>
          <p:nvPr>
            <p:custDataLst>
              <p:tags r:id="rId16"/>
            </p:custDataLst>
          </p:nvPr>
        </p:nvSpPr>
        <p:spPr bwMode="auto">
          <a:xfrm>
            <a:off x="1781175" y="3457575"/>
            <a:ext cx="1831975"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smtClean="0">
                <a:latin typeface="Arial" panose="020B0604020202020204" pitchFamily="34" charset="0"/>
                <a:cs typeface="Arial" panose="020B0604020202020204" pitchFamily="34" charset="0"/>
              </a:rPr>
              <a:t>Mangel </a:t>
            </a:r>
            <a:r>
              <a:rPr lang="de-DE" sz="1200" dirty="0">
                <a:latin typeface="Arial" panose="020B0604020202020204" pitchFamily="34" charset="0"/>
                <a:cs typeface="Arial" panose="020B0604020202020204" pitchFamily="34" charset="0"/>
              </a:rPr>
              <a:t>an externen Mitteln</a:t>
            </a:r>
          </a:p>
        </p:txBody>
      </p:sp>
      <p:sp>
        <p:nvSpPr>
          <p:cNvPr id="23" name="Text Placeholder 9"/>
          <p:cNvSpPr>
            <a:spLocks noGrp="1"/>
          </p:cNvSpPr>
          <p:nvPr>
            <p:custDataLst>
              <p:tags r:id="rId17"/>
            </p:custDataLst>
          </p:nvPr>
        </p:nvSpPr>
        <p:spPr bwMode="gray">
          <a:xfrm>
            <a:off x="6416675" y="3457575"/>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D7A51CCA-7814-4660-BEFD-93BE458AE534}" type="datetime'''''1''''''''''''6'''''''''''''''''''''''''">
              <a:rPr lang="en-US" sz="1200" smtClean="0">
                <a:ea typeface="+mn-ea"/>
                <a:cs typeface="+mn-cs"/>
                <a:sym typeface="+mn-lt"/>
              </a:rPr>
              <a:pPr marL="0" indent="0">
                <a:spcBef>
                  <a:spcPct val="0"/>
                </a:spcBef>
                <a:buNone/>
              </a:pPr>
              <a:t>16</a:t>
            </a:fld>
            <a:r>
              <a:rPr lang="en-US" sz="1200" dirty="0" smtClean="0">
                <a:ea typeface="+mn-ea"/>
                <a:cs typeface="+mn-cs"/>
                <a:sym typeface="+mn-lt"/>
              </a:rPr>
              <a:t>%</a:t>
            </a:r>
            <a:endParaRPr lang="de-DE" sz="1200" dirty="0">
              <a:ea typeface="+mn-ea"/>
              <a:cs typeface="+mn-cs"/>
              <a:sym typeface="+mn-lt"/>
            </a:endParaRPr>
          </a:p>
        </p:txBody>
      </p:sp>
      <p:sp>
        <p:nvSpPr>
          <p:cNvPr id="66" name="Text Placeholder 14"/>
          <p:cNvSpPr>
            <a:spLocks noGrp="1"/>
          </p:cNvSpPr>
          <p:nvPr>
            <p:custDataLst>
              <p:tags r:id="rId18"/>
            </p:custDataLst>
          </p:nvPr>
        </p:nvSpPr>
        <p:spPr bwMode="auto">
          <a:xfrm>
            <a:off x="1462087" y="3067050"/>
            <a:ext cx="2151063"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smtClean="0">
                <a:latin typeface="Arial" panose="020B0604020202020204" pitchFamily="34" charset="0"/>
                <a:cs typeface="Arial" panose="020B0604020202020204" pitchFamily="34" charset="0"/>
              </a:rPr>
              <a:t>Risikoaversion </a:t>
            </a:r>
            <a:r>
              <a:rPr lang="de-DE" sz="1200" dirty="0">
                <a:latin typeface="Arial" panose="020B0604020202020204" pitchFamily="34" charset="0"/>
                <a:cs typeface="Arial" panose="020B0604020202020204" pitchFamily="34" charset="0"/>
              </a:rPr>
              <a:t>im Unternehmen</a:t>
            </a:r>
          </a:p>
        </p:txBody>
      </p:sp>
      <p:sp>
        <p:nvSpPr>
          <p:cNvPr id="22" name="Text Placeholder 8"/>
          <p:cNvSpPr>
            <a:spLocks noGrp="1"/>
          </p:cNvSpPr>
          <p:nvPr>
            <p:custDataLst>
              <p:tags r:id="rId19"/>
            </p:custDataLst>
          </p:nvPr>
        </p:nvSpPr>
        <p:spPr bwMode="gray">
          <a:xfrm>
            <a:off x="6416675" y="3067050"/>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A4155A86-1FAD-43DD-9A8A-BA423CC4646E}" type="datetime'''''''''1''''''''''''''''''''''''''''''''''6'''''">
              <a:rPr lang="en-US" sz="1200" smtClean="0">
                <a:ea typeface="+mn-ea"/>
                <a:cs typeface="+mn-cs"/>
                <a:sym typeface="+mn-lt"/>
              </a:rPr>
              <a:pPr marL="0" indent="0">
                <a:spcBef>
                  <a:spcPct val="0"/>
                </a:spcBef>
                <a:buNone/>
              </a:pPr>
              <a:t>16</a:t>
            </a:fld>
            <a:r>
              <a:rPr lang="en-US" sz="1200" dirty="0" smtClean="0">
                <a:ea typeface="+mn-ea"/>
                <a:cs typeface="+mn-cs"/>
                <a:sym typeface="+mn-lt"/>
              </a:rPr>
              <a:t>%</a:t>
            </a:r>
            <a:endParaRPr lang="de-DE" sz="1200" dirty="0">
              <a:ea typeface="+mn-ea"/>
              <a:cs typeface="+mn-cs"/>
              <a:sym typeface="+mn-lt"/>
            </a:endParaRPr>
          </a:p>
        </p:txBody>
      </p:sp>
      <p:sp>
        <p:nvSpPr>
          <p:cNvPr id="65" name="Text Placeholder 13"/>
          <p:cNvSpPr>
            <a:spLocks noGrp="1"/>
          </p:cNvSpPr>
          <p:nvPr>
            <p:custDataLst>
              <p:tags r:id="rId20"/>
            </p:custDataLst>
          </p:nvPr>
        </p:nvSpPr>
        <p:spPr bwMode="auto">
          <a:xfrm>
            <a:off x="303212" y="2584450"/>
            <a:ext cx="3309938" cy="36512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a:latin typeface="Arial" panose="020B0604020202020204" pitchFamily="34" charset="0"/>
                <a:cs typeface="Arial" panose="020B0604020202020204" pitchFamily="34" charset="0"/>
              </a:rPr>
              <a:t>Mangel an internen Ressourcen (wie Mitarbeiter, </a:t>
            </a:r>
            <a:r>
              <a:rPr lang="de-DE" sz="1200" dirty="0" smtClean="0">
                <a:latin typeface="Arial" panose="020B0604020202020204" pitchFamily="34" charset="0"/>
                <a:cs typeface="Arial" panose="020B0604020202020204" pitchFamily="34" charset="0"/>
              </a:rPr>
              <a:t/>
            </a:r>
            <a:br>
              <a:rPr lang="de-DE" sz="1200" dirty="0" smtClean="0">
                <a:latin typeface="Arial" panose="020B0604020202020204" pitchFamily="34" charset="0"/>
                <a:cs typeface="Arial" panose="020B0604020202020204" pitchFamily="34" charset="0"/>
              </a:rPr>
            </a:br>
            <a:r>
              <a:rPr lang="de-DE" sz="1200" dirty="0" smtClean="0">
                <a:latin typeface="Arial" panose="020B0604020202020204" pitchFamily="34" charset="0"/>
                <a:cs typeface="Arial" panose="020B0604020202020204" pitchFamily="34" charset="0"/>
              </a:rPr>
              <a:t>Anlagen</a:t>
            </a:r>
            <a:r>
              <a:rPr lang="de-DE" sz="1200" dirty="0">
                <a:latin typeface="Arial" panose="020B0604020202020204" pitchFamily="34" charset="0"/>
                <a:cs typeface="Arial" panose="020B0604020202020204" pitchFamily="34" charset="0"/>
              </a:rPr>
              <a:t>, Expertise)</a:t>
            </a:r>
          </a:p>
        </p:txBody>
      </p:sp>
      <p:sp>
        <p:nvSpPr>
          <p:cNvPr id="21" name="Text Placeholder 7"/>
          <p:cNvSpPr>
            <a:spLocks noGrp="1"/>
          </p:cNvSpPr>
          <p:nvPr>
            <p:custDataLst>
              <p:tags r:id="rId21"/>
            </p:custDataLst>
          </p:nvPr>
        </p:nvSpPr>
        <p:spPr bwMode="gray">
          <a:xfrm>
            <a:off x="7416800" y="2676525"/>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6BFFCB26-AF39-4C4D-93B2-44EEB09F6805}" type="datetime'''''''''''2''''''2'''''''''''''''''''">
              <a:rPr lang="en-US" sz="1200" smtClean="0">
                <a:ea typeface="+mn-ea"/>
                <a:cs typeface="+mn-cs"/>
                <a:sym typeface="+mn-lt"/>
              </a:rPr>
              <a:pPr marL="0" indent="0">
                <a:spcBef>
                  <a:spcPct val="0"/>
                </a:spcBef>
                <a:buNone/>
              </a:pPr>
              <a:t>22</a:t>
            </a:fld>
            <a:r>
              <a:rPr lang="en-US" sz="1200" dirty="0" smtClean="0">
                <a:ea typeface="+mn-ea"/>
                <a:cs typeface="+mn-cs"/>
                <a:sym typeface="+mn-lt"/>
              </a:rPr>
              <a:t>%</a:t>
            </a:r>
            <a:endParaRPr lang="de-DE" sz="1200" dirty="0">
              <a:ea typeface="+mn-ea"/>
              <a:cs typeface="+mn-cs"/>
              <a:sym typeface="+mn-lt"/>
            </a:endParaRPr>
          </a:p>
        </p:txBody>
      </p:sp>
      <p:sp>
        <p:nvSpPr>
          <p:cNvPr id="75" name="Text Placeholder 23"/>
          <p:cNvSpPr>
            <a:spLocks noGrp="1"/>
          </p:cNvSpPr>
          <p:nvPr>
            <p:custDataLst>
              <p:tags r:id="rId22"/>
            </p:custDataLst>
          </p:nvPr>
        </p:nvSpPr>
        <p:spPr bwMode="auto">
          <a:xfrm>
            <a:off x="463550" y="2189162"/>
            <a:ext cx="3149600" cy="36512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a:latin typeface="Arial" panose="020B0604020202020204" pitchFamily="34" charset="0"/>
                <a:cs typeface="Arial" panose="020B0604020202020204" pitchFamily="34" charset="0"/>
              </a:rPr>
              <a:t>Skepsis der Geschäftsführung wegen generell </a:t>
            </a:r>
            <a:r>
              <a:rPr lang="de-DE" sz="1200" dirty="0" smtClean="0">
                <a:latin typeface="Arial" panose="020B0604020202020204" pitchFamily="34" charset="0"/>
                <a:cs typeface="Arial" panose="020B0604020202020204" pitchFamily="34" charset="0"/>
              </a:rPr>
              <a:t/>
            </a:r>
            <a:br>
              <a:rPr lang="de-DE" sz="1200" dirty="0" smtClean="0">
                <a:latin typeface="Arial" panose="020B0604020202020204" pitchFamily="34" charset="0"/>
                <a:cs typeface="Arial" panose="020B0604020202020204" pitchFamily="34" charset="0"/>
              </a:rPr>
            </a:br>
            <a:r>
              <a:rPr lang="de-DE" sz="1200" dirty="0" smtClean="0">
                <a:latin typeface="Arial" panose="020B0604020202020204" pitchFamily="34" charset="0"/>
                <a:cs typeface="Arial" panose="020B0604020202020204" pitchFamily="34" charset="0"/>
              </a:rPr>
              <a:t>mangelnder </a:t>
            </a:r>
            <a:r>
              <a:rPr lang="de-DE" sz="1200" dirty="0">
                <a:latin typeface="Arial" panose="020B0604020202020204" pitchFamily="34" charset="0"/>
                <a:cs typeface="Arial" panose="020B0604020202020204" pitchFamily="34" charset="0"/>
              </a:rPr>
              <a:t>Profitabilität</a:t>
            </a:r>
          </a:p>
        </p:txBody>
      </p:sp>
      <p:sp>
        <p:nvSpPr>
          <p:cNvPr id="20" name="Text Placeholder 6"/>
          <p:cNvSpPr>
            <a:spLocks noGrp="1"/>
          </p:cNvSpPr>
          <p:nvPr>
            <p:custDataLst>
              <p:tags r:id="rId23"/>
            </p:custDataLst>
          </p:nvPr>
        </p:nvSpPr>
        <p:spPr bwMode="gray">
          <a:xfrm>
            <a:off x="7750175" y="2281237"/>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3424A81A-B351-498E-8A30-E1EC402DC1CD}" type="datetime'''''''''''''''''''''''''''''''2''''''''''''4'''">
              <a:rPr lang="en-US" sz="1200" smtClean="0">
                <a:ea typeface="+mn-ea"/>
                <a:cs typeface="+mn-cs"/>
                <a:sym typeface="+mn-lt"/>
              </a:rPr>
              <a:pPr marL="0" indent="0">
                <a:spcBef>
                  <a:spcPct val="0"/>
                </a:spcBef>
                <a:buNone/>
              </a:pPr>
              <a:t>24</a:t>
            </a:fld>
            <a:r>
              <a:rPr lang="en-US" sz="1200" dirty="0" smtClean="0">
                <a:ea typeface="+mn-ea"/>
                <a:cs typeface="+mn-cs"/>
                <a:sym typeface="+mn-lt"/>
              </a:rPr>
              <a:t>%</a:t>
            </a:r>
            <a:endParaRPr lang="de-DE" sz="1200" dirty="0">
              <a:ea typeface="+mn-ea"/>
              <a:cs typeface="+mn-cs"/>
              <a:sym typeface="+mn-lt"/>
            </a:endParaRPr>
          </a:p>
        </p:txBody>
      </p:sp>
      <p:sp>
        <p:nvSpPr>
          <p:cNvPr id="54" name="Text Placeholder 5"/>
          <p:cNvSpPr>
            <a:spLocks noGrp="1"/>
          </p:cNvSpPr>
          <p:nvPr>
            <p:custDataLst>
              <p:tags r:id="rId24"/>
            </p:custDataLst>
          </p:nvPr>
        </p:nvSpPr>
        <p:spPr bwMode="auto">
          <a:xfrm>
            <a:off x="369887" y="1793875"/>
            <a:ext cx="3243263" cy="36512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a:latin typeface="Arial" panose="020B0604020202020204" pitchFamily="34" charset="0"/>
                <a:cs typeface="Arial" panose="020B0604020202020204" pitchFamily="34" charset="0"/>
              </a:rPr>
              <a:t>Skepsis der Geschäftsführung wegen fehlender </a:t>
            </a:r>
            <a:r>
              <a:rPr lang="de-DE" sz="1200" dirty="0" smtClean="0">
                <a:latin typeface="Arial" panose="020B0604020202020204" pitchFamily="34" charset="0"/>
                <a:cs typeface="Arial" panose="020B0604020202020204" pitchFamily="34" charset="0"/>
              </a:rPr>
              <a:t/>
            </a:r>
            <a:br>
              <a:rPr lang="de-DE" sz="1200" dirty="0" smtClean="0">
                <a:latin typeface="Arial" panose="020B0604020202020204" pitchFamily="34" charset="0"/>
                <a:cs typeface="Arial" panose="020B0604020202020204" pitchFamily="34" charset="0"/>
              </a:rPr>
            </a:br>
            <a:r>
              <a:rPr lang="de-DE" sz="1200" dirty="0" smtClean="0">
                <a:latin typeface="Arial" panose="020B0604020202020204" pitchFamily="34" charset="0"/>
                <a:cs typeface="Arial" panose="020B0604020202020204" pitchFamily="34" charset="0"/>
              </a:rPr>
              <a:t>kurzfristiger </a:t>
            </a:r>
            <a:r>
              <a:rPr lang="de-DE" sz="1200" dirty="0">
                <a:latin typeface="Arial" panose="020B0604020202020204" pitchFamily="34" charset="0"/>
                <a:cs typeface="Arial" panose="020B0604020202020204" pitchFamily="34" charset="0"/>
              </a:rPr>
              <a:t>Erfolgsaussichten</a:t>
            </a:r>
          </a:p>
        </p:txBody>
      </p:sp>
      <p:sp>
        <p:nvSpPr>
          <p:cNvPr id="19" name="Text Placeholder 5"/>
          <p:cNvSpPr>
            <a:spLocks noGrp="1"/>
          </p:cNvSpPr>
          <p:nvPr>
            <p:custDataLst>
              <p:tags r:id="rId25"/>
            </p:custDataLst>
          </p:nvPr>
        </p:nvSpPr>
        <p:spPr bwMode="gray">
          <a:xfrm>
            <a:off x="7750175" y="1885950"/>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9F53BEF0-B0B4-4373-B2DA-FC6C053FBDB3}" type="datetime'''''''''''''''''''24'''''''''''''''">
              <a:rPr lang="en-US" sz="1200" smtClean="0">
                <a:ea typeface="+mn-ea"/>
                <a:cs typeface="+mn-cs"/>
                <a:sym typeface="+mn-lt"/>
              </a:rPr>
              <a:pPr marL="0" indent="0">
                <a:spcBef>
                  <a:spcPct val="0"/>
                </a:spcBef>
                <a:buNone/>
              </a:pPr>
              <a:t>24</a:t>
            </a:fld>
            <a:r>
              <a:rPr lang="en-US" sz="1200" dirty="0" smtClean="0">
                <a:ea typeface="+mn-ea"/>
                <a:cs typeface="+mn-cs"/>
                <a:sym typeface="+mn-lt"/>
              </a:rPr>
              <a:t>%</a:t>
            </a:r>
            <a:endParaRPr lang="de-DE" sz="1200" dirty="0">
              <a:ea typeface="+mn-ea"/>
              <a:cs typeface="+mn-cs"/>
              <a:sym typeface="+mn-lt"/>
            </a:endParaRPr>
          </a:p>
        </p:txBody>
      </p:sp>
      <p:sp>
        <p:nvSpPr>
          <p:cNvPr id="74" name="Text Placeholder 22"/>
          <p:cNvSpPr>
            <a:spLocks noGrp="1"/>
          </p:cNvSpPr>
          <p:nvPr>
            <p:custDataLst>
              <p:tags r:id="rId26"/>
            </p:custDataLst>
          </p:nvPr>
        </p:nvSpPr>
        <p:spPr bwMode="auto">
          <a:xfrm>
            <a:off x="869950" y="1495425"/>
            <a:ext cx="2743200"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sz="1200" dirty="0" smtClean="0">
                <a:latin typeface="Arial" panose="020B0604020202020204" pitchFamily="34" charset="0"/>
                <a:cs typeface="Arial" panose="020B0604020202020204" pitchFamily="34" charset="0"/>
              </a:rPr>
              <a:t>Fehlende </a:t>
            </a:r>
            <a:r>
              <a:rPr lang="de-DE" sz="1200" dirty="0">
                <a:latin typeface="Arial" panose="020B0604020202020204" pitchFamily="34" charset="0"/>
                <a:cs typeface="Arial" panose="020B0604020202020204" pitchFamily="34" charset="0"/>
              </a:rPr>
              <a:t>Mittel in existierenden Budgets</a:t>
            </a:r>
          </a:p>
        </p:txBody>
      </p:sp>
      <p:sp>
        <p:nvSpPr>
          <p:cNvPr id="18" name="Text Placeholder 4"/>
          <p:cNvSpPr>
            <a:spLocks noGrp="1"/>
          </p:cNvSpPr>
          <p:nvPr>
            <p:custDataLst>
              <p:tags r:id="rId27"/>
            </p:custDataLst>
          </p:nvPr>
        </p:nvSpPr>
        <p:spPr bwMode="gray">
          <a:xfrm>
            <a:off x="7912100" y="1495425"/>
            <a:ext cx="347662" cy="182563"/>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22225" tIns="0" rIns="22225" bIns="0" numCol="1" anchor="ctr" anchorCtr="0" compatLnSpc="1">
            <a:prstTxWarp prst="textNoShape">
              <a:avLst/>
            </a:prstTxWarp>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CFBA5C98-44F0-4835-B0B9-130B6C78DEE6}" type="datetime'''''''''''''''''''''''''''''''''''''''''''''''2''''''''''5'">
              <a:rPr lang="en-US" sz="1200" smtClean="0">
                <a:latin typeface="Arial"/>
                <a:ea typeface="+mn-ea"/>
                <a:cs typeface="+mn-cs"/>
                <a:sym typeface="Arial"/>
              </a:rPr>
              <a:pPr marL="0" indent="0">
                <a:spcBef>
                  <a:spcPct val="0"/>
                </a:spcBef>
                <a:buNone/>
              </a:pPr>
              <a:t>25</a:t>
            </a:fld>
            <a:r>
              <a:rPr lang="en-US" sz="1200" dirty="0" smtClean="0">
                <a:latin typeface="Arial"/>
                <a:ea typeface="+mn-ea"/>
                <a:cs typeface="+mn-cs"/>
                <a:sym typeface="Arial"/>
              </a:rPr>
              <a:t>%</a:t>
            </a:r>
            <a:endParaRPr lang="de-DE" sz="1200" dirty="0">
              <a:latin typeface="Arial"/>
              <a:ea typeface="+mn-ea"/>
              <a:cs typeface="+mn-cs"/>
              <a:sym typeface="Arial"/>
            </a:endParaRPr>
          </a:p>
        </p:txBody>
      </p:sp>
      <p:sp>
        <p:nvSpPr>
          <p:cNvPr id="32" name="Textfeld 31"/>
          <p:cNvSpPr txBox="1"/>
          <p:nvPr/>
        </p:nvSpPr>
        <p:spPr>
          <a:xfrm>
            <a:off x="217170" y="386775"/>
            <a:ext cx="8515349" cy="584775"/>
          </a:xfrm>
          <a:prstGeom prst="rect">
            <a:avLst/>
          </a:prstGeom>
          <a:noFill/>
        </p:spPr>
        <p:txBody>
          <a:bodyPr wrap="square" rtlCol="0">
            <a:spAutoFit/>
          </a:bodyPr>
          <a:lstStyle/>
          <a:p>
            <a:r>
              <a:rPr lang="de-DE" sz="1600" b="1" dirty="0">
                <a:solidFill>
                  <a:srgbClr val="002060"/>
                </a:solidFill>
              </a:rPr>
              <a:t>Warum werden Innovationen in etablierten Unternehmen nicht implementiert</a:t>
            </a:r>
            <a:r>
              <a:rPr lang="de-DE" sz="1600" b="1" dirty="0" smtClean="0">
                <a:solidFill>
                  <a:srgbClr val="002060"/>
                </a:solidFill>
              </a:rPr>
              <a:t>? Die meisten Gründe sind interner Natur und vom Unternehmen beeinflussbar</a:t>
            </a:r>
            <a:endParaRPr lang="de-DE" sz="1600" b="1" dirty="0">
              <a:solidFill>
                <a:srgbClr val="002060"/>
              </a:solidFill>
            </a:endParaRPr>
          </a:p>
        </p:txBody>
      </p:sp>
      <p:sp>
        <p:nvSpPr>
          <p:cNvPr id="33" name="Textfeld 32"/>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34"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25</a:t>
            </a:fld>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Tree>
    <p:extLst>
      <p:ext uri="{BB962C8B-B14F-4D97-AF65-F5344CB8AC3E}">
        <p14:creationId xmlns:p14="http://schemas.microsoft.com/office/powerpoint/2010/main" val="9522074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kt 1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14742" name="think-cell Folie" r:id="rId4" imgW="270" imgH="270" progId="TCLayout.ActiveDocument.1">
                  <p:embed/>
                </p:oleObj>
              </mc:Choice>
              <mc:Fallback>
                <p:oleObj name="think-cell Folie" r:id="rId4" imgW="270" imgH="270" progId="TCLayout.ActiveDocument.1">
                  <p:embed/>
                  <p:pic>
                    <p:nvPicPr>
                      <p:cNvPr id="0" name="Picture 3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hteck 2"/>
          <p:cNvSpPr/>
          <p:nvPr/>
        </p:nvSpPr>
        <p:spPr>
          <a:xfrm>
            <a:off x="641445" y="1899770"/>
            <a:ext cx="7588155" cy="4185761"/>
          </a:xfrm>
          <a:prstGeom prst="rect">
            <a:avLst/>
          </a:prstGeom>
        </p:spPr>
        <p:txBody>
          <a:bodyPr wrap="square">
            <a:spAutoFit/>
          </a:bodyPr>
          <a:lstStyle/>
          <a:p>
            <a:r>
              <a:rPr lang="de-DE" sz="1400" dirty="0" smtClean="0"/>
              <a:t>Der Chemiekonzern DuPont ist eines der ganz prominenten Unternehmen der US-Wirtschaft. 1802 als Unternehmen für Sprengstoffe gegründet, ist DuPont heute in den Bereichen Chemie, Materialien und Energie aktiv und stellt Produkte für die Bereiche Landwirtschaft, Ernährung, Elektronik, Kommunikation, Sicherheit, Haushalt, Bau, Verkehr und Bekleidung her. Ende der 2000er Jahre steckte DuPont in einer großen Krise. Thomas Connelly, der seit 33 Jahren bei DuPont arbeitete, stellte fest, dass der Konzern immer noch von den Forschungserfolgen der 1930er und 1940er Jahre lebte und fehlende </a:t>
            </a:r>
            <a:r>
              <a:rPr lang="de-DE" sz="1400" dirty="0" err="1" smtClean="0"/>
              <a:t>Innovativität</a:t>
            </a:r>
            <a:r>
              <a:rPr lang="de-DE" sz="1400" dirty="0" smtClean="0"/>
              <a:t> ein Hauptgrund für die Krise war (Bergmann 2009). </a:t>
            </a:r>
          </a:p>
          <a:p>
            <a:endParaRPr lang="de-DE" sz="1400" dirty="0" smtClean="0"/>
          </a:p>
          <a:p>
            <a:r>
              <a:rPr lang="de-DE" sz="1400" dirty="0" smtClean="0"/>
              <a:t>Einer der dunkelsten Flecken in der Geschichte </a:t>
            </a:r>
            <a:r>
              <a:rPr lang="de-DE" sz="1400" dirty="0" err="1" smtClean="0"/>
              <a:t>DuPonts</a:t>
            </a:r>
            <a:r>
              <a:rPr lang="de-DE" sz="1400" dirty="0" smtClean="0"/>
              <a:t> ist eine verpasste Milliarden-Chance: Der Chemiker Wilbert Gore, der in den 1950er Jahren bei DuPont an dem Kunststoff </a:t>
            </a:r>
            <a:r>
              <a:rPr lang="de-DE" sz="1400" dirty="0" err="1" smtClean="0"/>
              <a:t>Polytetrafluorethlyen</a:t>
            </a:r>
            <a:r>
              <a:rPr lang="de-DE" sz="1400" dirty="0" smtClean="0"/>
              <a:t> (PTFE) arbeitete, hatte erkannt, dass man PTFE zu Isolationsmaterial spinnen konnte. Aber die Idee stieß bei DuPont auf kein Interesse. Also machte Gore in der eigenen Garage weiter – und baute ein Familienunternehmen auf. Seitdem hat die W.L. Gore &amp; Associates diese Technik in verschiedenste Industrien gebracht, und die Gore-Tex-Produkte generierten bis zum Ende des Patentschutzes Milliardenumsätze. Obwohl die innovative Idee im Unternehmen DuPont also grundsätzlich existierte, schaffte DuPont es nicht, diese auf den Markt zu bringen. Proaktivität, vielleicht auch etwas Risikobereitschaft, sowie die nötigen Management-Prozesse haben gefehlt. </a:t>
            </a:r>
            <a:endParaRPr lang="de-DE" sz="1400" dirty="0"/>
          </a:p>
        </p:txBody>
      </p:sp>
      <p:sp>
        <p:nvSpPr>
          <p:cNvPr id="5" name="Textfeld 4"/>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6" name="Gerade Verbindung 5"/>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7" name="Gerade Verbindung 6"/>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0" name="Textfeld 9"/>
          <p:cNvSpPr txBox="1"/>
          <p:nvPr/>
        </p:nvSpPr>
        <p:spPr>
          <a:xfrm>
            <a:off x="346710" y="6382247"/>
            <a:ext cx="1701107" cy="253916"/>
          </a:xfrm>
          <a:prstGeom prst="rect">
            <a:avLst/>
          </a:prstGeom>
          <a:noFill/>
        </p:spPr>
        <p:txBody>
          <a:bodyPr wrap="none" rtlCol="0">
            <a:spAutoFit/>
          </a:bodyPr>
          <a:lstStyle/>
          <a:p>
            <a:r>
              <a:rPr lang="de-DE" sz="1050" dirty="0" smtClean="0">
                <a:solidFill>
                  <a:schemeClr val="bg1">
                    <a:lumMod val="50000"/>
                  </a:schemeClr>
                </a:solidFill>
              </a:rPr>
              <a:t>Quelle: Bergmann (2009)</a:t>
            </a:r>
            <a:endParaRPr lang="de-DE" sz="1050" dirty="0">
              <a:solidFill>
                <a:schemeClr val="bg1">
                  <a:lumMod val="50000"/>
                </a:schemeClr>
              </a:solidFill>
            </a:endParaRPr>
          </a:p>
        </p:txBody>
      </p:sp>
      <p:sp>
        <p:nvSpPr>
          <p:cNvPr id="12" name="Textfeld 11"/>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Wie W.L. Gore &amp; Associates aus den Laboren von DuPont entstanden ist</a:t>
            </a:r>
            <a:endParaRPr lang="de-DE" sz="1600" b="1" dirty="0">
              <a:solidFill>
                <a:srgbClr val="002060"/>
              </a:solidFill>
            </a:endParaRPr>
          </a:p>
        </p:txBody>
      </p:sp>
      <p:sp>
        <p:nvSpPr>
          <p:cNvPr id="13" name="Textfeld 12"/>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cxnSp>
        <p:nvCxnSpPr>
          <p:cNvPr id="16" name="Gerade Verbindung 15"/>
          <p:cNvCxnSpPr/>
          <p:nvPr/>
        </p:nvCxnSpPr>
        <p:spPr bwMode="auto">
          <a:xfrm>
            <a:off x="736979" y="1692322"/>
            <a:ext cx="743803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7" name="Gerade Verbindung 16"/>
          <p:cNvCxnSpPr/>
          <p:nvPr/>
        </p:nvCxnSpPr>
        <p:spPr bwMode="auto">
          <a:xfrm>
            <a:off x="725605" y="6157417"/>
            <a:ext cx="743803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314369" name="Picture 1"/>
          <p:cNvPicPr>
            <a:picLocks noChangeAspect="1" noChangeArrowheads="1"/>
          </p:cNvPicPr>
          <p:nvPr/>
        </p:nvPicPr>
        <p:blipFill>
          <a:blip r:embed="rId6" cstate="print"/>
          <a:srcRect/>
          <a:stretch>
            <a:fillRect/>
          </a:stretch>
        </p:blipFill>
        <p:spPr bwMode="auto">
          <a:xfrm>
            <a:off x="6148317" y="1387452"/>
            <a:ext cx="914400" cy="561975"/>
          </a:xfrm>
          <a:prstGeom prst="rect">
            <a:avLst/>
          </a:prstGeom>
          <a:noFill/>
          <a:ln w="9525">
            <a:noFill/>
            <a:miter lim="800000"/>
            <a:headEnd/>
            <a:tailEnd/>
          </a:ln>
        </p:spPr>
      </p:pic>
      <p:pic>
        <p:nvPicPr>
          <p:cNvPr id="314370" name="Picture 2"/>
          <p:cNvPicPr>
            <a:picLocks noChangeAspect="1" noChangeArrowheads="1"/>
          </p:cNvPicPr>
          <p:nvPr/>
        </p:nvPicPr>
        <p:blipFill>
          <a:blip r:embed="rId7" cstate="print"/>
          <a:srcRect/>
          <a:stretch>
            <a:fillRect/>
          </a:stretch>
        </p:blipFill>
        <p:spPr bwMode="auto">
          <a:xfrm>
            <a:off x="7029663" y="1387452"/>
            <a:ext cx="1171575" cy="504825"/>
          </a:xfrm>
          <a:prstGeom prst="rect">
            <a:avLst/>
          </a:prstGeom>
          <a:noFill/>
          <a:ln w="9525">
            <a:noFill/>
            <a:miter lim="800000"/>
            <a:headEnd/>
            <a:tailEnd/>
          </a:ln>
        </p:spPr>
      </p:pic>
      <p:sp>
        <p:nvSpPr>
          <p:cNvPr id="15"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26</a:t>
            </a:fld>
            <a:r>
              <a:rPr kumimoji="0" lang="de-DE" sz="1050" b="0" i="0" u="none" strike="noStrike" kern="1200" cap="none" spc="0" normalizeH="0" baseline="0" noProof="0" dirty="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600504" y="1912722"/>
            <a:ext cx="7888404" cy="3754874"/>
          </a:xfrm>
          <a:prstGeom prst="rect">
            <a:avLst/>
          </a:prstGeom>
        </p:spPr>
        <p:txBody>
          <a:bodyPr wrap="square">
            <a:spAutoFit/>
          </a:bodyPr>
          <a:lstStyle/>
          <a:p>
            <a:r>
              <a:rPr lang="de-DE" sz="1400" dirty="0" smtClean="0"/>
              <a:t>Am 12. September 1999 erfuhr Lou Gerstner, damaliger Vorstandsvorsitzender von IBM, dass sein Top-Management eine vielversprechende Gelegenheit im Biotechnologie- und Life Science-Bereich nicht weiterverfolgt hatte. </a:t>
            </a:r>
            <a:r>
              <a:rPr lang="de-DE" sz="1400" b="1" dirty="0" smtClean="0">
                <a:solidFill>
                  <a:srgbClr val="002060"/>
                </a:solidFill>
              </a:rPr>
              <a:t>Diese Gelegenheit wurde mittlerweile von Konkurrenten und jungen Start-</a:t>
            </a:r>
            <a:r>
              <a:rPr lang="de-DE" sz="1400" b="1" dirty="0" err="1" smtClean="0">
                <a:solidFill>
                  <a:srgbClr val="002060"/>
                </a:solidFill>
              </a:rPr>
              <a:t>Up</a:t>
            </a:r>
            <a:r>
              <a:rPr lang="de-DE" sz="1400" b="1" dirty="0" smtClean="0">
                <a:solidFill>
                  <a:srgbClr val="002060"/>
                </a:solidFill>
              </a:rPr>
              <a:t>-Unternehmen erfolgreich besetzt. </a:t>
            </a:r>
          </a:p>
          <a:p>
            <a:endParaRPr lang="de-DE" sz="1400" dirty="0" smtClean="0"/>
          </a:p>
          <a:p>
            <a:r>
              <a:rPr lang="de-DE" sz="1400" dirty="0" smtClean="0"/>
              <a:t>Lou Gerstner setzte eine Task Force auf, um zu verstehen, warum IBM diese Gelegenheit verpasst hatte. Die Task Force verglich die Organisationsstrukturen von IBM mit denen anderer großer Unternehmen wie Microsoft und Cisco, aber auch mit denen aktiver Start-</a:t>
            </a:r>
            <a:r>
              <a:rPr lang="de-DE" sz="1400" dirty="0" err="1" smtClean="0"/>
              <a:t>Ups</a:t>
            </a:r>
            <a:r>
              <a:rPr lang="de-DE" sz="1400" dirty="0" smtClean="0"/>
              <a:t>, und deckte auf, dass IBM zum damaligen Zeitpunkt Schwierigkeiten hatte, neue Geschäfte zu entwickeln und aufkommende Gelegenheiten zu nutzen. Dies war auf fünf wesentliche Gründe zurückzuführen:</a:t>
            </a:r>
          </a:p>
          <a:p>
            <a:endParaRPr lang="de-DE" sz="1400" dirty="0" smtClean="0"/>
          </a:p>
          <a:p>
            <a:pPr marL="355600" indent="-355600">
              <a:buFont typeface="Symbol" pitchFamily="18" charset="2"/>
              <a:buChar char="-"/>
            </a:pPr>
            <a:r>
              <a:rPr lang="de-DE" sz="1400" dirty="0" smtClean="0"/>
              <a:t>ein Management-System, das auf kurzfristige Profite ausgerichtet war</a:t>
            </a:r>
          </a:p>
          <a:p>
            <a:pPr marL="355600" indent="-355600">
              <a:buFont typeface="Symbol" pitchFamily="18" charset="2"/>
              <a:buChar char="-"/>
            </a:pPr>
            <a:r>
              <a:rPr lang="de-DE" sz="1400" dirty="0" smtClean="0"/>
              <a:t>ein zu starker Fokus auf heutige Märkte und Geschäfte</a:t>
            </a:r>
          </a:p>
          <a:p>
            <a:pPr marL="355600" indent="-355600">
              <a:buFont typeface="Symbol" pitchFamily="18" charset="2"/>
              <a:buChar char="-"/>
            </a:pPr>
            <a:r>
              <a:rPr lang="de-DE" sz="1400" dirty="0" smtClean="0"/>
              <a:t>ein Fokus auf Marktanalysen mit finanziellen Vergangenheitsdaten, die für entstehende Märkte noch gar nicht verfügbar waren</a:t>
            </a:r>
          </a:p>
          <a:p>
            <a:pPr marL="355600" indent="-355600">
              <a:buFont typeface="Symbol" pitchFamily="18" charset="2"/>
              <a:buChar char="-"/>
            </a:pPr>
            <a:r>
              <a:rPr lang="de-DE" sz="1400" dirty="0" smtClean="0"/>
              <a:t>fehlende Prozesse, um neue Geschäftsideen zu identifizieren und auszuwählen und fehlende unternehmerische Fähigkeiten der Mitarbeiter</a:t>
            </a:r>
            <a:endParaRPr lang="de-DE" sz="1400" dirty="0"/>
          </a:p>
        </p:txBody>
      </p:sp>
      <p:sp>
        <p:nvSpPr>
          <p:cNvPr id="11" name="Textfeld 10"/>
          <p:cNvSpPr txBox="1"/>
          <p:nvPr/>
        </p:nvSpPr>
        <p:spPr>
          <a:xfrm>
            <a:off x="346710" y="6382247"/>
            <a:ext cx="2098651" cy="253916"/>
          </a:xfrm>
          <a:prstGeom prst="rect">
            <a:avLst/>
          </a:prstGeom>
          <a:noFill/>
        </p:spPr>
        <p:txBody>
          <a:bodyPr wrap="none" rtlCol="0">
            <a:spAutoFit/>
          </a:bodyPr>
          <a:lstStyle/>
          <a:p>
            <a:r>
              <a:rPr lang="de-DE" sz="1050" dirty="0" smtClean="0">
                <a:solidFill>
                  <a:schemeClr val="bg1">
                    <a:lumMod val="50000"/>
                  </a:schemeClr>
                </a:solidFill>
              </a:rPr>
              <a:t>Quelle: Garvin</a:t>
            </a:r>
            <a:r>
              <a:rPr lang="de-DE" sz="1050" dirty="0">
                <a:solidFill>
                  <a:schemeClr val="bg1">
                    <a:lumMod val="50000"/>
                  </a:schemeClr>
                </a:solidFill>
              </a:rPr>
              <a:t>/</a:t>
            </a:r>
            <a:r>
              <a:rPr lang="de-DE" sz="1050" dirty="0" smtClean="0">
                <a:solidFill>
                  <a:schemeClr val="bg1">
                    <a:lumMod val="50000"/>
                  </a:schemeClr>
                </a:solidFill>
              </a:rPr>
              <a:t>Levesque (2006</a:t>
            </a:r>
            <a:r>
              <a:rPr lang="de-DE" sz="1050" dirty="0">
                <a:solidFill>
                  <a:schemeClr val="bg1">
                    <a:lumMod val="50000"/>
                  </a:schemeClr>
                </a:solidFill>
              </a:rPr>
              <a:t>)</a:t>
            </a:r>
          </a:p>
        </p:txBody>
      </p:sp>
      <p:sp>
        <p:nvSpPr>
          <p:cNvPr id="15" name="Textfeld 14"/>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6" name="Gerade Verbindung 15"/>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7" name="Gerade Verbindung 16"/>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8" name="Textfeld 1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IBMs hausgemachte Barrieren unternehmerischen Handelns: Warum IBM vielversprechende Gelegenheiten verpasst hat</a:t>
            </a:r>
            <a:endParaRPr lang="de-DE" sz="1600" b="1" dirty="0">
              <a:solidFill>
                <a:srgbClr val="002060"/>
              </a:solidFill>
            </a:endParaRPr>
          </a:p>
        </p:txBody>
      </p:sp>
      <p:sp>
        <p:nvSpPr>
          <p:cNvPr id="19" name="Textfeld 18"/>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cxnSp>
        <p:nvCxnSpPr>
          <p:cNvPr id="21" name="Gerade Verbindung 20"/>
          <p:cNvCxnSpPr/>
          <p:nvPr/>
        </p:nvCxnSpPr>
        <p:spPr bwMode="auto">
          <a:xfrm>
            <a:off x="600504" y="1774209"/>
            <a:ext cx="7792872"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2" name="Gerade Verbindung 21"/>
          <p:cNvCxnSpPr/>
          <p:nvPr/>
        </p:nvCxnSpPr>
        <p:spPr bwMode="auto">
          <a:xfrm>
            <a:off x="600504" y="5816216"/>
            <a:ext cx="7792872"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313345" name="Picture 1"/>
          <p:cNvPicPr>
            <a:picLocks noChangeAspect="1" noChangeArrowheads="1"/>
          </p:cNvPicPr>
          <p:nvPr/>
        </p:nvPicPr>
        <p:blipFill>
          <a:blip r:embed="rId2" cstate="print"/>
          <a:srcRect/>
          <a:stretch>
            <a:fillRect/>
          </a:stretch>
        </p:blipFill>
        <p:spPr bwMode="auto">
          <a:xfrm>
            <a:off x="7591497" y="1541417"/>
            <a:ext cx="866775" cy="390525"/>
          </a:xfrm>
          <a:prstGeom prst="rect">
            <a:avLst/>
          </a:prstGeom>
          <a:noFill/>
          <a:ln w="9525">
            <a:noFill/>
            <a:miter lim="800000"/>
            <a:headEnd/>
            <a:tailEnd/>
          </a:ln>
        </p:spPr>
      </p:pic>
      <p:sp>
        <p:nvSpPr>
          <p:cNvPr id="13"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27</a:t>
            </a:fld>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Objekt 4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1269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Ellipse 20"/>
          <p:cNvSpPr/>
          <p:nvPr/>
        </p:nvSpPr>
        <p:spPr bwMode="auto">
          <a:xfrm flipV="1">
            <a:off x="2937595" y="1790685"/>
            <a:ext cx="3334215" cy="613317"/>
          </a:xfrm>
          <a:prstGeom prst="ellipse">
            <a:avLst/>
          </a:prstGeom>
          <a:solidFill>
            <a:schemeClr val="accent2">
              <a:lumMod val="20000"/>
              <a:lumOff val="80000"/>
            </a:schemeClr>
          </a:solid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8" name="Textfeld 27"/>
          <p:cNvSpPr txBox="1"/>
          <p:nvPr/>
        </p:nvSpPr>
        <p:spPr>
          <a:xfrm>
            <a:off x="6875981" y="2912933"/>
            <a:ext cx="1944216" cy="1656184"/>
          </a:xfrm>
          <a:prstGeom prst="rect">
            <a:avLst/>
          </a:prstGeom>
          <a:solidFill>
            <a:schemeClr val="accent2">
              <a:lumMod val="20000"/>
              <a:lumOff val="80000"/>
            </a:schemeClr>
          </a:solidFill>
          <a:ln w="3175">
            <a:solidFill>
              <a:schemeClr val="tx1"/>
            </a:solidFill>
          </a:ln>
        </p:spPr>
        <p:txBody>
          <a:bodyPr wrap="none" rtlCol="0" anchor="ctr" anchorCtr="0">
            <a:noAutofit/>
          </a:bodyPr>
          <a:lstStyle/>
          <a:p>
            <a:endParaRPr lang="de-DE" sz="1200" dirty="0" smtClean="0">
              <a:solidFill>
                <a:prstClr val="black"/>
              </a:solidFill>
              <a:latin typeface="Arial" panose="020B0604020202020204" pitchFamily="34" charset="0"/>
              <a:cs typeface="Arial" panose="020B0604020202020204" pitchFamily="34" charset="0"/>
            </a:endParaRPr>
          </a:p>
        </p:txBody>
      </p:sp>
      <p:sp>
        <p:nvSpPr>
          <p:cNvPr id="27" name="Textfeld 26"/>
          <p:cNvSpPr txBox="1"/>
          <p:nvPr/>
        </p:nvSpPr>
        <p:spPr>
          <a:xfrm>
            <a:off x="4722336" y="2912933"/>
            <a:ext cx="1944216" cy="1656184"/>
          </a:xfrm>
          <a:prstGeom prst="rect">
            <a:avLst/>
          </a:prstGeom>
          <a:solidFill>
            <a:schemeClr val="accent2">
              <a:lumMod val="20000"/>
              <a:lumOff val="80000"/>
            </a:schemeClr>
          </a:solidFill>
          <a:ln w="3175">
            <a:solidFill>
              <a:schemeClr val="tx1"/>
            </a:solidFill>
          </a:ln>
        </p:spPr>
        <p:txBody>
          <a:bodyPr wrap="none" rtlCol="0" anchor="ctr" anchorCtr="0">
            <a:noAutofit/>
          </a:bodyPr>
          <a:lstStyle/>
          <a:p>
            <a:endParaRPr lang="de-DE" sz="1200" dirty="0" smtClean="0">
              <a:solidFill>
                <a:prstClr val="black"/>
              </a:solidFill>
              <a:latin typeface="Arial" panose="020B0604020202020204" pitchFamily="34" charset="0"/>
              <a:cs typeface="Arial" panose="020B0604020202020204" pitchFamily="34" charset="0"/>
            </a:endParaRPr>
          </a:p>
        </p:txBody>
      </p:sp>
      <p:sp>
        <p:nvSpPr>
          <p:cNvPr id="26" name="Textfeld 25"/>
          <p:cNvSpPr txBox="1"/>
          <p:nvPr/>
        </p:nvSpPr>
        <p:spPr>
          <a:xfrm>
            <a:off x="2568690" y="2912933"/>
            <a:ext cx="1944216" cy="1656184"/>
          </a:xfrm>
          <a:prstGeom prst="rect">
            <a:avLst/>
          </a:prstGeom>
          <a:solidFill>
            <a:schemeClr val="accent2">
              <a:lumMod val="20000"/>
              <a:lumOff val="80000"/>
            </a:schemeClr>
          </a:solidFill>
          <a:ln w="3175">
            <a:solidFill>
              <a:schemeClr val="tx1"/>
            </a:solidFill>
          </a:ln>
        </p:spPr>
        <p:txBody>
          <a:bodyPr wrap="none" rtlCol="0" anchor="ctr" anchorCtr="0">
            <a:noAutofit/>
          </a:bodyPr>
          <a:lstStyle/>
          <a:p>
            <a:endParaRPr lang="de-DE" sz="1200" dirty="0" smtClean="0">
              <a:solidFill>
                <a:prstClr val="black"/>
              </a:solidFill>
              <a:latin typeface="Arial" panose="020B0604020202020204" pitchFamily="34" charset="0"/>
              <a:cs typeface="Arial" panose="020B0604020202020204" pitchFamily="34" charset="0"/>
            </a:endParaRPr>
          </a:p>
        </p:txBody>
      </p:sp>
      <p:sp>
        <p:nvSpPr>
          <p:cNvPr id="8" name="Textfeld 7"/>
          <p:cNvSpPr txBox="1"/>
          <p:nvPr/>
        </p:nvSpPr>
        <p:spPr>
          <a:xfrm>
            <a:off x="395261" y="2912933"/>
            <a:ext cx="1944216" cy="1656184"/>
          </a:xfrm>
          <a:prstGeom prst="rect">
            <a:avLst/>
          </a:prstGeom>
          <a:solidFill>
            <a:schemeClr val="accent2">
              <a:lumMod val="20000"/>
              <a:lumOff val="80000"/>
            </a:schemeClr>
          </a:solidFill>
          <a:ln w="3175">
            <a:solidFill>
              <a:schemeClr val="tx1"/>
            </a:solidFill>
          </a:ln>
        </p:spPr>
        <p:txBody>
          <a:bodyPr wrap="none" rtlCol="0" anchor="ctr" anchorCtr="0">
            <a:noAutofit/>
          </a:bodyPr>
          <a:lstStyle/>
          <a:p>
            <a:endParaRPr lang="de-DE" sz="1200" dirty="0" smtClean="0">
              <a:solidFill>
                <a:prstClr val="black"/>
              </a:solidFill>
              <a:latin typeface="Arial" panose="020B0604020202020204" pitchFamily="34" charset="0"/>
              <a:cs typeface="Arial" panose="020B0604020202020204" pitchFamily="34" charset="0"/>
            </a:endParaRPr>
          </a:p>
        </p:txBody>
      </p:sp>
      <p:sp>
        <p:nvSpPr>
          <p:cNvPr id="25" name="Textfeld 24"/>
          <p:cNvSpPr txBox="1"/>
          <p:nvPr/>
        </p:nvSpPr>
        <p:spPr>
          <a:xfrm>
            <a:off x="395261" y="2979132"/>
            <a:ext cx="1963999" cy="1846659"/>
          </a:xfrm>
          <a:prstGeom prst="rect">
            <a:avLst/>
          </a:prstGeom>
          <a:noFill/>
          <a:ln w="3175">
            <a:noFill/>
          </a:ln>
        </p:spPr>
        <p:txBody>
          <a:bodyPr wrap="none" rtlCol="0">
            <a:spAutoFit/>
          </a:bodyPr>
          <a:lstStyle/>
          <a:p>
            <a:r>
              <a:rPr lang="de-DE" sz="1200" b="1" dirty="0" smtClean="0">
                <a:solidFill>
                  <a:prstClr val="black"/>
                </a:solidFill>
                <a:latin typeface="Arial" panose="020B0604020202020204" pitchFamily="34" charset="0"/>
                <a:cs typeface="Arial" panose="020B0604020202020204" pitchFamily="34" charset="0"/>
              </a:rPr>
              <a:t>Managementfunktionen:</a:t>
            </a:r>
          </a:p>
          <a:p>
            <a:pPr marL="177800" indent="-177800">
              <a:buFontTx/>
              <a:buChar char="-"/>
            </a:pPr>
            <a:endParaRPr lang="de-DE" sz="1200" dirty="0" smtClean="0">
              <a:solidFill>
                <a:prstClr val="black"/>
              </a:solidFill>
              <a:latin typeface="Arial" panose="020B0604020202020204" pitchFamily="34" charset="0"/>
              <a:cs typeface="Arial" panose="020B0604020202020204" pitchFamily="34" charset="0"/>
            </a:endParaRPr>
          </a:p>
          <a:p>
            <a:pPr marL="177800" indent="-177800">
              <a:buFontTx/>
              <a:buChar char="-"/>
            </a:pPr>
            <a:endParaRPr lang="de-DE" sz="1200" dirty="0" smtClean="0">
              <a:solidFill>
                <a:prstClr val="black"/>
              </a:solidFill>
              <a:latin typeface="Arial" panose="020B0604020202020204" pitchFamily="34" charset="0"/>
              <a:cs typeface="Arial" panose="020B0604020202020204" pitchFamily="34" charset="0"/>
            </a:endParaRPr>
          </a:p>
          <a:p>
            <a:pPr marL="177800" indent="-177800">
              <a:buFontTx/>
              <a:buChar char="-"/>
            </a:pPr>
            <a:r>
              <a:rPr lang="de-DE" sz="1200" dirty="0" smtClean="0">
                <a:solidFill>
                  <a:prstClr val="black"/>
                </a:solidFill>
                <a:latin typeface="Arial" panose="020B0604020202020204" pitchFamily="34" charset="0"/>
                <a:cs typeface="Arial" panose="020B0604020202020204" pitchFamily="34" charset="0"/>
              </a:rPr>
              <a:t>Planung</a:t>
            </a:r>
          </a:p>
          <a:p>
            <a:pPr marL="177800" indent="-177800">
              <a:buFontTx/>
              <a:buChar char="-"/>
            </a:pPr>
            <a:r>
              <a:rPr lang="de-DE" sz="1200" dirty="0" smtClean="0">
                <a:solidFill>
                  <a:prstClr val="black"/>
                </a:solidFill>
                <a:latin typeface="Arial" panose="020B0604020202020204" pitchFamily="34" charset="0"/>
                <a:cs typeface="Arial" panose="020B0604020202020204" pitchFamily="34" charset="0"/>
              </a:rPr>
              <a:t>Organisation</a:t>
            </a:r>
          </a:p>
          <a:p>
            <a:pPr marL="177800" indent="-177800">
              <a:buFontTx/>
              <a:buChar char="-"/>
            </a:pPr>
            <a:r>
              <a:rPr lang="de-DE" sz="1200" dirty="0" smtClean="0">
                <a:solidFill>
                  <a:prstClr val="black"/>
                </a:solidFill>
                <a:latin typeface="Arial" panose="020B0604020202020204" pitchFamily="34" charset="0"/>
                <a:cs typeface="Arial" panose="020B0604020202020204" pitchFamily="34" charset="0"/>
              </a:rPr>
              <a:t>Personal</a:t>
            </a:r>
          </a:p>
          <a:p>
            <a:pPr marL="177800" indent="-177800">
              <a:buFontTx/>
              <a:buChar char="-"/>
            </a:pPr>
            <a:r>
              <a:rPr lang="de-DE" sz="1200" dirty="0" smtClean="0">
                <a:solidFill>
                  <a:prstClr val="black"/>
                </a:solidFill>
                <a:latin typeface="Arial" panose="020B0604020202020204" pitchFamily="34" charset="0"/>
                <a:cs typeface="Arial" panose="020B0604020202020204" pitchFamily="34" charset="0"/>
              </a:rPr>
              <a:t>Führung</a:t>
            </a:r>
          </a:p>
          <a:p>
            <a:pPr marL="177800" indent="-177800">
              <a:buFontTx/>
              <a:buChar char="-"/>
            </a:pPr>
            <a:r>
              <a:rPr lang="de-DE" sz="1200" dirty="0" smtClean="0">
                <a:solidFill>
                  <a:prstClr val="black"/>
                </a:solidFill>
                <a:latin typeface="Arial" panose="020B0604020202020204" pitchFamily="34" charset="0"/>
                <a:cs typeface="Arial" panose="020B0604020202020204" pitchFamily="34" charset="0"/>
              </a:rPr>
              <a:t>Kontrolle</a:t>
            </a:r>
          </a:p>
          <a:p>
            <a:endParaRPr lang="de-DE" dirty="0"/>
          </a:p>
        </p:txBody>
      </p:sp>
      <p:sp>
        <p:nvSpPr>
          <p:cNvPr id="20" name="Textfeld 19"/>
          <p:cNvSpPr txBox="1"/>
          <p:nvPr/>
        </p:nvSpPr>
        <p:spPr>
          <a:xfrm>
            <a:off x="2640698" y="2979132"/>
            <a:ext cx="1800200" cy="1384995"/>
          </a:xfrm>
          <a:prstGeom prst="rect">
            <a:avLst/>
          </a:prstGeom>
          <a:noFill/>
          <a:ln w="3175">
            <a:noFill/>
          </a:ln>
        </p:spPr>
        <p:txBody>
          <a:bodyPr wrap="square" rtlCol="0">
            <a:spAutoFit/>
          </a:bodyPr>
          <a:lstStyle/>
          <a:p>
            <a:r>
              <a:rPr lang="de-DE" sz="1200" b="1" dirty="0" smtClean="0"/>
              <a:t>Dimensionen des Corporate </a:t>
            </a:r>
            <a:r>
              <a:rPr lang="de-DE" sz="1200" b="1" dirty="0" err="1" smtClean="0"/>
              <a:t>Entrepreneurship</a:t>
            </a:r>
            <a:r>
              <a:rPr lang="de-DE" sz="1200" b="1" dirty="0" smtClean="0"/>
              <a:t>:</a:t>
            </a:r>
          </a:p>
          <a:p>
            <a:endParaRPr lang="de-DE" sz="1200" dirty="0" smtClean="0"/>
          </a:p>
          <a:p>
            <a:pPr marL="177800" indent="-177800">
              <a:buFontTx/>
              <a:buChar char="-"/>
            </a:pPr>
            <a:r>
              <a:rPr lang="de-DE" sz="1200" dirty="0" err="1" smtClean="0"/>
              <a:t>Innovativität</a:t>
            </a:r>
            <a:endParaRPr lang="de-DE" sz="1200" dirty="0" smtClean="0"/>
          </a:p>
          <a:p>
            <a:pPr marL="177800" indent="-177800">
              <a:buFontTx/>
              <a:buChar char="-"/>
            </a:pPr>
            <a:r>
              <a:rPr lang="de-DE" sz="1200" dirty="0" smtClean="0"/>
              <a:t>Proaktivität</a:t>
            </a:r>
          </a:p>
          <a:p>
            <a:pPr marL="177800" indent="-177800">
              <a:buFontTx/>
              <a:buChar char="-"/>
            </a:pPr>
            <a:r>
              <a:rPr lang="de-DE" sz="1200" dirty="0" smtClean="0"/>
              <a:t>Risikobereitschaft</a:t>
            </a:r>
            <a:endParaRPr lang="de-DE" sz="1200" dirty="0"/>
          </a:p>
        </p:txBody>
      </p:sp>
      <p:sp>
        <p:nvSpPr>
          <p:cNvPr id="22" name="Textfeld 21"/>
          <p:cNvSpPr txBox="1"/>
          <p:nvPr/>
        </p:nvSpPr>
        <p:spPr>
          <a:xfrm>
            <a:off x="4722336" y="2979132"/>
            <a:ext cx="1944216" cy="1384995"/>
          </a:xfrm>
          <a:prstGeom prst="rect">
            <a:avLst/>
          </a:prstGeom>
          <a:noFill/>
          <a:ln w="3175">
            <a:noFill/>
          </a:ln>
        </p:spPr>
        <p:txBody>
          <a:bodyPr wrap="square" rtlCol="0">
            <a:spAutoFit/>
          </a:bodyPr>
          <a:lstStyle/>
          <a:p>
            <a:r>
              <a:rPr lang="de-DE" sz="1200" b="1" dirty="0" smtClean="0"/>
              <a:t>Unmittelbare Folge von Corporate </a:t>
            </a:r>
            <a:r>
              <a:rPr lang="de-DE" sz="1200" b="1" dirty="0" err="1" smtClean="0"/>
              <a:t>Entrepreneurship</a:t>
            </a:r>
            <a:r>
              <a:rPr lang="de-DE" sz="1200" b="1" dirty="0" smtClean="0"/>
              <a:t>:</a:t>
            </a:r>
          </a:p>
          <a:p>
            <a:pPr marL="177800" indent="-177800">
              <a:buFontTx/>
              <a:buChar char="-"/>
            </a:pPr>
            <a:endParaRPr lang="de-DE" sz="1200" dirty="0" smtClean="0"/>
          </a:p>
          <a:p>
            <a:pPr marL="177800" indent="-177800">
              <a:buFontTx/>
              <a:buChar char="-"/>
            </a:pPr>
            <a:r>
              <a:rPr lang="de-DE" sz="1200" dirty="0" smtClean="0"/>
              <a:t>Neues Produkt</a:t>
            </a:r>
          </a:p>
          <a:p>
            <a:pPr marL="177800" indent="-177800">
              <a:buFontTx/>
              <a:buChar char="-"/>
            </a:pPr>
            <a:r>
              <a:rPr lang="de-DE" sz="1200" dirty="0" smtClean="0"/>
              <a:t>Neuer Markt</a:t>
            </a:r>
          </a:p>
          <a:p>
            <a:pPr marL="177800" indent="-177800">
              <a:buFontTx/>
              <a:buChar char="-"/>
            </a:pPr>
            <a:r>
              <a:rPr lang="de-DE" sz="1200" dirty="0" smtClean="0"/>
              <a:t>Neue Prozesse</a:t>
            </a:r>
            <a:endParaRPr lang="de-DE" sz="1200" dirty="0"/>
          </a:p>
        </p:txBody>
      </p:sp>
      <p:sp>
        <p:nvSpPr>
          <p:cNvPr id="24" name="Textfeld 23"/>
          <p:cNvSpPr txBox="1"/>
          <p:nvPr/>
        </p:nvSpPr>
        <p:spPr>
          <a:xfrm>
            <a:off x="6875981" y="2979132"/>
            <a:ext cx="1800200" cy="1200329"/>
          </a:xfrm>
          <a:prstGeom prst="rect">
            <a:avLst/>
          </a:prstGeom>
          <a:noFill/>
          <a:ln w="3175">
            <a:noFill/>
          </a:ln>
        </p:spPr>
        <p:txBody>
          <a:bodyPr wrap="square" rtlCol="0">
            <a:spAutoFit/>
          </a:bodyPr>
          <a:lstStyle/>
          <a:p>
            <a:r>
              <a:rPr lang="de-DE" sz="1200" b="1" dirty="0" smtClean="0"/>
              <a:t>Mittelbare Folge von Corporate Entrepreneurship:</a:t>
            </a:r>
          </a:p>
          <a:p>
            <a:endParaRPr lang="de-DE" sz="1200" dirty="0" smtClean="0"/>
          </a:p>
          <a:p>
            <a:endParaRPr lang="de-DE" sz="1200" dirty="0" smtClean="0"/>
          </a:p>
          <a:p>
            <a:r>
              <a:rPr lang="de-DE" sz="1200" dirty="0" smtClean="0"/>
              <a:t>Unternehmenserfolg</a:t>
            </a:r>
            <a:endParaRPr lang="de-DE" sz="1200" dirty="0"/>
          </a:p>
        </p:txBody>
      </p:sp>
      <p:cxnSp>
        <p:nvCxnSpPr>
          <p:cNvPr id="34" name="Gerade Verbindung mit Pfeil 33"/>
          <p:cNvCxnSpPr/>
          <p:nvPr/>
        </p:nvCxnSpPr>
        <p:spPr bwMode="auto">
          <a:xfrm>
            <a:off x="4512906" y="3741025"/>
            <a:ext cx="209430" cy="0"/>
          </a:xfrm>
          <a:prstGeom prst="straightConnector1">
            <a:avLst/>
          </a:prstGeom>
          <a:solidFill>
            <a:schemeClr val="bg1"/>
          </a:solidFill>
          <a:ln w="3175" cap="flat" cmpd="sng" algn="ctr">
            <a:solidFill>
              <a:schemeClr val="tx1"/>
            </a:solidFill>
            <a:prstDash val="solid"/>
            <a:round/>
            <a:headEnd type="none" w="med" len="med"/>
            <a:tailEnd type="arrow"/>
          </a:ln>
          <a:effectLst/>
        </p:spPr>
      </p:cxnSp>
      <p:cxnSp>
        <p:nvCxnSpPr>
          <p:cNvPr id="36" name="Gerade Verbindung mit Pfeil 35"/>
          <p:cNvCxnSpPr>
            <a:stCxn id="27" idx="3"/>
            <a:endCxn id="28" idx="1"/>
          </p:cNvCxnSpPr>
          <p:nvPr/>
        </p:nvCxnSpPr>
        <p:spPr bwMode="auto">
          <a:xfrm>
            <a:off x="6666552" y="3741025"/>
            <a:ext cx="209429" cy="0"/>
          </a:xfrm>
          <a:prstGeom prst="straightConnector1">
            <a:avLst/>
          </a:prstGeom>
          <a:solidFill>
            <a:schemeClr val="bg1"/>
          </a:solidFill>
          <a:ln w="3175" cap="flat" cmpd="sng" algn="ctr">
            <a:solidFill>
              <a:schemeClr val="tx1"/>
            </a:solidFill>
            <a:prstDash val="solid"/>
            <a:round/>
            <a:headEnd type="none" w="med" len="med"/>
            <a:tailEnd type="arrow"/>
          </a:ln>
          <a:effectLst/>
        </p:spPr>
      </p:cxnSp>
      <p:cxnSp>
        <p:nvCxnSpPr>
          <p:cNvPr id="37" name="Gerade Verbindung mit Pfeil 36"/>
          <p:cNvCxnSpPr/>
          <p:nvPr/>
        </p:nvCxnSpPr>
        <p:spPr bwMode="auto">
          <a:xfrm>
            <a:off x="2339477" y="3741025"/>
            <a:ext cx="209430" cy="0"/>
          </a:xfrm>
          <a:prstGeom prst="straightConnector1">
            <a:avLst/>
          </a:prstGeom>
          <a:solidFill>
            <a:schemeClr val="bg1"/>
          </a:solidFill>
          <a:ln w="3175" cap="flat" cmpd="sng" algn="ctr">
            <a:solidFill>
              <a:schemeClr val="tx1"/>
            </a:solidFill>
            <a:prstDash val="solid"/>
            <a:round/>
            <a:headEnd type="none" w="med" len="med"/>
            <a:tailEnd type="arrow"/>
          </a:ln>
          <a:effectLst/>
        </p:spPr>
      </p:cxnSp>
      <p:sp>
        <p:nvSpPr>
          <p:cNvPr id="19" name="Textfeld 18"/>
          <p:cNvSpPr txBox="1"/>
          <p:nvPr/>
        </p:nvSpPr>
        <p:spPr>
          <a:xfrm>
            <a:off x="3344615" y="1879898"/>
            <a:ext cx="2442117" cy="461665"/>
          </a:xfrm>
          <a:prstGeom prst="rect">
            <a:avLst/>
          </a:prstGeom>
          <a:noFill/>
          <a:ln w="3175">
            <a:noFill/>
          </a:ln>
        </p:spPr>
        <p:txBody>
          <a:bodyPr wrap="square" rtlCol="0">
            <a:spAutoFit/>
          </a:bodyPr>
          <a:lstStyle/>
          <a:p>
            <a:pPr algn="ctr"/>
            <a:r>
              <a:rPr lang="de-DE" sz="1200" b="1" dirty="0" smtClean="0"/>
              <a:t>Neue Gelegenheiten („</a:t>
            </a:r>
            <a:r>
              <a:rPr lang="de-DE" sz="1200" b="1" dirty="0" err="1" smtClean="0"/>
              <a:t>Opportunities</a:t>
            </a:r>
            <a:r>
              <a:rPr lang="de-DE" sz="1200" b="1" dirty="0" smtClean="0"/>
              <a:t>“)</a:t>
            </a:r>
            <a:endParaRPr lang="de-DE" sz="1200" b="1" dirty="0"/>
          </a:p>
        </p:txBody>
      </p:sp>
      <p:sp>
        <p:nvSpPr>
          <p:cNvPr id="38" name="Rechteck 37"/>
          <p:cNvSpPr/>
          <p:nvPr/>
        </p:nvSpPr>
        <p:spPr bwMode="auto">
          <a:xfrm>
            <a:off x="160942" y="2660482"/>
            <a:ext cx="8887522" cy="2129883"/>
          </a:xfrm>
          <a:prstGeom prst="rect">
            <a:avLst/>
          </a:prstGeom>
          <a:noFill/>
          <a:ln w="317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40" name="Gerade Verbindung mit Pfeil 39"/>
          <p:cNvCxnSpPr>
            <a:stCxn id="21" idx="0"/>
            <a:endCxn id="38" idx="0"/>
          </p:cNvCxnSpPr>
          <p:nvPr/>
        </p:nvCxnSpPr>
        <p:spPr bwMode="auto">
          <a:xfrm>
            <a:off x="4604703" y="2404002"/>
            <a:ext cx="0" cy="256480"/>
          </a:xfrm>
          <a:prstGeom prst="straightConnector1">
            <a:avLst/>
          </a:prstGeom>
          <a:solidFill>
            <a:schemeClr val="bg1"/>
          </a:solidFill>
          <a:ln w="3175" cap="flat" cmpd="sng" algn="ctr">
            <a:solidFill>
              <a:schemeClr val="tx1"/>
            </a:solidFill>
            <a:prstDash val="solid"/>
            <a:round/>
            <a:headEnd type="none" w="med" len="med"/>
            <a:tailEnd type="arrow"/>
          </a:ln>
          <a:effectLst/>
        </p:spPr>
      </p:cxnSp>
      <p:sp>
        <p:nvSpPr>
          <p:cNvPr id="33" name="Textfeld 32"/>
          <p:cNvSpPr txBox="1"/>
          <p:nvPr/>
        </p:nvSpPr>
        <p:spPr>
          <a:xfrm>
            <a:off x="217170" y="386775"/>
            <a:ext cx="8515349" cy="338554"/>
          </a:xfrm>
          <a:prstGeom prst="rect">
            <a:avLst/>
          </a:prstGeom>
          <a:noFill/>
        </p:spPr>
        <p:txBody>
          <a:bodyPr wrap="square" rtlCol="0">
            <a:spAutoFit/>
          </a:bodyPr>
          <a:lstStyle/>
          <a:p>
            <a:r>
              <a:rPr lang="de-DE" sz="1600" b="1" dirty="0">
                <a:solidFill>
                  <a:srgbClr val="002060"/>
                </a:solidFill>
              </a:rPr>
              <a:t>Grundlogik zum Corporate Entrepreneurship in </a:t>
            </a:r>
            <a:r>
              <a:rPr lang="de-DE" sz="1600" b="1" dirty="0" smtClean="0">
                <a:solidFill>
                  <a:srgbClr val="002060"/>
                </a:solidFill>
              </a:rPr>
              <a:t>Unternehmen</a:t>
            </a:r>
            <a:endParaRPr lang="de-DE" sz="1600" b="1" dirty="0">
              <a:solidFill>
                <a:srgbClr val="002060"/>
              </a:solidFill>
            </a:endParaRPr>
          </a:p>
        </p:txBody>
      </p:sp>
      <p:sp>
        <p:nvSpPr>
          <p:cNvPr id="35" name="Textfeld 34"/>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29"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28</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29</a:t>
            </a:fld>
            <a:r>
              <a:rPr lang="de-DE" sz="1050" dirty="0" smtClean="0">
                <a:solidFill>
                  <a:prstClr val="black">
                    <a:tint val="75000"/>
                  </a:prstClr>
                </a:solidFill>
              </a:rPr>
              <a:t> -</a:t>
            </a:r>
            <a:endParaRPr lang="de-DE" sz="1050" dirty="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 name="Richtungspfeil 8"/>
          <p:cNvSpPr/>
          <p:nvPr/>
        </p:nvSpPr>
        <p:spPr bwMode="auto">
          <a:xfrm>
            <a:off x="560070" y="228600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2" name="Rechteck 21"/>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182880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106292"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30</a:t>
            </a:fld>
            <a:r>
              <a:rPr lang="de-DE" sz="1050" dirty="0" smtClean="0">
                <a:solidFill>
                  <a:prstClr val="black">
                    <a:tint val="75000"/>
                  </a:prstClr>
                </a:solidFill>
              </a:rPr>
              <a:t> -</a:t>
            </a:r>
            <a:endParaRPr lang="de-DE" sz="1050" dirty="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248031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7"/>
          <p:cNvSpPr>
            <a:spLocks noChangeArrowheads="1"/>
          </p:cNvSpPr>
          <p:nvPr/>
        </p:nvSpPr>
        <p:spPr bwMode="gray">
          <a:xfrm>
            <a:off x="574153" y="2841169"/>
            <a:ext cx="1273175" cy="1273175"/>
          </a:xfrm>
          <a:prstGeom prst="ellipse">
            <a:avLst/>
          </a:prstGeom>
          <a:solidFill>
            <a:schemeClr val="accent2">
              <a:lumMod val="20000"/>
              <a:lumOff val="80000"/>
            </a:schemeClr>
          </a:solidFill>
          <a:ln w="9525">
            <a:solidFill>
              <a:schemeClr val="tx1"/>
            </a:solidFill>
            <a:round/>
            <a:headEnd/>
            <a:tailEnd/>
          </a:ln>
        </p:spPr>
        <p:txBody>
          <a:bodyPr wrap="none" anchor="ctr">
            <a:prstTxWarp prst="textNoShape">
              <a:avLst/>
            </a:prstTxWarp>
          </a:bodyPr>
          <a:lstStyle/>
          <a:p>
            <a:endParaRPr lang="de-DE"/>
          </a:p>
        </p:txBody>
      </p:sp>
      <p:grpSp>
        <p:nvGrpSpPr>
          <p:cNvPr id="2" name="Group 8"/>
          <p:cNvGrpSpPr>
            <a:grpSpLocks/>
          </p:cNvGrpSpPr>
          <p:nvPr/>
        </p:nvGrpSpPr>
        <p:grpSpPr bwMode="auto">
          <a:xfrm>
            <a:off x="992459" y="2959437"/>
            <a:ext cx="436563" cy="1036638"/>
            <a:chOff x="334" y="1937"/>
            <a:chExt cx="275" cy="653"/>
          </a:xfrm>
          <a:solidFill>
            <a:schemeClr val="bg1">
              <a:lumMod val="95000"/>
            </a:schemeClr>
          </a:solidFill>
        </p:grpSpPr>
        <p:sp>
          <p:nvSpPr>
            <p:cNvPr id="5" name="AutoShape 9"/>
            <p:cNvSpPr>
              <a:spLocks noChangeArrowheads="1"/>
            </p:cNvSpPr>
            <p:nvPr/>
          </p:nvSpPr>
          <p:spPr bwMode="gray">
            <a:xfrm>
              <a:off x="334" y="1937"/>
              <a:ext cx="275" cy="425"/>
            </a:xfrm>
            <a:custGeom>
              <a:avLst/>
              <a:gdLst>
                <a:gd name="T0" fmla="*/ 241 w 21600"/>
                <a:gd name="T1" fmla="*/ 213 h 21600"/>
                <a:gd name="T2" fmla="*/ 138 w 21600"/>
                <a:gd name="T3" fmla="*/ 425 h 21600"/>
                <a:gd name="T4" fmla="*/ 34 w 21600"/>
                <a:gd name="T5" fmla="*/ 213 h 21600"/>
                <a:gd name="T6" fmla="*/ 138 w 21600"/>
                <a:gd name="T7" fmla="*/ 0 h 21600"/>
                <a:gd name="T8" fmla="*/ 0 60000 65536"/>
                <a:gd name="T9" fmla="*/ 0 60000 65536"/>
                <a:gd name="T10" fmla="*/ 0 60000 65536"/>
                <a:gd name="T11" fmla="*/ 0 60000 65536"/>
                <a:gd name="T12" fmla="*/ 4477 w 21600"/>
                <a:gd name="T13" fmla="*/ 4523 h 21600"/>
                <a:gd name="T14" fmla="*/ 17123 w 21600"/>
                <a:gd name="T15" fmla="*/ 17077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grpFill/>
            <a:ln w="9525">
              <a:solidFill>
                <a:schemeClr val="tx1"/>
              </a:solidFill>
              <a:miter lim="800000"/>
              <a:headEnd/>
              <a:tailEnd/>
            </a:ln>
          </p:spPr>
          <p:txBody>
            <a:bodyPr wrap="none" anchor="ctr">
              <a:prstTxWarp prst="textNoShape">
                <a:avLst/>
              </a:prstTxWarp>
            </a:bodyPr>
            <a:lstStyle/>
            <a:p>
              <a:endParaRPr lang="de-DE"/>
            </a:p>
          </p:txBody>
        </p:sp>
        <p:sp>
          <p:nvSpPr>
            <p:cNvPr id="6" name="Oval 10"/>
            <p:cNvSpPr>
              <a:spLocks noChangeArrowheads="1"/>
            </p:cNvSpPr>
            <p:nvPr/>
          </p:nvSpPr>
          <p:spPr bwMode="gray">
            <a:xfrm>
              <a:off x="392" y="2431"/>
              <a:ext cx="159" cy="159"/>
            </a:xfrm>
            <a:prstGeom prst="ellipse">
              <a:avLst/>
            </a:prstGeom>
            <a:grpFill/>
            <a:ln w="9525">
              <a:solidFill>
                <a:schemeClr val="tx1"/>
              </a:solidFill>
              <a:round/>
              <a:headEnd/>
              <a:tailEnd/>
            </a:ln>
          </p:spPr>
          <p:txBody>
            <a:bodyPr wrap="none" anchor="ctr">
              <a:prstTxWarp prst="textNoShape">
                <a:avLst/>
              </a:prstTxWarp>
            </a:bodyPr>
            <a:lstStyle/>
            <a:p>
              <a:endParaRPr lang="de-DE"/>
            </a:p>
          </p:txBody>
        </p:sp>
      </p:grpSp>
      <p:cxnSp>
        <p:nvCxnSpPr>
          <p:cNvPr id="7" name="Gerade Verbindung 6"/>
          <p:cNvCxnSpPr>
            <a:stCxn id="3" idx="0"/>
          </p:cNvCxnSpPr>
          <p:nvPr/>
        </p:nvCxnSpPr>
        <p:spPr bwMode="auto">
          <a:xfrm flipV="1">
            <a:off x="1210741" y="1765011"/>
            <a:ext cx="636586" cy="107615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 name="Gerade Verbindung 7"/>
          <p:cNvCxnSpPr>
            <a:stCxn id="3" idx="4"/>
          </p:cNvCxnSpPr>
          <p:nvPr/>
        </p:nvCxnSpPr>
        <p:spPr bwMode="auto">
          <a:xfrm>
            <a:off x="1210741" y="4114344"/>
            <a:ext cx="636587" cy="10593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a:endCxn id="13" idx="2"/>
          </p:cNvCxnSpPr>
          <p:nvPr/>
        </p:nvCxnSpPr>
        <p:spPr bwMode="auto">
          <a:xfrm>
            <a:off x="1847328" y="5173654"/>
            <a:ext cx="6309060" cy="2381"/>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a:endCxn id="12" idx="0"/>
          </p:cNvCxnSpPr>
          <p:nvPr/>
        </p:nvCxnSpPr>
        <p:spPr bwMode="auto">
          <a:xfrm>
            <a:off x="1847328" y="1766597"/>
            <a:ext cx="6346688" cy="158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a:stCxn id="12" idx="2"/>
            <a:endCxn id="13" idx="0"/>
          </p:cNvCxnSpPr>
          <p:nvPr/>
        </p:nvCxnSpPr>
        <p:spPr bwMode="auto">
          <a:xfrm rot="5400000">
            <a:off x="6995747" y="3490129"/>
            <a:ext cx="2884175" cy="1"/>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Bogen 11"/>
          <p:cNvSpPr/>
          <p:nvPr/>
        </p:nvSpPr>
        <p:spPr bwMode="auto">
          <a:xfrm>
            <a:off x="7950198" y="1766597"/>
            <a:ext cx="487636" cy="562889"/>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
        <p:nvSpPr>
          <p:cNvPr id="13" name="Bogen 12"/>
          <p:cNvSpPr/>
          <p:nvPr/>
        </p:nvSpPr>
        <p:spPr bwMode="auto">
          <a:xfrm rot="5400000">
            <a:off x="7912570" y="4650772"/>
            <a:ext cx="487636" cy="562889"/>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
        <p:nvSpPr>
          <p:cNvPr id="14" name="Rechteck 13"/>
          <p:cNvSpPr/>
          <p:nvPr/>
        </p:nvSpPr>
        <p:spPr>
          <a:xfrm>
            <a:off x="2064929" y="2276422"/>
            <a:ext cx="6155301" cy="2462213"/>
          </a:xfrm>
          <a:prstGeom prst="rect">
            <a:avLst/>
          </a:prstGeom>
        </p:spPr>
        <p:txBody>
          <a:bodyPr wrap="square" anchor="ctr">
            <a:spAutoFit/>
          </a:bodyPr>
          <a:lstStyle/>
          <a:p>
            <a:pPr marL="184150" lvl="0" indent="-184150">
              <a:buFont typeface="Symbol" pitchFamily="18" charset="2"/>
              <a:buChar char="-"/>
            </a:pPr>
            <a:r>
              <a:rPr lang="de-DE" sz="1400" dirty="0" smtClean="0"/>
              <a:t>Welche Arten von Innovationen gibt es und wie unterscheiden sich verschiedene Typen von Innovationen?</a:t>
            </a:r>
          </a:p>
          <a:p>
            <a:pPr marL="184150" lvl="0" indent="-184150">
              <a:buFont typeface="Symbol" pitchFamily="18" charset="2"/>
              <a:buChar char="-"/>
            </a:pPr>
            <a:endParaRPr lang="de-DE" sz="1400" dirty="0" smtClean="0"/>
          </a:p>
          <a:p>
            <a:pPr marL="184150" lvl="0" indent="-184150">
              <a:buFont typeface="Symbol" pitchFamily="18" charset="2"/>
              <a:buChar char="-"/>
            </a:pPr>
            <a:r>
              <a:rPr lang="de-DE" sz="1400" dirty="0" smtClean="0"/>
              <a:t>Was macht proaktives Verhalten aus und wann ist es besonders erfolgreich?</a:t>
            </a:r>
          </a:p>
          <a:p>
            <a:pPr marL="184150" lvl="0" indent="-184150">
              <a:buFont typeface="Symbol" pitchFamily="18" charset="2"/>
              <a:buChar char="-"/>
            </a:pPr>
            <a:endParaRPr lang="de-DE" sz="1400" dirty="0" smtClean="0"/>
          </a:p>
          <a:p>
            <a:pPr marL="184150" lvl="0" indent="-184150">
              <a:buFont typeface="Symbol" pitchFamily="18" charset="2"/>
              <a:buChar char="-"/>
            </a:pPr>
            <a:r>
              <a:rPr lang="de-DE" sz="1400" dirty="0" smtClean="0"/>
              <a:t>Warum sind unternehmerische Unternehmen erfolgreicher?</a:t>
            </a:r>
          </a:p>
          <a:p>
            <a:pPr marL="184150" lvl="0" indent="-184150">
              <a:buFont typeface="Symbol" pitchFamily="18" charset="2"/>
              <a:buChar char="-"/>
            </a:pPr>
            <a:endParaRPr lang="de-DE" sz="1400" dirty="0" smtClean="0"/>
          </a:p>
          <a:p>
            <a:pPr marL="184150" lvl="0" indent="-184150">
              <a:buFont typeface="Symbol" pitchFamily="18" charset="2"/>
              <a:buChar char="-"/>
            </a:pPr>
            <a:r>
              <a:rPr lang="de-DE" sz="1400" dirty="0" smtClean="0"/>
              <a:t>Wann sollten sich etablierte Unternehmen überhaupt mit Corporate </a:t>
            </a:r>
            <a:r>
              <a:rPr lang="de-DE" sz="1400" dirty="0" err="1" smtClean="0"/>
              <a:t>Entrepreneurship</a:t>
            </a:r>
            <a:r>
              <a:rPr lang="de-DE" sz="1400" dirty="0" smtClean="0"/>
              <a:t> beschäftigen?</a:t>
            </a:r>
          </a:p>
          <a:p>
            <a:pPr marL="184150" lvl="0" indent="-184150">
              <a:buFont typeface="Arial"/>
              <a:buChar char="•"/>
            </a:pPr>
            <a:endParaRPr lang="de-DE" sz="1400" dirty="0" smtClean="0">
              <a:solidFill>
                <a:srgbClr val="FF0000"/>
              </a:solidFill>
            </a:endParaRPr>
          </a:p>
        </p:txBody>
      </p:sp>
      <p:sp>
        <p:nvSpPr>
          <p:cNvPr id="15" name="Textfeld 1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Grundlegende Fragestellungen in Kapitel 2</a:t>
            </a:r>
            <a:endParaRPr lang="de-DE" sz="1600" b="1" dirty="0">
              <a:solidFill>
                <a:srgbClr val="002060"/>
              </a:solidFill>
            </a:endParaRPr>
          </a:p>
        </p:txBody>
      </p:sp>
      <p:sp>
        <p:nvSpPr>
          <p:cNvPr id="16" name="Textfeld 15"/>
          <p:cNvSpPr txBox="1"/>
          <p:nvPr/>
        </p:nvSpPr>
        <p:spPr>
          <a:xfrm>
            <a:off x="217170" y="971550"/>
            <a:ext cx="4132863" cy="307777"/>
          </a:xfrm>
          <a:prstGeom prst="rect">
            <a:avLst/>
          </a:prstGeom>
          <a:noFill/>
        </p:spPr>
        <p:txBody>
          <a:bodyPr wrap="none" rtlCol="0">
            <a:spAutoFit/>
          </a:bodyPr>
          <a:lstStyle/>
          <a:p>
            <a:r>
              <a:rPr lang="de-DE" sz="1400" i="1" dirty="0" smtClean="0">
                <a:solidFill>
                  <a:schemeClr val="bg1">
                    <a:lumMod val="50000"/>
                  </a:schemeClr>
                </a:solidFill>
              </a:rPr>
              <a:t>2.1 Dimensionen von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17"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31</a:t>
            </a:fld>
            <a:r>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t> -</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465268" name="think-cell Folie" r:id="rId5" imgW="270" imgH="270" progId="TCLayout.ActiveDocument.1">
                  <p:embed/>
                </p:oleObj>
              </mc:Choice>
              <mc:Fallback>
                <p:oleObj name="think-cell Folie" r:id="rId5" imgW="270" imgH="270" progId="TCLayout.ActiveDocument.1">
                  <p:embed/>
                  <p:pic>
                    <p:nvPicPr>
                      <p:cNvPr id="0" name="Picture 3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ichtungspfeil 8"/>
          <p:cNvSpPr/>
          <p:nvPr/>
        </p:nvSpPr>
        <p:spPr bwMode="auto">
          <a:xfrm>
            <a:off x="2936251" y="1789008"/>
            <a:ext cx="4573259" cy="3605952"/>
          </a:xfrm>
          <a:prstGeom prst="homePlate">
            <a:avLst>
              <a:gd name="adj" fmla="val 19816"/>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eaLnBrk="0" fontAlgn="base" hangingPunct="0">
              <a:spcBef>
                <a:spcPct val="20000"/>
              </a:spcBef>
              <a:spcAft>
                <a:spcPct val="0"/>
              </a:spcAft>
            </a:pPr>
            <a:endParaRPr lang="de-DE" sz="1600" dirty="0" smtClean="0">
              <a:solidFill>
                <a:srgbClr val="000000"/>
              </a:solidFill>
            </a:endParaRPr>
          </a:p>
        </p:txBody>
      </p:sp>
      <p:sp>
        <p:nvSpPr>
          <p:cNvPr id="17" name="Textfeld 16"/>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Innovative Unternehmen sind typischerweise erfolgreicher als weniger innovative Unternehmen</a:t>
            </a:r>
            <a:endParaRPr lang="de-DE" sz="1600" b="1" dirty="0">
              <a:solidFill>
                <a:srgbClr val="002060"/>
              </a:solidFill>
            </a:endParaRPr>
          </a:p>
        </p:txBody>
      </p:sp>
      <p:sp>
        <p:nvSpPr>
          <p:cNvPr id="18" name="Textfeld 17"/>
          <p:cNvSpPr txBox="1"/>
          <p:nvPr/>
        </p:nvSpPr>
        <p:spPr>
          <a:xfrm>
            <a:off x="217170" y="971550"/>
            <a:ext cx="4132863" cy="307777"/>
          </a:xfrm>
          <a:prstGeom prst="rect">
            <a:avLst/>
          </a:prstGeom>
          <a:noFill/>
        </p:spPr>
        <p:txBody>
          <a:bodyPr wrap="none" rtlCol="0">
            <a:spAutoFit/>
          </a:bodyPr>
          <a:lstStyle/>
          <a:p>
            <a:r>
              <a:rPr lang="de-DE" sz="1400" i="1" dirty="0" smtClean="0">
                <a:solidFill>
                  <a:schemeClr val="bg1">
                    <a:lumMod val="50000"/>
                  </a:schemeClr>
                </a:solidFill>
              </a:rPr>
              <a:t>2.1 Dimensionen von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smtClean="0">
                <a:solidFill>
                  <a:prstClr val="black">
                    <a:tint val="75000"/>
                  </a:prstClr>
                </a:solidFill>
              </a:rPr>
              <a:t>- </a:t>
            </a:r>
            <a:fld id="{EDE9D4E2-8C11-4264-A17B-4C066A852835}" type="slidenum">
              <a:rPr lang="de-DE" sz="1050" smtClean="0">
                <a:solidFill>
                  <a:prstClr val="black">
                    <a:tint val="75000"/>
                  </a:prstClr>
                </a:solidFill>
              </a:rPr>
              <a:pPr algn="ctr"/>
              <a:t>32</a:t>
            </a:fld>
            <a:r>
              <a:rPr lang="de-DE" sz="1050" smtClean="0">
                <a:solidFill>
                  <a:prstClr val="black">
                    <a:tint val="75000"/>
                  </a:prstClr>
                </a:solidFill>
              </a:rPr>
              <a:t> -</a:t>
            </a:r>
            <a:endParaRPr lang="de-DE" sz="1050">
              <a:solidFill>
                <a:prstClr val="black">
                  <a:tint val="75000"/>
                </a:prstClr>
              </a:solidFill>
            </a:endParaRPr>
          </a:p>
        </p:txBody>
      </p:sp>
      <p:sp>
        <p:nvSpPr>
          <p:cNvPr id="4" name="Textfeld 3"/>
          <p:cNvSpPr txBox="1"/>
          <p:nvPr/>
        </p:nvSpPr>
        <p:spPr>
          <a:xfrm>
            <a:off x="4217948" y="2356622"/>
            <a:ext cx="2920450" cy="2185214"/>
          </a:xfrm>
          <a:prstGeom prst="rect">
            <a:avLst/>
          </a:prstGeom>
          <a:noFill/>
        </p:spPr>
        <p:txBody>
          <a:bodyPr wrap="square" rtlCol="0">
            <a:spAutoFit/>
          </a:bodyPr>
          <a:lstStyle/>
          <a:p>
            <a:pPr marL="342900" indent="-342900">
              <a:spcAft>
                <a:spcPts val="600"/>
              </a:spcAft>
              <a:buFont typeface="Symbol" panose="05050102010706020507" pitchFamily="18" charset="2"/>
              <a:buChar char="-"/>
            </a:pPr>
            <a:r>
              <a:rPr lang="de-DE" sz="1400" dirty="0" smtClean="0">
                <a:solidFill>
                  <a:srgbClr val="000000"/>
                </a:solidFill>
              </a:rPr>
              <a:t>Innovationen führen zumindest zeitweilig zu monopolartigen Stellungen </a:t>
            </a:r>
          </a:p>
          <a:p>
            <a:pPr marL="342900" indent="-342900">
              <a:spcAft>
                <a:spcPts val="600"/>
              </a:spcAft>
              <a:buFont typeface="Symbol" panose="05050102010706020507" pitchFamily="18" charset="2"/>
              <a:buChar char="-"/>
            </a:pPr>
            <a:r>
              <a:rPr lang="de-DE" sz="1400" dirty="0" smtClean="0">
                <a:solidFill>
                  <a:srgbClr val="000000"/>
                </a:solidFill>
              </a:rPr>
              <a:t>Innovationen führen zu positiver Kunden-wahrnehmung mit positiven Effekten wie Markentreue</a:t>
            </a:r>
          </a:p>
          <a:p>
            <a:pPr marL="342900" indent="-342900">
              <a:spcAft>
                <a:spcPts val="600"/>
              </a:spcAft>
              <a:buFont typeface="Symbol" panose="05050102010706020507" pitchFamily="18" charset="2"/>
              <a:buChar char="-"/>
            </a:pPr>
            <a:r>
              <a:rPr lang="de-DE" sz="1400" dirty="0" smtClean="0">
                <a:solidFill>
                  <a:srgbClr val="000000"/>
                </a:solidFill>
              </a:rPr>
              <a:t>Innovative Unternehmen ziehen gute Bewerber an</a:t>
            </a:r>
            <a:endParaRPr lang="de-DE" sz="1400" dirty="0">
              <a:solidFill>
                <a:srgbClr val="000000"/>
              </a:solidFill>
            </a:endParaRPr>
          </a:p>
        </p:txBody>
      </p:sp>
      <p:sp>
        <p:nvSpPr>
          <p:cNvPr id="3" name="Richtungspfeil 2"/>
          <p:cNvSpPr/>
          <p:nvPr/>
        </p:nvSpPr>
        <p:spPr bwMode="auto">
          <a:xfrm>
            <a:off x="329529" y="1789008"/>
            <a:ext cx="3922709" cy="3605952"/>
          </a:xfrm>
          <a:prstGeom prst="homePlate">
            <a:avLst>
              <a:gd name="adj" fmla="val 1662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eaLnBrk="0" fontAlgn="base" hangingPunct="0">
              <a:spcBef>
                <a:spcPct val="20000"/>
              </a:spcBef>
              <a:spcAft>
                <a:spcPct val="0"/>
              </a:spcAft>
            </a:pPr>
            <a:endParaRPr lang="de-DE" sz="1600" dirty="0" smtClean="0">
              <a:solidFill>
                <a:srgbClr val="000000"/>
              </a:solidFill>
            </a:endParaRPr>
          </a:p>
        </p:txBody>
      </p:sp>
      <p:sp>
        <p:nvSpPr>
          <p:cNvPr id="6" name="Textfeld 5"/>
          <p:cNvSpPr txBox="1"/>
          <p:nvPr/>
        </p:nvSpPr>
        <p:spPr>
          <a:xfrm>
            <a:off x="386679" y="2356622"/>
            <a:ext cx="3385834" cy="2831544"/>
          </a:xfrm>
          <a:prstGeom prst="rect">
            <a:avLst/>
          </a:prstGeom>
          <a:noFill/>
        </p:spPr>
        <p:txBody>
          <a:bodyPr wrap="square" rtlCol="0">
            <a:spAutoFit/>
          </a:bodyPr>
          <a:lstStyle/>
          <a:p>
            <a:pPr marL="285750" indent="-285750">
              <a:spcAft>
                <a:spcPts val="600"/>
              </a:spcAft>
              <a:buFont typeface="Symbol" panose="05050102010706020507" pitchFamily="18" charset="2"/>
              <a:buChar char="-"/>
            </a:pPr>
            <a:r>
              <a:rPr lang="de-DE" sz="1400" b="1" dirty="0" smtClean="0">
                <a:solidFill>
                  <a:srgbClr val="002060"/>
                </a:solidFill>
              </a:rPr>
              <a:t>Technologische Innovationen</a:t>
            </a:r>
            <a:r>
              <a:rPr lang="de-DE" sz="1400" dirty="0" smtClean="0">
                <a:solidFill>
                  <a:srgbClr val="000000"/>
                </a:solidFill>
              </a:rPr>
              <a:t>, die sich auf Forschung und Entwicklung neuer Produkte oder Prozesse beziehen</a:t>
            </a:r>
          </a:p>
          <a:p>
            <a:pPr marL="285750" indent="-285750">
              <a:spcAft>
                <a:spcPts val="600"/>
              </a:spcAft>
              <a:buFont typeface="Symbol" panose="05050102010706020507" pitchFamily="18" charset="2"/>
              <a:buChar char="-"/>
            </a:pPr>
            <a:r>
              <a:rPr lang="de-DE" sz="1400" b="1" dirty="0" smtClean="0">
                <a:solidFill>
                  <a:srgbClr val="002060"/>
                </a:solidFill>
              </a:rPr>
              <a:t>Produkt-Markt-Innovationen</a:t>
            </a:r>
            <a:r>
              <a:rPr lang="de-DE" sz="1400" dirty="0">
                <a:solidFill>
                  <a:srgbClr val="000000"/>
                </a:solidFill>
              </a:rPr>
              <a:t>, die sich auf Marktforschung, Produktdesign und Innovationen in Werbung beziehen </a:t>
            </a:r>
          </a:p>
          <a:p>
            <a:pPr marL="285750" indent="-285750">
              <a:spcAft>
                <a:spcPts val="600"/>
              </a:spcAft>
              <a:buFont typeface="Symbol" panose="05050102010706020507" pitchFamily="18" charset="2"/>
              <a:buChar char="-"/>
            </a:pPr>
            <a:r>
              <a:rPr lang="de-DE" sz="1400" b="1" dirty="0" smtClean="0">
                <a:solidFill>
                  <a:srgbClr val="002060"/>
                </a:solidFill>
              </a:rPr>
              <a:t>Administrative </a:t>
            </a:r>
            <a:r>
              <a:rPr lang="de-DE" sz="1400" b="1" dirty="0">
                <a:solidFill>
                  <a:srgbClr val="002060"/>
                </a:solidFill>
              </a:rPr>
              <a:t>Innovationen</a:t>
            </a:r>
            <a:r>
              <a:rPr lang="de-DE" sz="1400" dirty="0">
                <a:solidFill>
                  <a:srgbClr val="000000"/>
                </a:solidFill>
              </a:rPr>
              <a:t>, die sich auf Management-Systeme, Kontrollansätze und </a:t>
            </a:r>
            <a:r>
              <a:rPr lang="de-DE" sz="1400" dirty="0" smtClean="0">
                <a:solidFill>
                  <a:srgbClr val="000000"/>
                </a:solidFill>
              </a:rPr>
              <a:t>Organisations-strukturen </a:t>
            </a:r>
            <a:r>
              <a:rPr lang="de-DE" sz="1400" dirty="0">
                <a:solidFill>
                  <a:srgbClr val="000000"/>
                </a:solidFill>
              </a:rPr>
              <a:t>beziehen</a:t>
            </a:r>
            <a:endParaRPr lang="de-DE" sz="1400" dirty="0" smtClean="0">
              <a:solidFill>
                <a:srgbClr val="000000"/>
              </a:solidFill>
            </a:endParaRPr>
          </a:p>
        </p:txBody>
      </p:sp>
      <p:sp>
        <p:nvSpPr>
          <p:cNvPr id="10" name="Ellipse 9"/>
          <p:cNvSpPr/>
          <p:nvPr/>
        </p:nvSpPr>
        <p:spPr bwMode="auto">
          <a:xfrm>
            <a:off x="7100010" y="2929378"/>
            <a:ext cx="1861110" cy="118800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algn="ctr" eaLnBrk="0" fontAlgn="base" hangingPunct="0">
              <a:spcBef>
                <a:spcPct val="20000"/>
              </a:spcBef>
              <a:spcAft>
                <a:spcPct val="0"/>
              </a:spcAft>
            </a:pPr>
            <a:r>
              <a:rPr lang="de-DE" sz="1400" b="1" dirty="0" smtClean="0">
                <a:solidFill>
                  <a:srgbClr val="000000"/>
                </a:solidFill>
              </a:rPr>
              <a:t>Unter-</a:t>
            </a:r>
            <a:r>
              <a:rPr lang="de-DE" sz="1400" b="1" dirty="0" err="1" smtClean="0">
                <a:solidFill>
                  <a:srgbClr val="000000"/>
                </a:solidFill>
              </a:rPr>
              <a:t>nehmens</a:t>
            </a:r>
            <a:r>
              <a:rPr lang="de-DE" sz="1400" b="1" dirty="0" smtClean="0">
                <a:solidFill>
                  <a:srgbClr val="000000"/>
                </a:solidFill>
              </a:rPr>
              <a:t>-erfolg </a:t>
            </a:r>
          </a:p>
        </p:txBody>
      </p:sp>
      <p:sp>
        <p:nvSpPr>
          <p:cNvPr id="2" name="Pfeil nach rechts 1"/>
          <p:cNvSpPr/>
          <p:nvPr/>
        </p:nvSpPr>
        <p:spPr bwMode="auto">
          <a:xfrm rot="16200000">
            <a:off x="8479459" y="3367322"/>
            <a:ext cx="423081" cy="313898"/>
          </a:xfrm>
          <a:prstGeom prst="rightArrow">
            <a:avLst/>
          </a:prstGeom>
          <a:solidFill>
            <a:schemeClr val="accent5">
              <a:lumMod val="9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
        <p:nvSpPr>
          <p:cNvPr id="12" name="Textfeld 11"/>
          <p:cNvSpPr txBox="1"/>
          <p:nvPr/>
        </p:nvSpPr>
        <p:spPr>
          <a:xfrm>
            <a:off x="386679" y="1954530"/>
            <a:ext cx="2180405" cy="307777"/>
          </a:xfrm>
          <a:prstGeom prst="rect">
            <a:avLst/>
          </a:prstGeom>
          <a:noFill/>
        </p:spPr>
        <p:txBody>
          <a:bodyPr wrap="none" rtlCol="0">
            <a:spAutoFit/>
          </a:bodyPr>
          <a:lstStyle/>
          <a:p>
            <a:r>
              <a:rPr lang="de-DE" sz="1400" b="1" dirty="0" smtClean="0"/>
              <a:t>Arten von Innovationen</a:t>
            </a:r>
            <a:endParaRPr lang="de-DE" sz="1400" b="1" dirty="0"/>
          </a:p>
        </p:txBody>
      </p:sp>
      <p:sp>
        <p:nvSpPr>
          <p:cNvPr id="13" name="Textfeld 12"/>
          <p:cNvSpPr txBox="1"/>
          <p:nvPr/>
        </p:nvSpPr>
        <p:spPr>
          <a:xfrm>
            <a:off x="4096028" y="1948180"/>
            <a:ext cx="2635658" cy="307777"/>
          </a:xfrm>
          <a:prstGeom prst="rect">
            <a:avLst/>
          </a:prstGeom>
          <a:noFill/>
        </p:spPr>
        <p:txBody>
          <a:bodyPr wrap="none" rtlCol="0">
            <a:spAutoFit/>
          </a:bodyPr>
          <a:lstStyle/>
          <a:p>
            <a:r>
              <a:rPr lang="de-DE" sz="1400" b="1" dirty="0" smtClean="0"/>
              <a:t>Wirkungen von Innovationen</a:t>
            </a:r>
            <a:endParaRPr lang="de-DE" sz="1400" b="1" dirty="0"/>
          </a:p>
        </p:txBody>
      </p:sp>
      <p:sp>
        <p:nvSpPr>
          <p:cNvPr id="19" name="Ellipse 18"/>
          <p:cNvSpPr/>
          <p:nvPr/>
        </p:nvSpPr>
        <p:spPr bwMode="auto">
          <a:xfrm>
            <a:off x="3856892" y="4853353"/>
            <a:ext cx="4888523" cy="140677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6" name="Textfeld 15"/>
          <p:cNvSpPr txBox="1"/>
          <p:nvPr/>
        </p:nvSpPr>
        <p:spPr>
          <a:xfrm>
            <a:off x="4250670" y="4995409"/>
            <a:ext cx="4100966" cy="1169551"/>
          </a:xfrm>
          <a:prstGeom prst="rect">
            <a:avLst/>
          </a:prstGeom>
          <a:noFill/>
        </p:spPr>
        <p:txBody>
          <a:bodyPr wrap="square" rtlCol="0">
            <a:spAutoFit/>
          </a:bodyPr>
          <a:lstStyle/>
          <a:p>
            <a:pPr algn="ctr"/>
            <a:r>
              <a:rPr lang="de-DE" sz="1400" i="1" dirty="0" smtClean="0"/>
              <a:t>„</a:t>
            </a:r>
            <a:r>
              <a:rPr lang="de-DE" sz="1400" i="1" dirty="0" err="1" smtClean="0"/>
              <a:t>If</a:t>
            </a:r>
            <a:r>
              <a:rPr lang="de-DE" sz="1400" i="1" dirty="0" smtClean="0"/>
              <a:t> </a:t>
            </a:r>
            <a:r>
              <a:rPr lang="de-DE" sz="1400" i="1" dirty="0" err="1" smtClean="0"/>
              <a:t>you</a:t>
            </a:r>
            <a:r>
              <a:rPr lang="de-DE" sz="1400" i="1" dirty="0" smtClean="0"/>
              <a:t> </a:t>
            </a:r>
            <a:r>
              <a:rPr lang="de-DE" sz="1400" i="1" dirty="0" err="1" smtClean="0"/>
              <a:t>don‘t</a:t>
            </a:r>
            <a:r>
              <a:rPr lang="de-DE" sz="1400" i="1" dirty="0" smtClean="0"/>
              <a:t> </a:t>
            </a:r>
            <a:r>
              <a:rPr lang="de-DE" sz="1400" i="1" dirty="0" err="1" smtClean="0"/>
              <a:t>innovate</a:t>
            </a:r>
            <a:r>
              <a:rPr lang="de-DE" sz="1400" i="1" dirty="0" smtClean="0"/>
              <a:t>, </a:t>
            </a:r>
            <a:r>
              <a:rPr lang="de-DE" sz="1400" i="1" dirty="0" err="1" smtClean="0"/>
              <a:t>you</a:t>
            </a:r>
            <a:r>
              <a:rPr lang="de-DE" sz="1400" i="1" dirty="0" smtClean="0"/>
              <a:t> </a:t>
            </a:r>
            <a:r>
              <a:rPr lang="de-DE" sz="1400" i="1" dirty="0" err="1" smtClean="0"/>
              <a:t>get</a:t>
            </a:r>
            <a:r>
              <a:rPr lang="de-DE" sz="1400" i="1" dirty="0" smtClean="0"/>
              <a:t> </a:t>
            </a:r>
            <a:r>
              <a:rPr lang="de-DE" sz="1400" i="1" dirty="0" err="1" smtClean="0"/>
              <a:t>commoditized</a:t>
            </a:r>
            <a:r>
              <a:rPr lang="de-DE" sz="1400" i="1" dirty="0" smtClean="0"/>
              <a:t>“ </a:t>
            </a:r>
            <a:r>
              <a:rPr lang="de-DE" sz="1400" dirty="0" smtClean="0"/>
              <a:t>(</a:t>
            </a:r>
            <a:r>
              <a:rPr lang="de-DE" sz="1400" dirty="0" err="1" smtClean="0"/>
              <a:t>Ginni</a:t>
            </a:r>
            <a:r>
              <a:rPr lang="de-DE" sz="1400" dirty="0" smtClean="0"/>
              <a:t> </a:t>
            </a:r>
            <a:r>
              <a:rPr lang="de-DE" sz="1400" dirty="0" err="1" smtClean="0"/>
              <a:t>Rometty</a:t>
            </a:r>
            <a:r>
              <a:rPr lang="de-DE" sz="1400" dirty="0" smtClean="0"/>
              <a:t>, IBM)</a:t>
            </a:r>
          </a:p>
          <a:p>
            <a:pPr algn="ctr"/>
            <a:r>
              <a:rPr lang="de-DE" sz="1400" i="1" dirty="0" smtClean="0"/>
              <a:t>„</a:t>
            </a:r>
            <a:r>
              <a:rPr lang="de-DE" sz="1400" i="1" dirty="0" err="1" smtClean="0"/>
              <a:t>We</a:t>
            </a:r>
            <a:r>
              <a:rPr lang="de-DE" sz="1400" i="1" dirty="0" smtClean="0"/>
              <a:t> </a:t>
            </a:r>
            <a:r>
              <a:rPr lang="de-DE" sz="1400" i="1" dirty="0" err="1" smtClean="0"/>
              <a:t>know</a:t>
            </a:r>
            <a:r>
              <a:rPr lang="de-DE" sz="1400" i="1" dirty="0" smtClean="0"/>
              <a:t> </a:t>
            </a:r>
            <a:r>
              <a:rPr lang="de-DE" sz="1400" i="1" dirty="0" err="1" smtClean="0"/>
              <a:t>from</a:t>
            </a:r>
            <a:r>
              <a:rPr lang="de-DE" sz="1400" i="1" dirty="0" smtClean="0"/>
              <a:t> </a:t>
            </a:r>
            <a:r>
              <a:rPr lang="de-DE" sz="1400" i="1" dirty="0" err="1" smtClean="0"/>
              <a:t>our</a:t>
            </a:r>
            <a:r>
              <a:rPr lang="de-DE" sz="1400" i="1" dirty="0" smtClean="0"/>
              <a:t> </a:t>
            </a:r>
            <a:r>
              <a:rPr lang="de-DE" sz="1400" i="1" dirty="0" err="1" smtClean="0"/>
              <a:t>history</a:t>
            </a:r>
            <a:r>
              <a:rPr lang="de-DE" sz="1400" i="1" dirty="0" smtClean="0"/>
              <a:t> </a:t>
            </a:r>
            <a:r>
              <a:rPr lang="de-DE" sz="1400" i="1" dirty="0" err="1" smtClean="0"/>
              <a:t>that</a:t>
            </a:r>
            <a:r>
              <a:rPr lang="de-DE" sz="1400" i="1" dirty="0" smtClean="0"/>
              <a:t> </a:t>
            </a:r>
            <a:r>
              <a:rPr lang="de-DE" sz="1400" i="1" dirty="0" err="1" smtClean="0"/>
              <a:t>while</a:t>
            </a:r>
            <a:r>
              <a:rPr lang="de-DE" sz="1400" i="1" dirty="0" smtClean="0"/>
              <a:t> </a:t>
            </a:r>
            <a:r>
              <a:rPr lang="de-DE" sz="1400" i="1" dirty="0" err="1" smtClean="0"/>
              <a:t>promotions</a:t>
            </a:r>
            <a:r>
              <a:rPr lang="de-DE" sz="1400" i="1" dirty="0" smtClean="0"/>
              <a:t> </a:t>
            </a:r>
            <a:r>
              <a:rPr lang="de-DE" sz="1400" i="1" dirty="0" err="1" smtClean="0"/>
              <a:t>may</a:t>
            </a:r>
            <a:r>
              <a:rPr lang="de-DE" sz="1400" i="1" dirty="0" smtClean="0"/>
              <a:t> </a:t>
            </a:r>
            <a:r>
              <a:rPr lang="de-DE" sz="1400" i="1" dirty="0" err="1" smtClean="0"/>
              <a:t>win</a:t>
            </a:r>
            <a:r>
              <a:rPr lang="de-DE" sz="1400" i="1" dirty="0" smtClean="0"/>
              <a:t> </a:t>
            </a:r>
            <a:r>
              <a:rPr lang="de-DE" sz="1400" i="1" dirty="0" err="1" smtClean="0"/>
              <a:t>quarters</a:t>
            </a:r>
            <a:r>
              <a:rPr lang="de-DE" sz="1400" i="1" dirty="0" smtClean="0"/>
              <a:t>, </a:t>
            </a:r>
            <a:r>
              <a:rPr lang="de-DE" sz="1400" i="1" dirty="0" err="1" smtClean="0"/>
              <a:t>innovation</a:t>
            </a:r>
            <a:r>
              <a:rPr lang="de-DE" sz="1400" i="1" dirty="0" smtClean="0"/>
              <a:t> </a:t>
            </a:r>
            <a:r>
              <a:rPr lang="de-DE" sz="1400" i="1" dirty="0" err="1" smtClean="0"/>
              <a:t>wins</a:t>
            </a:r>
            <a:r>
              <a:rPr lang="de-DE" sz="1400" i="1" dirty="0" smtClean="0"/>
              <a:t> </a:t>
            </a:r>
            <a:r>
              <a:rPr lang="de-DE" sz="1400" i="1" dirty="0" err="1" smtClean="0"/>
              <a:t>decades</a:t>
            </a:r>
            <a:r>
              <a:rPr lang="de-DE" sz="1400" i="1" dirty="0" smtClean="0"/>
              <a:t>“ </a:t>
            </a:r>
          </a:p>
          <a:p>
            <a:pPr algn="ctr"/>
            <a:r>
              <a:rPr lang="de-DE" sz="1400" dirty="0" smtClean="0"/>
              <a:t>(Bob McDonald, Procter </a:t>
            </a:r>
            <a:r>
              <a:rPr lang="de-DE" sz="1400" dirty="0" err="1" smtClean="0"/>
              <a:t>and</a:t>
            </a:r>
            <a:r>
              <a:rPr lang="de-DE" sz="1400" dirty="0" smtClean="0"/>
              <a:t> </a:t>
            </a:r>
            <a:r>
              <a:rPr lang="de-DE" sz="1400" dirty="0" err="1" smtClean="0"/>
              <a:t>Gamble</a:t>
            </a:r>
            <a:r>
              <a:rPr lang="de-DE" sz="1400" dirty="0" smtClean="0"/>
              <a:t>)</a:t>
            </a:r>
            <a:endParaRPr lang="de-DE" sz="1400" dirty="0"/>
          </a:p>
        </p:txBody>
      </p:sp>
      <p:sp>
        <p:nvSpPr>
          <p:cNvPr id="21" name="Rectangle 1"/>
          <p:cNvSpPr>
            <a:spLocks noChangeArrowheads="1"/>
          </p:cNvSpPr>
          <p:nvPr/>
        </p:nvSpPr>
        <p:spPr bwMode="auto">
          <a:xfrm>
            <a:off x="251520" y="6320861"/>
            <a:ext cx="1933543"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rPr>
              <a:t>Quelle: </a:t>
            </a:r>
            <a:r>
              <a:rPr lang="de-DE" sz="1050" dirty="0" err="1" smtClean="0">
                <a:solidFill>
                  <a:schemeClr val="bg1">
                    <a:lumMod val="50000"/>
                  </a:schemeClr>
                </a:solidFill>
              </a:rPr>
              <a:t>Dess</a:t>
            </a:r>
            <a:r>
              <a:rPr lang="de-DE" sz="1050" dirty="0">
                <a:solidFill>
                  <a:schemeClr val="bg1">
                    <a:lumMod val="50000"/>
                  </a:schemeClr>
                </a:solidFill>
              </a:rPr>
              <a:t>/</a:t>
            </a:r>
            <a:r>
              <a:rPr lang="de-DE" sz="1050" dirty="0" smtClean="0">
                <a:solidFill>
                  <a:schemeClr val="bg1">
                    <a:lumMod val="50000"/>
                  </a:schemeClr>
                </a:solidFill>
              </a:rPr>
              <a:t>Lumpkin </a:t>
            </a:r>
            <a:r>
              <a:rPr lang="de-DE" sz="1050" dirty="0">
                <a:solidFill>
                  <a:schemeClr val="bg1">
                    <a:lumMod val="50000"/>
                  </a:schemeClr>
                </a:solidFill>
              </a:rPr>
              <a:t>(</a:t>
            </a:r>
            <a:r>
              <a:rPr lang="de-DE" sz="1050" dirty="0" smtClean="0">
                <a:solidFill>
                  <a:schemeClr val="bg1">
                    <a:lumMod val="50000"/>
                  </a:schemeClr>
                </a:solidFill>
              </a:rPr>
              <a:t>2006)</a:t>
            </a:r>
            <a:endParaRPr lang="de-DE" sz="1050" dirty="0">
              <a:solidFill>
                <a:schemeClr val="bg1">
                  <a:lumMod val="50000"/>
                </a:schemeClr>
              </a:solidFill>
            </a:endParaRPr>
          </a:p>
        </p:txBody>
      </p:sp>
    </p:spTree>
    <p:extLst>
      <p:ext uri="{BB962C8B-B14F-4D97-AF65-F5344CB8AC3E}">
        <p14:creationId xmlns:p14="http://schemas.microsoft.com/office/powerpoint/2010/main" val="35898491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Objekt 2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09620"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Richtungspfeil 19"/>
          <p:cNvSpPr/>
          <p:nvPr/>
        </p:nvSpPr>
        <p:spPr bwMode="auto">
          <a:xfrm>
            <a:off x="272955" y="1528549"/>
            <a:ext cx="5445457" cy="4722126"/>
          </a:xfrm>
          <a:prstGeom prst="homePlate">
            <a:avLst>
              <a:gd name="adj" fmla="val 1349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Textfeld 6"/>
          <p:cNvSpPr txBox="1"/>
          <p:nvPr/>
        </p:nvSpPr>
        <p:spPr>
          <a:xfrm>
            <a:off x="453072" y="2893681"/>
            <a:ext cx="4405529" cy="828000"/>
          </a:xfrm>
          <a:prstGeom prst="rect">
            <a:avLst/>
          </a:prstGeom>
          <a:solidFill>
            <a:schemeClr val="accent2">
              <a:lumMod val="20000"/>
              <a:lumOff val="80000"/>
            </a:schemeClr>
          </a:solidFill>
          <a:ln w="9525">
            <a:solidFill>
              <a:schemeClr val="tx1"/>
            </a:solidFill>
          </a:ln>
        </p:spPr>
        <p:txBody>
          <a:bodyPr wrap="none" rtlCol="0" anchor="ctr" anchorCtr="0">
            <a:noAutofit/>
          </a:bodyPr>
          <a:lstStyle>
            <a:defPPr>
              <a:defRPr lang="de-DE"/>
            </a:defPPr>
            <a:lvl1pPr algn="ctr">
              <a:defRPr sz="1000" b="1">
                <a:latin typeface="Arial" panose="020B0604020202020204" pitchFamily="34" charset="0"/>
                <a:cs typeface="Arial" panose="020B0604020202020204" pitchFamily="34" charset="0"/>
              </a:defRPr>
            </a:lvl1pPr>
          </a:lstStyle>
          <a:p>
            <a:r>
              <a:rPr lang="de-DE" sz="1400" dirty="0" smtClean="0">
                <a:solidFill>
                  <a:prstClr val="black"/>
                </a:solidFill>
              </a:rPr>
              <a:t>Konzeptdefinition</a:t>
            </a:r>
            <a:endParaRPr lang="de-DE" sz="1400" dirty="0">
              <a:solidFill>
                <a:prstClr val="black"/>
              </a:solidFill>
            </a:endParaRPr>
          </a:p>
          <a:p>
            <a:r>
              <a:rPr lang="de-DE" sz="1400" b="0" dirty="0" smtClean="0">
                <a:solidFill>
                  <a:prstClr val="black"/>
                </a:solidFill>
              </a:rPr>
              <a:t>(Checklisten, Positionierungsmodelle)</a:t>
            </a:r>
            <a:endParaRPr lang="de-DE" sz="1400" b="0" dirty="0">
              <a:solidFill>
                <a:prstClr val="black"/>
              </a:solidFill>
            </a:endParaRPr>
          </a:p>
        </p:txBody>
      </p:sp>
      <p:sp>
        <p:nvSpPr>
          <p:cNvPr id="10" name="Textfeld 9"/>
          <p:cNvSpPr txBox="1"/>
          <p:nvPr/>
        </p:nvSpPr>
        <p:spPr>
          <a:xfrm>
            <a:off x="466149" y="1813561"/>
            <a:ext cx="4385620" cy="828000"/>
          </a:xfrm>
          <a:prstGeom prst="rect">
            <a:avLst/>
          </a:prstGeom>
          <a:solidFill>
            <a:schemeClr val="accent2">
              <a:lumMod val="20000"/>
              <a:lumOff val="80000"/>
            </a:schemeClr>
          </a:solidFill>
          <a:ln w="9525">
            <a:solidFill>
              <a:schemeClr val="tx1"/>
            </a:solidFill>
          </a:ln>
        </p:spPr>
        <p:txBody>
          <a:bodyPr wrap="none" rtlCol="0" anchor="ctr" anchorCtr="0">
            <a:noAutofit/>
          </a:bodyPr>
          <a:lstStyle/>
          <a:p>
            <a:pPr algn="ctr"/>
            <a:r>
              <a:rPr lang="de-DE" sz="1400" b="1" dirty="0" smtClean="0">
                <a:solidFill>
                  <a:prstClr val="black"/>
                </a:solidFill>
                <a:latin typeface="Arial" panose="020B0604020202020204" pitchFamily="34" charset="0"/>
                <a:cs typeface="Arial" panose="020B0604020202020204" pitchFamily="34" charset="0"/>
              </a:rPr>
              <a:t>Ideengewinnung und </a:t>
            </a:r>
            <a:r>
              <a:rPr lang="de-DE" sz="1400" b="1" dirty="0">
                <a:solidFill>
                  <a:prstClr val="black"/>
                </a:solidFill>
                <a:latin typeface="Arial" panose="020B0604020202020204" pitchFamily="34" charset="0"/>
                <a:cs typeface="Arial" panose="020B0604020202020204" pitchFamily="34" charset="0"/>
              </a:rPr>
              <a:t>-</a:t>
            </a:r>
            <a:r>
              <a:rPr lang="de-DE" sz="1400" b="1" dirty="0" smtClean="0">
                <a:solidFill>
                  <a:prstClr val="black"/>
                </a:solidFill>
                <a:latin typeface="Arial" panose="020B0604020202020204" pitchFamily="34" charset="0"/>
                <a:cs typeface="Arial" panose="020B0604020202020204" pitchFamily="34" charset="0"/>
              </a:rPr>
              <a:t>konkretisierung</a:t>
            </a:r>
          </a:p>
          <a:p>
            <a:pPr algn="ctr"/>
            <a:r>
              <a:rPr lang="de-DE" sz="1400" dirty="0" smtClean="0">
                <a:solidFill>
                  <a:prstClr val="black"/>
                </a:solidFill>
                <a:latin typeface="Arial" panose="020B0604020202020204" pitchFamily="34" charset="0"/>
                <a:cs typeface="Arial" panose="020B0604020202020204" pitchFamily="34" charset="0"/>
              </a:rPr>
              <a:t>(Kreativitätstechniken, Conjoint-Analyse,</a:t>
            </a:r>
          </a:p>
          <a:p>
            <a:pPr algn="ctr"/>
            <a:r>
              <a:rPr lang="de-DE" sz="1400" dirty="0" smtClean="0">
                <a:solidFill>
                  <a:prstClr val="black"/>
                </a:solidFill>
                <a:latin typeface="Arial" panose="020B0604020202020204" pitchFamily="34" charset="0"/>
                <a:cs typeface="Arial" panose="020B0604020202020204" pitchFamily="34" charset="0"/>
              </a:rPr>
              <a:t>Quality Function Deployment, Lead-User-Ansatz)</a:t>
            </a:r>
          </a:p>
        </p:txBody>
      </p:sp>
      <p:sp>
        <p:nvSpPr>
          <p:cNvPr id="11" name="Textfeld 10"/>
          <p:cNvSpPr txBox="1"/>
          <p:nvPr/>
        </p:nvSpPr>
        <p:spPr>
          <a:xfrm>
            <a:off x="453072" y="3971879"/>
            <a:ext cx="4405529" cy="828000"/>
          </a:xfrm>
          <a:prstGeom prst="rect">
            <a:avLst/>
          </a:prstGeom>
          <a:solidFill>
            <a:schemeClr val="accent2">
              <a:lumMod val="20000"/>
              <a:lumOff val="80000"/>
            </a:schemeClr>
          </a:solidFill>
          <a:ln w="9525">
            <a:solidFill>
              <a:schemeClr val="tx1"/>
            </a:solidFill>
          </a:ln>
        </p:spPr>
        <p:txBody>
          <a:bodyPr wrap="none" rtlCol="0" anchor="ctr" anchorCtr="0">
            <a:noAutofit/>
          </a:bodyPr>
          <a:lstStyle>
            <a:defPPr>
              <a:defRPr lang="de-DE"/>
            </a:defPPr>
            <a:lvl1pPr algn="ctr">
              <a:defRPr sz="1000" b="1">
                <a:latin typeface="Arial" panose="020B0604020202020204" pitchFamily="34" charset="0"/>
                <a:cs typeface="Arial" panose="020B0604020202020204" pitchFamily="34" charset="0"/>
              </a:defRPr>
            </a:lvl1pPr>
          </a:lstStyle>
          <a:p>
            <a:r>
              <a:rPr lang="de-DE" sz="1400" dirty="0" smtClean="0">
                <a:solidFill>
                  <a:prstClr val="black"/>
                </a:solidFill>
              </a:rPr>
              <a:t>Konzeptbewertung und </a:t>
            </a:r>
            <a:r>
              <a:rPr lang="de-DE" sz="1400" dirty="0">
                <a:solidFill>
                  <a:prstClr val="black"/>
                </a:solidFill>
              </a:rPr>
              <a:t>-</a:t>
            </a:r>
            <a:r>
              <a:rPr lang="de-DE" sz="1400" dirty="0" smtClean="0">
                <a:solidFill>
                  <a:prstClr val="black"/>
                </a:solidFill>
              </a:rPr>
              <a:t>selektion</a:t>
            </a:r>
          </a:p>
          <a:p>
            <a:r>
              <a:rPr lang="de-DE" sz="1400" b="0" dirty="0" smtClean="0">
                <a:solidFill>
                  <a:prstClr val="black"/>
                </a:solidFill>
              </a:rPr>
              <a:t>(Checklisten, </a:t>
            </a:r>
            <a:r>
              <a:rPr lang="de-DE" sz="1400" b="0" dirty="0" err="1" smtClean="0">
                <a:solidFill>
                  <a:prstClr val="black"/>
                </a:solidFill>
              </a:rPr>
              <a:t>Scoringmodelle</a:t>
            </a:r>
            <a:r>
              <a:rPr lang="de-DE" sz="1400" b="0" dirty="0" smtClean="0">
                <a:solidFill>
                  <a:prstClr val="black"/>
                </a:solidFill>
              </a:rPr>
              <a:t>, </a:t>
            </a:r>
          </a:p>
          <a:p>
            <a:r>
              <a:rPr lang="de-DE" sz="1400" b="0" dirty="0" smtClean="0">
                <a:solidFill>
                  <a:prstClr val="black"/>
                </a:solidFill>
              </a:rPr>
              <a:t>Testmarktalternativen, Investitionsrechnung)</a:t>
            </a:r>
            <a:endParaRPr lang="de-DE" sz="1400" b="0" dirty="0">
              <a:solidFill>
                <a:prstClr val="black"/>
              </a:solidFill>
            </a:endParaRPr>
          </a:p>
        </p:txBody>
      </p:sp>
      <p:sp>
        <p:nvSpPr>
          <p:cNvPr id="12" name="Textfeld 11"/>
          <p:cNvSpPr txBox="1"/>
          <p:nvPr/>
        </p:nvSpPr>
        <p:spPr>
          <a:xfrm>
            <a:off x="453072" y="5051999"/>
            <a:ext cx="4405529" cy="828000"/>
          </a:xfrm>
          <a:prstGeom prst="rect">
            <a:avLst/>
          </a:prstGeom>
          <a:solidFill>
            <a:schemeClr val="accent2">
              <a:lumMod val="20000"/>
              <a:lumOff val="80000"/>
            </a:schemeClr>
          </a:solidFill>
          <a:ln w="9525">
            <a:solidFill>
              <a:schemeClr val="tx1"/>
            </a:solidFill>
          </a:ln>
        </p:spPr>
        <p:txBody>
          <a:bodyPr wrap="none" rtlCol="0" anchor="ctr" anchorCtr="0">
            <a:noAutofit/>
          </a:bodyPr>
          <a:lstStyle>
            <a:defPPr>
              <a:defRPr lang="de-DE"/>
            </a:defPPr>
            <a:lvl1pPr algn="ctr">
              <a:defRPr sz="1000" b="1">
                <a:latin typeface="Arial" panose="020B0604020202020204" pitchFamily="34" charset="0"/>
                <a:cs typeface="Arial" panose="020B0604020202020204" pitchFamily="34" charset="0"/>
              </a:defRPr>
            </a:lvl1pPr>
          </a:lstStyle>
          <a:p>
            <a:r>
              <a:rPr lang="de-DE" sz="1400" dirty="0" smtClean="0">
                <a:solidFill>
                  <a:prstClr val="black"/>
                </a:solidFill>
              </a:rPr>
              <a:t>Markteinführung neuer Produkte</a:t>
            </a:r>
          </a:p>
          <a:p>
            <a:r>
              <a:rPr lang="de-DE" sz="1400" b="0" dirty="0" smtClean="0">
                <a:solidFill>
                  <a:prstClr val="black"/>
                </a:solidFill>
              </a:rPr>
              <a:t>(Adoptions- und Diffusionsmodelle, </a:t>
            </a:r>
          </a:p>
          <a:p>
            <a:r>
              <a:rPr lang="de-DE" sz="1400" b="0" dirty="0" smtClean="0">
                <a:solidFill>
                  <a:prstClr val="black"/>
                </a:solidFill>
              </a:rPr>
              <a:t>Markteinführungsstrategie)</a:t>
            </a:r>
            <a:endParaRPr lang="de-DE" sz="1400" b="0" dirty="0">
              <a:solidFill>
                <a:prstClr val="black"/>
              </a:solidFill>
            </a:endParaRPr>
          </a:p>
        </p:txBody>
      </p:sp>
      <p:cxnSp>
        <p:nvCxnSpPr>
          <p:cNvPr id="16" name="Gerade Verbindung 15"/>
          <p:cNvCxnSpPr/>
          <p:nvPr/>
        </p:nvCxnSpPr>
        <p:spPr>
          <a:xfrm flipH="1">
            <a:off x="2636501" y="2641561"/>
            <a:ext cx="5393" cy="252120"/>
          </a:xfrm>
          <a:prstGeom prst="line">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flipH="1">
            <a:off x="2641894" y="3721681"/>
            <a:ext cx="1" cy="252120"/>
          </a:xfrm>
          <a:prstGeom prst="line">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flipH="1">
            <a:off x="2641895" y="4801801"/>
            <a:ext cx="1" cy="252120"/>
          </a:xfrm>
          <a:prstGeom prst="line">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Die Generierung und </a:t>
            </a:r>
            <a:r>
              <a:rPr lang="de-DE" sz="1600" b="1" dirty="0" err="1" smtClean="0">
                <a:solidFill>
                  <a:srgbClr val="002060"/>
                </a:solidFill>
              </a:rPr>
              <a:t>Entwickung</a:t>
            </a:r>
            <a:r>
              <a:rPr lang="de-DE" sz="1600" b="1" dirty="0" smtClean="0">
                <a:solidFill>
                  <a:srgbClr val="002060"/>
                </a:solidFill>
              </a:rPr>
              <a:t> von Innovationen im Unternehmen kann in einem strukturierten Prozess aufeinander aufbauender Schritte erfasst werden</a:t>
            </a:r>
            <a:endParaRPr lang="de-DE" sz="1600" b="1" dirty="0">
              <a:solidFill>
                <a:srgbClr val="002060"/>
              </a:solidFill>
            </a:endParaRPr>
          </a:p>
        </p:txBody>
      </p:sp>
      <p:sp>
        <p:nvSpPr>
          <p:cNvPr id="15" name="Textfeld 14"/>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23" name="Ellipse 22"/>
          <p:cNvSpPr/>
          <p:nvPr/>
        </p:nvSpPr>
        <p:spPr bwMode="auto">
          <a:xfrm>
            <a:off x="5199796" y="3125337"/>
            <a:ext cx="3862316" cy="1460312"/>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2" name="Textfeld 21"/>
          <p:cNvSpPr txBox="1"/>
          <p:nvPr/>
        </p:nvSpPr>
        <p:spPr>
          <a:xfrm>
            <a:off x="5445455" y="3330056"/>
            <a:ext cx="3370997" cy="1169551"/>
          </a:xfrm>
          <a:prstGeom prst="rect">
            <a:avLst/>
          </a:prstGeom>
          <a:noFill/>
        </p:spPr>
        <p:txBody>
          <a:bodyPr wrap="square" rtlCol="0">
            <a:spAutoFit/>
          </a:bodyPr>
          <a:lstStyle/>
          <a:p>
            <a:pPr algn="ctr"/>
            <a:r>
              <a:rPr lang="de-DE" sz="1400" dirty="0" smtClean="0"/>
              <a:t>Unternehmen, die Innovationen als einen strukturierten, steuerbaren Prozess auffassen, sind erfolgreicher als Unternehmen, die Innovationen dem „Zufall“ überlassen</a:t>
            </a:r>
            <a:endParaRPr lang="de-DE" sz="1400" dirty="0"/>
          </a:p>
        </p:txBody>
      </p:sp>
      <p:sp>
        <p:nvSpPr>
          <p:cNvPr id="19"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33</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314043546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a:spLocks/>
          </p:cNvSpPr>
          <p:nvPr/>
        </p:nvSpPr>
        <p:spPr>
          <a:xfrm>
            <a:off x="870620" y="1556792"/>
            <a:ext cx="3649092" cy="2831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400" b="1" dirty="0" smtClean="0">
                <a:solidFill>
                  <a:prstClr val="black"/>
                </a:solidFill>
                <a:latin typeface="Arial" panose="020B0604020202020204" pitchFamily="34" charset="0"/>
                <a:cs typeface="Arial" panose="020B0604020202020204" pitchFamily="34" charset="0"/>
              </a:rPr>
              <a:t>Unternehmensinterne Quellen</a:t>
            </a:r>
            <a:endParaRPr lang="de-DE" sz="1400" b="1" dirty="0">
              <a:solidFill>
                <a:prstClr val="black"/>
              </a:solidFill>
              <a:latin typeface="Arial" panose="020B0604020202020204" pitchFamily="34" charset="0"/>
              <a:cs typeface="Arial" panose="020B0604020202020204" pitchFamily="34" charset="0"/>
            </a:endParaRPr>
          </a:p>
        </p:txBody>
      </p:sp>
      <p:sp>
        <p:nvSpPr>
          <p:cNvPr id="8" name="Rechteck 7"/>
          <p:cNvSpPr>
            <a:spLocks/>
          </p:cNvSpPr>
          <p:nvPr/>
        </p:nvSpPr>
        <p:spPr>
          <a:xfrm>
            <a:off x="4415408" y="1552676"/>
            <a:ext cx="3649092" cy="2424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b="1" dirty="0" smtClean="0">
                <a:solidFill>
                  <a:prstClr val="black"/>
                </a:solidFill>
                <a:latin typeface="Arial" panose="020B0604020202020204" pitchFamily="34" charset="0"/>
                <a:cs typeface="Arial" panose="020B0604020202020204" pitchFamily="34" charset="0"/>
              </a:rPr>
              <a:t>Unternehmensexterne Quellen</a:t>
            </a:r>
            <a:endParaRPr lang="de-DE" sz="1400" b="1" dirty="0">
              <a:solidFill>
                <a:prstClr val="black"/>
              </a:solidFill>
              <a:latin typeface="Arial" panose="020B0604020202020204" pitchFamily="34" charset="0"/>
              <a:cs typeface="Arial" panose="020B0604020202020204" pitchFamily="34" charset="0"/>
            </a:endParaRPr>
          </a:p>
        </p:txBody>
      </p:sp>
      <p:sp>
        <p:nvSpPr>
          <p:cNvPr id="9" name="Rechteck 8"/>
          <p:cNvSpPr>
            <a:spLocks/>
          </p:cNvSpPr>
          <p:nvPr/>
        </p:nvSpPr>
        <p:spPr>
          <a:xfrm>
            <a:off x="870620" y="1916143"/>
            <a:ext cx="3649092" cy="333297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marL="171450" indent="-171450">
              <a:spcAft>
                <a:spcPts val="600"/>
              </a:spcAft>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Vorschlagswesen des Unternehmens</a:t>
            </a:r>
          </a:p>
          <a:p>
            <a:pPr marL="171450" indent="-171450">
              <a:spcAft>
                <a:spcPts val="600"/>
              </a:spcAft>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Mitarbeiter des F&amp;E-Bereichs (z.B. im </a:t>
            </a:r>
            <a:r>
              <a:rPr lang="de-DE" sz="1400" dirty="0">
                <a:solidFill>
                  <a:prstClr val="black"/>
                </a:solidFill>
                <a:latin typeface="Arial" panose="020B0604020202020204" pitchFamily="34" charset="0"/>
                <a:cs typeface="Arial" panose="020B0604020202020204" pitchFamily="34" charset="0"/>
              </a:rPr>
              <a:t>Hinblick</a:t>
            </a:r>
            <a:r>
              <a:rPr lang="de-DE" sz="1400" dirty="0" smtClean="0">
                <a:solidFill>
                  <a:prstClr val="black"/>
                </a:solidFill>
                <a:latin typeface="Arial" panose="020B0604020202020204" pitchFamily="34" charset="0"/>
                <a:cs typeface="Arial" panose="020B0604020202020204" pitchFamily="34" charset="0"/>
              </a:rPr>
              <a:t> auf Technologietrends)</a:t>
            </a:r>
          </a:p>
          <a:p>
            <a:pPr marL="171450" indent="-171450">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Mitarbeiter des Außendienstes</a:t>
            </a:r>
          </a:p>
          <a:p>
            <a:pPr marL="171450" indent="-171450">
              <a:spcBef>
                <a:spcPts val="600"/>
              </a:spcBef>
              <a:spcAft>
                <a:spcPts val="600"/>
              </a:spcAft>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Mitarbeiter des Kundendienstes/der Service-Hotline</a:t>
            </a:r>
          </a:p>
          <a:p>
            <a:pPr marL="171450" indent="-171450">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Beschwerdeinformationen</a:t>
            </a:r>
            <a:endParaRPr lang="de-DE" sz="1400" dirty="0">
              <a:solidFill>
                <a:prstClr val="black"/>
              </a:solidFill>
              <a:latin typeface="Arial" panose="020B0604020202020204" pitchFamily="34" charset="0"/>
              <a:cs typeface="Arial" panose="020B0604020202020204" pitchFamily="34" charset="0"/>
            </a:endParaRPr>
          </a:p>
        </p:txBody>
      </p:sp>
      <p:sp>
        <p:nvSpPr>
          <p:cNvPr id="10" name="Rechteck 9"/>
          <p:cNvSpPr>
            <a:spLocks/>
          </p:cNvSpPr>
          <p:nvPr/>
        </p:nvSpPr>
        <p:spPr>
          <a:xfrm>
            <a:off x="4415408" y="1921551"/>
            <a:ext cx="3841488" cy="332756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spcAft>
                <a:spcPts val="600"/>
              </a:spcAft>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Kunden (direkte Befragung, Fokusgruppen mit Kunden, Beobachtung der Produktbenutzung durch Kunden, Anregungen/Nachfragen von Kunden)</a:t>
            </a:r>
          </a:p>
          <a:p>
            <a:pPr marL="171450" indent="-171450">
              <a:spcAft>
                <a:spcPts val="600"/>
              </a:spcAft>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Wettbewerber (z.B. Analyse von Ausstellungen, Messen und Neuproduktankündigungen der Wettbewerber)</a:t>
            </a:r>
          </a:p>
          <a:p>
            <a:pPr marL="171450" indent="-171450">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Marktneuheiten auf anderen Märkten</a:t>
            </a:r>
          </a:p>
          <a:p>
            <a:pPr marL="171450" indent="-171450">
              <a:spcBef>
                <a:spcPts val="600"/>
              </a:spcBef>
              <a:spcAft>
                <a:spcPts val="600"/>
              </a:spcAft>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Technologische Entwicklungen</a:t>
            </a:r>
          </a:p>
          <a:p>
            <a:pPr marL="171450" indent="-171450">
              <a:spcBef>
                <a:spcPts val="600"/>
              </a:spcBef>
              <a:spcAft>
                <a:spcPts val="600"/>
              </a:spcAft>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Experten (z.B. Befragung von Absatzmittlern oder Branchenexperten)</a:t>
            </a:r>
          </a:p>
          <a:p>
            <a:pPr marL="171450" indent="-171450">
              <a:spcBef>
                <a:spcPts val="600"/>
              </a:spcBef>
              <a:spcAft>
                <a:spcPts val="600"/>
              </a:spcAft>
              <a:buFont typeface="Symbol" pitchFamily="18" charset="2"/>
              <a:buChar char="-"/>
            </a:pPr>
            <a:r>
              <a:rPr lang="de-DE" sz="1400" dirty="0" smtClean="0">
                <a:solidFill>
                  <a:prstClr val="black"/>
                </a:solidFill>
                <a:latin typeface="Arial" panose="020B0604020202020204" pitchFamily="34" charset="0"/>
                <a:cs typeface="Arial" panose="020B0604020202020204" pitchFamily="34" charset="0"/>
              </a:rPr>
              <a:t>Erkenntnisse von Trend- und Marktforschungsinstituten, Unternehmensberatungen und Werbeagenturen</a:t>
            </a:r>
          </a:p>
        </p:txBody>
      </p:sp>
      <p:cxnSp>
        <p:nvCxnSpPr>
          <p:cNvPr id="3" name="Gerade Verbindung 2"/>
          <p:cNvCxnSpPr>
            <a:cxnSpLocks/>
          </p:cNvCxnSpPr>
          <p:nvPr/>
        </p:nvCxnSpPr>
        <p:spPr bwMode="auto">
          <a:xfrm>
            <a:off x="870619" y="1868618"/>
            <a:ext cx="728278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a:cxnSpLocks/>
          </p:cNvCxnSpPr>
          <p:nvPr/>
        </p:nvCxnSpPr>
        <p:spPr bwMode="auto">
          <a:xfrm>
            <a:off x="870620" y="1497244"/>
            <a:ext cx="728278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3" name="Textfeld 12"/>
          <p:cNvSpPr txBox="1"/>
          <p:nvPr/>
        </p:nvSpPr>
        <p:spPr>
          <a:xfrm>
            <a:off x="217170" y="386775"/>
            <a:ext cx="8515349" cy="584775"/>
          </a:xfrm>
          <a:prstGeom prst="rect">
            <a:avLst/>
          </a:prstGeom>
          <a:noFill/>
        </p:spPr>
        <p:txBody>
          <a:bodyPr wrap="square" rtlCol="0">
            <a:spAutoFit/>
          </a:bodyPr>
          <a:lstStyle/>
          <a:p>
            <a:r>
              <a:rPr lang="de-DE" sz="1600" b="1" dirty="0">
                <a:solidFill>
                  <a:srgbClr val="002060"/>
                </a:solidFill>
              </a:rPr>
              <a:t>Unternehmensinterne und -externe Quellen zur Ideengenerierung im Innovationsprozess </a:t>
            </a:r>
          </a:p>
        </p:txBody>
      </p:sp>
      <p:sp>
        <p:nvSpPr>
          <p:cNvPr id="14" name="Textfeld 13"/>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1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34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Rectangle 1"/>
          <p:cNvSpPr>
            <a:spLocks noChangeArrowheads="1"/>
          </p:cNvSpPr>
          <p:nvPr/>
        </p:nvSpPr>
        <p:spPr bwMode="auto">
          <a:xfrm>
            <a:off x="251520" y="6320861"/>
            <a:ext cx="1744388"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rPr>
              <a:t>Quelle: </a:t>
            </a:r>
            <a:r>
              <a:rPr lang="de-DE" sz="1050" dirty="0" err="1" smtClean="0">
                <a:solidFill>
                  <a:schemeClr val="bg1">
                    <a:lumMod val="50000"/>
                  </a:schemeClr>
                </a:solidFill>
              </a:rPr>
              <a:t>Vahs</a:t>
            </a:r>
            <a:r>
              <a:rPr lang="de-DE" sz="1050" dirty="0" smtClean="0">
                <a:solidFill>
                  <a:schemeClr val="bg1">
                    <a:lumMod val="50000"/>
                  </a:schemeClr>
                </a:solidFill>
              </a:rPr>
              <a:t>/Brem </a:t>
            </a:r>
            <a:r>
              <a:rPr lang="de-DE" sz="1050" dirty="0">
                <a:solidFill>
                  <a:schemeClr val="bg1">
                    <a:lumMod val="50000"/>
                  </a:schemeClr>
                </a:solidFill>
              </a:rPr>
              <a:t>(2013)</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0276" name="Picture 1188"/>
          <p:cNvPicPr>
            <a:picLocks noChangeAspect="1" noChangeArrowheads="1"/>
          </p:cNvPicPr>
          <p:nvPr>
            <p:custDataLst>
              <p:tags r:id="rId1"/>
            </p:custDataLst>
          </p:nvPr>
        </p:nvPicPr>
        <p:blipFill>
          <a:blip r:embed="rId7"/>
          <a:srcRect/>
          <a:stretch>
            <a:fillRect/>
          </a:stretch>
        </p:blipFill>
        <p:spPr bwMode="auto">
          <a:xfrm>
            <a:off x="0" y="0"/>
            <a:ext cx="0" cy="0"/>
          </a:xfrm>
          <a:prstGeom prst="rect">
            <a:avLst/>
          </a:prstGeom>
          <a:noFill/>
        </p:spPr>
      </p:pic>
      <p:sp>
        <p:nvSpPr>
          <p:cNvPr id="2" name="Rectangle 1" hidden="1"/>
          <p:cNvSpPr/>
          <p:nvPr>
            <p:custDataLst>
              <p:tags r:id="rId2"/>
            </p:custDataLst>
          </p:nvPr>
        </p:nvSpPr>
        <p:spPr bwMode="auto">
          <a:xfrm>
            <a:off x="0" y="0"/>
            <a:ext cx="295572"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eaLnBrk="0" fontAlgn="base" hangingPunct="0">
              <a:spcBef>
                <a:spcPct val="0"/>
              </a:spcBef>
              <a:spcAft>
                <a:spcPct val="0"/>
              </a:spcAft>
            </a:pPr>
            <a:endParaRPr kumimoji="0" lang="de-DE" sz="1400" u="none" strike="noStrike" cap="none" normalizeH="0" smtClean="0">
              <a:ln>
                <a:noFill/>
              </a:ln>
              <a:solidFill>
                <a:schemeClr val="tx1"/>
              </a:solidFill>
              <a:effectLst/>
              <a:sym typeface="+mn-lt"/>
            </a:endParaRPr>
          </a:p>
        </p:txBody>
      </p:sp>
      <p:sp>
        <p:nvSpPr>
          <p:cNvPr id="16" name="Rechteck 15"/>
          <p:cNvSpPr/>
          <p:nvPr/>
        </p:nvSpPr>
        <p:spPr bwMode="auto">
          <a:xfrm>
            <a:off x="3179928" y="1528549"/>
            <a:ext cx="5704765" cy="4612944"/>
          </a:xfrm>
          <a:prstGeom prst="rect">
            <a:avLst/>
          </a:prstGeom>
          <a:solidFill>
            <a:schemeClr val="bg1"/>
          </a:solid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 name="Richtungspfeil 14"/>
          <p:cNvSpPr/>
          <p:nvPr/>
        </p:nvSpPr>
        <p:spPr bwMode="auto">
          <a:xfrm>
            <a:off x="327547" y="2402006"/>
            <a:ext cx="3016155" cy="2934270"/>
          </a:xfrm>
          <a:prstGeom prst="homePlate">
            <a:avLst>
              <a:gd name="adj" fmla="val 13809"/>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9" name="Textfeld 38"/>
          <p:cNvSpPr txBox="1"/>
          <p:nvPr/>
        </p:nvSpPr>
        <p:spPr>
          <a:xfrm>
            <a:off x="3457455" y="1632140"/>
            <a:ext cx="2674961" cy="523220"/>
          </a:xfrm>
          <a:prstGeom prst="rect">
            <a:avLst/>
          </a:prstGeom>
          <a:noFill/>
        </p:spPr>
        <p:txBody>
          <a:bodyPr wrap="square" rtlCol="0">
            <a:spAutoFit/>
          </a:bodyPr>
          <a:lstStyle/>
          <a:p>
            <a:pPr algn="ctr"/>
            <a:r>
              <a:rPr lang="de-DE" sz="1400" b="1" dirty="0" smtClean="0">
                <a:latin typeface="Arial" panose="020B0604020202020204" pitchFamily="34" charset="0"/>
                <a:cs typeface="Arial" panose="020B0604020202020204" pitchFamily="34" charset="0"/>
              </a:rPr>
              <a:t>Kombinationsmöglichkeiten</a:t>
            </a:r>
          </a:p>
          <a:p>
            <a:pPr algn="ctr"/>
            <a:r>
              <a:rPr lang="de-DE" sz="1400" b="1" dirty="0" smtClean="0">
                <a:latin typeface="Arial" panose="020B0604020202020204" pitchFamily="34" charset="0"/>
                <a:cs typeface="Arial" panose="020B0604020202020204" pitchFamily="34" charset="0"/>
              </a:rPr>
              <a:t>von Informationen</a:t>
            </a:r>
            <a:endParaRPr lang="de-DE" sz="1400" b="1" dirty="0">
              <a:latin typeface="Arial" panose="020B0604020202020204" pitchFamily="34" charset="0"/>
              <a:cs typeface="Arial" panose="020B0604020202020204" pitchFamily="34" charset="0"/>
            </a:endParaRPr>
          </a:p>
        </p:txBody>
      </p:sp>
      <p:pic>
        <p:nvPicPr>
          <p:cNvPr id="1370277" name="Picture 1189"/>
          <p:cNvPicPr>
            <a:picLocks noChangeArrowheads="1"/>
          </p:cNvPicPr>
          <p:nvPr>
            <p:custDataLst>
              <p:tags r:id="rId3"/>
            </p:custDataLst>
          </p:nvPr>
        </p:nvPicPr>
        <p:blipFill>
          <a:blip r:embed="rId8" cstate="print"/>
          <a:srcRect/>
          <a:stretch>
            <a:fillRect/>
          </a:stretch>
        </p:blipFill>
        <p:spPr bwMode="auto">
          <a:xfrm>
            <a:off x="4152900" y="1981200"/>
            <a:ext cx="4038600" cy="3784600"/>
          </a:xfrm>
          <a:prstGeom prst="rect">
            <a:avLst/>
          </a:prstGeom>
          <a:noFill/>
        </p:spPr>
      </p:pic>
      <p:sp>
        <p:nvSpPr>
          <p:cNvPr id="54" name="Text Placeholder 23"/>
          <p:cNvSpPr>
            <a:spLocks noGrp="1"/>
          </p:cNvSpPr>
          <p:nvPr>
            <p:custDataLst>
              <p:tags r:id="rId4"/>
            </p:custDataLst>
          </p:nvPr>
        </p:nvSpPr>
        <p:spPr bwMode="auto">
          <a:xfrm>
            <a:off x="8124825" y="2360612"/>
            <a:ext cx="679450" cy="212725"/>
          </a:xfrm>
          <a:prstGeom prst="rect">
            <a:avLst/>
          </a:prstGeom>
          <a:noFill/>
          <a:extLst>
            <a:ext uri="{909E8E84-426E-40DD-AFC4-6F175D3DCCD1}">
              <a14:hiddenFill xmlns:a14="http://schemas.microsoft.com/office/drawing/2010/main">
                <a:solidFill>
                  <a:scrgbClr r="0" g="0" b="0"/>
                </a:solidFill>
              </a14:hiddenFill>
            </a:ext>
          </a:extLst>
        </p:spPr>
        <p:txBody>
          <a:bodyPr wrap="none" lIns="0" tIns="0" rIns="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r>
              <a:rPr lang="en-US" dirty="0" smtClean="0">
                <a:ea typeface="+mn-ea"/>
                <a:cs typeface="+mn-cs"/>
                <a:sym typeface="+mn-lt"/>
              </a:rPr>
              <a:t>N(N-1)/2</a:t>
            </a:r>
            <a:endParaRPr lang="de-DE" dirty="0">
              <a:ea typeface="+mn-ea"/>
              <a:cs typeface="+mn-cs"/>
              <a:sym typeface="+mn-lt"/>
            </a:endParaRPr>
          </a:p>
        </p:txBody>
      </p:sp>
      <p:sp>
        <p:nvSpPr>
          <p:cNvPr id="53" name="Text Placeholder 22"/>
          <p:cNvSpPr>
            <a:spLocks noGrp="1"/>
          </p:cNvSpPr>
          <p:nvPr>
            <p:custDataLst>
              <p:tags r:id="rId5"/>
            </p:custDataLst>
          </p:nvPr>
        </p:nvSpPr>
        <p:spPr bwMode="auto">
          <a:xfrm>
            <a:off x="5591175" y="5707062"/>
            <a:ext cx="2470150" cy="212725"/>
          </a:xfrm>
          <a:prstGeom prst="rect">
            <a:avLst/>
          </a:prstGeom>
          <a:noFill/>
          <a:extLst>
            <a:ext uri="{909E8E84-426E-40DD-AFC4-6F175D3DCCD1}">
              <a14:hiddenFill xmlns:a14="http://schemas.microsoft.com/office/drawing/2010/main">
                <a:solidFill>
                  <a:scrgbClr r="0" g="0" b="0"/>
                </a:solidFill>
              </a14:hiddenFill>
            </a:ext>
          </a:extLst>
        </p:spPr>
        <p:txBody>
          <a:bodyPr wrap="non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buNone/>
            </a:pPr>
            <a:r>
              <a:rPr lang="de-DE" b="1" dirty="0">
                <a:latin typeface="Arial" panose="020B0604020202020204" pitchFamily="34" charset="0"/>
                <a:cs typeface="Arial" panose="020B0604020202020204" pitchFamily="34" charset="0"/>
              </a:rPr>
              <a:t>Anzahl von </a:t>
            </a:r>
            <a:r>
              <a:rPr lang="de-DE" b="1" dirty="0" smtClean="0">
                <a:latin typeface="Arial" panose="020B0604020202020204" pitchFamily="34" charset="0"/>
                <a:cs typeface="Arial" panose="020B0604020202020204" pitchFamily="34" charset="0"/>
              </a:rPr>
              <a:t>Informationen (N)</a:t>
            </a:r>
            <a:endParaRPr lang="de-DE" b="1" dirty="0">
              <a:latin typeface="Arial" panose="020B0604020202020204" pitchFamily="34" charset="0"/>
              <a:cs typeface="Arial" panose="020B0604020202020204" pitchFamily="34" charset="0"/>
            </a:endParaRPr>
          </a:p>
        </p:txBody>
      </p:sp>
      <p:sp>
        <p:nvSpPr>
          <p:cNvPr id="11" name="Textfeld 10"/>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Die Kombinationsmöglichkeiten von Informationen steigen (mindestens) quadratisch mit der Anzahl der Informationen</a:t>
            </a:r>
            <a:endParaRPr lang="de-DE" sz="1600" b="1" dirty="0">
              <a:solidFill>
                <a:srgbClr val="002060"/>
              </a:solidFill>
            </a:endParaRPr>
          </a:p>
        </p:txBody>
      </p:sp>
      <p:sp>
        <p:nvSpPr>
          <p:cNvPr id="12" name="Textfeld 11"/>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14" name="Textfeld 13"/>
          <p:cNvSpPr txBox="1"/>
          <p:nvPr/>
        </p:nvSpPr>
        <p:spPr>
          <a:xfrm>
            <a:off x="382137" y="2661319"/>
            <a:ext cx="2688610" cy="2462213"/>
          </a:xfrm>
          <a:prstGeom prst="rect">
            <a:avLst/>
          </a:prstGeom>
          <a:noFill/>
        </p:spPr>
        <p:txBody>
          <a:bodyPr wrap="square" rtlCol="0">
            <a:spAutoFit/>
          </a:bodyPr>
          <a:lstStyle/>
          <a:p>
            <a:pPr marL="273050" indent="-273050">
              <a:buFont typeface="Symbol" pitchFamily="18" charset="2"/>
              <a:buChar char="-"/>
            </a:pPr>
            <a:r>
              <a:rPr lang="de-DE" sz="1400" dirty="0" smtClean="0"/>
              <a:t>Innovationen ergeben sich im Sinne </a:t>
            </a:r>
            <a:r>
              <a:rPr lang="de-DE" sz="1400" b="1" dirty="0" err="1" smtClean="0">
                <a:solidFill>
                  <a:srgbClr val="002060"/>
                </a:solidFill>
              </a:rPr>
              <a:t>Schumpeters</a:t>
            </a:r>
            <a:r>
              <a:rPr lang="de-DE" sz="1400" dirty="0" smtClean="0"/>
              <a:t> als neue Kombinationen von bestehenden Informationen</a:t>
            </a:r>
          </a:p>
          <a:p>
            <a:pPr marL="273050" indent="-273050">
              <a:buFont typeface="Symbol" pitchFamily="18" charset="2"/>
              <a:buChar char="-"/>
            </a:pPr>
            <a:r>
              <a:rPr lang="de-DE" sz="1400" dirty="0" smtClean="0"/>
              <a:t>Je mehr (sinnvolle) Informationen ein Unternehmen generiert, desto größer ist die Wahrscheinlichkeit, dass innovative Gelegenheiten entstehen</a:t>
            </a:r>
            <a:endParaRPr lang="de-DE" sz="1400" dirty="0"/>
          </a:p>
        </p:txBody>
      </p:sp>
      <p:sp>
        <p:nvSpPr>
          <p:cNvPr id="17"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35</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
        <p:nvSpPr>
          <p:cNvPr id="18" name="Rectangle 1"/>
          <p:cNvSpPr>
            <a:spLocks noChangeArrowheads="1"/>
          </p:cNvSpPr>
          <p:nvPr/>
        </p:nvSpPr>
        <p:spPr bwMode="auto">
          <a:xfrm>
            <a:off x="251520" y="6320861"/>
            <a:ext cx="2127505"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rPr>
              <a:t>Quelle: Christensen </a:t>
            </a:r>
            <a:r>
              <a:rPr lang="de-DE" sz="1050" dirty="0">
                <a:solidFill>
                  <a:schemeClr val="bg1">
                    <a:lumMod val="50000"/>
                  </a:schemeClr>
                </a:solidFill>
              </a:rPr>
              <a:t>et al. (2011)</a:t>
            </a:r>
          </a:p>
        </p:txBody>
      </p:sp>
    </p:spTree>
    <p:extLst>
      <p:ext uri="{BB962C8B-B14F-4D97-AF65-F5344CB8AC3E}">
        <p14:creationId xmlns:p14="http://schemas.microsoft.com/office/powerpoint/2010/main" val="245072718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ussdiagramm: Verzögerung 6"/>
          <p:cNvSpPr/>
          <p:nvPr/>
        </p:nvSpPr>
        <p:spPr bwMode="auto">
          <a:xfrm rot="10800000">
            <a:off x="436479" y="1637730"/>
            <a:ext cx="1147463" cy="1244268"/>
          </a:xfrm>
          <a:prstGeom prst="flowChartDelay">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8" name="Textfeld 7"/>
          <p:cNvSpPr txBox="1"/>
          <p:nvPr/>
        </p:nvSpPr>
        <p:spPr>
          <a:xfrm>
            <a:off x="577937" y="2129059"/>
            <a:ext cx="971787" cy="261610"/>
          </a:xfrm>
          <a:prstGeom prst="rect">
            <a:avLst/>
          </a:prstGeom>
          <a:noFill/>
        </p:spPr>
        <p:txBody>
          <a:bodyPr wrap="square" rtlCol="0">
            <a:spAutoFit/>
          </a:bodyPr>
          <a:lstStyle/>
          <a:p>
            <a:pPr algn="ctr"/>
            <a:r>
              <a:rPr lang="de-DE" sz="1100" b="1" dirty="0" smtClean="0"/>
              <a:t>Ist es real?</a:t>
            </a:r>
            <a:endParaRPr lang="de-DE" sz="1100" b="1" dirty="0"/>
          </a:p>
        </p:txBody>
      </p:sp>
      <p:sp>
        <p:nvSpPr>
          <p:cNvPr id="9" name="Rechteck 8"/>
          <p:cNvSpPr/>
          <p:nvPr/>
        </p:nvSpPr>
        <p:spPr bwMode="auto">
          <a:xfrm>
            <a:off x="1724447" y="1647037"/>
            <a:ext cx="2154423" cy="498411"/>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100" b="0" i="0" u="none" strike="noStrike" cap="none" normalizeH="0" baseline="0" dirty="0" smtClean="0">
                <a:ln>
                  <a:noFill/>
                </a:ln>
                <a:solidFill>
                  <a:schemeClr val="tx1"/>
                </a:solidFill>
                <a:effectLst/>
                <a:latin typeface="Arial" charset="0"/>
              </a:rPr>
              <a:t>Ist der Markt real?</a:t>
            </a:r>
          </a:p>
        </p:txBody>
      </p:sp>
      <p:sp>
        <p:nvSpPr>
          <p:cNvPr id="10" name="Rechteck 9"/>
          <p:cNvSpPr/>
          <p:nvPr/>
        </p:nvSpPr>
        <p:spPr bwMode="auto">
          <a:xfrm>
            <a:off x="1724447" y="2383587"/>
            <a:ext cx="2154423" cy="498411"/>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100" b="0" i="0" u="none" strike="noStrike" cap="none" normalizeH="0" baseline="0" dirty="0" smtClean="0">
                <a:ln>
                  <a:noFill/>
                </a:ln>
                <a:solidFill>
                  <a:schemeClr val="tx1"/>
                </a:solidFill>
                <a:effectLst/>
                <a:latin typeface="Arial" charset="0"/>
              </a:rPr>
              <a:t>Ist das Produkt real?</a:t>
            </a:r>
          </a:p>
        </p:txBody>
      </p:sp>
      <p:cxnSp>
        <p:nvCxnSpPr>
          <p:cNvPr id="11" name="Gerade Verbindung 10"/>
          <p:cNvCxnSpPr>
            <a:stCxn id="9" idx="3"/>
          </p:cNvCxnSpPr>
          <p:nvPr/>
        </p:nvCxnSpPr>
        <p:spPr bwMode="auto">
          <a:xfrm>
            <a:off x="3878870" y="1896242"/>
            <a:ext cx="1147463" cy="0"/>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12" name="Gerade Verbindung 11"/>
          <p:cNvCxnSpPr/>
          <p:nvPr/>
        </p:nvCxnSpPr>
        <p:spPr bwMode="auto">
          <a:xfrm flipV="1">
            <a:off x="5032658" y="1614692"/>
            <a:ext cx="573732" cy="278411"/>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13" name="Gerade Verbindung 12"/>
          <p:cNvCxnSpPr/>
          <p:nvPr/>
        </p:nvCxnSpPr>
        <p:spPr bwMode="auto">
          <a:xfrm>
            <a:off x="5032584" y="1899381"/>
            <a:ext cx="573732" cy="278411"/>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14" name="Gerade Verbindung 13"/>
          <p:cNvCxnSpPr/>
          <p:nvPr/>
        </p:nvCxnSpPr>
        <p:spPr bwMode="auto">
          <a:xfrm>
            <a:off x="3885195" y="2632793"/>
            <a:ext cx="1147463" cy="0"/>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15" name="Gerade Verbindung 14"/>
          <p:cNvCxnSpPr/>
          <p:nvPr/>
        </p:nvCxnSpPr>
        <p:spPr bwMode="auto">
          <a:xfrm flipV="1">
            <a:off x="5038982" y="2351243"/>
            <a:ext cx="573732" cy="278411"/>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16" name="Gerade Verbindung 15"/>
          <p:cNvCxnSpPr/>
          <p:nvPr/>
        </p:nvCxnSpPr>
        <p:spPr bwMode="auto">
          <a:xfrm>
            <a:off x="5038908" y="2635932"/>
            <a:ext cx="573732" cy="278411"/>
          </a:xfrm>
          <a:prstGeom prst="line">
            <a:avLst/>
          </a:prstGeom>
          <a:solidFill>
            <a:schemeClr val="bg1"/>
          </a:solidFill>
          <a:ln w="9525" cap="flat" cmpd="sng" algn="ctr">
            <a:solidFill>
              <a:schemeClr val="tx1"/>
            </a:solidFill>
            <a:prstDash val="sysDash"/>
            <a:round/>
            <a:headEnd type="none" w="med" len="med"/>
            <a:tailEnd type="none" w="med" len="med"/>
          </a:ln>
          <a:effectLst/>
        </p:spPr>
      </p:cxnSp>
      <p:sp>
        <p:nvSpPr>
          <p:cNvPr id="17" name="Rechteck 16"/>
          <p:cNvSpPr/>
          <p:nvPr/>
        </p:nvSpPr>
        <p:spPr bwMode="auto">
          <a:xfrm>
            <a:off x="5612714" y="1560409"/>
            <a:ext cx="3071158" cy="650532"/>
          </a:xfrm>
          <a:prstGeom prst="rect">
            <a:avLst/>
          </a:prstGeom>
          <a:solidFill>
            <a:schemeClr val="bg1"/>
          </a:solidFill>
          <a:ln w="9525" cap="flat" cmpd="sng" algn="ctr">
            <a:solidFill>
              <a:schemeClr val="tx1"/>
            </a:solidFill>
            <a:prstDash val="sysDash"/>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defTabSz="914400" rtl="0" eaLnBrk="0" fontAlgn="base" latinLnBrk="0" hangingPunct="0">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charset="0"/>
              </a:rPr>
              <a:t>Gibt es Bedarf</a:t>
            </a:r>
            <a:r>
              <a:rPr kumimoji="0" lang="de-DE" sz="1000" b="0" i="0" u="none" strike="noStrike" cap="none" normalizeH="0" dirty="0" smtClean="0">
                <a:ln>
                  <a:noFill/>
                </a:ln>
                <a:solidFill>
                  <a:schemeClr val="tx1"/>
                </a:solidFill>
                <a:effectLst/>
                <a:latin typeface="Arial" charset="0"/>
              </a:rPr>
              <a:t> oder Wunsch nach dem Produkt?</a:t>
            </a:r>
          </a:p>
          <a:p>
            <a:pPr marL="0" marR="0" indent="0" defTabSz="914400" rtl="0" eaLnBrk="0" fontAlgn="base" latinLnBrk="0" hangingPunct="0">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charset="0"/>
              </a:rPr>
              <a:t>Ist</a:t>
            </a:r>
            <a:r>
              <a:rPr kumimoji="0" lang="de-DE" sz="1000" b="0" i="0" u="none" strike="noStrike" cap="none" normalizeH="0" dirty="0" smtClean="0">
                <a:ln>
                  <a:noFill/>
                </a:ln>
                <a:solidFill>
                  <a:schemeClr val="tx1"/>
                </a:solidFill>
                <a:effectLst/>
                <a:latin typeface="Arial" charset="0"/>
              </a:rPr>
              <a:t> die Größe des Marktes akzeptabel?</a:t>
            </a:r>
          </a:p>
          <a:p>
            <a:pPr marL="0" marR="0" indent="0" defTabSz="914400" rtl="0" eaLnBrk="0" fontAlgn="base" latinLnBrk="0" hangingPunct="0">
              <a:lnSpc>
                <a:spcPct val="100000"/>
              </a:lnSpc>
              <a:spcBef>
                <a:spcPct val="20000"/>
              </a:spcBef>
              <a:spcAft>
                <a:spcPct val="0"/>
              </a:spcAft>
              <a:buClrTx/>
              <a:buSzTx/>
              <a:buFontTx/>
              <a:buNone/>
              <a:tabLst/>
            </a:pPr>
            <a:r>
              <a:rPr lang="de-DE" sz="1000" baseline="0" dirty="0" smtClean="0">
                <a:latin typeface="Arial" charset="0"/>
              </a:rPr>
              <a:t>Wird</a:t>
            </a:r>
            <a:r>
              <a:rPr lang="de-DE" sz="1000" dirty="0" smtClean="0">
                <a:latin typeface="Arial" charset="0"/>
              </a:rPr>
              <a:t> der Kunde das Produkt kaufen?</a:t>
            </a:r>
            <a:endParaRPr kumimoji="0" lang="de-DE" sz="1000" b="0" i="0" u="none" strike="noStrike" cap="none" normalizeH="0" baseline="0" dirty="0" smtClean="0">
              <a:ln>
                <a:noFill/>
              </a:ln>
              <a:solidFill>
                <a:schemeClr val="tx1"/>
              </a:solidFill>
              <a:effectLst/>
              <a:latin typeface="Arial" charset="0"/>
            </a:endParaRPr>
          </a:p>
        </p:txBody>
      </p:sp>
      <p:sp>
        <p:nvSpPr>
          <p:cNvPr id="18" name="Rechteck 17"/>
          <p:cNvSpPr/>
          <p:nvPr/>
        </p:nvSpPr>
        <p:spPr bwMode="auto">
          <a:xfrm>
            <a:off x="5612714" y="2302188"/>
            <a:ext cx="3071158" cy="675348"/>
          </a:xfrm>
          <a:prstGeom prst="rect">
            <a:avLst/>
          </a:prstGeom>
          <a:solidFill>
            <a:schemeClr val="bg1"/>
          </a:solidFill>
          <a:ln w="9525" cap="flat" cmpd="sng" algn="ctr">
            <a:solidFill>
              <a:schemeClr val="tx1"/>
            </a:solidFill>
            <a:prstDash val="sysDash"/>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defTabSz="914400" rtl="0" eaLnBrk="0" fontAlgn="base" latinLnBrk="0" hangingPunct="0">
              <a:lnSpc>
                <a:spcPct val="100000"/>
              </a:lnSpc>
              <a:spcBef>
                <a:spcPct val="20000"/>
              </a:spcBef>
              <a:spcAft>
                <a:spcPct val="0"/>
              </a:spcAft>
              <a:buClrTx/>
              <a:buSzTx/>
              <a:buFontTx/>
              <a:buNone/>
              <a:tabLst/>
            </a:pPr>
            <a:r>
              <a:rPr lang="de-DE" sz="1000" dirty="0" smtClean="0">
                <a:latin typeface="Arial" charset="0"/>
              </a:rPr>
              <a:t>Gibt es ein klares Konzept?</a:t>
            </a:r>
          </a:p>
          <a:p>
            <a:pPr marL="0" marR="0" indent="0" defTabSz="914400" rtl="0" eaLnBrk="0" fontAlgn="base" latinLnBrk="0" hangingPunct="0">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charset="0"/>
              </a:rPr>
              <a:t>Kann</a:t>
            </a:r>
            <a:r>
              <a:rPr kumimoji="0" lang="de-DE" sz="1000" b="0" i="0" u="none" strike="noStrike" cap="none" normalizeH="0" dirty="0" smtClean="0">
                <a:ln>
                  <a:noFill/>
                </a:ln>
                <a:solidFill>
                  <a:schemeClr val="tx1"/>
                </a:solidFill>
                <a:effectLst/>
                <a:latin typeface="Arial" charset="0"/>
              </a:rPr>
              <a:t> das Produkt hergestellt werden?</a:t>
            </a:r>
          </a:p>
          <a:p>
            <a:pPr marL="0" marR="0" indent="0" defTabSz="914400" rtl="0" eaLnBrk="0" fontAlgn="base" latinLnBrk="0" hangingPunct="0">
              <a:lnSpc>
                <a:spcPct val="100000"/>
              </a:lnSpc>
              <a:spcBef>
                <a:spcPct val="20000"/>
              </a:spcBef>
              <a:spcAft>
                <a:spcPct val="0"/>
              </a:spcAft>
              <a:buClrTx/>
              <a:buSzTx/>
              <a:buFontTx/>
              <a:buNone/>
              <a:tabLst/>
            </a:pPr>
            <a:r>
              <a:rPr lang="de-DE" sz="1000" baseline="0" dirty="0" smtClean="0">
                <a:latin typeface="Arial" charset="0"/>
              </a:rPr>
              <a:t>Wird</a:t>
            </a:r>
            <a:r>
              <a:rPr lang="de-DE" sz="1000" dirty="0" smtClean="0">
                <a:latin typeface="Arial" charset="0"/>
              </a:rPr>
              <a:t> das Endprodukt den Markt zufriedenstellen?</a:t>
            </a:r>
            <a:endParaRPr kumimoji="0" lang="de-DE" sz="1000" b="0" i="0" u="none" strike="noStrike" cap="none" normalizeH="0" baseline="0" dirty="0" smtClean="0">
              <a:ln>
                <a:noFill/>
              </a:ln>
              <a:solidFill>
                <a:schemeClr val="tx1"/>
              </a:solidFill>
              <a:effectLst/>
              <a:latin typeface="Arial" charset="0"/>
            </a:endParaRPr>
          </a:p>
        </p:txBody>
      </p:sp>
      <p:sp>
        <p:nvSpPr>
          <p:cNvPr id="20" name="Flussdiagramm: Verzögerung 19"/>
          <p:cNvSpPr/>
          <p:nvPr/>
        </p:nvSpPr>
        <p:spPr bwMode="auto">
          <a:xfrm rot="10800000">
            <a:off x="436479" y="3111685"/>
            <a:ext cx="1147492" cy="1273495"/>
          </a:xfrm>
          <a:prstGeom prst="flowChartDelay">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21" name="Textfeld 20"/>
          <p:cNvSpPr txBox="1"/>
          <p:nvPr/>
        </p:nvSpPr>
        <p:spPr>
          <a:xfrm>
            <a:off x="490084" y="3532989"/>
            <a:ext cx="1147492" cy="430887"/>
          </a:xfrm>
          <a:prstGeom prst="rect">
            <a:avLst/>
          </a:prstGeom>
          <a:noFill/>
        </p:spPr>
        <p:txBody>
          <a:bodyPr wrap="square" rtlCol="0">
            <a:spAutoFit/>
          </a:bodyPr>
          <a:lstStyle/>
          <a:p>
            <a:pPr algn="ctr"/>
            <a:r>
              <a:rPr lang="de-DE" sz="1100" b="1" dirty="0" smtClean="0"/>
              <a:t>Können wir gewinnen?</a:t>
            </a:r>
            <a:endParaRPr lang="de-DE" sz="1100" b="1" dirty="0"/>
          </a:p>
        </p:txBody>
      </p:sp>
      <p:sp>
        <p:nvSpPr>
          <p:cNvPr id="22" name="Rechteck 21"/>
          <p:cNvSpPr/>
          <p:nvPr/>
        </p:nvSpPr>
        <p:spPr bwMode="auto">
          <a:xfrm>
            <a:off x="1724478" y="3143747"/>
            <a:ext cx="2154478" cy="477425"/>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lang="de-DE" sz="1100" dirty="0" smtClean="0">
                <a:latin typeface="Arial" charset="0"/>
              </a:rPr>
              <a:t>Ist das Produkt wettbewerbsfähig?</a:t>
            </a:r>
            <a:endParaRPr kumimoji="0" lang="de-DE" sz="1100" b="0" i="0" u="none" strike="noStrike" cap="none" normalizeH="0" baseline="0" dirty="0" smtClean="0">
              <a:ln>
                <a:noFill/>
              </a:ln>
              <a:solidFill>
                <a:schemeClr val="tx1"/>
              </a:solidFill>
              <a:effectLst/>
              <a:latin typeface="Arial" charset="0"/>
            </a:endParaRPr>
          </a:p>
        </p:txBody>
      </p:sp>
      <p:sp>
        <p:nvSpPr>
          <p:cNvPr id="23" name="Rechteck 22"/>
          <p:cNvSpPr/>
          <p:nvPr/>
        </p:nvSpPr>
        <p:spPr bwMode="auto">
          <a:xfrm>
            <a:off x="1724478" y="3907756"/>
            <a:ext cx="2154478" cy="477425"/>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100" b="0" i="0" u="none" strike="noStrike" cap="none" normalizeH="0" baseline="0" dirty="0" smtClean="0">
                <a:ln>
                  <a:noFill/>
                </a:ln>
                <a:solidFill>
                  <a:schemeClr val="tx1"/>
                </a:solidFill>
                <a:effectLst/>
                <a:latin typeface="Arial" charset="0"/>
              </a:rPr>
              <a:t>Ist</a:t>
            </a:r>
            <a:r>
              <a:rPr kumimoji="0" lang="de-DE" sz="1100" b="0" i="0" u="none" strike="noStrike" cap="none" normalizeH="0" dirty="0" smtClean="0">
                <a:ln>
                  <a:noFill/>
                </a:ln>
                <a:solidFill>
                  <a:schemeClr val="tx1"/>
                </a:solidFill>
                <a:effectLst/>
                <a:latin typeface="Arial" charset="0"/>
              </a:rPr>
              <a:t> unser Unternehmen wettbewerbsfähig</a:t>
            </a:r>
            <a:r>
              <a:rPr kumimoji="0" lang="de-DE" sz="1100" b="0" i="0" u="none" strike="noStrike" cap="none" normalizeH="0" baseline="0" dirty="0" smtClean="0">
                <a:ln>
                  <a:noFill/>
                </a:ln>
                <a:solidFill>
                  <a:schemeClr val="tx1"/>
                </a:solidFill>
                <a:effectLst/>
                <a:latin typeface="Arial" charset="0"/>
              </a:rPr>
              <a:t>?</a:t>
            </a:r>
          </a:p>
        </p:txBody>
      </p:sp>
      <p:cxnSp>
        <p:nvCxnSpPr>
          <p:cNvPr id="24" name="Gerade Verbindung 23"/>
          <p:cNvCxnSpPr>
            <a:stCxn id="22" idx="3"/>
          </p:cNvCxnSpPr>
          <p:nvPr/>
        </p:nvCxnSpPr>
        <p:spPr bwMode="auto">
          <a:xfrm>
            <a:off x="3878956" y="3382460"/>
            <a:ext cx="1147492" cy="0"/>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25" name="Gerade Verbindung 24"/>
          <p:cNvCxnSpPr/>
          <p:nvPr/>
        </p:nvCxnSpPr>
        <p:spPr bwMode="auto">
          <a:xfrm flipV="1">
            <a:off x="5032773" y="3112764"/>
            <a:ext cx="573746" cy="266688"/>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26" name="Gerade Verbindung 25"/>
          <p:cNvCxnSpPr/>
          <p:nvPr/>
        </p:nvCxnSpPr>
        <p:spPr bwMode="auto">
          <a:xfrm>
            <a:off x="5032699" y="3385467"/>
            <a:ext cx="573746" cy="266688"/>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27" name="Gerade Verbindung 26"/>
          <p:cNvCxnSpPr/>
          <p:nvPr/>
        </p:nvCxnSpPr>
        <p:spPr bwMode="auto">
          <a:xfrm>
            <a:off x="3885281" y="4146469"/>
            <a:ext cx="1147492" cy="0"/>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28" name="Gerade Verbindung 27"/>
          <p:cNvCxnSpPr/>
          <p:nvPr/>
        </p:nvCxnSpPr>
        <p:spPr bwMode="auto">
          <a:xfrm flipV="1">
            <a:off x="5039097" y="3876774"/>
            <a:ext cx="573746" cy="266688"/>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29" name="Gerade Verbindung 28"/>
          <p:cNvCxnSpPr/>
          <p:nvPr/>
        </p:nvCxnSpPr>
        <p:spPr bwMode="auto">
          <a:xfrm>
            <a:off x="5039023" y="4149476"/>
            <a:ext cx="573746" cy="266688"/>
          </a:xfrm>
          <a:prstGeom prst="line">
            <a:avLst/>
          </a:prstGeom>
          <a:solidFill>
            <a:schemeClr val="bg1"/>
          </a:solidFill>
          <a:ln w="9525" cap="flat" cmpd="sng" algn="ctr">
            <a:solidFill>
              <a:schemeClr val="tx1"/>
            </a:solidFill>
            <a:prstDash val="sysDash"/>
            <a:round/>
            <a:headEnd type="none" w="med" len="med"/>
            <a:tailEnd type="none" w="med" len="med"/>
          </a:ln>
          <a:effectLst/>
        </p:spPr>
      </p:cxnSp>
      <p:sp>
        <p:nvSpPr>
          <p:cNvPr id="30" name="Rechteck 29"/>
          <p:cNvSpPr/>
          <p:nvPr/>
        </p:nvSpPr>
        <p:spPr bwMode="auto">
          <a:xfrm>
            <a:off x="5612843" y="3066787"/>
            <a:ext cx="3071236" cy="649920"/>
          </a:xfrm>
          <a:prstGeom prst="rect">
            <a:avLst/>
          </a:prstGeom>
          <a:solidFill>
            <a:schemeClr val="bg1"/>
          </a:solidFill>
          <a:ln w="9525" cap="flat" cmpd="sng" algn="ctr">
            <a:solidFill>
              <a:schemeClr val="tx1"/>
            </a:solidFill>
            <a:prstDash val="sysDash"/>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defTabSz="914400" rtl="0" eaLnBrk="0" fontAlgn="base" latinLnBrk="0" hangingPunct="0">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charset="0"/>
              </a:rPr>
              <a:t>Hat</a:t>
            </a:r>
            <a:r>
              <a:rPr kumimoji="0" lang="de-DE" sz="1000" b="0" i="0" u="none" strike="noStrike" cap="none" normalizeH="0" dirty="0" smtClean="0">
                <a:ln>
                  <a:noFill/>
                </a:ln>
                <a:solidFill>
                  <a:schemeClr val="tx1"/>
                </a:solidFill>
                <a:effectLst/>
                <a:latin typeface="Arial" charset="0"/>
              </a:rPr>
              <a:t> das Produkt einen kompetitiven Vorteil?</a:t>
            </a:r>
          </a:p>
          <a:p>
            <a:pPr marL="0" marR="0" indent="0" defTabSz="914400" rtl="0" eaLnBrk="0" fontAlgn="base" latinLnBrk="0" hangingPunct="0">
              <a:lnSpc>
                <a:spcPct val="100000"/>
              </a:lnSpc>
              <a:spcBef>
                <a:spcPct val="20000"/>
              </a:spcBef>
              <a:spcAft>
                <a:spcPct val="0"/>
              </a:spcAft>
              <a:buClrTx/>
              <a:buSzTx/>
              <a:buFontTx/>
              <a:buNone/>
              <a:tabLst/>
            </a:pPr>
            <a:r>
              <a:rPr lang="de-DE" sz="1000" baseline="0" dirty="0" smtClean="0">
                <a:latin typeface="Arial" charset="0"/>
              </a:rPr>
              <a:t>Ist</a:t>
            </a:r>
            <a:r>
              <a:rPr lang="de-DE" sz="1000" dirty="0" smtClean="0">
                <a:latin typeface="Arial" charset="0"/>
              </a:rPr>
              <a:t> dieser Vorteil nachhaltig?</a:t>
            </a:r>
          </a:p>
          <a:p>
            <a:pPr marL="0" marR="0" indent="0" defTabSz="914400" rtl="0" eaLnBrk="0" fontAlgn="base" latinLnBrk="0" hangingPunct="0">
              <a:lnSpc>
                <a:spcPct val="100000"/>
              </a:lnSpc>
              <a:spcBef>
                <a:spcPct val="20000"/>
              </a:spcBef>
              <a:spcAft>
                <a:spcPct val="0"/>
              </a:spcAft>
              <a:buClrTx/>
              <a:buSzTx/>
              <a:buFontTx/>
              <a:buNone/>
              <a:tabLst/>
            </a:pPr>
            <a:r>
              <a:rPr lang="de-DE" sz="1000" dirty="0" smtClean="0">
                <a:latin typeface="Arial" charset="0"/>
              </a:rPr>
              <a:t>Wie werden die Wettbewerber reagieren?</a:t>
            </a:r>
          </a:p>
        </p:txBody>
      </p:sp>
      <p:sp>
        <p:nvSpPr>
          <p:cNvPr id="31" name="Rechteck 30"/>
          <p:cNvSpPr/>
          <p:nvPr/>
        </p:nvSpPr>
        <p:spPr bwMode="auto">
          <a:xfrm>
            <a:off x="5612843" y="3802786"/>
            <a:ext cx="3071236" cy="673677"/>
          </a:xfrm>
          <a:prstGeom prst="rect">
            <a:avLst/>
          </a:prstGeom>
          <a:solidFill>
            <a:schemeClr val="bg1"/>
          </a:solidFill>
          <a:ln w="9525" cap="flat" cmpd="sng" algn="ctr">
            <a:solidFill>
              <a:schemeClr val="tx1"/>
            </a:solidFill>
            <a:prstDash val="sysDash"/>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defTabSz="914400" rtl="0" eaLnBrk="0" fontAlgn="base" latinLnBrk="0" hangingPunct="0">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charset="0"/>
              </a:rPr>
              <a:t>Haben wir überlegene</a:t>
            </a:r>
            <a:r>
              <a:rPr kumimoji="0" lang="de-DE" sz="1000" b="0" i="0" u="none" strike="noStrike" cap="none" normalizeH="0" dirty="0" smtClean="0">
                <a:ln>
                  <a:noFill/>
                </a:ln>
                <a:solidFill>
                  <a:schemeClr val="tx1"/>
                </a:solidFill>
                <a:effectLst/>
                <a:latin typeface="Arial" charset="0"/>
              </a:rPr>
              <a:t> Ressourcen?</a:t>
            </a:r>
          </a:p>
          <a:p>
            <a:pPr marL="0" marR="0" indent="0" defTabSz="914400" rtl="0" eaLnBrk="0" fontAlgn="base" latinLnBrk="0" hangingPunct="0">
              <a:lnSpc>
                <a:spcPct val="100000"/>
              </a:lnSpc>
              <a:spcBef>
                <a:spcPct val="20000"/>
              </a:spcBef>
              <a:spcAft>
                <a:spcPct val="0"/>
              </a:spcAft>
              <a:buClrTx/>
              <a:buSzTx/>
              <a:buFontTx/>
              <a:buNone/>
              <a:tabLst/>
            </a:pPr>
            <a:r>
              <a:rPr lang="de-DE" sz="1000" baseline="0" dirty="0" smtClean="0">
                <a:latin typeface="Arial" charset="0"/>
              </a:rPr>
              <a:t>Haben</a:t>
            </a:r>
            <a:r>
              <a:rPr lang="de-DE" sz="1000" dirty="0" smtClean="0">
                <a:latin typeface="Arial" charset="0"/>
              </a:rPr>
              <a:t> wir ein angemessenes Management?</a:t>
            </a:r>
          </a:p>
          <a:p>
            <a:pPr marL="0" marR="0" indent="0" defTabSz="914400" rtl="0" eaLnBrk="0" fontAlgn="base" latinLnBrk="0" hangingPunct="0">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charset="0"/>
              </a:rPr>
              <a:t>Verstehen</a:t>
            </a:r>
            <a:r>
              <a:rPr kumimoji="0" lang="de-DE" sz="1000" b="0" i="0" u="none" strike="noStrike" cap="none" normalizeH="0" dirty="0" smtClean="0">
                <a:ln>
                  <a:noFill/>
                </a:ln>
                <a:solidFill>
                  <a:schemeClr val="tx1"/>
                </a:solidFill>
                <a:effectLst/>
                <a:latin typeface="Arial" charset="0"/>
              </a:rPr>
              <a:t> wir den Markt?</a:t>
            </a:r>
            <a:endParaRPr kumimoji="0" lang="de-DE" sz="1000" b="0" i="0" u="none" strike="noStrike" cap="none" normalizeH="0" baseline="0" dirty="0" smtClean="0">
              <a:ln>
                <a:noFill/>
              </a:ln>
              <a:solidFill>
                <a:schemeClr val="tx1"/>
              </a:solidFill>
              <a:effectLst/>
              <a:latin typeface="Arial" charset="0"/>
            </a:endParaRPr>
          </a:p>
        </p:txBody>
      </p:sp>
      <p:sp>
        <p:nvSpPr>
          <p:cNvPr id="33" name="Flussdiagramm: Verzögerung 32"/>
          <p:cNvSpPr/>
          <p:nvPr/>
        </p:nvSpPr>
        <p:spPr bwMode="auto">
          <a:xfrm rot="10800000">
            <a:off x="436479" y="4655361"/>
            <a:ext cx="1147492" cy="1199524"/>
          </a:xfrm>
          <a:prstGeom prst="flowChartDelay">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34" name="Textfeld 33"/>
          <p:cNvSpPr txBox="1"/>
          <p:nvPr/>
        </p:nvSpPr>
        <p:spPr>
          <a:xfrm>
            <a:off x="490084" y="5039680"/>
            <a:ext cx="1147492" cy="430887"/>
          </a:xfrm>
          <a:prstGeom prst="rect">
            <a:avLst/>
          </a:prstGeom>
          <a:noFill/>
        </p:spPr>
        <p:txBody>
          <a:bodyPr wrap="square" rtlCol="0">
            <a:spAutoFit/>
          </a:bodyPr>
          <a:lstStyle/>
          <a:p>
            <a:pPr algn="ctr"/>
            <a:r>
              <a:rPr lang="de-DE" sz="1100" b="1" dirty="0" smtClean="0"/>
              <a:t>Ist es die Sache wert?</a:t>
            </a:r>
            <a:endParaRPr lang="de-DE" sz="1100" b="1" dirty="0"/>
          </a:p>
        </p:txBody>
      </p:sp>
      <p:sp>
        <p:nvSpPr>
          <p:cNvPr id="35" name="Rechteck 34"/>
          <p:cNvSpPr/>
          <p:nvPr/>
        </p:nvSpPr>
        <p:spPr bwMode="auto">
          <a:xfrm>
            <a:off x="1724478" y="4655361"/>
            <a:ext cx="2154478" cy="477426"/>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lang="de-DE" sz="1100" dirty="0" smtClean="0">
                <a:latin typeface="Arial" charset="0"/>
              </a:rPr>
              <a:t>Ist das Produkt bei akzeptablem Risiko profitabel?</a:t>
            </a:r>
            <a:endParaRPr kumimoji="0" lang="de-DE" sz="1100" b="0" i="0" u="none" strike="noStrike" cap="none" normalizeH="0" baseline="0" dirty="0" smtClean="0">
              <a:ln>
                <a:noFill/>
              </a:ln>
              <a:solidFill>
                <a:schemeClr val="tx1"/>
              </a:solidFill>
              <a:effectLst/>
              <a:latin typeface="Arial" charset="0"/>
            </a:endParaRPr>
          </a:p>
        </p:txBody>
      </p:sp>
      <p:sp>
        <p:nvSpPr>
          <p:cNvPr id="36" name="Rechteck 35"/>
          <p:cNvSpPr/>
          <p:nvPr/>
        </p:nvSpPr>
        <p:spPr bwMode="auto">
          <a:xfrm>
            <a:off x="1724478" y="5378428"/>
            <a:ext cx="2154478" cy="477426"/>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100" b="0" i="0" u="none" strike="noStrike" cap="none" normalizeH="0" baseline="0" dirty="0" smtClean="0">
                <a:ln>
                  <a:noFill/>
                </a:ln>
                <a:solidFill>
                  <a:schemeClr val="tx1"/>
                </a:solidFill>
                <a:effectLst/>
                <a:latin typeface="Arial" charset="0"/>
              </a:rPr>
              <a:t>Macht die Produkteinführung</a:t>
            </a:r>
            <a:r>
              <a:rPr kumimoji="0" lang="de-DE" sz="1100" b="0" i="0" u="none" strike="noStrike" cap="none" normalizeH="0" dirty="0" smtClean="0">
                <a:ln>
                  <a:noFill/>
                </a:ln>
                <a:solidFill>
                  <a:schemeClr val="tx1"/>
                </a:solidFill>
                <a:effectLst/>
                <a:latin typeface="Arial" charset="0"/>
              </a:rPr>
              <a:t> Sinn?</a:t>
            </a:r>
            <a:endParaRPr kumimoji="0" lang="de-DE" sz="1100" b="0" i="0" u="none" strike="noStrike" cap="none" normalizeH="0" baseline="0" dirty="0" smtClean="0">
              <a:ln>
                <a:noFill/>
              </a:ln>
              <a:solidFill>
                <a:schemeClr val="tx1"/>
              </a:solidFill>
              <a:effectLst/>
              <a:latin typeface="Arial" charset="0"/>
            </a:endParaRPr>
          </a:p>
        </p:txBody>
      </p:sp>
      <p:cxnSp>
        <p:nvCxnSpPr>
          <p:cNvPr id="37" name="Gerade Verbindung 36"/>
          <p:cNvCxnSpPr>
            <a:stCxn id="35" idx="3"/>
          </p:cNvCxnSpPr>
          <p:nvPr/>
        </p:nvCxnSpPr>
        <p:spPr bwMode="auto">
          <a:xfrm>
            <a:off x="3878956" y="4894074"/>
            <a:ext cx="1147492" cy="0"/>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38" name="Gerade Verbindung 37"/>
          <p:cNvCxnSpPr/>
          <p:nvPr/>
        </p:nvCxnSpPr>
        <p:spPr bwMode="auto">
          <a:xfrm flipV="1">
            <a:off x="5032773" y="4624378"/>
            <a:ext cx="573746" cy="266689"/>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39" name="Gerade Verbindung 38"/>
          <p:cNvCxnSpPr/>
          <p:nvPr/>
        </p:nvCxnSpPr>
        <p:spPr bwMode="auto">
          <a:xfrm>
            <a:off x="5032699" y="4897081"/>
            <a:ext cx="573746" cy="266689"/>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40" name="Gerade Verbindung 39"/>
          <p:cNvCxnSpPr/>
          <p:nvPr/>
        </p:nvCxnSpPr>
        <p:spPr bwMode="auto">
          <a:xfrm>
            <a:off x="3885281" y="5617141"/>
            <a:ext cx="1147492" cy="0"/>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41" name="Gerade Verbindung 40"/>
          <p:cNvCxnSpPr/>
          <p:nvPr/>
        </p:nvCxnSpPr>
        <p:spPr bwMode="auto">
          <a:xfrm flipV="1">
            <a:off x="5039097" y="5347445"/>
            <a:ext cx="573746" cy="266689"/>
          </a:xfrm>
          <a:prstGeom prst="line">
            <a:avLst/>
          </a:prstGeom>
          <a:solidFill>
            <a:schemeClr val="bg1"/>
          </a:solidFill>
          <a:ln w="9525" cap="flat" cmpd="sng" algn="ctr">
            <a:solidFill>
              <a:schemeClr val="tx1"/>
            </a:solidFill>
            <a:prstDash val="sysDash"/>
            <a:round/>
            <a:headEnd type="none" w="med" len="med"/>
            <a:tailEnd type="none" w="med" len="med"/>
          </a:ln>
          <a:effectLst/>
        </p:spPr>
      </p:cxnSp>
      <p:cxnSp>
        <p:nvCxnSpPr>
          <p:cNvPr id="42" name="Gerade Verbindung 41"/>
          <p:cNvCxnSpPr/>
          <p:nvPr/>
        </p:nvCxnSpPr>
        <p:spPr bwMode="auto">
          <a:xfrm>
            <a:off x="5039023" y="5620148"/>
            <a:ext cx="573746" cy="266689"/>
          </a:xfrm>
          <a:prstGeom prst="line">
            <a:avLst/>
          </a:prstGeom>
          <a:solidFill>
            <a:schemeClr val="bg1"/>
          </a:solidFill>
          <a:ln w="9525" cap="flat" cmpd="sng" algn="ctr">
            <a:solidFill>
              <a:schemeClr val="tx1"/>
            </a:solidFill>
            <a:prstDash val="sysDash"/>
            <a:round/>
            <a:headEnd type="none" w="med" len="med"/>
            <a:tailEnd type="none" w="med" len="med"/>
          </a:ln>
          <a:effectLst/>
        </p:spPr>
      </p:cxnSp>
      <p:sp>
        <p:nvSpPr>
          <p:cNvPr id="43" name="Rechteck 42"/>
          <p:cNvSpPr/>
          <p:nvPr/>
        </p:nvSpPr>
        <p:spPr bwMode="auto">
          <a:xfrm>
            <a:off x="5612843" y="4580381"/>
            <a:ext cx="3071236" cy="631769"/>
          </a:xfrm>
          <a:prstGeom prst="rect">
            <a:avLst/>
          </a:prstGeom>
          <a:solidFill>
            <a:schemeClr val="bg1"/>
          </a:solidFill>
          <a:ln w="9525" cap="flat" cmpd="sng" algn="ctr">
            <a:solidFill>
              <a:schemeClr val="tx1"/>
            </a:solidFill>
            <a:prstDash val="sysDash"/>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defTabSz="914400" rtl="0" eaLnBrk="0" fontAlgn="base" latinLnBrk="0" hangingPunct="0">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charset="0"/>
              </a:rPr>
              <a:t>Sind die prognostizierten</a:t>
            </a:r>
            <a:r>
              <a:rPr kumimoji="0" lang="de-DE" sz="1000" b="0" i="0" u="none" strike="noStrike" cap="none" normalizeH="0" dirty="0" smtClean="0">
                <a:ln>
                  <a:noFill/>
                </a:ln>
                <a:solidFill>
                  <a:schemeClr val="tx1"/>
                </a:solidFill>
                <a:effectLst/>
                <a:latin typeface="Arial" charset="0"/>
              </a:rPr>
              <a:t> Erträge höher als die Kosten?</a:t>
            </a:r>
          </a:p>
          <a:p>
            <a:pPr marL="0" marR="0" indent="0" defTabSz="914400" rtl="0" eaLnBrk="0" fontAlgn="base" latinLnBrk="0" hangingPunct="0">
              <a:lnSpc>
                <a:spcPct val="100000"/>
              </a:lnSpc>
              <a:spcBef>
                <a:spcPct val="20000"/>
              </a:spcBef>
              <a:spcAft>
                <a:spcPct val="0"/>
              </a:spcAft>
              <a:buClrTx/>
              <a:buSzTx/>
              <a:buFontTx/>
              <a:buNone/>
              <a:tabLst/>
            </a:pPr>
            <a:r>
              <a:rPr lang="de-DE" sz="1000" dirty="0" smtClean="0">
                <a:latin typeface="Arial" charset="0"/>
              </a:rPr>
              <a:t>Sind die Risiken akzeptabel?</a:t>
            </a:r>
          </a:p>
        </p:txBody>
      </p:sp>
      <p:sp>
        <p:nvSpPr>
          <p:cNvPr id="44" name="Rechteck 43"/>
          <p:cNvSpPr/>
          <p:nvPr/>
        </p:nvSpPr>
        <p:spPr bwMode="auto">
          <a:xfrm>
            <a:off x="5612843" y="5328050"/>
            <a:ext cx="3071236" cy="609692"/>
          </a:xfrm>
          <a:prstGeom prst="rect">
            <a:avLst/>
          </a:prstGeom>
          <a:solidFill>
            <a:schemeClr val="bg1"/>
          </a:solidFill>
          <a:ln w="9525" cap="flat" cmpd="sng" algn="ctr">
            <a:solidFill>
              <a:schemeClr val="tx1"/>
            </a:solidFill>
            <a:prstDash val="sysDash"/>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defTabSz="914400" rtl="0" eaLnBrk="0" fontAlgn="base" latinLnBrk="0" hangingPunct="0">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charset="0"/>
              </a:rPr>
              <a:t>Passt das Produkt</a:t>
            </a:r>
            <a:r>
              <a:rPr kumimoji="0" lang="de-DE" sz="1000" b="0" i="0" u="none" strike="noStrike" cap="none" normalizeH="0" dirty="0" smtClean="0">
                <a:ln>
                  <a:noFill/>
                </a:ln>
                <a:solidFill>
                  <a:schemeClr val="tx1"/>
                </a:solidFill>
                <a:effectLst/>
                <a:latin typeface="Arial" charset="0"/>
              </a:rPr>
              <a:t> in die gesamte Wachstumsstrategie?</a:t>
            </a:r>
          </a:p>
          <a:p>
            <a:pPr marL="0" marR="0" indent="0" defTabSz="914400" rtl="0" eaLnBrk="0" fontAlgn="base" latinLnBrk="0" hangingPunct="0">
              <a:lnSpc>
                <a:spcPct val="100000"/>
              </a:lnSpc>
              <a:spcBef>
                <a:spcPct val="20000"/>
              </a:spcBef>
              <a:spcAft>
                <a:spcPct val="0"/>
              </a:spcAft>
              <a:buClrTx/>
              <a:buSzTx/>
              <a:buFontTx/>
              <a:buNone/>
              <a:tabLst/>
            </a:pPr>
            <a:r>
              <a:rPr lang="de-DE" sz="1000" baseline="0" dirty="0" smtClean="0">
                <a:latin typeface="Arial" charset="0"/>
              </a:rPr>
              <a:t>Wird</a:t>
            </a:r>
            <a:r>
              <a:rPr lang="de-DE" sz="1000" dirty="0" smtClean="0">
                <a:latin typeface="Arial" charset="0"/>
              </a:rPr>
              <a:t> das Top-Management es unterstützen?</a:t>
            </a:r>
            <a:endParaRPr kumimoji="0" lang="de-DE" sz="1000" b="0" i="0" u="none" strike="noStrike" cap="none" normalizeH="0" baseline="0" dirty="0" smtClean="0">
              <a:ln>
                <a:noFill/>
              </a:ln>
              <a:solidFill>
                <a:schemeClr val="tx1"/>
              </a:solidFill>
              <a:effectLst/>
              <a:latin typeface="Arial" charset="0"/>
            </a:endParaRPr>
          </a:p>
        </p:txBody>
      </p:sp>
      <p:sp>
        <p:nvSpPr>
          <p:cNvPr id="47" name="Textfeld 46"/>
          <p:cNvSpPr txBox="1"/>
          <p:nvPr/>
        </p:nvSpPr>
        <p:spPr>
          <a:xfrm>
            <a:off x="217170" y="386775"/>
            <a:ext cx="8515349" cy="584775"/>
          </a:xfrm>
          <a:prstGeom prst="rect">
            <a:avLst/>
          </a:prstGeom>
          <a:noFill/>
        </p:spPr>
        <p:txBody>
          <a:bodyPr wrap="square" rtlCol="0">
            <a:spAutoFit/>
          </a:bodyPr>
          <a:lstStyle/>
          <a:p>
            <a:r>
              <a:rPr lang="de-DE" sz="1600" b="1" dirty="0">
                <a:solidFill>
                  <a:srgbClr val="002060"/>
                </a:solidFill>
              </a:rPr>
              <a:t>Das </a:t>
            </a:r>
            <a:r>
              <a:rPr lang="de-DE" sz="1600" b="1" dirty="0" smtClean="0">
                <a:solidFill>
                  <a:srgbClr val="002060"/>
                </a:solidFill>
              </a:rPr>
              <a:t>R-W-W-Konzept ist ein strukturierter Ansatz, das Potential und die Umsetzungsfähigkeit von potentiellen Innovationsvorhaben zu bewerten</a:t>
            </a:r>
            <a:endParaRPr lang="de-DE" sz="1600" b="1" dirty="0">
              <a:solidFill>
                <a:srgbClr val="002060"/>
              </a:solidFill>
            </a:endParaRPr>
          </a:p>
        </p:txBody>
      </p:sp>
      <p:sp>
        <p:nvSpPr>
          <p:cNvPr id="48" name="Textfeld 47"/>
          <p:cNvSpPr txBox="1"/>
          <p:nvPr/>
        </p:nvSpPr>
        <p:spPr>
          <a:xfrm>
            <a:off x="217170" y="939818"/>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49" name="Rectangle 1"/>
          <p:cNvSpPr>
            <a:spLocks noChangeArrowheads="1"/>
          </p:cNvSpPr>
          <p:nvPr/>
        </p:nvSpPr>
        <p:spPr bwMode="auto">
          <a:xfrm>
            <a:off x="369887" y="6337352"/>
            <a:ext cx="1317990"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Day (2007)</a:t>
            </a:r>
            <a:endParaRPr lang="de-DE" sz="1050" dirty="0">
              <a:solidFill>
                <a:schemeClr val="bg1">
                  <a:lumMod val="50000"/>
                </a:schemeClr>
              </a:solidFill>
              <a:cs typeface="Arial" pitchFamily="34" charset="0"/>
            </a:endParaRPr>
          </a:p>
        </p:txBody>
      </p:sp>
      <p:sp>
        <p:nvSpPr>
          <p:cNvPr id="46"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36</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4086397637"/>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uppieren 22"/>
          <p:cNvGrpSpPr/>
          <p:nvPr/>
        </p:nvGrpSpPr>
        <p:grpSpPr>
          <a:xfrm>
            <a:off x="700224" y="1652589"/>
            <a:ext cx="7405524" cy="4441941"/>
            <a:chOff x="435456" y="1391822"/>
            <a:chExt cx="7703624" cy="4486898"/>
          </a:xfrm>
        </p:grpSpPr>
        <p:sp>
          <p:nvSpPr>
            <p:cNvPr id="8" name="Rechteck 7"/>
            <p:cNvSpPr/>
            <p:nvPr/>
          </p:nvSpPr>
          <p:spPr bwMode="auto">
            <a:xfrm>
              <a:off x="3157895" y="1395257"/>
              <a:ext cx="4850607" cy="3539811"/>
            </a:xfrm>
            <a:prstGeom prst="rect">
              <a:avLst/>
            </a:prstGeom>
            <a:solidFill>
              <a:schemeClr val="accent5">
                <a:lumMod val="9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9" name="Textfeld 8"/>
            <p:cNvSpPr txBox="1"/>
            <p:nvPr/>
          </p:nvSpPr>
          <p:spPr>
            <a:xfrm>
              <a:off x="5541376" y="1445951"/>
              <a:ext cx="2597704" cy="1025943"/>
            </a:xfrm>
            <a:prstGeom prst="rect">
              <a:avLst/>
            </a:prstGeom>
            <a:noFill/>
          </p:spPr>
          <p:txBody>
            <a:bodyPr wrap="square" rtlCol="0">
              <a:spAutoFit/>
            </a:bodyPr>
            <a:lstStyle/>
            <a:p>
              <a:r>
                <a:rPr lang="en-US" sz="1200" b="1" dirty="0" err="1" smtClean="0"/>
                <a:t>Radikale</a:t>
              </a:r>
              <a:r>
                <a:rPr lang="en-US" sz="1200" b="1" dirty="0" smtClean="0"/>
                <a:t> </a:t>
              </a:r>
              <a:r>
                <a:rPr lang="en-US" sz="1200" b="1" dirty="0" err="1" smtClean="0"/>
                <a:t>Innovationen</a:t>
              </a:r>
              <a:endParaRPr lang="en-US" sz="1200" b="1" dirty="0"/>
            </a:p>
            <a:p>
              <a:r>
                <a:rPr lang="en-US" sz="1200" dirty="0" err="1" smtClean="0"/>
                <a:t>Entwickeln</a:t>
              </a:r>
              <a:r>
                <a:rPr lang="en-US" sz="1200" dirty="0"/>
                <a:t> </a:t>
              </a:r>
              <a:r>
                <a:rPr lang="en-US" sz="1200" dirty="0" smtClean="0"/>
                <a:t>von </a:t>
              </a:r>
              <a:r>
                <a:rPr lang="en-US" sz="1200" dirty="0" err="1" smtClean="0"/>
                <a:t>Neuerungen</a:t>
              </a:r>
              <a:r>
                <a:rPr lang="en-US" sz="1200" dirty="0" smtClean="0"/>
                <a:t> und </a:t>
              </a:r>
              <a:r>
                <a:rPr lang="en-US" sz="1200" dirty="0" err="1" smtClean="0"/>
                <a:t>Erfinden</a:t>
              </a:r>
              <a:r>
                <a:rPr lang="en-US" sz="1200" dirty="0" smtClean="0"/>
                <a:t> von </a:t>
              </a:r>
              <a:r>
                <a:rPr lang="en-US" sz="1200" dirty="0" err="1" smtClean="0"/>
                <a:t>Produkten</a:t>
              </a:r>
              <a:r>
                <a:rPr lang="en-US" sz="1200" dirty="0" smtClean="0"/>
                <a:t> für </a:t>
              </a:r>
              <a:r>
                <a:rPr lang="en-US" sz="1200" dirty="0" err="1" smtClean="0"/>
                <a:t>Märkte</a:t>
              </a:r>
              <a:r>
                <a:rPr lang="en-US" sz="1200" dirty="0" smtClean="0"/>
                <a:t>, die </a:t>
              </a:r>
              <a:r>
                <a:rPr lang="en-US" sz="1200" dirty="0" err="1" smtClean="0"/>
                <a:t>bisher</a:t>
              </a:r>
              <a:r>
                <a:rPr lang="en-US" sz="1200" dirty="0" smtClean="0"/>
                <a:t> </a:t>
              </a:r>
              <a:r>
                <a:rPr lang="en-US" sz="1200" dirty="0" err="1" smtClean="0"/>
                <a:t>noch</a:t>
              </a:r>
              <a:r>
                <a:rPr lang="en-US" sz="1200" dirty="0" smtClean="0"/>
                <a:t> </a:t>
              </a:r>
              <a:r>
                <a:rPr lang="en-US" sz="1200" dirty="0" err="1" smtClean="0"/>
                <a:t>nicht</a:t>
              </a:r>
              <a:r>
                <a:rPr lang="en-US" sz="1200" dirty="0" smtClean="0"/>
                <a:t> </a:t>
              </a:r>
              <a:r>
                <a:rPr lang="en-US" sz="1200" dirty="0" err="1" smtClean="0"/>
                <a:t>existierten</a:t>
              </a:r>
              <a:endParaRPr lang="en-US" sz="1200" dirty="0" smtClean="0"/>
            </a:p>
          </p:txBody>
        </p:sp>
        <p:sp>
          <p:nvSpPr>
            <p:cNvPr id="10" name="Kreis 1"/>
            <p:cNvSpPr/>
            <p:nvPr/>
          </p:nvSpPr>
          <p:spPr bwMode="auto">
            <a:xfrm rot="10800000">
              <a:off x="3150784" y="1844326"/>
              <a:ext cx="4182902" cy="3092634"/>
            </a:xfrm>
            <a:custGeom>
              <a:avLst/>
              <a:gdLst>
                <a:gd name="connsiteX0" fmla="*/ 2522357 w 5040561"/>
                <a:gd name="connsiteY0" fmla="*/ 5399733 h 5399734"/>
                <a:gd name="connsiteX1" fmla="*/ 1 w 5040561"/>
                <a:gd name="connsiteY1" fmla="*/ 2703174 h 5399734"/>
                <a:gd name="connsiteX2" fmla="*/ 2520281 w 5040561"/>
                <a:gd name="connsiteY2" fmla="*/ 2699867 h 5399734"/>
                <a:gd name="connsiteX3" fmla="*/ 2522357 w 5040561"/>
                <a:gd name="connsiteY3" fmla="*/ 5399733 h 5399734"/>
                <a:gd name="connsiteX0" fmla="*/ 2522356 w 2522356"/>
                <a:gd name="connsiteY0" fmla="*/ 2509366 h 2509367"/>
                <a:gd name="connsiteX1" fmla="*/ 0 w 2522356"/>
                <a:gd name="connsiteY1" fmla="*/ 3307 h 2509367"/>
                <a:gd name="connsiteX2" fmla="*/ 2520280 w 2522356"/>
                <a:gd name="connsiteY2" fmla="*/ 0 h 2509367"/>
                <a:gd name="connsiteX3" fmla="*/ 2522356 w 2522356"/>
                <a:gd name="connsiteY3" fmla="*/ 2509366 h 2509367"/>
                <a:gd name="connsiteX0" fmla="*/ 2522356 w 2522356"/>
                <a:gd name="connsiteY0" fmla="*/ 2509366 h 2509367"/>
                <a:gd name="connsiteX1" fmla="*/ 0 w 2522356"/>
                <a:gd name="connsiteY1" fmla="*/ 3307 h 2509367"/>
                <a:gd name="connsiteX2" fmla="*/ 2520280 w 2522356"/>
                <a:gd name="connsiteY2" fmla="*/ 0 h 2509367"/>
                <a:gd name="connsiteX3" fmla="*/ 2522356 w 2522356"/>
                <a:gd name="connsiteY3" fmla="*/ 2509366 h 2509367"/>
              </a:gdLst>
              <a:ahLst/>
              <a:cxnLst>
                <a:cxn ang="0">
                  <a:pos x="connsiteX0" y="connsiteY0"/>
                </a:cxn>
                <a:cxn ang="0">
                  <a:pos x="connsiteX1" y="connsiteY1"/>
                </a:cxn>
                <a:cxn ang="0">
                  <a:pos x="connsiteX2" y="connsiteY2"/>
                </a:cxn>
                <a:cxn ang="0">
                  <a:pos x="connsiteX3" y="connsiteY3"/>
                </a:cxn>
              </a:cxnLst>
              <a:rect l="l" t="t" r="r" b="b"/>
              <a:pathLst>
                <a:path w="2522356" h="2509367">
                  <a:moveTo>
                    <a:pt x="2522356" y="2509366"/>
                  </a:moveTo>
                  <a:cubicBezTo>
                    <a:pt x="1130838" y="2510594"/>
                    <a:pt x="1705" y="1493978"/>
                    <a:pt x="0" y="3307"/>
                  </a:cubicBezTo>
                  <a:lnTo>
                    <a:pt x="2520280" y="0"/>
                  </a:lnTo>
                  <a:cubicBezTo>
                    <a:pt x="2520972" y="899955"/>
                    <a:pt x="2521664" y="1609411"/>
                    <a:pt x="2522356" y="2509366"/>
                  </a:cubicBezTo>
                  <a:close/>
                </a:path>
              </a:pathLst>
            </a:cu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Kreis 1"/>
            <p:cNvSpPr/>
            <p:nvPr/>
          </p:nvSpPr>
          <p:spPr bwMode="auto">
            <a:xfrm rot="10800000">
              <a:off x="3157896" y="3426769"/>
              <a:ext cx="2231048" cy="1510190"/>
            </a:xfrm>
            <a:custGeom>
              <a:avLst/>
              <a:gdLst>
                <a:gd name="connsiteX0" fmla="*/ 2522357 w 5040561"/>
                <a:gd name="connsiteY0" fmla="*/ 5399733 h 5399734"/>
                <a:gd name="connsiteX1" fmla="*/ 1 w 5040561"/>
                <a:gd name="connsiteY1" fmla="*/ 2703174 h 5399734"/>
                <a:gd name="connsiteX2" fmla="*/ 2520281 w 5040561"/>
                <a:gd name="connsiteY2" fmla="*/ 2699867 h 5399734"/>
                <a:gd name="connsiteX3" fmla="*/ 2522357 w 5040561"/>
                <a:gd name="connsiteY3" fmla="*/ 5399733 h 5399734"/>
                <a:gd name="connsiteX0" fmla="*/ 2522356 w 2522356"/>
                <a:gd name="connsiteY0" fmla="*/ 2509366 h 2509367"/>
                <a:gd name="connsiteX1" fmla="*/ 0 w 2522356"/>
                <a:gd name="connsiteY1" fmla="*/ 3307 h 2509367"/>
                <a:gd name="connsiteX2" fmla="*/ 2520280 w 2522356"/>
                <a:gd name="connsiteY2" fmla="*/ 0 h 2509367"/>
                <a:gd name="connsiteX3" fmla="*/ 2522356 w 2522356"/>
                <a:gd name="connsiteY3" fmla="*/ 2509366 h 2509367"/>
                <a:gd name="connsiteX0" fmla="*/ 2522356 w 2522356"/>
                <a:gd name="connsiteY0" fmla="*/ 2509366 h 2509367"/>
                <a:gd name="connsiteX1" fmla="*/ 0 w 2522356"/>
                <a:gd name="connsiteY1" fmla="*/ 3307 h 2509367"/>
                <a:gd name="connsiteX2" fmla="*/ 2520280 w 2522356"/>
                <a:gd name="connsiteY2" fmla="*/ 0 h 2509367"/>
                <a:gd name="connsiteX3" fmla="*/ 2522356 w 2522356"/>
                <a:gd name="connsiteY3" fmla="*/ 2509366 h 2509367"/>
              </a:gdLst>
              <a:ahLst/>
              <a:cxnLst>
                <a:cxn ang="0">
                  <a:pos x="connsiteX0" y="connsiteY0"/>
                </a:cxn>
                <a:cxn ang="0">
                  <a:pos x="connsiteX1" y="connsiteY1"/>
                </a:cxn>
                <a:cxn ang="0">
                  <a:pos x="connsiteX2" y="connsiteY2"/>
                </a:cxn>
                <a:cxn ang="0">
                  <a:pos x="connsiteX3" y="connsiteY3"/>
                </a:cxn>
              </a:cxnLst>
              <a:rect l="l" t="t" r="r" b="b"/>
              <a:pathLst>
                <a:path w="2522356" h="2509367">
                  <a:moveTo>
                    <a:pt x="2522356" y="2509366"/>
                  </a:moveTo>
                  <a:cubicBezTo>
                    <a:pt x="1130838" y="2510594"/>
                    <a:pt x="1705" y="1493978"/>
                    <a:pt x="0" y="3307"/>
                  </a:cubicBezTo>
                  <a:lnTo>
                    <a:pt x="2520280" y="0"/>
                  </a:lnTo>
                  <a:cubicBezTo>
                    <a:pt x="2520972" y="899955"/>
                    <a:pt x="2521664" y="1609411"/>
                    <a:pt x="2522356" y="2509366"/>
                  </a:cubicBezTo>
                  <a:close/>
                </a:path>
              </a:pathLst>
            </a:cu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 name="Textfeld 11"/>
            <p:cNvSpPr txBox="1"/>
            <p:nvPr/>
          </p:nvSpPr>
          <p:spPr>
            <a:xfrm>
              <a:off x="3158334" y="3874890"/>
              <a:ext cx="1808701" cy="830997"/>
            </a:xfrm>
            <a:prstGeom prst="rect">
              <a:avLst/>
            </a:prstGeom>
            <a:noFill/>
          </p:spPr>
          <p:txBody>
            <a:bodyPr wrap="square" rtlCol="0">
              <a:spAutoFit/>
            </a:bodyPr>
            <a:lstStyle/>
            <a:p>
              <a:r>
                <a:rPr lang="en-US" sz="1200" b="1" dirty="0" smtClean="0"/>
                <a:t>Kern-</a:t>
              </a:r>
              <a:r>
                <a:rPr lang="en-US" sz="1200" b="1" dirty="0" err="1" smtClean="0"/>
                <a:t>Innovationen</a:t>
              </a:r>
              <a:endParaRPr lang="en-US" sz="1200" b="1" dirty="0" smtClean="0"/>
            </a:p>
            <a:p>
              <a:r>
                <a:rPr lang="en-US" sz="1200" dirty="0" err="1" smtClean="0"/>
                <a:t>Optimieren</a:t>
              </a:r>
              <a:r>
                <a:rPr lang="en-US" sz="1200" dirty="0" smtClean="0"/>
                <a:t> von </a:t>
              </a:r>
              <a:r>
                <a:rPr lang="en-US" sz="1200" dirty="0" err="1" smtClean="0"/>
                <a:t>bestehenden</a:t>
              </a:r>
              <a:r>
                <a:rPr lang="en-US" sz="1200" dirty="0" smtClean="0"/>
                <a:t> </a:t>
              </a:r>
              <a:r>
                <a:rPr lang="en-US" sz="1200" dirty="0" err="1" smtClean="0"/>
                <a:t>Produkten</a:t>
              </a:r>
              <a:r>
                <a:rPr lang="en-US" sz="1200" dirty="0" smtClean="0"/>
                <a:t> </a:t>
              </a:r>
              <a:r>
                <a:rPr lang="en-US" sz="1200" dirty="0" err="1" smtClean="0"/>
                <a:t>für</a:t>
              </a:r>
              <a:r>
                <a:rPr lang="en-US" sz="1200" dirty="0" smtClean="0"/>
                <a:t> </a:t>
              </a:r>
              <a:r>
                <a:rPr lang="en-US" sz="1200" dirty="0" err="1" smtClean="0"/>
                <a:t>bestehende</a:t>
              </a:r>
              <a:r>
                <a:rPr lang="en-US" sz="1200" dirty="0" smtClean="0"/>
                <a:t> </a:t>
              </a:r>
              <a:r>
                <a:rPr lang="en-US" sz="1200" dirty="0" err="1" smtClean="0"/>
                <a:t>Kunden</a:t>
              </a:r>
              <a:endParaRPr lang="en-US" sz="1200" dirty="0" smtClean="0"/>
            </a:p>
          </p:txBody>
        </p:sp>
        <p:sp>
          <p:nvSpPr>
            <p:cNvPr id="13" name="Textfeld 12"/>
            <p:cNvSpPr txBox="1"/>
            <p:nvPr/>
          </p:nvSpPr>
          <p:spPr>
            <a:xfrm>
              <a:off x="4841489" y="2534752"/>
              <a:ext cx="1536399" cy="1384995"/>
            </a:xfrm>
            <a:prstGeom prst="rect">
              <a:avLst/>
            </a:prstGeom>
            <a:noFill/>
          </p:spPr>
          <p:txBody>
            <a:bodyPr wrap="square" rtlCol="0">
              <a:spAutoFit/>
            </a:bodyPr>
            <a:lstStyle/>
            <a:p>
              <a:r>
                <a:rPr lang="en-US" sz="1200" b="1" dirty="0" err="1" smtClean="0"/>
                <a:t>Benachbarte</a:t>
              </a:r>
              <a:r>
                <a:rPr lang="en-US" sz="1200" b="1" dirty="0" smtClean="0"/>
                <a:t> </a:t>
              </a:r>
              <a:r>
                <a:rPr lang="en-US" sz="1200" b="1" dirty="0" err="1" smtClean="0"/>
                <a:t>Innovationen</a:t>
              </a:r>
              <a:endParaRPr lang="en-US" sz="1200" b="1" dirty="0"/>
            </a:p>
            <a:p>
              <a:r>
                <a:rPr lang="en-US" sz="1200" dirty="0" err="1" smtClean="0"/>
                <a:t>Erweiterung</a:t>
              </a:r>
              <a:r>
                <a:rPr lang="en-US" sz="1200" dirty="0" smtClean="0"/>
                <a:t> </a:t>
              </a:r>
              <a:r>
                <a:rPr lang="en-US" sz="1200" dirty="0" err="1" smtClean="0"/>
                <a:t>vom</a:t>
              </a:r>
              <a:r>
                <a:rPr lang="en-US" sz="1200" dirty="0" smtClean="0"/>
                <a:t> </a:t>
              </a:r>
              <a:r>
                <a:rPr lang="en-US" sz="1200" dirty="0" err="1" smtClean="0"/>
                <a:t>bestehenden</a:t>
              </a:r>
              <a:r>
                <a:rPr lang="en-US" sz="1200" dirty="0" smtClean="0"/>
                <a:t> </a:t>
              </a:r>
              <a:r>
                <a:rPr lang="en-US" sz="1200" dirty="0" err="1" smtClean="0"/>
                <a:t>Geschäft</a:t>
              </a:r>
              <a:r>
                <a:rPr lang="en-US" sz="1200" dirty="0" smtClean="0"/>
                <a:t> in für das </a:t>
              </a:r>
              <a:r>
                <a:rPr lang="en-US" sz="1200" dirty="0" err="1" smtClean="0"/>
                <a:t>Unternehmen</a:t>
              </a:r>
              <a:r>
                <a:rPr lang="en-US" sz="1200" dirty="0" smtClean="0"/>
                <a:t> </a:t>
              </a:r>
              <a:r>
                <a:rPr lang="en-US" sz="1200" dirty="0" err="1" smtClean="0"/>
                <a:t>fremde</a:t>
              </a:r>
              <a:r>
                <a:rPr lang="en-US" sz="1200" dirty="0" smtClean="0"/>
                <a:t> </a:t>
              </a:r>
              <a:r>
                <a:rPr lang="en-US" sz="1200" dirty="0" err="1" smtClean="0"/>
                <a:t>Märkte</a:t>
              </a:r>
              <a:endParaRPr lang="en-US" sz="1200" dirty="0" smtClean="0"/>
            </a:p>
          </p:txBody>
        </p:sp>
        <p:sp>
          <p:nvSpPr>
            <p:cNvPr id="15" name="Textfeld 14"/>
            <p:cNvSpPr txBox="1"/>
            <p:nvPr/>
          </p:nvSpPr>
          <p:spPr>
            <a:xfrm>
              <a:off x="3075041" y="4960146"/>
              <a:ext cx="1725559" cy="461665"/>
            </a:xfrm>
            <a:prstGeom prst="rect">
              <a:avLst/>
            </a:prstGeom>
            <a:noFill/>
          </p:spPr>
          <p:txBody>
            <a:bodyPr wrap="square" rtlCol="0">
              <a:spAutoFit/>
            </a:bodyPr>
            <a:lstStyle/>
            <a:p>
              <a:pPr algn="ctr"/>
              <a:r>
                <a:rPr lang="en-US" sz="1200" dirty="0" err="1" smtClean="0"/>
                <a:t>Verwende</a:t>
              </a:r>
              <a:r>
                <a:rPr lang="en-US" sz="1200" dirty="0" smtClean="0"/>
                <a:t> </a:t>
              </a:r>
              <a:r>
                <a:rPr lang="en-US" sz="1200" dirty="0" err="1" smtClean="0"/>
                <a:t>bestehende</a:t>
              </a:r>
              <a:r>
                <a:rPr lang="en-US" sz="1200" dirty="0" smtClean="0"/>
                <a:t> </a:t>
              </a:r>
              <a:r>
                <a:rPr lang="en-US" sz="1200" dirty="0" err="1" smtClean="0"/>
                <a:t>Produkte</a:t>
              </a:r>
              <a:endParaRPr lang="en-US" sz="1200" dirty="0" smtClean="0"/>
            </a:p>
          </p:txBody>
        </p:sp>
        <p:sp>
          <p:nvSpPr>
            <p:cNvPr id="16" name="Textfeld 15"/>
            <p:cNvSpPr txBox="1"/>
            <p:nvPr/>
          </p:nvSpPr>
          <p:spPr>
            <a:xfrm>
              <a:off x="5003992" y="4960146"/>
              <a:ext cx="1258266" cy="461665"/>
            </a:xfrm>
            <a:prstGeom prst="rect">
              <a:avLst/>
            </a:prstGeom>
            <a:noFill/>
          </p:spPr>
          <p:txBody>
            <a:bodyPr wrap="square" rtlCol="0">
              <a:spAutoFit/>
            </a:bodyPr>
            <a:lstStyle/>
            <a:p>
              <a:pPr algn="ctr"/>
              <a:r>
                <a:rPr lang="en-US" sz="1200" dirty="0" err="1" smtClean="0"/>
                <a:t>Füge</a:t>
              </a:r>
              <a:r>
                <a:rPr lang="en-US" sz="1200" dirty="0" smtClean="0"/>
                <a:t> </a:t>
              </a:r>
              <a:r>
                <a:rPr lang="en-US" sz="1200" dirty="0" err="1" smtClean="0"/>
                <a:t>Produkte</a:t>
              </a:r>
              <a:r>
                <a:rPr lang="en-US" sz="1200" dirty="0" smtClean="0"/>
                <a:t> </a:t>
              </a:r>
              <a:r>
                <a:rPr lang="en-US" sz="1200" dirty="0" err="1" smtClean="0"/>
                <a:t>hinzu</a:t>
              </a:r>
              <a:endParaRPr lang="en-US" sz="1200" dirty="0" smtClean="0"/>
            </a:p>
          </p:txBody>
        </p:sp>
        <p:sp>
          <p:nvSpPr>
            <p:cNvPr id="17" name="Textfeld 16"/>
            <p:cNvSpPr txBox="1"/>
            <p:nvPr/>
          </p:nvSpPr>
          <p:spPr>
            <a:xfrm>
              <a:off x="6673620" y="4960146"/>
              <a:ext cx="1320130" cy="461665"/>
            </a:xfrm>
            <a:prstGeom prst="rect">
              <a:avLst/>
            </a:prstGeom>
            <a:noFill/>
          </p:spPr>
          <p:txBody>
            <a:bodyPr wrap="square" rtlCol="0">
              <a:spAutoFit/>
            </a:bodyPr>
            <a:lstStyle/>
            <a:p>
              <a:pPr algn="ctr"/>
              <a:r>
                <a:rPr lang="en-US" sz="1200" dirty="0" err="1" smtClean="0"/>
                <a:t>Entwickle</a:t>
              </a:r>
              <a:r>
                <a:rPr lang="en-US" sz="1200" dirty="0" smtClean="0"/>
                <a:t> </a:t>
              </a:r>
              <a:r>
                <a:rPr lang="en-US" sz="1200" dirty="0" err="1" smtClean="0"/>
                <a:t>neue</a:t>
              </a:r>
              <a:r>
                <a:rPr lang="en-US" sz="1200" dirty="0" smtClean="0"/>
                <a:t> </a:t>
              </a:r>
              <a:r>
                <a:rPr lang="en-US" sz="1200" dirty="0" err="1" smtClean="0"/>
                <a:t>Produkte</a:t>
              </a:r>
              <a:endParaRPr lang="en-US" sz="1200" dirty="0" smtClean="0"/>
            </a:p>
          </p:txBody>
        </p:sp>
        <p:sp>
          <p:nvSpPr>
            <p:cNvPr id="20" name="Textfeld 19"/>
            <p:cNvSpPr txBox="1"/>
            <p:nvPr/>
          </p:nvSpPr>
          <p:spPr>
            <a:xfrm>
              <a:off x="1768625" y="3891205"/>
              <a:ext cx="1473409" cy="830997"/>
            </a:xfrm>
            <a:prstGeom prst="rect">
              <a:avLst/>
            </a:prstGeom>
            <a:noFill/>
          </p:spPr>
          <p:txBody>
            <a:bodyPr wrap="square" rtlCol="0">
              <a:spAutoFit/>
            </a:bodyPr>
            <a:lstStyle/>
            <a:p>
              <a:pPr algn="ctr"/>
              <a:r>
                <a:rPr lang="en-US" sz="1200" dirty="0" err="1" smtClean="0"/>
                <a:t>Bediene</a:t>
              </a:r>
              <a:r>
                <a:rPr lang="en-US" sz="1200" dirty="0" smtClean="0"/>
                <a:t> </a:t>
              </a:r>
              <a:r>
                <a:rPr lang="en-US" sz="1200" dirty="0" err="1" smtClean="0"/>
                <a:t>bestehende</a:t>
              </a:r>
              <a:r>
                <a:rPr lang="en-US" sz="1200" dirty="0" smtClean="0"/>
                <a:t> </a:t>
              </a:r>
              <a:r>
                <a:rPr lang="en-US" sz="1200" dirty="0" err="1" smtClean="0"/>
                <a:t>Märkte</a:t>
              </a:r>
              <a:r>
                <a:rPr lang="en-US" sz="1200" dirty="0" smtClean="0"/>
                <a:t> und </a:t>
              </a:r>
              <a:r>
                <a:rPr lang="en-US" sz="1200" dirty="0" err="1" smtClean="0"/>
                <a:t>Kunden</a:t>
              </a:r>
              <a:endParaRPr lang="en-US" sz="1200" dirty="0" smtClean="0"/>
            </a:p>
          </p:txBody>
        </p:sp>
        <p:sp>
          <p:nvSpPr>
            <p:cNvPr id="21" name="Textfeld 20"/>
            <p:cNvSpPr txBox="1"/>
            <p:nvPr/>
          </p:nvSpPr>
          <p:spPr>
            <a:xfrm>
              <a:off x="1936058" y="2761402"/>
              <a:ext cx="1138543" cy="646331"/>
            </a:xfrm>
            <a:prstGeom prst="rect">
              <a:avLst/>
            </a:prstGeom>
            <a:noFill/>
          </p:spPr>
          <p:txBody>
            <a:bodyPr wrap="square" rtlCol="0">
              <a:spAutoFit/>
            </a:bodyPr>
            <a:lstStyle/>
            <a:p>
              <a:pPr algn="ctr"/>
              <a:r>
                <a:rPr lang="en-US" sz="1200" dirty="0" err="1" smtClean="0"/>
                <a:t>Trete</a:t>
              </a:r>
              <a:r>
                <a:rPr lang="en-US" sz="1200" dirty="0" smtClean="0"/>
                <a:t> in </a:t>
              </a:r>
              <a:r>
                <a:rPr lang="en-US" sz="1200" dirty="0" err="1" smtClean="0"/>
                <a:t>benachbarte</a:t>
              </a:r>
              <a:r>
                <a:rPr lang="en-US" sz="1200" dirty="0" smtClean="0"/>
                <a:t> </a:t>
              </a:r>
              <a:r>
                <a:rPr lang="en-US" sz="1200" dirty="0" err="1" smtClean="0"/>
                <a:t>Märkte</a:t>
              </a:r>
              <a:r>
                <a:rPr lang="en-US" sz="1200" dirty="0" smtClean="0"/>
                <a:t> </a:t>
              </a:r>
              <a:r>
                <a:rPr lang="en-US" sz="1200" dirty="0" err="1" smtClean="0"/>
                <a:t>ein</a:t>
              </a:r>
              <a:endParaRPr lang="en-US" sz="1200" dirty="0" smtClean="0"/>
            </a:p>
          </p:txBody>
        </p:sp>
        <p:sp>
          <p:nvSpPr>
            <p:cNvPr id="22" name="Textfeld 21"/>
            <p:cNvSpPr txBox="1"/>
            <p:nvPr/>
          </p:nvSpPr>
          <p:spPr>
            <a:xfrm>
              <a:off x="1943714" y="1391822"/>
              <a:ext cx="1123231" cy="839408"/>
            </a:xfrm>
            <a:prstGeom prst="rect">
              <a:avLst/>
            </a:prstGeom>
            <a:noFill/>
          </p:spPr>
          <p:txBody>
            <a:bodyPr wrap="square" rtlCol="0">
              <a:spAutoFit/>
            </a:bodyPr>
            <a:lstStyle/>
            <a:p>
              <a:pPr algn="ctr"/>
              <a:r>
                <a:rPr lang="en-US" sz="1200" dirty="0" err="1" smtClean="0"/>
                <a:t>Kreiere</a:t>
              </a:r>
              <a:r>
                <a:rPr lang="en-US" sz="1200" dirty="0" smtClean="0"/>
                <a:t> </a:t>
              </a:r>
              <a:r>
                <a:rPr lang="en-US" sz="1200" dirty="0" err="1" smtClean="0"/>
                <a:t>neue</a:t>
              </a:r>
              <a:r>
                <a:rPr lang="en-US" sz="1200" dirty="0" smtClean="0"/>
                <a:t> </a:t>
              </a:r>
              <a:r>
                <a:rPr lang="en-US" sz="1200" dirty="0" err="1" smtClean="0"/>
                <a:t>Märkte</a:t>
              </a:r>
              <a:r>
                <a:rPr lang="en-US" sz="1200" dirty="0" smtClean="0"/>
                <a:t>, </a:t>
              </a:r>
              <a:r>
                <a:rPr lang="en-US" sz="1200" dirty="0" err="1" smtClean="0"/>
                <a:t>visiere</a:t>
              </a:r>
              <a:r>
                <a:rPr lang="en-US" sz="1200" dirty="0" smtClean="0"/>
                <a:t> </a:t>
              </a:r>
              <a:r>
                <a:rPr lang="en-US" sz="1200" dirty="0" err="1" smtClean="0"/>
                <a:t>neue</a:t>
              </a:r>
              <a:r>
                <a:rPr lang="en-US" sz="1200" dirty="0" smtClean="0"/>
                <a:t> </a:t>
              </a:r>
              <a:r>
                <a:rPr lang="en-US" sz="1200" dirty="0" err="1" smtClean="0"/>
                <a:t>Kunden</a:t>
              </a:r>
              <a:r>
                <a:rPr lang="en-US" sz="1200" dirty="0" smtClean="0"/>
                <a:t> an</a:t>
              </a:r>
            </a:p>
          </p:txBody>
        </p:sp>
        <p:cxnSp>
          <p:nvCxnSpPr>
            <p:cNvPr id="24" name="Gerade Verbindung 23"/>
            <p:cNvCxnSpPr/>
            <p:nvPr/>
          </p:nvCxnSpPr>
          <p:spPr bwMode="auto">
            <a:xfrm flipH="1">
              <a:off x="1924204" y="1417320"/>
              <a:ext cx="7466" cy="3519639"/>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6" name="Gerade Verbindung 25"/>
            <p:cNvCxnSpPr/>
            <p:nvPr/>
          </p:nvCxnSpPr>
          <p:spPr bwMode="auto">
            <a:xfrm>
              <a:off x="3159732" y="5554440"/>
              <a:ext cx="4845171" cy="6377"/>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7" name="Textfeld 26"/>
            <p:cNvSpPr txBox="1"/>
            <p:nvPr/>
          </p:nvSpPr>
          <p:spPr>
            <a:xfrm>
              <a:off x="435456" y="2891511"/>
              <a:ext cx="1438507" cy="461665"/>
            </a:xfrm>
            <a:prstGeom prst="rect">
              <a:avLst/>
            </a:prstGeom>
            <a:noFill/>
          </p:spPr>
          <p:txBody>
            <a:bodyPr wrap="square" rtlCol="0">
              <a:spAutoFit/>
            </a:bodyPr>
            <a:lstStyle/>
            <a:p>
              <a:pPr algn="ctr"/>
              <a:r>
                <a:rPr lang="de-DE" sz="1200" b="1" dirty="0" smtClean="0"/>
                <a:t>Marktfokus der Innovation</a:t>
              </a:r>
              <a:endParaRPr lang="de-DE" sz="1200" b="1" dirty="0"/>
            </a:p>
          </p:txBody>
        </p:sp>
        <p:sp>
          <p:nvSpPr>
            <p:cNvPr id="28" name="Textfeld 27"/>
            <p:cNvSpPr txBox="1"/>
            <p:nvPr/>
          </p:nvSpPr>
          <p:spPr>
            <a:xfrm>
              <a:off x="4280378" y="5601721"/>
              <a:ext cx="2603878" cy="276999"/>
            </a:xfrm>
            <a:prstGeom prst="rect">
              <a:avLst/>
            </a:prstGeom>
            <a:noFill/>
          </p:spPr>
          <p:txBody>
            <a:bodyPr wrap="square" rtlCol="0">
              <a:spAutoFit/>
            </a:bodyPr>
            <a:lstStyle/>
            <a:p>
              <a:pPr algn="ctr"/>
              <a:r>
                <a:rPr lang="de-DE" sz="1200" b="1" dirty="0" smtClean="0"/>
                <a:t>Produktfokus der Innovation</a:t>
              </a:r>
              <a:endParaRPr lang="de-DE" sz="1200" b="1" dirty="0"/>
            </a:p>
          </p:txBody>
        </p:sp>
      </p:grpSp>
      <p:sp>
        <p:nvSpPr>
          <p:cNvPr id="29" name="Textfeld 28"/>
          <p:cNvSpPr txBox="1"/>
          <p:nvPr/>
        </p:nvSpPr>
        <p:spPr>
          <a:xfrm>
            <a:off x="217170" y="386775"/>
            <a:ext cx="8515349" cy="584775"/>
          </a:xfrm>
          <a:prstGeom prst="rect">
            <a:avLst/>
          </a:prstGeom>
          <a:noFill/>
        </p:spPr>
        <p:txBody>
          <a:bodyPr wrap="square" rtlCol="0">
            <a:spAutoFit/>
          </a:bodyPr>
          <a:lstStyle/>
          <a:p>
            <a:r>
              <a:rPr lang="de-DE" sz="1600" b="1" dirty="0">
                <a:solidFill>
                  <a:srgbClr val="002060"/>
                </a:solidFill>
              </a:rPr>
              <a:t>Die </a:t>
            </a:r>
            <a:r>
              <a:rPr lang="de-DE" sz="1600" b="1" dirty="0" smtClean="0">
                <a:solidFill>
                  <a:srgbClr val="002060"/>
                </a:solidFill>
              </a:rPr>
              <a:t>Innovation-Ambition-Matrix: Innovationen unterscheiden sich in Bezug auf ihre „Radikalität“ – es ergeben sich drei Typen von Innovationen </a:t>
            </a:r>
            <a:endParaRPr lang="de-DE" sz="1600" b="1" dirty="0">
              <a:solidFill>
                <a:srgbClr val="002060"/>
              </a:solidFill>
            </a:endParaRPr>
          </a:p>
        </p:txBody>
      </p:sp>
      <p:sp>
        <p:nvSpPr>
          <p:cNvPr id="30" name="Textfeld 29"/>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31" name="Rectangle 1"/>
          <p:cNvSpPr>
            <a:spLocks noChangeArrowheads="1"/>
          </p:cNvSpPr>
          <p:nvPr/>
        </p:nvSpPr>
        <p:spPr bwMode="auto">
          <a:xfrm>
            <a:off x="369887" y="6337352"/>
            <a:ext cx="1654620"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err="1" smtClean="0">
                <a:solidFill>
                  <a:schemeClr val="bg1">
                    <a:lumMod val="50000"/>
                  </a:schemeClr>
                </a:solidFill>
              </a:rPr>
              <a:t>Nagji</a:t>
            </a:r>
            <a:r>
              <a:rPr lang="de-DE" sz="1050" dirty="0" smtClean="0">
                <a:solidFill>
                  <a:schemeClr val="bg1">
                    <a:lumMod val="50000"/>
                  </a:schemeClr>
                </a:solidFill>
              </a:rPr>
              <a:t>/Tuff </a:t>
            </a:r>
            <a:r>
              <a:rPr lang="de-DE" sz="1050" dirty="0">
                <a:solidFill>
                  <a:schemeClr val="bg1">
                    <a:lumMod val="50000"/>
                  </a:schemeClr>
                </a:solidFill>
              </a:rPr>
              <a:t>(2012</a:t>
            </a:r>
            <a:r>
              <a:rPr lang="de-DE" sz="1050" dirty="0" smtClean="0">
                <a:solidFill>
                  <a:schemeClr val="bg1">
                    <a:lumMod val="50000"/>
                  </a:schemeClr>
                </a:solidFill>
              </a:rPr>
              <a:t>)</a:t>
            </a:r>
            <a:endParaRPr lang="de-DE" sz="1050" dirty="0">
              <a:solidFill>
                <a:schemeClr val="bg1">
                  <a:lumMod val="50000"/>
                </a:schemeClr>
              </a:solidFill>
            </a:endParaRPr>
          </a:p>
        </p:txBody>
      </p:sp>
      <p:sp>
        <p:nvSpPr>
          <p:cNvPr id="25"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37</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388170512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extLst>
              <p:ext uri="{D42A27DB-BD31-4B8C-83A1-F6EECF244321}">
                <p14:modId xmlns:p14="http://schemas.microsoft.com/office/powerpoint/2010/main" val="2347538474"/>
              </p:ext>
            </p:ext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71144" name="think-cell Folie" r:id="rId5" imgW="360" imgH="360" progId="TCLayout.ActiveDocument.1">
                  <p:embed/>
                </p:oleObj>
              </mc:Choice>
              <mc:Fallback>
                <p:oleObj name="think-cell Folie" r:id="rId5" imgW="360" imgH="360" progId="TCLayout.ActiveDocument.1">
                  <p:embed/>
                  <p:pic>
                    <p:nvPicPr>
                      <p:cNvPr id="0" name="Picture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2" hidden="1"/>
          <p:cNvSpPr/>
          <p:nvPr>
            <p:custDataLst>
              <p:tags r:id="rId3"/>
            </p:custDataLst>
          </p:nvPr>
        </p:nvSpPr>
        <p:spPr bwMode="auto">
          <a:xfrm>
            <a:off x="0" y="0"/>
            <a:ext cx="681895"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rtlCol="0" anchor="t" anchorCtr="0" compatLnSpc="1">
            <a:prstTxWarp prst="textNoShape">
              <a:avLst/>
            </a:prstTxWarp>
            <a:noAutofit/>
          </a:bodyPr>
          <a:lstStyle/>
          <a:p>
            <a:pPr eaLnBrk="0" fontAlgn="base" hangingPunct="0">
              <a:spcBef>
                <a:spcPct val="0"/>
              </a:spcBef>
              <a:spcAft>
                <a:spcPct val="0"/>
              </a:spcAft>
            </a:pPr>
            <a:endParaRPr kumimoji="0" lang="de-DE" sz="1200" u="none" strike="noStrike" cap="none" normalizeH="0" smtClean="0">
              <a:ln>
                <a:noFill/>
              </a:ln>
              <a:solidFill>
                <a:schemeClr val="tx1"/>
              </a:solidFill>
              <a:effectLst/>
              <a:latin typeface="Arial"/>
              <a:sym typeface="Arial"/>
            </a:endParaRPr>
          </a:p>
        </p:txBody>
      </p:sp>
      <p:sp>
        <p:nvSpPr>
          <p:cNvPr id="21" name="Textfeld 20"/>
          <p:cNvSpPr txBox="1"/>
          <p:nvPr/>
        </p:nvSpPr>
        <p:spPr>
          <a:xfrm>
            <a:off x="3998794" y="1610265"/>
            <a:ext cx="2183642" cy="523220"/>
          </a:xfrm>
          <a:prstGeom prst="rect">
            <a:avLst/>
          </a:prstGeom>
          <a:noFill/>
        </p:spPr>
        <p:txBody>
          <a:bodyPr wrap="square" rtlCol="0">
            <a:spAutoFit/>
          </a:bodyPr>
          <a:lstStyle/>
          <a:p>
            <a:pPr algn="ctr"/>
            <a:r>
              <a:rPr lang="de-DE" sz="1400" b="1" dirty="0" smtClean="0"/>
              <a:t>Diversifiziertes Industrieunternehmen</a:t>
            </a:r>
            <a:endParaRPr lang="de-DE" sz="1400" b="1" dirty="0"/>
          </a:p>
        </p:txBody>
      </p:sp>
      <p:sp>
        <p:nvSpPr>
          <p:cNvPr id="31" name="Textfeld 30"/>
          <p:cNvSpPr txBox="1"/>
          <p:nvPr/>
        </p:nvSpPr>
        <p:spPr>
          <a:xfrm>
            <a:off x="6572611" y="1610265"/>
            <a:ext cx="1759859" cy="523220"/>
          </a:xfrm>
          <a:prstGeom prst="rect">
            <a:avLst/>
          </a:prstGeom>
          <a:noFill/>
        </p:spPr>
        <p:txBody>
          <a:bodyPr wrap="square" rtlCol="0">
            <a:spAutoFit/>
          </a:bodyPr>
          <a:lstStyle/>
          <a:p>
            <a:pPr algn="ctr"/>
            <a:r>
              <a:rPr lang="de-DE" sz="1400" b="1" dirty="0" smtClean="0"/>
              <a:t>Technologie- unternehmen</a:t>
            </a:r>
            <a:endParaRPr lang="de-DE" sz="1400" b="1" dirty="0"/>
          </a:p>
        </p:txBody>
      </p:sp>
      <p:cxnSp>
        <p:nvCxnSpPr>
          <p:cNvPr id="5" name="Straight Connector 4"/>
          <p:cNvCxnSpPr/>
          <p:nvPr/>
        </p:nvCxnSpPr>
        <p:spPr bwMode="auto">
          <a:xfrm>
            <a:off x="2952750" y="3251155"/>
            <a:ext cx="0" cy="323850"/>
          </a:xfrm>
          <a:prstGeom prst="line">
            <a:avLst/>
          </a:prstGeom>
          <a:solidFill>
            <a:schemeClr val="bg1"/>
          </a:solidFill>
          <a:ln w="3175" cap="flat" cmpd="sng" algn="ctr">
            <a:solidFill>
              <a:schemeClr val="tx1"/>
            </a:solidFill>
            <a:prstDash val="lgDash"/>
            <a:round/>
            <a:headEnd type="none" w="med" len="med"/>
            <a:tailEnd type="none" w="med" len="med"/>
          </a:ln>
          <a:effectLst/>
        </p:spPr>
      </p:cxnSp>
      <p:cxnSp>
        <p:nvCxnSpPr>
          <p:cNvPr id="6" name="Straight Connector 5"/>
          <p:cNvCxnSpPr/>
          <p:nvPr/>
        </p:nvCxnSpPr>
        <p:spPr bwMode="auto">
          <a:xfrm>
            <a:off x="3219450" y="4394155"/>
            <a:ext cx="0" cy="323850"/>
          </a:xfrm>
          <a:prstGeom prst="line">
            <a:avLst/>
          </a:prstGeom>
          <a:solidFill>
            <a:schemeClr val="bg1"/>
          </a:solidFill>
          <a:ln w="3175" cap="flat" cmpd="sng" algn="ctr">
            <a:solidFill>
              <a:schemeClr val="tx1"/>
            </a:solidFill>
            <a:prstDash val="lgDash"/>
            <a:round/>
            <a:headEnd type="none" w="med" len="med"/>
            <a:tailEnd type="none" w="med" len="med"/>
          </a:ln>
          <a:effectLst/>
        </p:spPr>
      </p:cxnSp>
      <p:graphicFrame>
        <p:nvGraphicFramePr>
          <p:cNvPr id="4" name="Object 1"/>
          <p:cNvGraphicFramePr>
            <a:graphicFrameLocks/>
          </p:cNvGraphicFramePr>
          <p:nvPr>
            <p:extLst>
              <p:ext uri="{D42A27DB-BD31-4B8C-83A1-F6EECF244321}">
                <p14:modId xmlns:p14="http://schemas.microsoft.com/office/powerpoint/2010/main" val="1862358865"/>
              </p:ext>
            </p:extLst>
          </p:nvPr>
        </p:nvGraphicFramePr>
        <p:xfrm>
          <a:off x="1727201" y="2206579"/>
          <a:ext cx="1574733" cy="3546552"/>
        </p:xfrm>
        <a:graphic>
          <a:graphicData uri="http://schemas.openxmlformats.org/drawingml/2006/chart">
            <c:chart xmlns:c="http://schemas.openxmlformats.org/drawingml/2006/chart" xmlns:r="http://schemas.openxmlformats.org/officeDocument/2006/relationships" r:id="rId7"/>
          </a:graphicData>
        </a:graphic>
      </p:graphicFrame>
      <p:sp>
        <p:nvSpPr>
          <p:cNvPr id="47" name="Text Placeholder 28"/>
          <p:cNvSpPr>
            <a:spLocks noGrp="1"/>
          </p:cNvSpPr>
          <p:nvPr/>
        </p:nvSpPr>
        <p:spPr bwMode="auto">
          <a:xfrm>
            <a:off x="605214" y="2659018"/>
            <a:ext cx="868363" cy="365125"/>
          </a:xfrm>
          <a:prstGeom prst="rect">
            <a:avLst/>
          </a:prstGeom>
          <a:noFill/>
          <a:extLst>
            <a:ext uri="{909E8E84-426E-40DD-AFC4-6F175D3DCCD1}">
              <a14:hiddenFill xmlns:a14="http://schemas.microsoft.com/office/drawing/2010/main">
                <a:solidFill>
                  <a:scrgbClr r="0" g="0" b="0"/>
                </a:solidFill>
              </a14:hiddenFill>
            </a:ext>
          </a:extLst>
        </p:spPr>
        <p:txBody>
          <a:bodyPr wrap="none" lIns="0" tIns="0" rIns="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r>
              <a:rPr lang="en-US" dirty="0" smtClean="0">
                <a:ea typeface="+mn-ea"/>
                <a:cs typeface="+mn-cs"/>
                <a:sym typeface="+mn-lt"/>
              </a:rPr>
              <a:t>Kern-</a:t>
            </a:r>
          </a:p>
          <a:p>
            <a:pPr marL="0" indent="0">
              <a:spcBef>
                <a:spcPct val="0"/>
              </a:spcBef>
              <a:buNone/>
            </a:pPr>
            <a:r>
              <a:rPr lang="en-US" dirty="0" err="1" smtClean="0">
                <a:ea typeface="+mn-ea"/>
                <a:cs typeface="+mn-cs"/>
                <a:sym typeface="+mn-lt"/>
              </a:rPr>
              <a:t>Innovationen</a:t>
            </a:r>
            <a:endParaRPr lang="de-DE" dirty="0">
              <a:ea typeface="+mn-ea"/>
              <a:cs typeface="+mn-cs"/>
              <a:sym typeface="+mn-lt"/>
            </a:endParaRPr>
          </a:p>
        </p:txBody>
      </p:sp>
      <p:sp>
        <p:nvSpPr>
          <p:cNvPr id="32" name="Text Placeholder 5"/>
          <p:cNvSpPr>
            <a:spLocks noGrp="1"/>
          </p:cNvSpPr>
          <p:nvPr/>
        </p:nvSpPr>
        <p:spPr bwMode="gray">
          <a:xfrm>
            <a:off x="2978150" y="2751093"/>
            <a:ext cx="341313" cy="182563"/>
          </a:xfrm>
          <a:prstGeom prst="rect">
            <a:avLst/>
          </a:prstGeom>
          <a:noFill/>
          <a:extLst>
            <a:ext uri="{909E8E84-426E-40DD-AFC4-6F175D3DCCD1}">
              <a14:hiddenFill xmlns:a14="http://schemas.microsoft.com/office/drawing/2010/main">
                <a:solidFill>
                  <a:scrgbClr r="0" g="0" b="0"/>
                </a:solidFill>
              </a14:hiddenFill>
            </a:ext>
          </a:extLst>
        </p:spPr>
        <p:txBody>
          <a:bodyPr wrap="none" lIns="19050" tIns="0" rIns="1905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41C18204-B914-433A-B947-423EB93CA2A9}" type="datetime'''''''''''''''''''''''''''''''''8''''''''''''0'''''''">
              <a:rPr lang="en-US" smtClean="0">
                <a:latin typeface="Arial"/>
                <a:ea typeface="+mn-ea"/>
                <a:cs typeface="+mn-cs"/>
                <a:sym typeface="Arial"/>
              </a:rPr>
              <a:pPr marL="0" indent="0">
                <a:spcBef>
                  <a:spcPct val="0"/>
                </a:spcBef>
                <a:buNone/>
              </a:pPr>
              <a:t>80</a:t>
            </a:fld>
            <a:r>
              <a:rPr lang="en-US" dirty="0" smtClean="0">
                <a:latin typeface="Arial"/>
                <a:ea typeface="+mn-ea"/>
                <a:cs typeface="+mn-cs"/>
                <a:sym typeface="Arial"/>
              </a:rPr>
              <a:t>%</a:t>
            </a:r>
            <a:endParaRPr lang="de-DE" dirty="0">
              <a:latin typeface="Arial"/>
              <a:ea typeface="+mn-ea"/>
              <a:cs typeface="+mn-cs"/>
              <a:sym typeface="Arial"/>
            </a:endParaRPr>
          </a:p>
        </p:txBody>
      </p:sp>
      <p:sp>
        <p:nvSpPr>
          <p:cNvPr id="48" name="Text Placeholder 29"/>
          <p:cNvSpPr>
            <a:spLocks noGrp="1"/>
          </p:cNvSpPr>
          <p:nvPr/>
        </p:nvSpPr>
        <p:spPr bwMode="auto">
          <a:xfrm>
            <a:off x="605214" y="3802018"/>
            <a:ext cx="868363" cy="365125"/>
          </a:xfrm>
          <a:prstGeom prst="rect">
            <a:avLst/>
          </a:prstGeom>
          <a:noFill/>
          <a:extLst>
            <a:ext uri="{909E8E84-426E-40DD-AFC4-6F175D3DCCD1}">
              <a14:hiddenFill xmlns:a14="http://schemas.microsoft.com/office/drawing/2010/main">
                <a:solidFill>
                  <a:scrgbClr r="0" g="0" b="0"/>
                </a:solidFill>
              </a14:hiddenFill>
            </a:ext>
          </a:extLst>
        </p:spPr>
        <p:txBody>
          <a:bodyPr wrap="none" lIns="0" tIns="0" rIns="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r>
              <a:rPr lang="en-US" dirty="0" err="1" smtClean="0">
                <a:ea typeface="+mn-ea"/>
                <a:cs typeface="+mn-cs"/>
                <a:sym typeface="+mn-lt"/>
              </a:rPr>
              <a:t>Benachbarte</a:t>
            </a:r>
            <a:endParaRPr lang="en-US" dirty="0" smtClean="0">
              <a:ea typeface="+mn-ea"/>
              <a:cs typeface="+mn-cs"/>
              <a:sym typeface="+mn-lt"/>
            </a:endParaRPr>
          </a:p>
          <a:p>
            <a:pPr marL="0" indent="0">
              <a:spcBef>
                <a:spcPct val="0"/>
              </a:spcBef>
              <a:buNone/>
            </a:pPr>
            <a:r>
              <a:rPr lang="en-US" dirty="0" err="1" smtClean="0">
                <a:ea typeface="+mn-ea"/>
                <a:cs typeface="+mn-cs"/>
                <a:sym typeface="+mn-lt"/>
              </a:rPr>
              <a:t>Innovationen</a:t>
            </a:r>
            <a:endParaRPr lang="de-DE" dirty="0">
              <a:ea typeface="+mn-ea"/>
              <a:cs typeface="+mn-cs"/>
              <a:sym typeface="+mn-lt"/>
            </a:endParaRPr>
          </a:p>
        </p:txBody>
      </p:sp>
      <p:sp>
        <p:nvSpPr>
          <p:cNvPr id="33" name="Text Placeholder 6"/>
          <p:cNvSpPr>
            <a:spLocks noGrp="1"/>
          </p:cNvSpPr>
          <p:nvPr/>
        </p:nvSpPr>
        <p:spPr bwMode="gray">
          <a:xfrm>
            <a:off x="2916238" y="3894093"/>
            <a:ext cx="341313" cy="182563"/>
          </a:xfrm>
          <a:prstGeom prst="rect">
            <a:avLst/>
          </a:prstGeom>
          <a:solidFill>
            <a:srgbClr val="EBEBEB"/>
          </a:solidFill>
        </p:spPr>
        <p:txBody>
          <a:bodyPr wrap="none" lIns="19050" tIns="0" rIns="1905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37E11F0A-A6B9-428F-8469-0F8DF4E00FBE}" type="datetime'''''1''''''8'">
              <a:rPr lang="en-US" smtClean="0">
                <a:ea typeface="+mn-ea"/>
                <a:cs typeface="+mn-cs"/>
                <a:sym typeface="+mn-lt"/>
              </a:rPr>
              <a:pPr marL="0" indent="0" algn="ctr">
                <a:spcBef>
                  <a:spcPct val="0"/>
                </a:spcBef>
                <a:buNone/>
              </a:pPr>
              <a:t>18</a:t>
            </a:fld>
            <a:r>
              <a:rPr lang="en-US" dirty="0" smtClean="0">
                <a:ea typeface="+mn-ea"/>
                <a:cs typeface="+mn-cs"/>
                <a:sym typeface="+mn-lt"/>
              </a:rPr>
              <a:t>%</a:t>
            </a:r>
            <a:endParaRPr lang="de-DE" dirty="0">
              <a:ea typeface="+mn-ea"/>
              <a:cs typeface="+mn-cs"/>
              <a:sym typeface="+mn-lt"/>
            </a:endParaRPr>
          </a:p>
        </p:txBody>
      </p:sp>
      <p:sp useBgFill="1">
        <p:nvSpPr>
          <p:cNvPr id="51" name="Text Placeholder 32"/>
          <p:cNvSpPr>
            <a:spLocks noGrp="1"/>
          </p:cNvSpPr>
          <p:nvPr/>
        </p:nvSpPr>
        <p:spPr bwMode="gray">
          <a:xfrm>
            <a:off x="3105150" y="5037093"/>
            <a:ext cx="257175" cy="182563"/>
          </a:xfrm>
          <a:prstGeom prst="rect">
            <a:avLst/>
          </a:prstGeom>
        </p:spPr>
        <p:txBody>
          <a:bodyPr wrap="none" lIns="19050" tIns="0" rIns="1905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F0F6BB12-9F78-478B-A398-FBBA2A85FF98}" type="datetime'''''''''''''''''''2'">
              <a:rPr lang="en-US" smtClean="0">
                <a:ea typeface="+mn-ea"/>
                <a:cs typeface="+mn-cs"/>
                <a:sym typeface="+mn-lt"/>
              </a:rPr>
              <a:pPr marL="0" indent="0" algn="ctr">
                <a:spcBef>
                  <a:spcPct val="0"/>
                </a:spcBef>
                <a:buNone/>
              </a:pPr>
              <a:t>2</a:t>
            </a:fld>
            <a:r>
              <a:rPr lang="en-US" dirty="0" smtClean="0">
                <a:ea typeface="+mn-ea"/>
                <a:cs typeface="+mn-cs"/>
                <a:sym typeface="+mn-lt"/>
              </a:rPr>
              <a:t>%</a:t>
            </a:r>
            <a:endParaRPr lang="de-DE" dirty="0">
              <a:ea typeface="+mn-ea"/>
              <a:cs typeface="+mn-cs"/>
              <a:sym typeface="+mn-lt"/>
            </a:endParaRPr>
          </a:p>
        </p:txBody>
      </p:sp>
      <p:sp>
        <p:nvSpPr>
          <p:cNvPr id="49" name="Text Placeholder 30"/>
          <p:cNvSpPr>
            <a:spLocks noGrp="1"/>
          </p:cNvSpPr>
          <p:nvPr/>
        </p:nvSpPr>
        <p:spPr bwMode="auto">
          <a:xfrm>
            <a:off x="605214" y="4945018"/>
            <a:ext cx="868363" cy="365125"/>
          </a:xfrm>
          <a:prstGeom prst="rect">
            <a:avLst/>
          </a:prstGeom>
          <a:noFill/>
          <a:extLst>
            <a:ext uri="{909E8E84-426E-40DD-AFC4-6F175D3DCCD1}">
              <a14:hiddenFill xmlns:a14="http://schemas.microsoft.com/office/drawing/2010/main">
                <a:solidFill>
                  <a:scrgbClr r="0" g="0" b="0"/>
                </a:solidFill>
              </a14:hiddenFill>
            </a:ext>
          </a:extLst>
        </p:spPr>
        <p:txBody>
          <a:bodyPr wrap="none" lIns="0" tIns="0" rIns="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r>
              <a:rPr lang="en-US" dirty="0" err="1" smtClean="0">
                <a:ea typeface="+mn-ea"/>
                <a:cs typeface="+mn-cs"/>
                <a:sym typeface="+mn-lt"/>
              </a:rPr>
              <a:t>Radikale</a:t>
            </a:r>
            <a:r>
              <a:rPr lang="en-US" dirty="0" smtClean="0">
                <a:ea typeface="+mn-ea"/>
                <a:cs typeface="+mn-cs"/>
                <a:sym typeface="+mn-lt"/>
              </a:rPr>
              <a:t> </a:t>
            </a:r>
          </a:p>
          <a:p>
            <a:pPr marL="0" indent="0">
              <a:spcBef>
                <a:spcPct val="0"/>
              </a:spcBef>
              <a:buNone/>
            </a:pPr>
            <a:r>
              <a:rPr lang="en-US" dirty="0" err="1" smtClean="0">
                <a:ea typeface="+mn-ea"/>
                <a:cs typeface="+mn-cs"/>
                <a:sym typeface="+mn-lt"/>
              </a:rPr>
              <a:t>Innovationen</a:t>
            </a:r>
            <a:endParaRPr lang="de-DE" dirty="0">
              <a:ea typeface="+mn-ea"/>
              <a:cs typeface="+mn-cs"/>
              <a:sym typeface="+mn-lt"/>
            </a:endParaRPr>
          </a:p>
        </p:txBody>
      </p:sp>
      <p:sp>
        <p:nvSpPr>
          <p:cNvPr id="52" name="Textfeld 20"/>
          <p:cNvSpPr txBox="1"/>
          <p:nvPr/>
        </p:nvSpPr>
        <p:spPr>
          <a:xfrm>
            <a:off x="1731696" y="1610265"/>
            <a:ext cx="1987981" cy="523220"/>
          </a:xfrm>
          <a:prstGeom prst="rect">
            <a:avLst/>
          </a:prstGeom>
          <a:noFill/>
        </p:spPr>
        <p:txBody>
          <a:bodyPr wrap="square" rtlCol="0">
            <a:spAutoFit/>
          </a:bodyPr>
          <a:lstStyle/>
          <a:p>
            <a:pPr algn="ctr"/>
            <a:r>
              <a:rPr lang="de-DE" sz="1400" b="1" dirty="0" smtClean="0"/>
              <a:t>Konsumgüter-unternehmen</a:t>
            </a:r>
            <a:endParaRPr lang="de-DE" sz="1400" b="1" dirty="0"/>
          </a:p>
        </p:txBody>
      </p:sp>
      <p:cxnSp>
        <p:nvCxnSpPr>
          <p:cNvPr id="54" name="Straight Connector 53"/>
          <p:cNvCxnSpPr/>
          <p:nvPr/>
        </p:nvCxnSpPr>
        <p:spPr bwMode="auto">
          <a:xfrm>
            <a:off x="5457825" y="4394155"/>
            <a:ext cx="0" cy="323850"/>
          </a:xfrm>
          <a:prstGeom prst="line">
            <a:avLst/>
          </a:prstGeom>
          <a:solidFill>
            <a:schemeClr val="bg1"/>
          </a:solidFill>
          <a:ln w="3175" cap="flat" cmpd="sng" algn="ctr">
            <a:solidFill>
              <a:schemeClr val="tx1"/>
            </a:solidFill>
            <a:prstDash val="lgDash"/>
            <a:round/>
            <a:headEnd type="none" w="med" len="med"/>
            <a:tailEnd type="none" w="med" len="med"/>
          </a:ln>
          <a:effectLst/>
        </p:spPr>
      </p:cxnSp>
      <p:cxnSp>
        <p:nvCxnSpPr>
          <p:cNvPr id="53" name="Straight Connector 52"/>
          <p:cNvCxnSpPr/>
          <p:nvPr/>
        </p:nvCxnSpPr>
        <p:spPr bwMode="auto">
          <a:xfrm>
            <a:off x="5162550" y="3251155"/>
            <a:ext cx="0" cy="323850"/>
          </a:xfrm>
          <a:prstGeom prst="line">
            <a:avLst/>
          </a:prstGeom>
          <a:solidFill>
            <a:schemeClr val="bg1"/>
          </a:solidFill>
          <a:ln w="3175" cap="flat" cmpd="sng" algn="ctr">
            <a:solidFill>
              <a:schemeClr val="tx1"/>
            </a:solidFill>
            <a:prstDash val="lgDash"/>
            <a:round/>
            <a:headEnd type="none" w="med" len="med"/>
            <a:tailEnd type="none" w="med" len="med"/>
          </a:ln>
          <a:effectLst/>
        </p:spPr>
      </p:cxnSp>
      <p:graphicFrame>
        <p:nvGraphicFramePr>
          <p:cNvPr id="8" name="Object 54"/>
          <p:cNvGraphicFramePr>
            <a:graphicFrameLocks/>
          </p:cNvGraphicFramePr>
          <p:nvPr>
            <p:extLst>
              <p:ext uri="{D42A27DB-BD31-4B8C-83A1-F6EECF244321}">
                <p14:modId xmlns:p14="http://schemas.microsoft.com/office/powerpoint/2010/main" val="2700954374"/>
              </p:ext>
            </p:extLst>
          </p:nvPr>
        </p:nvGraphicFramePr>
        <p:xfrm>
          <a:off x="4051300" y="2206579"/>
          <a:ext cx="1593899" cy="3546552"/>
        </p:xfrm>
        <a:graphic>
          <a:graphicData uri="http://schemas.openxmlformats.org/drawingml/2006/chart">
            <c:chart xmlns:c="http://schemas.openxmlformats.org/drawingml/2006/chart" xmlns:r="http://schemas.openxmlformats.org/officeDocument/2006/relationships" r:id="rId8"/>
          </a:graphicData>
        </a:graphic>
      </p:graphicFrame>
      <p:sp>
        <p:nvSpPr>
          <p:cNvPr id="35" name="Text Placeholder 8"/>
          <p:cNvSpPr>
            <a:spLocks noGrp="1"/>
          </p:cNvSpPr>
          <p:nvPr/>
        </p:nvSpPr>
        <p:spPr bwMode="gray">
          <a:xfrm>
            <a:off x="5140325" y="3894093"/>
            <a:ext cx="341313" cy="182563"/>
          </a:xfrm>
          <a:prstGeom prst="rect">
            <a:avLst/>
          </a:prstGeom>
          <a:solidFill>
            <a:srgbClr val="EBEBEB"/>
          </a:solidFill>
        </p:spPr>
        <p:txBody>
          <a:bodyPr wrap="none" lIns="19050" tIns="0" rIns="1905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47480DA9-F8C9-45D7-9AFE-F9457C9D942C}" type="datetime'2''''''''''''''''''''''''''''''''''''''''''''''0'''''''''''''">
              <a:rPr lang="en-US" smtClean="0">
                <a:ea typeface="+mn-ea"/>
                <a:cs typeface="+mn-cs"/>
                <a:sym typeface="+mn-lt"/>
              </a:rPr>
              <a:pPr marL="0" indent="0" algn="ctr">
                <a:spcBef>
                  <a:spcPct val="0"/>
                </a:spcBef>
                <a:buNone/>
              </a:pPr>
              <a:t>20</a:t>
            </a:fld>
            <a:r>
              <a:rPr lang="en-US" dirty="0" smtClean="0">
                <a:ea typeface="+mn-ea"/>
                <a:cs typeface="+mn-cs"/>
                <a:sym typeface="+mn-lt"/>
              </a:rPr>
              <a:t>%</a:t>
            </a:r>
            <a:endParaRPr lang="de-DE" dirty="0">
              <a:ea typeface="+mn-ea"/>
              <a:cs typeface="+mn-cs"/>
              <a:sym typeface="+mn-lt"/>
            </a:endParaRPr>
          </a:p>
        </p:txBody>
      </p:sp>
      <p:sp>
        <p:nvSpPr>
          <p:cNvPr id="34" name="Text Placeholder 7"/>
          <p:cNvSpPr>
            <a:spLocks noGrp="1"/>
          </p:cNvSpPr>
          <p:nvPr/>
        </p:nvSpPr>
        <p:spPr bwMode="gray">
          <a:xfrm>
            <a:off x="5187950" y="2751093"/>
            <a:ext cx="341313" cy="182563"/>
          </a:xfrm>
          <a:prstGeom prst="rect">
            <a:avLst/>
          </a:prstGeom>
          <a:noFill/>
          <a:extLst>
            <a:ext uri="{909E8E84-426E-40DD-AFC4-6F175D3DCCD1}">
              <a14:hiddenFill xmlns:a14="http://schemas.microsoft.com/office/drawing/2010/main">
                <a:solidFill>
                  <a:scrgbClr r="0" g="0" b="0"/>
                </a:solidFill>
              </a14:hiddenFill>
            </a:ext>
          </a:extLst>
        </p:spPr>
        <p:txBody>
          <a:bodyPr wrap="none" lIns="19050" tIns="0" rIns="1905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09393191-15F3-4172-B220-F72813F3B233}" type="datetime'''''''''''''''7''''''''0'''''''">
              <a:rPr lang="en-US" smtClean="0">
                <a:ea typeface="+mn-ea"/>
                <a:cs typeface="+mn-cs"/>
                <a:sym typeface="+mn-lt"/>
              </a:rPr>
              <a:pPr marL="0" indent="0">
                <a:spcBef>
                  <a:spcPct val="0"/>
                </a:spcBef>
                <a:buNone/>
              </a:pPr>
              <a:t>70</a:t>
            </a:fld>
            <a:r>
              <a:rPr lang="en-US" dirty="0" smtClean="0">
                <a:ea typeface="+mn-ea"/>
                <a:cs typeface="+mn-cs"/>
                <a:sym typeface="+mn-lt"/>
              </a:rPr>
              <a:t>%</a:t>
            </a:r>
            <a:endParaRPr lang="de-DE" dirty="0">
              <a:ea typeface="+mn-ea"/>
              <a:cs typeface="+mn-cs"/>
              <a:sym typeface="+mn-lt"/>
            </a:endParaRPr>
          </a:p>
        </p:txBody>
      </p:sp>
      <p:sp useBgFill="1">
        <p:nvSpPr>
          <p:cNvPr id="56" name="Text Placeholder 32"/>
          <p:cNvSpPr>
            <a:spLocks noGrp="1"/>
          </p:cNvSpPr>
          <p:nvPr/>
        </p:nvSpPr>
        <p:spPr bwMode="gray">
          <a:xfrm>
            <a:off x="5359400" y="5037093"/>
            <a:ext cx="341313" cy="182563"/>
          </a:xfrm>
          <a:prstGeom prst="rect">
            <a:avLst/>
          </a:prstGeom>
        </p:spPr>
        <p:txBody>
          <a:bodyPr wrap="none" lIns="19050" tIns="0" rIns="1905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91616784-B13D-4DCA-B733-07FA5B0344C7}" type="datetime'''''''''''''''1''''''''''''''''0'">
              <a:rPr lang="en-US" smtClean="0">
                <a:ea typeface="+mn-ea"/>
                <a:cs typeface="+mn-cs"/>
                <a:sym typeface="+mn-lt"/>
              </a:rPr>
              <a:pPr marL="0" indent="0" algn="ctr">
                <a:spcBef>
                  <a:spcPct val="0"/>
                </a:spcBef>
                <a:buNone/>
              </a:pPr>
              <a:t>10</a:t>
            </a:fld>
            <a:r>
              <a:rPr lang="en-US" dirty="0" smtClean="0">
                <a:ea typeface="+mn-ea"/>
                <a:cs typeface="+mn-cs"/>
                <a:sym typeface="+mn-lt"/>
              </a:rPr>
              <a:t>%</a:t>
            </a:r>
            <a:endParaRPr lang="de-DE" dirty="0">
              <a:ea typeface="+mn-ea"/>
              <a:cs typeface="+mn-cs"/>
              <a:sym typeface="+mn-lt"/>
            </a:endParaRPr>
          </a:p>
        </p:txBody>
      </p:sp>
      <p:cxnSp>
        <p:nvCxnSpPr>
          <p:cNvPr id="60" name="Straight Connector 59"/>
          <p:cNvCxnSpPr/>
          <p:nvPr/>
        </p:nvCxnSpPr>
        <p:spPr bwMode="auto">
          <a:xfrm>
            <a:off x="7153275" y="3251155"/>
            <a:ext cx="0" cy="323850"/>
          </a:xfrm>
          <a:prstGeom prst="line">
            <a:avLst/>
          </a:prstGeom>
          <a:solidFill>
            <a:schemeClr val="bg1"/>
          </a:solidFill>
          <a:ln w="3175" cap="flat" cmpd="sng" algn="ctr">
            <a:solidFill>
              <a:schemeClr val="tx1"/>
            </a:solidFill>
            <a:prstDash val="lgDash"/>
            <a:round/>
            <a:headEnd type="none" w="med" len="med"/>
            <a:tailEnd type="none" w="med" len="med"/>
          </a:ln>
          <a:effectLst/>
        </p:spPr>
      </p:cxnSp>
      <p:cxnSp>
        <p:nvCxnSpPr>
          <p:cNvPr id="61" name="Straight Connector 60"/>
          <p:cNvCxnSpPr/>
          <p:nvPr/>
        </p:nvCxnSpPr>
        <p:spPr bwMode="auto">
          <a:xfrm>
            <a:off x="7743825" y="4394155"/>
            <a:ext cx="0" cy="323850"/>
          </a:xfrm>
          <a:prstGeom prst="line">
            <a:avLst/>
          </a:prstGeom>
          <a:solidFill>
            <a:schemeClr val="bg1"/>
          </a:solidFill>
          <a:ln w="3175" cap="flat" cmpd="sng" algn="ctr">
            <a:solidFill>
              <a:schemeClr val="tx1"/>
            </a:solidFill>
            <a:prstDash val="lgDash"/>
            <a:round/>
            <a:headEnd type="none" w="med" len="med"/>
            <a:tailEnd type="none" w="med" len="med"/>
          </a:ln>
          <a:effectLst/>
        </p:spPr>
      </p:cxnSp>
      <p:graphicFrame>
        <p:nvGraphicFramePr>
          <p:cNvPr id="9" name="Object 61"/>
          <p:cNvGraphicFramePr>
            <a:graphicFrameLocks/>
          </p:cNvGraphicFramePr>
          <p:nvPr>
            <p:extLst>
              <p:ext uri="{D42A27DB-BD31-4B8C-83A1-F6EECF244321}">
                <p14:modId xmlns:p14="http://schemas.microsoft.com/office/powerpoint/2010/main" val="4156160840"/>
              </p:ext>
            </p:extLst>
          </p:nvPr>
        </p:nvGraphicFramePr>
        <p:xfrm>
          <a:off x="6413500" y="2206579"/>
          <a:ext cx="1593899" cy="3546552"/>
        </p:xfrm>
        <a:graphic>
          <a:graphicData uri="http://schemas.openxmlformats.org/drawingml/2006/chart">
            <c:chart xmlns:c="http://schemas.openxmlformats.org/drawingml/2006/chart" xmlns:r="http://schemas.openxmlformats.org/officeDocument/2006/relationships" r:id="rId9"/>
          </a:graphicData>
        </a:graphic>
      </p:graphicFrame>
      <p:sp>
        <p:nvSpPr>
          <p:cNvPr id="36" name="Text Placeholder 9"/>
          <p:cNvSpPr>
            <a:spLocks noGrp="1"/>
          </p:cNvSpPr>
          <p:nvPr/>
        </p:nvSpPr>
        <p:spPr bwMode="gray">
          <a:xfrm>
            <a:off x="7178675" y="2751093"/>
            <a:ext cx="341313" cy="182563"/>
          </a:xfrm>
          <a:prstGeom prst="rect">
            <a:avLst/>
          </a:prstGeom>
          <a:noFill/>
          <a:extLst>
            <a:ext uri="{909E8E84-426E-40DD-AFC4-6F175D3DCCD1}">
              <a14:hiddenFill xmlns:a14="http://schemas.microsoft.com/office/drawing/2010/main">
                <a:solidFill>
                  <a:scrgbClr r="0" g="0" b="0"/>
                </a:solidFill>
              </a14:hiddenFill>
            </a:ext>
          </a:extLst>
        </p:spPr>
        <p:txBody>
          <a:bodyPr wrap="none" lIns="19050" tIns="0" rIns="1905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spcBef>
                <a:spcPct val="0"/>
              </a:spcBef>
              <a:buNone/>
            </a:pPr>
            <a:fld id="{1F91CA2D-B074-4F7E-8493-0BA0BF3A8F08}" type="datetime'''''''''''''''''''''4''''''''''''''''''''''5'''''''''''''''">
              <a:rPr lang="en-US" smtClean="0">
                <a:ea typeface="+mn-ea"/>
                <a:cs typeface="+mn-cs"/>
                <a:sym typeface="+mn-lt"/>
              </a:rPr>
              <a:pPr marL="0" indent="0">
                <a:spcBef>
                  <a:spcPct val="0"/>
                </a:spcBef>
                <a:buNone/>
              </a:pPr>
              <a:t>45</a:t>
            </a:fld>
            <a:r>
              <a:rPr lang="en-US" dirty="0" smtClean="0">
                <a:ea typeface="+mn-ea"/>
                <a:cs typeface="+mn-cs"/>
                <a:sym typeface="+mn-lt"/>
              </a:rPr>
              <a:t>%</a:t>
            </a:r>
            <a:endParaRPr lang="de-DE" dirty="0">
              <a:ea typeface="+mn-ea"/>
              <a:cs typeface="+mn-cs"/>
              <a:sym typeface="+mn-lt"/>
            </a:endParaRPr>
          </a:p>
        </p:txBody>
      </p:sp>
      <p:sp>
        <p:nvSpPr>
          <p:cNvPr id="37" name="Text Placeholder 10"/>
          <p:cNvSpPr>
            <a:spLocks noGrp="1"/>
          </p:cNvSpPr>
          <p:nvPr/>
        </p:nvSpPr>
        <p:spPr bwMode="gray">
          <a:xfrm>
            <a:off x="7278688" y="3894093"/>
            <a:ext cx="341313" cy="182563"/>
          </a:xfrm>
          <a:prstGeom prst="rect">
            <a:avLst/>
          </a:prstGeom>
          <a:noFill/>
          <a:extLst>
            <a:ext uri="{909E8E84-426E-40DD-AFC4-6F175D3DCCD1}">
              <a14:hiddenFill xmlns:a14="http://schemas.microsoft.com/office/drawing/2010/main">
                <a:solidFill>
                  <a:scrgbClr r="0" g="0" b="0"/>
                </a:solidFill>
              </a14:hiddenFill>
            </a:ext>
          </a:extLst>
        </p:spPr>
        <p:txBody>
          <a:bodyPr wrap="none" lIns="19050" tIns="0" rIns="1905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835D2D47-A986-48FA-952A-409AEF3589ED}" type="datetime'''''''''''4''''''''''''''0'''''''''''''''''''''''''''">
              <a:rPr lang="en-US" smtClean="0">
                <a:ea typeface="+mn-ea"/>
                <a:cs typeface="+mn-cs"/>
                <a:sym typeface="+mn-lt"/>
              </a:rPr>
              <a:pPr marL="0" indent="0" algn="ctr">
                <a:spcBef>
                  <a:spcPct val="0"/>
                </a:spcBef>
                <a:buNone/>
              </a:pPr>
              <a:t>40</a:t>
            </a:fld>
            <a:r>
              <a:rPr lang="en-US" dirty="0" smtClean="0">
                <a:ea typeface="+mn-ea"/>
                <a:cs typeface="+mn-cs"/>
                <a:sym typeface="+mn-lt"/>
              </a:rPr>
              <a:t>%</a:t>
            </a:r>
            <a:endParaRPr lang="de-DE" dirty="0">
              <a:ea typeface="+mn-ea"/>
              <a:cs typeface="+mn-cs"/>
              <a:sym typeface="+mn-lt"/>
            </a:endParaRPr>
          </a:p>
        </p:txBody>
      </p:sp>
      <p:sp>
        <p:nvSpPr>
          <p:cNvPr id="38" name="Text Placeholder 11"/>
          <p:cNvSpPr>
            <a:spLocks noGrp="1"/>
          </p:cNvSpPr>
          <p:nvPr/>
        </p:nvSpPr>
        <p:spPr bwMode="gray">
          <a:xfrm>
            <a:off x="7683500" y="5037093"/>
            <a:ext cx="341313" cy="182563"/>
          </a:xfrm>
          <a:prstGeom prst="rect">
            <a:avLst/>
          </a:prstGeom>
          <a:solidFill>
            <a:schemeClr val="bg1"/>
          </a:solidFill>
        </p:spPr>
        <p:txBody>
          <a:bodyPr wrap="none" lIns="19050" tIns="0" rIns="19050" bIns="0" anchor="ctr"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1B896DA1-CEE6-49B3-AD1B-9DEA2624C37C}" type="datetime'''''''''1''''''''''''''''''''''''''''''''''''''5'''''''''''''">
              <a:rPr lang="en-US" smtClean="0">
                <a:ea typeface="+mn-ea"/>
                <a:cs typeface="+mn-cs"/>
                <a:sym typeface="+mn-lt"/>
              </a:rPr>
              <a:pPr marL="0" indent="0" algn="ctr">
                <a:spcBef>
                  <a:spcPct val="0"/>
                </a:spcBef>
                <a:buNone/>
              </a:pPr>
              <a:t>15</a:t>
            </a:fld>
            <a:r>
              <a:rPr lang="en-US" dirty="0" smtClean="0">
                <a:ea typeface="+mn-ea"/>
                <a:cs typeface="+mn-cs"/>
                <a:sym typeface="+mn-lt"/>
              </a:rPr>
              <a:t>%</a:t>
            </a:r>
            <a:endParaRPr lang="de-DE" dirty="0">
              <a:ea typeface="+mn-ea"/>
              <a:cs typeface="+mn-cs"/>
              <a:sym typeface="+mn-lt"/>
            </a:endParaRPr>
          </a:p>
        </p:txBody>
      </p:sp>
      <p:cxnSp>
        <p:nvCxnSpPr>
          <p:cNvPr id="64" name="Gerade Verbindung 28"/>
          <p:cNvCxnSpPr>
            <a:cxnSpLocks/>
          </p:cNvCxnSpPr>
          <p:nvPr/>
        </p:nvCxnSpPr>
        <p:spPr bwMode="auto">
          <a:xfrm>
            <a:off x="1736388" y="2121728"/>
            <a:ext cx="2081232" cy="1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66" name="Gerade Verbindung 28"/>
          <p:cNvCxnSpPr>
            <a:cxnSpLocks/>
          </p:cNvCxnSpPr>
          <p:nvPr/>
        </p:nvCxnSpPr>
        <p:spPr bwMode="auto">
          <a:xfrm>
            <a:off x="4059238" y="2121728"/>
            <a:ext cx="2081232" cy="1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68" name="Gerade Verbindung 28"/>
          <p:cNvCxnSpPr>
            <a:cxnSpLocks/>
          </p:cNvCxnSpPr>
          <p:nvPr/>
        </p:nvCxnSpPr>
        <p:spPr bwMode="auto">
          <a:xfrm>
            <a:off x="6411685" y="2121728"/>
            <a:ext cx="2081232" cy="18"/>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0" name="Textfeld 39"/>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Wie sollen Innovationsressourcen auf die Innovationstypen verteilt werden? Die optimale Verteilung unterscheidet sich je nach Industrie</a:t>
            </a:r>
            <a:endParaRPr lang="de-DE" sz="1600" b="1" dirty="0">
              <a:solidFill>
                <a:srgbClr val="002060"/>
              </a:solidFill>
            </a:endParaRPr>
          </a:p>
        </p:txBody>
      </p:sp>
      <p:sp>
        <p:nvSpPr>
          <p:cNvPr id="41" name="Textfeld 40"/>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42" name="Rectangle 1"/>
          <p:cNvSpPr>
            <a:spLocks noChangeArrowheads="1"/>
          </p:cNvSpPr>
          <p:nvPr/>
        </p:nvSpPr>
        <p:spPr bwMode="auto">
          <a:xfrm>
            <a:off x="369887" y="6337352"/>
            <a:ext cx="1654620"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err="1" smtClean="0">
                <a:solidFill>
                  <a:schemeClr val="bg1">
                    <a:lumMod val="50000"/>
                  </a:schemeClr>
                </a:solidFill>
              </a:rPr>
              <a:t>Nagji</a:t>
            </a:r>
            <a:r>
              <a:rPr lang="de-DE" sz="1050" dirty="0" smtClean="0">
                <a:solidFill>
                  <a:schemeClr val="bg1">
                    <a:lumMod val="50000"/>
                  </a:schemeClr>
                </a:solidFill>
              </a:rPr>
              <a:t>/Tuff </a:t>
            </a:r>
            <a:r>
              <a:rPr lang="de-DE" sz="1050" dirty="0">
                <a:solidFill>
                  <a:schemeClr val="bg1">
                    <a:lumMod val="50000"/>
                  </a:schemeClr>
                </a:solidFill>
              </a:rPr>
              <a:t>(2012</a:t>
            </a:r>
            <a:r>
              <a:rPr lang="de-DE" sz="1050" dirty="0" smtClean="0">
                <a:solidFill>
                  <a:schemeClr val="bg1">
                    <a:lumMod val="50000"/>
                  </a:schemeClr>
                </a:solidFill>
              </a:rPr>
              <a:t>)</a:t>
            </a:r>
            <a:endParaRPr lang="de-DE" sz="1050" dirty="0">
              <a:solidFill>
                <a:schemeClr val="bg1">
                  <a:lumMod val="50000"/>
                </a:schemeClr>
              </a:solidFill>
            </a:endParaRPr>
          </a:p>
        </p:txBody>
      </p:sp>
      <p:sp>
        <p:nvSpPr>
          <p:cNvPr id="43"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38</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2689437353"/>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uppieren 37"/>
          <p:cNvGrpSpPr/>
          <p:nvPr/>
        </p:nvGrpSpPr>
        <p:grpSpPr>
          <a:xfrm>
            <a:off x="480060" y="1657350"/>
            <a:ext cx="8172450" cy="4369952"/>
            <a:chOff x="-138213" y="1229445"/>
            <a:chExt cx="8983837" cy="5175047"/>
          </a:xfrm>
        </p:grpSpPr>
        <p:sp>
          <p:nvSpPr>
            <p:cNvPr id="6" name="Rechteck 5"/>
            <p:cNvSpPr/>
            <p:nvPr/>
          </p:nvSpPr>
          <p:spPr bwMode="auto">
            <a:xfrm>
              <a:off x="2773958" y="1326299"/>
              <a:ext cx="5881926" cy="3813137"/>
            </a:xfrm>
            <a:prstGeom prst="rect">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Textfeld 6"/>
            <p:cNvSpPr txBox="1"/>
            <p:nvPr/>
          </p:nvSpPr>
          <p:spPr>
            <a:xfrm>
              <a:off x="3564540" y="5235759"/>
              <a:ext cx="519021" cy="328032"/>
            </a:xfrm>
            <a:prstGeom prst="rect">
              <a:avLst/>
            </a:prstGeom>
            <a:noFill/>
          </p:spPr>
          <p:txBody>
            <a:bodyPr wrap="square" rtlCol="0">
              <a:spAutoFit/>
            </a:bodyPr>
            <a:lstStyle/>
            <a:p>
              <a:pPr algn="ctr"/>
              <a:r>
                <a:rPr lang="de-DE" sz="1200" dirty="0" smtClean="0"/>
                <a:t>10</a:t>
              </a:r>
              <a:endParaRPr lang="de-DE" sz="1200" dirty="0"/>
            </a:p>
          </p:txBody>
        </p:sp>
        <p:sp>
          <p:nvSpPr>
            <p:cNvPr id="8" name="Textfeld 7"/>
            <p:cNvSpPr txBox="1"/>
            <p:nvPr/>
          </p:nvSpPr>
          <p:spPr>
            <a:xfrm>
              <a:off x="4789940" y="5235759"/>
              <a:ext cx="600361" cy="328032"/>
            </a:xfrm>
            <a:prstGeom prst="rect">
              <a:avLst/>
            </a:prstGeom>
            <a:noFill/>
          </p:spPr>
          <p:txBody>
            <a:bodyPr wrap="square" rtlCol="0">
              <a:spAutoFit/>
            </a:bodyPr>
            <a:lstStyle/>
            <a:p>
              <a:pPr algn="ctr"/>
              <a:r>
                <a:rPr lang="de-DE" sz="1200" dirty="0" smtClean="0"/>
                <a:t>15</a:t>
              </a:r>
              <a:endParaRPr lang="de-DE" sz="1200" dirty="0"/>
            </a:p>
          </p:txBody>
        </p:sp>
        <p:sp>
          <p:nvSpPr>
            <p:cNvPr id="9" name="Textfeld 8"/>
            <p:cNvSpPr txBox="1"/>
            <p:nvPr/>
          </p:nvSpPr>
          <p:spPr>
            <a:xfrm>
              <a:off x="6015341" y="5251216"/>
              <a:ext cx="530922" cy="328032"/>
            </a:xfrm>
            <a:prstGeom prst="rect">
              <a:avLst/>
            </a:prstGeom>
            <a:noFill/>
          </p:spPr>
          <p:txBody>
            <a:bodyPr wrap="square" rtlCol="0">
              <a:spAutoFit/>
            </a:bodyPr>
            <a:lstStyle/>
            <a:p>
              <a:pPr algn="ctr"/>
              <a:r>
                <a:rPr lang="de-DE" sz="1200" dirty="0" smtClean="0"/>
                <a:t>20</a:t>
              </a:r>
              <a:endParaRPr lang="de-DE" sz="1200" dirty="0"/>
            </a:p>
          </p:txBody>
        </p:sp>
        <p:sp>
          <p:nvSpPr>
            <p:cNvPr id="10" name="Textfeld 9"/>
            <p:cNvSpPr txBox="1"/>
            <p:nvPr/>
          </p:nvSpPr>
          <p:spPr>
            <a:xfrm>
              <a:off x="7240743" y="5235759"/>
              <a:ext cx="562001" cy="328032"/>
            </a:xfrm>
            <a:prstGeom prst="rect">
              <a:avLst/>
            </a:prstGeom>
            <a:noFill/>
          </p:spPr>
          <p:txBody>
            <a:bodyPr wrap="square" rtlCol="0">
              <a:spAutoFit/>
            </a:bodyPr>
            <a:lstStyle/>
            <a:p>
              <a:r>
                <a:rPr lang="de-DE" sz="1200" dirty="0" smtClean="0"/>
                <a:t>25</a:t>
              </a:r>
              <a:endParaRPr lang="de-DE" sz="1200" dirty="0"/>
            </a:p>
          </p:txBody>
        </p:sp>
        <p:sp>
          <p:nvSpPr>
            <p:cNvPr id="12" name="Textfeld 11"/>
            <p:cNvSpPr txBox="1"/>
            <p:nvPr/>
          </p:nvSpPr>
          <p:spPr>
            <a:xfrm>
              <a:off x="8280208" y="5251216"/>
              <a:ext cx="565416" cy="328032"/>
            </a:xfrm>
            <a:prstGeom prst="rect">
              <a:avLst/>
            </a:prstGeom>
            <a:noFill/>
          </p:spPr>
          <p:txBody>
            <a:bodyPr wrap="square" rtlCol="0">
              <a:spAutoFit/>
            </a:bodyPr>
            <a:lstStyle/>
            <a:p>
              <a:pPr algn="ctr"/>
              <a:r>
                <a:rPr lang="de-DE" sz="1200" dirty="0" smtClean="0"/>
                <a:t>30</a:t>
              </a:r>
              <a:endParaRPr lang="de-DE" sz="1200" dirty="0"/>
            </a:p>
          </p:txBody>
        </p:sp>
        <p:sp>
          <p:nvSpPr>
            <p:cNvPr id="13" name="Textfeld 12"/>
            <p:cNvSpPr txBox="1"/>
            <p:nvPr/>
          </p:nvSpPr>
          <p:spPr>
            <a:xfrm>
              <a:off x="2229746" y="4649994"/>
              <a:ext cx="496816" cy="291583"/>
            </a:xfrm>
            <a:prstGeom prst="rect">
              <a:avLst/>
            </a:prstGeom>
            <a:noFill/>
          </p:spPr>
          <p:txBody>
            <a:bodyPr wrap="square" rtlCol="0">
              <a:spAutoFit/>
            </a:bodyPr>
            <a:lstStyle/>
            <a:p>
              <a:pPr algn="ctr"/>
              <a:r>
                <a:rPr lang="de-DE" sz="1000" dirty="0" smtClean="0"/>
                <a:t>10</a:t>
              </a:r>
              <a:endParaRPr lang="de-DE" sz="1000" dirty="0"/>
            </a:p>
          </p:txBody>
        </p:sp>
        <p:sp>
          <p:nvSpPr>
            <p:cNvPr id="14" name="Textfeld 13"/>
            <p:cNvSpPr txBox="1"/>
            <p:nvPr/>
          </p:nvSpPr>
          <p:spPr>
            <a:xfrm>
              <a:off x="2229746" y="3864821"/>
              <a:ext cx="521945" cy="328032"/>
            </a:xfrm>
            <a:prstGeom prst="rect">
              <a:avLst/>
            </a:prstGeom>
            <a:noFill/>
          </p:spPr>
          <p:txBody>
            <a:bodyPr wrap="square" rtlCol="0">
              <a:spAutoFit/>
            </a:bodyPr>
            <a:lstStyle/>
            <a:p>
              <a:pPr algn="ctr"/>
              <a:r>
                <a:rPr lang="de-DE" sz="1200" dirty="0" smtClean="0"/>
                <a:t>15</a:t>
              </a:r>
              <a:endParaRPr lang="de-DE" sz="1200" dirty="0"/>
            </a:p>
          </p:txBody>
        </p:sp>
        <p:sp>
          <p:nvSpPr>
            <p:cNvPr id="15" name="Textfeld 14"/>
            <p:cNvSpPr txBox="1"/>
            <p:nvPr/>
          </p:nvSpPr>
          <p:spPr>
            <a:xfrm>
              <a:off x="2229746" y="3210509"/>
              <a:ext cx="484251" cy="328032"/>
            </a:xfrm>
            <a:prstGeom prst="rect">
              <a:avLst/>
            </a:prstGeom>
            <a:noFill/>
          </p:spPr>
          <p:txBody>
            <a:bodyPr wrap="square" rtlCol="0">
              <a:spAutoFit/>
            </a:bodyPr>
            <a:lstStyle/>
            <a:p>
              <a:pPr algn="ctr"/>
              <a:r>
                <a:rPr lang="de-DE" sz="1200" dirty="0" smtClean="0"/>
                <a:t>20</a:t>
              </a:r>
              <a:endParaRPr lang="de-DE" sz="1200" dirty="0"/>
            </a:p>
          </p:txBody>
        </p:sp>
        <p:sp>
          <p:nvSpPr>
            <p:cNvPr id="16" name="Textfeld 15"/>
            <p:cNvSpPr txBox="1"/>
            <p:nvPr/>
          </p:nvSpPr>
          <p:spPr>
            <a:xfrm>
              <a:off x="2229746" y="2556197"/>
              <a:ext cx="509380" cy="328032"/>
            </a:xfrm>
            <a:prstGeom prst="rect">
              <a:avLst/>
            </a:prstGeom>
            <a:noFill/>
          </p:spPr>
          <p:txBody>
            <a:bodyPr wrap="square" rtlCol="0">
              <a:spAutoFit/>
            </a:bodyPr>
            <a:lstStyle/>
            <a:p>
              <a:pPr algn="ctr"/>
              <a:r>
                <a:rPr lang="de-DE" sz="1200" dirty="0" smtClean="0"/>
                <a:t>25</a:t>
              </a:r>
              <a:endParaRPr lang="de-DE" sz="1200" dirty="0"/>
            </a:p>
          </p:txBody>
        </p:sp>
        <p:sp>
          <p:nvSpPr>
            <p:cNvPr id="17" name="Textfeld 16"/>
            <p:cNvSpPr txBox="1"/>
            <p:nvPr/>
          </p:nvSpPr>
          <p:spPr>
            <a:xfrm>
              <a:off x="2229746" y="1901884"/>
              <a:ext cx="521945" cy="328032"/>
            </a:xfrm>
            <a:prstGeom prst="rect">
              <a:avLst/>
            </a:prstGeom>
            <a:noFill/>
          </p:spPr>
          <p:txBody>
            <a:bodyPr wrap="square" rtlCol="0">
              <a:spAutoFit/>
            </a:bodyPr>
            <a:lstStyle/>
            <a:p>
              <a:pPr algn="ctr"/>
              <a:r>
                <a:rPr lang="de-DE" sz="1200" dirty="0" smtClean="0"/>
                <a:t>30</a:t>
              </a:r>
              <a:endParaRPr lang="de-DE" sz="1200" dirty="0"/>
            </a:p>
          </p:txBody>
        </p:sp>
        <p:sp>
          <p:nvSpPr>
            <p:cNvPr id="19" name="Textfeld 18"/>
            <p:cNvSpPr txBox="1"/>
            <p:nvPr/>
          </p:nvSpPr>
          <p:spPr>
            <a:xfrm>
              <a:off x="2229746" y="1229445"/>
              <a:ext cx="484251" cy="328032"/>
            </a:xfrm>
            <a:prstGeom prst="rect">
              <a:avLst/>
            </a:prstGeom>
            <a:noFill/>
          </p:spPr>
          <p:txBody>
            <a:bodyPr wrap="square" rtlCol="0">
              <a:spAutoFit/>
            </a:bodyPr>
            <a:lstStyle/>
            <a:p>
              <a:pPr algn="ctr"/>
              <a:r>
                <a:rPr lang="de-DE" sz="1200" dirty="0" smtClean="0"/>
                <a:t>35</a:t>
              </a:r>
              <a:endParaRPr lang="de-DE" sz="1200" dirty="0"/>
            </a:p>
          </p:txBody>
        </p:sp>
        <p:sp>
          <p:nvSpPr>
            <p:cNvPr id="20" name="Freihandform 19"/>
            <p:cNvSpPr/>
            <p:nvPr/>
          </p:nvSpPr>
          <p:spPr bwMode="auto">
            <a:xfrm>
              <a:off x="2767760" y="3505873"/>
              <a:ext cx="2805058" cy="1631641"/>
            </a:xfrm>
            <a:custGeom>
              <a:avLst/>
              <a:gdLst>
                <a:gd name="connsiteX0" fmla="*/ 0 w 2667000"/>
                <a:gd name="connsiteY0" fmla="*/ 0 h 1803400"/>
                <a:gd name="connsiteX1" fmla="*/ 368300 w 2667000"/>
                <a:gd name="connsiteY1" fmla="*/ 12700 h 1803400"/>
                <a:gd name="connsiteX2" fmla="*/ 762000 w 2667000"/>
                <a:gd name="connsiteY2" fmla="*/ 38100 h 1803400"/>
                <a:gd name="connsiteX3" fmla="*/ 1092200 w 2667000"/>
                <a:gd name="connsiteY3" fmla="*/ 139700 h 1803400"/>
                <a:gd name="connsiteX4" fmla="*/ 1397000 w 2667000"/>
                <a:gd name="connsiteY4" fmla="*/ 330200 h 1803400"/>
                <a:gd name="connsiteX5" fmla="*/ 1714500 w 2667000"/>
                <a:gd name="connsiteY5" fmla="*/ 571500 h 1803400"/>
                <a:gd name="connsiteX6" fmla="*/ 2044700 w 2667000"/>
                <a:gd name="connsiteY6" fmla="*/ 876300 h 1803400"/>
                <a:gd name="connsiteX7" fmla="*/ 2298700 w 2667000"/>
                <a:gd name="connsiteY7" fmla="*/ 1104900 h 1803400"/>
                <a:gd name="connsiteX8" fmla="*/ 2501900 w 2667000"/>
                <a:gd name="connsiteY8" fmla="*/ 1295400 h 1803400"/>
                <a:gd name="connsiteX9" fmla="*/ 2590800 w 2667000"/>
                <a:gd name="connsiteY9" fmla="*/ 1498600 h 1803400"/>
                <a:gd name="connsiteX10" fmla="*/ 2654300 w 2667000"/>
                <a:gd name="connsiteY10" fmla="*/ 1676400 h 1803400"/>
                <a:gd name="connsiteX11" fmla="*/ 2667000 w 2667000"/>
                <a:gd name="connsiteY11"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092200 w 2667000"/>
                <a:gd name="connsiteY3" fmla="*/ 139700 h 1803400"/>
                <a:gd name="connsiteX4" fmla="*/ 1397000 w 2667000"/>
                <a:gd name="connsiteY4" fmla="*/ 330200 h 1803400"/>
                <a:gd name="connsiteX5" fmla="*/ 1714500 w 2667000"/>
                <a:gd name="connsiteY5" fmla="*/ 571500 h 1803400"/>
                <a:gd name="connsiteX6" fmla="*/ 2044700 w 2667000"/>
                <a:gd name="connsiteY6" fmla="*/ 876300 h 1803400"/>
                <a:gd name="connsiteX7" fmla="*/ 2298700 w 2667000"/>
                <a:gd name="connsiteY7" fmla="*/ 1104900 h 1803400"/>
                <a:gd name="connsiteX8" fmla="*/ 2501900 w 2667000"/>
                <a:gd name="connsiteY8" fmla="*/ 1295400 h 1803400"/>
                <a:gd name="connsiteX9" fmla="*/ 2590800 w 2667000"/>
                <a:gd name="connsiteY9" fmla="*/ 1498600 h 1803400"/>
                <a:gd name="connsiteX10" fmla="*/ 2654300 w 2667000"/>
                <a:gd name="connsiteY10" fmla="*/ 1676400 h 1803400"/>
                <a:gd name="connsiteX11" fmla="*/ 2667000 w 2667000"/>
                <a:gd name="connsiteY11"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092200 w 2667000"/>
                <a:gd name="connsiteY3" fmla="*/ 139700 h 1803400"/>
                <a:gd name="connsiteX4" fmla="*/ 1536700 w 2667000"/>
                <a:gd name="connsiteY4" fmla="*/ 381000 h 1803400"/>
                <a:gd name="connsiteX5" fmla="*/ 1714500 w 2667000"/>
                <a:gd name="connsiteY5" fmla="*/ 571500 h 1803400"/>
                <a:gd name="connsiteX6" fmla="*/ 2044700 w 2667000"/>
                <a:gd name="connsiteY6" fmla="*/ 876300 h 1803400"/>
                <a:gd name="connsiteX7" fmla="*/ 2298700 w 2667000"/>
                <a:gd name="connsiteY7" fmla="*/ 1104900 h 1803400"/>
                <a:gd name="connsiteX8" fmla="*/ 2501900 w 2667000"/>
                <a:gd name="connsiteY8" fmla="*/ 1295400 h 1803400"/>
                <a:gd name="connsiteX9" fmla="*/ 2590800 w 2667000"/>
                <a:gd name="connsiteY9" fmla="*/ 1498600 h 1803400"/>
                <a:gd name="connsiteX10" fmla="*/ 2654300 w 2667000"/>
                <a:gd name="connsiteY10" fmla="*/ 1676400 h 1803400"/>
                <a:gd name="connsiteX11" fmla="*/ 2667000 w 2667000"/>
                <a:gd name="connsiteY11"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206500 w 2667000"/>
                <a:gd name="connsiteY3" fmla="*/ 190500 h 1803400"/>
                <a:gd name="connsiteX4" fmla="*/ 1536700 w 2667000"/>
                <a:gd name="connsiteY4" fmla="*/ 381000 h 1803400"/>
                <a:gd name="connsiteX5" fmla="*/ 1714500 w 2667000"/>
                <a:gd name="connsiteY5" fmla="*/ 571500 h 1803400"/>
                <a:gd name="connsiteX6" fmla="*/ 2044700 w 2667000"/>
                <a:gd name="connsiteY6" fmla="*/ 876300 h 1803400"/>
                <a:gd name="connsiteX7" fmla="*/ 2298700 w 2667000"/>
                <a:gd name="connsiteY7" fmla="*/ 1104900 h 1803400"/>
                <a:gd name="connsiteX8" fmla="*/ 2501900 w 2667000"/>
                <a:gd name="connsiteY8" fmla="*/ 1295400 h 1803400"/>
                <a:gd name="connsiteX9" fmla="*/ 2590800 w 2667000"/>
                <a:gd name="connsiteY9" fmla="*/ 1498600 h 1803400"/>
                <a:gd name="connsiteX10" fmla="*/ 2654300 w 2667000"/>
                <a:gd name="connsiteY10" fmla="*/ 1676400 h 1803400"/>
                <a:gd name="connsiteX11" fmla="*/ 2667000 w 2667000"/>
                <a:gd name="connsiteY11"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206500 w 2667000"/>
                <a:gd name="connsiteY3" fmla="*/ 190500 h 1803400"/>
                <a:gd name="connsiteX4" fmla="*/ 1536700 w 2667000"/>
                <a:gd name="connsiteY4" fmla="*/ 381000 h 1803400"/>
                <a:gd name="connsiteX5" fmla="*/ 1765300 w 2667000"/>
                <a:gd name="connsiteY5" fmla="*/ 571500 h 1803400"/>
                <a:gd name="connsiteX6" fmla="*/ 2044700 w 2667000"/>
                <a:gd name="connsiteY6" fmla="*/ 876300 h 1803400"/>
                <a:gd name="connsiteX7" fmla="*/ 2298700 w 2667000"/>
                <a:gd name="connsiteY7" fmla="*/ 1104900 h 1803400"/>
                <a:gd name="connsiteX8" fmla="*/ 2501900 w 2667000"/>
                <a:gd name="connsiteY8" fmla="*/ 1295400 h 1803400"/>
                <a:gd name="connsiteX9" fmla="*/ 2590800 w 2667000"/>
                <a:gd name="connsiteY9" fmla="*/ 1498600 h 1803400"/>
                <a:gd name="connsiteX10" fmla="*/ 2654300 w 2667000"/>
                <a:gd name="connsiteY10" fmla="*/ 1676400 h 1803400"/>
                <a:gd name="connsiteX11" fmla="*/ 2667000 w 2667000"/>
                <a:gd name="connsiteY11"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206500 w 2667000"/>
                <a:gd name="connsiteY3" fmla="*/ 190500 h 1803400"/>
                <a:gd name="connsiteX4" fmla="*/ 1536700 w 2667000"/>
                <a:gd name="connsiteY4" fmla="*/ 381000 h 1803400"/>
                <a:gd name="connsiteX5" fmla="*/ 1765300 w 2667000"/>
                <a:gd name="connsiteY5" fmla="*/ 571500 h 1803400"/>
                <a:gd name="connsiteX6" fmla="*/ 2044700 w 2667000"/>
                <a:gd name="connsiteY6" fmla="*/ 876300 h 1803400"/>
                <a:gd name="connsiteX7" fmla="*/ 2095500 w 2667000"/>
                <a:gd name="connsiteY7" fmla="*/ 850900 h 1803400"/>
                <a:gd name="connsiteX8" fmla="*/ 2298700 w 2667000"/>
                <a:gd name="connsiteY8" fmla="*/ 1104900 h 1803400"/>
                <a:gd name="connsiteX9" fmla="*/ 2501900 w 2667000"/>
                <a:gd name="connsiteY9" fmla="*/ 1295400 h 1803400"/>
                <a:gd name="connsiteX10" fmla="*/ 2590800 w 2667000"/>
                <a:gd name="connsiteY10" fmla="*/ 1498600 h 1803400"/>
                <a:gd name="connsiteX11" fmla="*/ 2654300 w 2667000"/>
                <a:gd name="connsiteY11" fmla="*/ 1676400 h 1803400"/>
                <a:gd name="connsiteX12" fmla="*/ 2667000 w 2667000"/>
                <a:gd name="connsiteY12"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206500 w 2667000"/>
                <a:gd name="connsiteY3" fmla="*/ 190500 h 1803400"/>
                <a:gd name="connsiteX4" fmla="*/ 1536700 w 2667000"/>
                <a:gd name="connsiteY4" fmla="*/ 381000 h 1803400"/>
                <a:gd name="connsiteX5" fmla="*/ 1765300 w 2667000"/>
                <a:gd name="connsiteY5" fmla="*/ 571500 h 1803400"/>
                <a:gd name="connsiteX6" fmla="*/ 2057400 w 2667000"/>
                <a:gd name="connsiteY6" fmla="*/ 812800 h 1803400"/>
                <a:gd name="connsiteX7" fmla="*/ 2095500 w 2667000"/>
                <a:gd name="connsiteY7" fmla="*/ 850900 h 1803400"/>
                <a:gd name="connsiteX8" fmla="*/ 2298700 w 2667000"/>
                <a:gd name="connsiteY8" fmla="*/ 1104900 h 1803400"/>
                <a:gd name="connsiteX9" fmla="*/ 2501900 w 2667000"/>
                <a:gd name="connsiteY9" fmla="*/ 1295400 h 1803400"/>
                <a:gd name="connsiteX10" fmla="*/ 2590800 w 2667000"/>
                <a:gd name="connsiteY10" fmla="*/ 1498600 h 1803400"/>
                <a:gd name="connsiteX11" fmla="*/ 2654300 w 2667000"/>
                <a:gd name="connsiteY11" fmla="*/ 1676400 h 1803400"/>
                <a:gd name="connsiteX12" fmla="*/ 2667000 w 2667000"/>
                <a:gd name="connsiteY12"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206500 w 2667000"/>
                <a:gd name="connsiteY3" fmla="*/ 190500 h 1803400"/>
                <a:gd name="connsiteX4" fmla="*/ 1536700 w 2667000"/>
                <a:gd name="connsiteY4" fmla="*/ 381000 h 1803400"/>
                <a:gd name="connsiteX5" fmla="*/ 1765300 w 2667000"/>
                <a:gd name="connsiteY5" fmla="*/ 571500 h 1803400"/>
                <a:gd name="connsiteX6" fmla="*/ 2057400 w 2667000"/>
                <a:gd name="connsiteY6" fmla="*/ 812800 h 1803400"/>
                <a:gd name="connsiteX7" fmla="*/ 2159000 w 2667000"/>
                <a:gd name="connsiteY7" fmla="*/ 901700 h 1803400"/>
                <a:gd name="connsiteX8" fmla="*/ 2298700 w 2667000"/>
                <a:gd name="connsiteY8" fmla="*/ 1104900 h 1803400"/>
                <a:gd name="connsiteX9" fmla="*/ 2501900 w 2667000"/>
                <a:gd name="connsiteY9" fmla="*/ 1295400 h 1803400"/>
                <a:gd name="connsiteX10" fmla="*/ 2590800 w 2667000"/>
                <a:gd name="connsiteY10" fmla="*/ 1498600 h 1803400"/>
                <a:gd name="connsiteX11" fmla="*/ 2654300 w 2667000"/>
                <a:gd name="connsiteY11" fmla="*/ 1676400 h 1803400"/>
                <a:gd name="connsiteX12" fmla="*/ 2667000 w 2667000"/>
                <a:gd name="connsiteY12"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206500 w 2667000"/>
                <a:gd name="connsiteY3" fmla="*/ 190500 h 1803400"/>
                <a:gd name="connsiteX4" fmla="*/ 1536700 w 2667000"/>
                <a:gd name="connsiteY4" fmla="*/ 381000 h 1803400"/>
                <a:gd name="connsiteX5" fmla="*/ 1765300 w 2667000"/>
                <a:gd name="connsiteY5" fmla="*/ 571500 h 1803400"/>
                <a:gd name="connsiteX6" fmla="*/ 2057400 w 2667000"/>
                <a:gd name="connsiteY6" fmla="*/ 812800 h 1803400"/>
                <a:gd name="connsiteX7" fmla="*/ 2159000 w 2667000"/>
                <a:gd name="connsiteY7" fmla="*/ 901700 h 1803400"/>
                <a:gd name="connsiteX8" fmla="*/ 2324100 w 2667000"/>
                <a:gd name="connsiteY8" fmla="*/ 1066800 h 1803400"/>
                <a:gd name="connsiteX9" fmla="*/ 2501900 w 2667000"/>
                <a:gd name="connsiteY9" fmla="*/ 1295400 h 1803400"/>
                <a:gd name="connsiteX10" fmla="*/ 2590800 w 2667000"/>
                <a:gd name="connsiteY10" fmla="*/ 1498600 h 1803400"/>
                <a:gd name="connsiteX11" fmla="*/ 2654300 w 2667000"/>
                <a:gd name="connsiteY11" fmla="*/ 1676400 h 1803400"/>
                <a:gd name="connsiteX12" fmla="*/ 2667000 w 2667000"/>
                <a:gd name="connsiteY12"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206500 w 2667000"/>
                <a:gd name="connsiteY3" fmla="*/ 190500 h 1803400"/>
                <a:gd name="connsiteX4" fmla="*/ 1549400 w 2667000"/>
                <a:gd name="connsiteY4" fmla="*/ 342900 h 1803400"/>
                <a:gd name="connsiteX5" fmla="*/ 1765300 w 2667000"/>
                <a:gd name="connsiteY5" fmla="*/ 571500 h 1803400"/>
                <a:gd name="connsiteX6" fmla="*/ 2057400 w 2667000"/>
                <a:gd name="connsiteY6" fmla="*/ 812800 h 1803400"/>
                <a:gd name="connsiteX7" fmla="*/ 2159000 w 2667000"/>
                <a:gd name="connsiteY7" fmla="*/ 901700 h 1803400"/>
                <a:gd name="connsiteX8" fmla="*/ 2324100 w 2667000"/>
                <a:gd name="connsiteY8" fmla="*/ 1066800 h 1803400"/>
                <a:gd name="connsiteX9" fmla="*/ 2501900 w 2667000"/>
                <a:gd name="connsiteY9" fmla="*/ 1295400 h 1803400"/>
                <a:gd name="connsiteX10" fmla="*/ 2590800 w 2667000"/>
                <a:gd name="connsiteY10" fmla="*/ 1498600 h 1803400"/>
                <a:gd name="connsiteX11" fmla="*/ 2654300 w 2667000"/>
                <a:gd name="connsiteY11" fmla="*/ 1676400 h 1803400"/>
                <a:gd name="connsiteX12" fmla="*/ 2667000 w 2667000"/>
                <a:gd name="connsiteY12"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206500 w 2667000"/>
                <a:gd name="connsiteY3" fmla="*/ 190500 h 1803400"/>
                <a:gd name="connsiteX4" fmla="*/ 1549400 w 2667000"/>
                <a:gd name="connsiteY4" fmla="*/ 342900 h 1803400"/>
                <a:gd name="connsiteX5" fmla="*/ 1765300 w 2667000"/>
                <a:gd name="connsiteY5" fmla="*/ 520700 h 1803400"/>
                <a:gd name="connsiteX6" fmla="*/ 2057400 w 2667000"/>
                <a:gd name="connsiteY6" fmla="*/ 812800 h 1803400"/>
                <a:gd name="connsiteX7" fmla="*/ 2159000 w 2667000"/>
                <a:gd name="connsiteY7" fmla="*/ 901700 h 1803400"/>
                <a:gd name="connsiteX8" fmla="*/ 2324100 w 2667000"/>
                <a:gd name="connsiteY8" fmla="*/ 1066800 h 1803400"/>
                <a:gd name="connsiteX9" fmla="*/ 2501900 w 2667000"/>
                <a:gd name="connsiteY9" fmla="*/ 1295400 h 1803400"/>
                <a:gd name="connsiteX10" fmla="*/ 2590800 w 2667000"/>
                <a:gd name="connsiteY10" fmla="*/ 1498600 h 1803400"/>
                <a:gd name="connsiteX11" fmla="*/ 2654300 w 2667000"/>
                <a:gd name="connsiteY11" fmla="*/ 1676400 h 1803400"/>
                <a:gd name="connsiteX12" fmla="*/ 2667000 w 2667000"/>
                <a:gd name="connsiteY12" fmla="*/ 1803400 h 1803400"/>
                <a:gd name="connsiteX0" fmla="*/ 0 w 2667000"/>
                <a:gd name="connsiteY0" fmla="*/ 0 h 1803400"/>
                <a:gd name="connsiteX1" fmla="*/ 368300 w 2667000"/>
                <a:gd name="connsiteY1" fmla="*/ 12700 h 1803400"/>
                <a:gd name="connsiteX2" fmla="*/ 876300 w 2667000"/>
                <a:gd name="connsiteY2" fmla="*/ 76200 h 1803400"/>
                <a:gd name="connsiteX3" fmla="*/ 1206500 w 2667000"/>
                <a:gd name="connsiteY3" fmla="*/ 190500 h 1803400"/>
                <a:gd name="connsiteX4" fmla="*/ 1549400 w 2667000"/>
                <a:gd name="connsiteY4" fmla="*/ 342900 h 1803400"/>
                <a:gd name="connsiteX5" fmla="*/ 1765300 w 2667000"/>
                <a:gd name="connsiteY5" fmla="*/ 520700 h 1803400"/>
                <a:gd name="connsiteX6" fmla="*/ 2044700 w 2667000"/>
                <a:gd name="connsiteY6" fmla="*/ 762000 h 1803400"/>
                <a:gd name="connsiteX7" fmla="*/ 2159000 w 2667000"/>
                <a:gd name="connsiteY7" fmla="*/ 901700 h 1803400"/>
                <a:gd name="connsiteX8" fmla="*/ 2324100 w 2667000"/>
                <a:gd name="connsiteY8" fmla="*/ 1066800 h 1803400"/>
                <a:gd name="connsiteX9" fmla="*/ 2501900 w 2667000"/>
                <a:gd name="connsiteY9" fmla="*/ 1295400 h 1803400"/>
                <a:gd name="connsiteX10" fmla="*/ 2590800 w 2667000"/>
                <a:gd name="connsiteY10" fmla="*/ 1498600 h 1803400"/>
                <a:gd name="connsiteX11" fmla="*/ 2654300 w 2667000"/>
                <a:gd name="connsiteY11" fmla="*/ 1676400 h 1803400"/>
                <a:gd name="connsiteX12" fmla="*/ 2667000 w 2667000"/>
                <a:gd name="connsiteY12" fmla="*/ 1803400 h 18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67000" h="1803400">
                  <a:moveTo>
                    <a:pt x="0" y="0"/>
                  </a:moveTo>
                  <a:lnTo>
                    <a:pt x="368300" y="12700"/>
                  </a:lnTo>
                  <a:lnTo>
                    <a:pt x="876300" y="76200"/>
                  </a:lnTo>
                  <a:lnTo>
                    <a:pt x="1206500" y="190500"/>
                  </a:lnTo>
                  <a:lnTo>
                    <a:pt x="1549400" y="342900"/>
                  </a:lnTo>
                  <a:lnTo>
                    <a:pt x="1765300" y="520700"/>
                  </a:lnTo>
                  <a:lnTo>
                    <a:pt x="2044700" y="762000"/>
                  </a:lnTo>
                  <a:cubicBezTo>
                    <a:pt x="2057400" y="770467"/>
                    <a:pt x="2146300" y="893233"/>
                    <a:pt x="2159000" y="901700"/>
                  </a:cubicBezTo>
                  <a:lnTo>
                    <a:pt x="2324100" y="1066800"/>
                  </a:lnTo>
                  <a:lnTo>
                    <a:pt x="2501900" y="1295400"/>
                  </a:lnTo>
                  <a:lnTo>
                    <a:pt x="2590800" y="1498600"/>
                  </a:lnTo>
                  <a:lnTo>
                    <a:pt x="2654300" y="1676400"/>
                  </a:lnTo>
                  <a:lnTo>
                    <a:pt x="2667000" y="1803400"/>
                  </a:lnTo>
                </a:path>
              </a:pathLst>
            </a:cu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1" name="Freihandform 20"/>
            <p:cNvSpPr/>
            <p:nvPr/>
          </p:nvSpPr>
          <p:spPr bwMode="auto">
            <a:xfrm>
              <a:off x="2767760" y="2259161"/>
              <a:ext cx="3356051" cy="2878352"/>
            </a:xfrm>
            <a:custGeom>
              <a:avLst/>
              <a:gdLst>
                <a:gd name="connsiteX0" fmla="*/ 0 w 3190875"/>
                <a:gd name="connsiteY0" fmla="*/ 0 h 3181350"/>
                <a:gd name="connsiteX1" fmla="*/ 1009650 w 3190875"/>
                <a:gd name="connsiteY1" fmla="*/ 285750 h 3181350"/>
                <a:gd name="connsiteX2" fmla="*/ 1781175 w 3190875"/>
                <a:gd name="connsiteY2" fmla="*/ 771525 h 3181350"/>
                <a:gd name="connsiteX3" fmla="*/ 2447925 w 3190875"/>
                <a:gd name="connsiteY3" fmla="*/ 1371600 h 3181350"/>
                <a:gd name="connsiteX4" fmla="*/ 2838450 w 3190875"/>
                <a:gd name="connsiteY4" fmla="*/ 2019300 h 3181350"/>
                <a:gd name="connsiteX5" fmla="*/ 3190875 w 3190875"/>
                <a:gd name="connsiteY5" fmla="*/ 3181350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0875" h="3181350">
                  <a:moveTo>
                    <a:pt x="0" y="0"/>
                  </a:moveTo>
                  <a:lnTo>
                    <a:pt x="1009650" y="285750"/>
                  </a:lnTo>
                  <a:lnTo>
                    <a:pt x="1781175" y="771525"/>
                  </a:lnTo>
                  <a:lnTo>
                    <a:pt x="2447925" y="1371600"/>
                  </a:lnTo>
                  <a:lnTo>
                    <a:pt x="2838450" y="2019300"/>
                  </a:lnTo>
                  <a:lnTo>
                    <a:pt x="3190875" y="3181350"/>
                  </a:lnTo>
                </a:path>
              </a:pathLst>
            </a:cu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2" name="Freihandform 21"/>
            <p:cNvSpPr/>
            <p:nvPr/>
          </p:nvSpPr>
          <p:spPr bwMode="auto">
            <a:xfrm>
              <a:off x="4758016" y="1345672"/>
              <a:ext cx="2366171" cy="3795125"/>
            </a:xfrm>
            <a:custGeom>
              <a:avLst/>
              <a:gdLst>
                <a:gd name="connsiteX0" fmla="*/ 0 w 2249714"/>
                <a:gd name="connsiteY0" fmla="*/ 0 h 4194629"/>
                <a:gd name="connsiteX1" fmla="*/ 653143 w 2249714"/>
                <a:gd name="connsiteY1" fmla="*/ 522514 h 4194629"/>
                <a:gd name="connsiteX2" fmla="*/ 1175657 w 2249714"/>
                <a:gd name="connsiteY2" fmla="*/ 1117600 h 4194629"/>
                <a:gd name="connsiteX3" fmla="*/ 1567543 w 2249714"/>
                <a:gd name="connsiteY3" fmla="*/ 1756229 h 4194629"/>
                <a:gd name="connsiteX4" fmla="*/ 1843314 w 2249714"/>
                <a:gd name="connsiteY4" fmla="*/ 2438400 h 4194629"/>
                <a:gd name="connsiteX5" fmla="*/ 2017486 w 2249714"/>
                <a:gd name="connsiteY5" fmla="*/ 3106057 h 4194629"/>
                <a:gd name="connsiteX6" fmla="*/ 2249714 w 2249714"/>
                <a:gd name="connsiteY6" fmla="*/ 4194629 h 419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9714" h="4194629">
                  <a:moveTo>
                    <a:pt x="0" y="0"/>
                  </a:moveTo>
                  <a:lnTo>
                    <a:pt x="653143" y="522514"/>
                  </a:lnTo>
                  <a:lnTo>
                    <a:pt x="1175657" y="1117600"/>
                  </a:lnTo>
                  <a:lnTo>
                    <a:pt x="1567543" y="1756229"/>
                  </a:lnTo>
                  <a:lnTo>
                    <a:pt x="1843314" y="2438400"/>
                  </a:lnTo>
                  <a:lnTo>
                    <a:pt x="2017486" y="3106057"/>
                  </a:lnTo>
                  <a:lnTo>
                    <a:pt x="2249714" y="4194629"/>
                  </a:lnTo>
                </a:path>
              </a:pathLst>
            </a:cu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Freihandform 22"/>
            <p:cNvSpPr/>
            <p:nvPr/>
          </p:nvSpPr>
          <p:spPr bwMode="auto">
            <a:xfrm>
              <a:off x="6385963" y="1345672"/>
              <a:ext cx="1877670" cy="3795125"/>
            </a:xfrm>
            <a:custGeom>
              <a:avLst/>
              <a:gdLst>
                <a:gd name="connsiteX0" fmla="*/ 0 w 2249714"/>
                <a:gd name="connsiteY0" fmla="*/ 0 h 4194629"/>
                <a:gd name="connsiteX1" fmla="*/ 653143 w 2249714"/>
                <a:gd name="connsiteY1" fmla="*/ 522514 h 4194629"/>
                <a:gd name="connsiteX2" fmla="*/ 1175657 w 2249714"/>
                <a:gd name="connsiteY2" fmla="*/ 1117600 h 4194629"/>
                <a:gd name="connsiteX3" fmla="*/ 1567543 w 2249714"/>
                <a:gd name="connsiteY3" fmla="*/ 1756229 h 4194629"/>
                <a:gd name="connsiteX4" fmla="*/ 1843314 w 2249714"/>
                <a:gd name="connsiteY4" fmla="*/ 2438400 h 4194629"/>
                <a:gd name="connsiteX5" fmla="*/ 2017486 w 2249714"/>
                <a:gd name="connsiteY5" fmla="*/ 3106057 h 4194629"/>
                <a:gd name="connsiteX6" fmla="*/ 2249714 w 2249714"/>
                <a:gd name="connsiteY6" fmla="*/ 4194629 h 4194629"/>
                <a:gd name="connsiteX0" fmla="*/ 0 w 2249714"/>
                <a:gd name="connsiteY0" fmla="*/ 0 h 4194629"/>
                <a:gd name="connsiteX1" fmla="*/ 653143 w 2249714"/>
                <a:gd name="connsiteY1" fmla="*/ 522514 h 4194629"/>
                <a:gd name="connsiteX2" fmla="*/ 1219199 w 2249714"/>
                <a:gd name="connsiteY2" fmla="*/ 1016000 h 4194629"/>
                <a:gd name="connsiteX3" fmla="*/ 1567543 w 2249714"/>
                <a:gd name="connsiteY3" fmla="*/ 1756229 h 4194629"/>
                <a:gd name="connsiteX4" fmla="*/ 1843314 w 2249714"/>
                <a:gd name="connsiteY4" fmla="*/ 2438400 h 4194629"/>
                <a:gd name="connsiteX5" fmla="*/ 2017486 w 2249714"/>
                <a:gd name="connsiteY5" fmla="*/ 3106057 h 4194629"/>
                <a:gd name="connsiteX6" fmla="*/ 2249714 w 2249714"/>
                <a:gd name="connsiteY6" fmla="*/ 4194629 h 4194629"/>
                <a:gd name="connsiteX0" fmla="*/ 0 w 2249714"/>
                <a:gd name="connsiteY0" fmla="*/ 0 h 4194629"/>
                <a:gd name="connsiteX1" fmla="*/ 653143 w 2249714"/>
                <a:gd name="connsiteY1" fmla="*/ 522514 h 4194629"/>
                <a:gd name="connsiteX2" fmla="*/ 1219199 w 2249714"/>
                <a:gd name="connsiteY2" fmla="*/ 1016000 h 4194629"/>
                <a:gd name="connsiteX3" fmla="*/ 1567543 w 2249714"/>
                <a:gd name="connsiteY3" fmla="*/ 1756229 h 4194629"/>
                <a:gd name="connsiteX4" fmla="*/ 1843314 w 2249714"/>
                <a:gd name="connsiteY4" fmla="*/ 2438400 h 4194629"/>
                <a:gd name="connsiteX5" fmla="*/ 2017486 w 2249714"/>
                <a:gd name="connsiteY5" fmla="*/ 3106057 h 4194629"/>
                <a:gd name="connsiteX6" fmla="*/ 2249714 w 2249714"/>
                <a:gd name="connsiteY6" fmla="*/ 4194629 h 4194629"/>
                <a:gd name="connsiteX0" fmla="*/ 0 w 2249714"/>
                <a:gd name="connsiteY0" fmla="*/ 0 h 4194629"/>
                <a:gd name="connsiteX1" fmla="*/ 841829 w 2249714"/>
                <a:gd name="connsiteY1" fmla="*/ 406400 h 4194629"/>
                <a:gd name="connsiteX2" fmla="*/ 1219199 w 2249714"/>
                <a:gd name="connsiteY2" fmla="*/ 1016000 h 4194629"/>
                <a:gd name="connsiteX3" fmla="*/ 1567543 w 2249714"/>
                <a:gd name="connsiteY3" fmla="*/ 1756229 h 4194629"/>
                <a:gd name="connsiteX4" fmla="*/ 1843314 w 2249714"/>
                <a:gd name="connsiteY4" fmla="*/ 2438400 h 4194629"/>
                <a:gd name="connsiteX5" fmla="*/ 2017486 w 2249714"/>
                <a:gd name="connsiteY5" fmla="*/ 3106057 h 4194629"/>
                <a:gd name="connsiteX6" fmla="*/ 2249714 w 2249714"/>
                <a:gd name="connsiteY6" fmla="*/ 4194629 h 4194629"/>
                <a:gd name="connsiteX0" fmla="*/ 0 w 1785256"/>
                <a:gd name="connsiteY0" fmla="*/ 0 h 4194629"/>
                <a:gd name="connsiteX1" fmla="*/ 377371 w 1785256"/>
                <a:gd name="connsiteY1" fmla="*/ 406400 h 4194629"/>
                <a:gd name="connsiteX2" fmla="*/ 754741 w 1785256"/>
                <a:gd name="connsiteY2" fmla="*/ 1016000 h 4194629"/>
                <a:gd name="connsiteX3" fmla="*/ 1103085 w 1785256"/>
                <a:gd name="connsiteY3" fmla="*/ 1756229 h 4194629"/>
                <a:gd name="connsiteX4" fmla="*/ 1378856 w 1785256"/>
                <a:gd name="connsiteY4" fmla="*/ 2438400 h 4194629"/>
                <a:gd name="connsiteX5" fmla="*/ 1553028 w 1785256"/>
                <a:gd name="connsiteY5" fmla="*/ 3106057 h 4194629"/>
                <a:gd name="connsiteX6" fmla="*/ 1785256 w 1785256"/>
                <a:gd name="connsiteY6" fmla="*/ 4194629 h 4194629"/>
                <a:gd name="connsiteX0" fmla="*/ 0 w 1785256"/>
                <a:gd name="connsiteY0" fmla="*/ 0 h 4194629"/>
                <a:gd name="connsiteX1" fmla="*/ 449943 w 1785256"/>
                <a:gd name="connsiteY1" fmla="*/ 464457 h 4194629"/>
                <a:gd name="connsiteX2" fmla="*/ 754741 w 1785256"/>
                <a:gd name="connsiteY2" fmla="*/ 1016000 h 4194629"/>
                <a:gd name="connsiteX3" fmla="*/ 1103085 w 1785256"/>
                <a:gd name="connsiteY3" fmla="*/ 1756229 h 4194629"/>
                <a:gd name="connsiteX4" fmla="*/ 1378856 w 1785256"/>
                <a:gd name="connsiteY4" fmla="*/ 2438400 h 4194629"/>
                <a:gd name="connsiteX5" fmla="*/ 1553028 w 1785256"/>
                <a:gd name="connsiteY5" fmla="*/ 3106057 h 4194629"/>
                <a:gd name="connsiteX6" fmla="*/ 1785256 w 1785256"/>
                <a:gd name="connsiteY6" fmla="*/ 4194629 h 4194629"/>
                <a:gd name="connsiteX0" fmla="*/ 0 w 1785256"/>
                <a:gd name="connsiteY0" fmla="*/ 0 h 4194629"/>
                <a:gd name="connsiteX1" fmla="*/ 449943 w 1785256"/>
                <a:gd name="connsiteY1" fmla="*/ 464457 h 4194629"/>
                <a:gd name="connsiteX2" fmla="*/ 754741 w 1785256"/>
                <a:gd name="connsiteY2" fmla="*/ 1016000 h 4194629"/>
                <a:gd name="connsiteX3" fmla="*/ 1103085 w 1785256"/>
                <a:gd name="connsiteY3" fmla="*/ 1756229 h 4194629"/>
                <a:gd name="connsiteX4" fmla="*/ 1378856 w 1785256"/>
                <a:gd name="connsiteY4" fmla="*/ 2438400 h 4194629"/>
                <a:gd name="connsiteX5" fmla="*/ 1553028 w 1785256"/>
                <a:gd name="connsiteY5" fmla="*/ 3106057 h 4194629"/>
                <a:gd name="connsiteX6" fmla="*/ 1785256 w 1785256"/>
                <a:gd name="connsiteY6" fmla="*/ 4194629 h 419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5256" h="4194629">
                  <a:moveTo>
                    <a:pt x="0" y="0"/>
                  </a:moveTo>
                  <a:lnTo>
                    <a:pt x="449943" y="464457"/>
                  </a:lnTo>
                  <a:cubicBezTo>
                    <a:pt x="595085" y="657981"/>
                    <a:pt x="595085" y="706362"/>
                    <a:pt x="754741" y="1016000"/>
                  </a:cubicBezTo>
                  <a:lnTo>
                    <a:pt x="1103085" y="1756229"/>
                  </a:lnTo>
                  <a:lnTo>
                    <a:pt x="1378856" y="2438400"/>
                  </a:lnTo>
                  <a:lnTo>
                    <a:pt x="1553028" y="3106057"/>
                  </a:lnTo>
                  <a:lnTo>
                    <a:pt x="1785256" y="4194629"/>
                  </a:lnTo>
                </a:path>
              </a:pathLst>
            </a:cu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4" name="Textfeld 23"/>
            <p:cNvSpPr txBox="1"/>
            <p:nvPr/>
          </p:nvSpPr>
          <p:spPr>
            <a:xfrm>
              <a:off x="2940790" y="4184042"/>
              <a:ext cx="1426747" cy="276999"/>
            </a:xfrm>
            <a:prstGeom prst="rect">
              <a:avLst/>
            </a:prstGeom>
            <a:noFill/>
          </p:spPr>
          <p:txBody>
            <a:bodyPr wrap="square" rtlCol="0">
              <a:spAutoFit/>
            </a:bodyPr>
            <a:lstStyle/>
            <a:p>
              <a:pPr algn="ctr"/>
              <a:r>
                <a:rPr lang="de-DE" sz="1200" b="1" dirty="0" smtClean="0"/>
                <a:t>25-40%</a:t>
              </a:r>
              <a:endParaRPr lang="de-DE" sz="1200" b="1" dirty="0"/>
            </a:p>
          </p:txBody>
        </p:sp>
        <p:sp>
          <p:nvSpPr>
            <p:cNvPr id="25" name="Textfeld 24"/>
            <p:cNvSpPr txBox="1"/>
            <p:nvPr/>
          </p:nvSpPr>
          <p:spPr>
            <a:xfrm>
              <a:off x="3687922" y="3259428"/>
              <a:ext cx="1426747" cy="276999"/>
            </a:xfrm>
            <a:prstGeom prst="rect">
              <a:avLst/>
            </a:prstGeom>
            <a:noFill/>
          </p:spPr>
          <p:txBody>
            <a:bodyPr wrap="square" rtlCol="0">
              <a:spAutoFit/>
            </a:bodyPr>
            <a:lstStyle/>
            <a:p>
              <a:pPr algn="ctr"/>
              <a:r>
                <a:rPr lang="de-DE" sz="1200" b="1" dirty="0" smtClean="0"/>
                <a:t>40-50%</a:t>
              </a:r>
              <a:endParaRPr lang="de-DE" sz="1200" b="1" dirty="0"/>
            </a:p>
          </p:txBody>
        </p:sp>
        <p:sp>
          <p:nvSpPr>
            <p:cNvPr id="26" name="Textfeld 25"/>
            <p:cNvSpPr txBox="1"/>
            <p:nvPr/>
          </p:nvSpPr>
          <p:spPr>
            <a:xfrm>
              <a:off x="4758439" y="2634781"/>
              <a:ext cx="1426747" cy="276999"/>
            </a:xfrm>
            <a:prstGeom prst="rect">
              <a:avLst/>
            </a:prstGeom>
            <a:noFill/>
          </p:spPr>
          <p:txBody>
            <a:bodyPr wrap="square" rtlCol="0">
              <a:spAutoFit/>
            </a:bodyPr>
            <a:lstStyle/>
            <a:p>
              <a:pPr algn="ctr"/>
              <a:r>
                <a:rPr lang="de-DE" sz="1200" b="1" dirty="0" smtClean="0"/>
                <a:t>45-60%</a:t>
              </a:r>
              <a:endParaRPr lang="de-DE" sz="1200" b="1" dirty="0"/>
            </a:p>
          </p:txBody>
        </p:sp>
        <p:sp>
          <p:nvSpPr>
            <p:cNvPr id="27" name="Textfeld 26"/>
            <p:cNvSpPr txBox="1"/>
            <p:nvPr/>
          </p:nvSpPr>
          <p:spPr>
            <a:xfrm>
              <a:off x="5853639" y="2077219"/>
              <a:ext cx="1426747" cy="276999"/>
            </a:xfrm>
            <a:prstGeom prst="rect">
              <a:avLst/>
            </a:prstGeom>
            <a:noFill/>
          </p:spPr>
          <p:txBody>
            <a:bodyPr wrap="square" rtlCol="0">
              <a:spAutoFit/>
            </a:bodyPr>
            <a:lstStyle/>
            <a:p>
              <a:pPr algn="ctr"/>
              <a:r>
                <a:rPr lang="de-DE" sz="1200" b="1" dirty="0" smtClean="0"/>
                <a:t>60-75%</a:t>
              </a:r>
              <a:endParaRPr lang="de-DE" sz="1200" b="1" dirty="0"/>
            </a:p>
          </p:txBody>
        </p:sp>
        <p:sp>
          <p:nvSpPr>
            <p:cNvPr id="28" name="Textfeld 27"/>
            <p:cNvSpPr txBox="1"/>
            <p:nvPr/>
          </p:nvSpPr>
          <p:spPr>
            <a:xfrm>
              <a:off x="7191710" y="1675775"/>
              <a:ext cx="1426747" cy="276999"/>
            </a:xfrm>
            <a:prstGeom prst="rect">
              <a:avLst/>
            </a:prstGeom>
            <a:noFill/>
          </p:spPr>
          <p:txBody>
            <a:bodyPr wrap="square" rtlCol="0">
              <a:spAutoFit/>
            </a:bodyPr>
            <a:lstStyle/>
            <a:p>
              <a:pPr algn="ctr"/>
              <a:r>
                <a:rPr lang="de-DE" sz="1200" b="1" dirty="0" smtClean="0"/>
                <a:t>75-95%</a:t>
              </a:r>
              <a:endParaRPr lang="de-DE" sz="1200" b="1" dirty="0"/>
            </a:p>
          </p:txBody>
        </p:sp>
        <p:sp>
          <p:nvSpPr>
            <p:cNvPr id="30" name="Textfeld 29"/>
            <p:cNvSpPr txBox="1"/>
            <p:nvPr/>
          </p:nvSpPr>
          <p:spPr>
            <a:xfrm>
              <a:off x="1248589" y="4732961"/>
              <a:ext cx="1085608" cy="461665"/>
            </a:xfrm>
            <a:prstGeom prst="rect">
              <a:avLst/>
            </a:prstGeom>
            <a:noFill/>
          </p:spPr>
          <p:txBody>
            <a:bodyPr wrap="square" rtlCol="0">
              <a:spAutoFit/>
            </a:bodyPr>
            <a:lstStyle/>
            <a:p>
              <a:pPr algn="ctr"/>
              <a:r>
                <a:rPr lang="de-DE" sz="1200" dirty="0" smtClean="0"/>
                <a:t>Bisherige Angebote</a:t>
              </a:r>
              <a:endParaRPr lang="de-DE" sz="1200" dirty="0"/>
            </a:p>
          </p:txBody>
        </p:sp>
        <p:sp>
          <p:nvSpPr>
            <p:cNvPr id="31" name="Textfeld 30"/>
            <p:cNvSpPr txBox="1"/>
            <p:nvPr/>
          </p:nvSpPr>
          <p:spPr>
            <a:xfrm>
              <a:off x="1248589" y="2898305"/>
              <a:ext cx="1085608" cy="646331"/>
            </a:xfrm>
            <a:prstGeom prst="rect">
              <a:avLst/>
            </a:prstGeom>
            <a:noFill/>
          </p:spPr>
          <p:txBody>
            <a:bodyPr wrap="square" rtlCol="0">
              <a:spAutoFit/>
            </a:bodyPr>
            <a:lstStyle/>
            <a:p>
              <a:pPr algn="ctr"/>
              <a:r>
                <a:rPr lang="de-DE" sz="1200" dirty="0" smtClean="0"/>
                <a:t>Verwandt zu bisherigen Angeboten</a:t>
              </a:r>
              <a:endParaRPr lang="de-DE" sz="1200" dirty="0"/>
            </a:p>
          </p:txBody>
        </p:sp>
        <p:sp>
          <p:nvSpPr>
            <p:cNvPr id="32" name="Textfeld 31"/>
            <p:cNvSpPr txBox="1"/>
            <p:nvPr/>
          </p:nvSpPr>
          <p:spPr>
            <a:xfrm>
              <a:off x="1222368" y="1248315"/>
              <a:ext cx="1085608" cy="461665"/>
            </a:xfrm>
            <a:prstGeom prst="rect">
              <a:avLst/>
            </a:prstGeom>
            <a:noFill/>
          </p:spPr>
          <p:txBody>
            <a:bodyPr wrap="square" rtlCol="0">
              <a:spAutoFit/>
            </a:bodyPr>
            <a:lstStyle/>
            <a:p>
              <a:pPr algn="ctr"/>
              <a:r>
                <a:rPr lang="de-DE" sz="1200" dirty="0" smtClean="0"/>
                <a:t>Neue Angebote</a:t>
              </a:r>
              <a:endParaRPr lang="de-DE" sz="1200" dirty="0"/>
            </a:p>
          </p:txBody>
        </p:sp>
        <p:sp>
          <p:nvSpPr>
            <p:cNvPr id="35" name="Textfeld 34"/>
            <p:cNvSpPr txBox="1"/>
            <p:nvPr/>
          </p:nvSpPr>
          <p:spPr>
            <a:xfrm>
              <a:off x="2721314" y="5533118"/>
              <a:ext cx="1085608" cy="461665"/>
            </a:xfrm>
            <a:prstGeom prst="rect">
              <a:avLst/>
            </a:prstGeom>
            <a:noFill/>
          </p:spPr>
          <p:txBody>
            <a:bodyPr wrap="square" rtlCol="0">
              <a:spAutoFit/>
            </a:bodyPr>
            <a:lstStyle/>
            <a:p>
              <a:pPr algn="ctr"/>
              <a:r>
                <a:rPr lang="de-DE" sz="1200" dirty="0" smtClean="0"/>
                <a:t>Bisheriger Markt</a:t>
              </a:r>
              <a:endParaRPr lang="de-DE" sz="1200" dirty="0"/>
            </a:p>
          </p:txBody>
        </p:sp>
        <p:sp>
          <p:nvSpPr>
            <p:cNvPr id="36" name="Textfeld 35"/>
            <p:cNvSpPr txBox="1"/>
            <p:nvPr/>
          </p:nvSpPr>
          <p:spPr>
            <a:xfrm>
              <a:off x="4942360" y="5533118"/>
              <a:ext cx="1643029" cy="461665"/>
            </a:xfrm>
            <a:prstGeom prst="rect">
              <a:avLst/>
            </a:prstGeom>
            <a:noFill/>
          </p:spPr>
          <p:txBody>
            <a:bodyPr wrap="square" rtlCol="0">
              <a:spAutoFit/>
            </a:bodyPr>
            <a:lstStyle/>
            <a:p>
              <a:pPr algn="ctr"/>
              <a:r>
                <a:rPr lang="de-DE" sz="1200" dirty="0" smtClean="0"/>
                <a:t>Verwandt zum bisherigen Markt</a:t>
              </a:r>
              <a:endParaRPr lang="de-DE" sz="1200" dirty="0"/>
            </a:p>
          </p:txBody>
        </p:sp>
        <p:sp>
          <p:nvSpPr>
            <p:cNvPr id="37" name="Textfeld 36"/>
            <p:cNvSpPr txBox="1"/>
            <p:nvPr/>
          </p:nvSpPr>
          <p:spPr>
            <a:xfrm>
              <a:off x="7720828" y="5533118"/>
              <a:ext cx="1085608" cy="276999"/>
            </a:xfrm>
            <a:prstGeom prst="rect">
              <a:avLst/>
            </a:prstGeom>
            <a:noFill/>
          </p:spPr>
          <p:txBody>
            <a:bodyPr wrap="square" rtlCol="0">
              <a:spAutoFit/>
            </a:bodyPr>
            <a:lstStyle/>
            <a:p>
              <a:pPr algn="ctr"/>
              <a:r>
                <a:rPr lang="de-DE" sz="1200" dirty="0" smtClean="0"/>
                <a:t>Neuer Markt</a:t>
              </a:r>
              <a:endParaRPr lang="de-DE" sz="1200" dirty="0"/>
            </a:p>
          </p:txBody>
        </p:sp>
        <p:cxnSp>
          <p:nvCxnSpPr>
            <p:cNvPr id="94" name="Gerade Verbindung 93"/>
            <p:cNvCxnSpPr/>
            <p:nvPr/>
          </p:nvCxnSpPr>
          <p:spPr bwMode="auto">
            <a:xfrm>
              <a:off x="1170910" y="1326995"/>
              <a:ext cx="11151" cy="382486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6" name="Gerade Verbindung 95"/>
            <p:cNvCxnSpPr/>
            <p:nvPr/>
          </p:nvCxnSpPr>
          <p:spPr bwMode="auto">
            <a:xfrm>
              <a:off x="2765502" y="6053141"/>
              <a:ext cx="5887844"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97" name="Textfeld 96"/>
            <p:cNvSpPr txBox="1"/>
            <p:nvPr/>
          </p:nvSpPr>
          <p:spPr>
            <a:xfrm>
              <a:off x="-138213" y="2932768"/>
              <a:ext cx="1309091" cy="984095"/>
            </a:xfrm>
            <a:prstGeom prst="rect">
              <a:avLst/>
            </a:prstGeom>
            <a:noFill/>
          </p:spPr>
          <p:txBody>
            <a:bodyPr wrap="square" rtlCol="0">
              <a:spAutoFit/>
            </a:bodyPr>
            <a:lstStyle/>
            <a:p>
              <a:pPr algn="ctr"/>
              <a:r>
                <a:rPr lang="de-DE" sz="1200" b="1" dirty="0" smtClean="0"/>
                <a:t>Produkt-/ Technologie-</a:t>
              </a:r>
              <a:r>
                <a:rPr lang="de-DE" sz="1200" b="1" dirty="0" err="1" smtClean="0"/>
                <a:t>fokus</a:t>
              </a:r>
              <a:r>
                <a:rPr lang="de-DE" sz="1200" b="1" dirty="0" smtClean="0"/>
                <a:t> der Innovation</a:t>
              </a:r>
              <a:endParaRPr lang="de-DE" sz="1200" b="1" dirty="0"/>
            </a:p>
          </p:txBody>
        </p:sp>
        <p:sp>
          <p:nvSpPr>
            <p:cNvPr id="98" name="Textfeld 97"/>
            <p:cNvSpPr txBox="1"/>
            <p:nvPr/>
          </p:nvSpPr>
          <p:spPr>
            <a:xfrm>
              <a:off x="4606563" y="6127493"/>
              <a:ext cx="2205722" cy="276999"/>
            </a:xfrm>
            <a:prstGeom prst="rect">
              <a:avLst/>
            </a:prstGeom>
            <a:noFill/>
          </p:spPr>
          <p:txBody>
            <a:bodyPr wrap="square" rtlCol="0">
              <a:spAutoFit/>
            </a:bodyPr>
            <a:lstStyle/>
            <a:p>
              <a:pPr algn="ctr"/>
              <a:r>
                <a:rPr lang="de-DE" sz="1200" b="1" dirty="0" smtClean="0"/>
                <a:t>Marktfokus der Innovation</a:t>
              </a:r>
              <a:endParaRPr lang="de-DE" sz="1200" b="1" dirty="0"/>
            </a:p>
          </p:txBody>
        </p:sp>
      </p:grpSp>
      <p:sp>
        <p:nvSpPr>
          <p:cNvPr id="39" name="Textfeld 38"/>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Die Innovationstypen unterscheiden sich in ihren </a:t>
            </a:r>
            <a:r>
              <a:rPr lang="de-DE" sz="1600" b="1" dirty="0" err="1" smtClean="0">
                <a:solidFill>
                  <a:srgbClr val="002060"/>
                </a:solidFill>
              </a:rPr>
              <a:t>Scheiterwahrscheinlichkeiten</a:t>
            </a:r>
            <a:r>
              <a:rPr lang="de-DE" sz="1600" b="1" dirty="0" smtClean="0">
                <a:solidFill>
                  <a:srgbClr val="002060"/>
                </a:solidFill>
              </a:rPr>
              <a:t>. Die Wahrscheinlichkeit des Scheiterns insbesondere in unbekannten Märkten ist hoch</a:t>
            </a:r>
            <a:endParaRPr lang="de-DE" sz="1600" b="1" dirty="0">
              <a:solidFill>
                <a:srgbClr val="002060"/>
              </a:solidFill>
            </a:endParaRPr>
          </a:p>
        </p:txBody>
      </p:sp>
      <p:sp>
        <p:nvSpPr>
          <p:cNvPr id="40" name="Textfeld 39"/>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41" name="Rectangle 1"/>
          <p:cNvSpPr>
            <a:spLocks noChangeArrowheads="1"/>
          </p:cNvSpPr>
          <p:nvPr/>
        </p:nvSpPr>
        <p:spPr bwMode="auto">
          <a:xfrm>
            <a:off x="369887" y="6337352"/>
            <a:ext cx="1317990"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Day </a:t>
            </a:r>
            <a:r>
              <a:rPr lang="de-DE" sz="1050" dirty="0">
                <a:solidFill>
                  <a:schemeClr val="bg1">
                    <a:lumMod val="50000"/>
                  </a:schemeClr>
                </a:solidFill>
              </a:rPr>
              <a:t>(</a:t>
            </a:r>
            <a:r>
              <a:rPr lang="de-DE" sz="1050" dirty="0" smtClean="0">
                <a:solidFill>
                  <a:schemeClr val="bg1">
                    <a:lumMod val="50000"/>
                  </a:schemeClr>
                </a:solidFill>
              </a:rPr>
              <a:t>2007)</a:t>
            </a:r>
            <a:endParaRPr lang="de-DE" sz="1050" dirty="0">
              <a:solidFill>
                <a:schemeClr val="bg1">
                  <a:lumMod val="50000"/>
                </a:schemeClr>
              </a:solidFill>
            </a:endParaRPr>
          </a:p>
        </p:txBody>
      </p:sp>
      <p:sp>
        <p:nvSpPr>
          <p:cNvPr id="42"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39</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385769654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7"/>
          <p:cNvSpPr>
            <a:spLocks noChangeArrowheads="1"/>
          </p:cNvSpPr>
          <p:nvPr/>
        </p:nvSpPr>
        <p:spPr bwMode="gray">
          <a:xfrm>
            <a:off x="574153" y="2841169"/>
            <a:ext cx="1273175" cy="1273175"/>
          </a:xfrm>
          <a:prstGeom prst="ellipse">
            <a:avLst/>
          </a:prstGeom>
          <a:solidFill>
            <a:schemeClr val="accent2">
              <a:lumMod val="20000"/>
              <a:lumOff val="80000"/>
            </a:schemeClr>
          </a:solidFill>
          <a:ln w="9525">
            <a:solidFill>
              <a:schemeClr val="tx1"/>
            </a:solidFill>
            <a:round/>
            <a:headEnd/>
            <a:tailEnd/>
          </a:ln>
        </p:spPr>
        <p:txBody>
          <a:bodyPr wrap="none" anchor="ctr">
            <a:prstTxWarp prst="textNoShape">
              <a:avLst/>
            </a:prstTxWarp>
          </a:bodyPr>
          <a:lstStyle/>
          <a:p>
            <a:endParaRPr lang="de-DE"/>
          </a:p>
        </p:txBody>
      </p:sp>
      <p:grpSp>
        <p:nvGrpSpPr>
          <p:cNvPr id="2" name="Group 8"/>
          <p:cNvGrpSpPr>
            <a:grpSpLocks/>
          </p:cNvGrpSpPr>
          <p:nvPr/>
        </p:nvGrpSpPr>
        <p:grpSpPr bwMode="auto">
          <a:xfrm>
            <a:off x="992459" y="2959437"/>
            <a:ext cx="436563" cy="1036638"/>
            <a:chOff x="334" y="1937"/>
            <a:chExt cx="275" cy="653"/>
          </a:xfrm>
          <a:solidFill>
            <a:schemeClr val="bg1">
              <a:lumMod val="95000"/>
            </a:schemeClr>
          </a:solidFill>
        </p:grpSpPr>
        <p:sp>
          <p:nvSpPr>
            <p:cNvPr id="5" name="AutoShape 9"/>
            <p:cNvSpPr>
              <a:spLocks noChangeArrowheads="1"/>
            </p:cNvSpPr>
            <p:nvPr/>
          </p:nvSpPr>
          <p:spPr bwMode="gray">
            <a:xfrm>
              <a:off x="334" y="1937"/>
              <a:ext cx="275" cy="425"/>
            </a:xfrm>
            <a:custGeom>
              <a:avLst/>
              <a:gdLst>
                <a:gd name="T0" fmla="*/ 241 w 21600"/>
                <a:gd name="T1" fmla="*/ 213 h 21600"/>
                <a:gd name="T2" fmla="*/ 138 w 21600"/>
                <a:gd name="T3" fmla="*/ 425 h 21600"/>
                <a:gd name="T4" fmla="*/ 34 w 21600"/>
                <a:gd name="T5" fmla="*/ 213 h 21600"/>
                <a:gd name="T6" fmla="*/ 138 w 21600"/>
                <a:gd name="T7" fmla="*/ 0 h 21600"/>
                <a:gd name="T8" fmla="*/ 0 60000 65536"/>
                <a:gd name="T9" fmla="*/ 0 60000 65536"/>
                <a:gd name="T10" fmla="*/ 0 60000 65536"/>
                <a:gd name="T11" fmla="*/ 0 60000 65536"/>
                <a:gd name="T12" fmla="*/ 4477 w 21600"/>
                <a:gd name="T13" fmla="*/ 4523 h 21600"/>
                <a:gd name="T14" fmla="*/ 17123 w 21600"/>
                <a:gd name="T15" fmla="*/ 17077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grpFill/>
            <a:ln w="9525">
              <a:solidFill>
                <a:schemeClr val="tx1"/>
              </a:solidFill>
              <a:miter lim="800000"/>
              <a:headEnd/>
              <a:tailEnd/>
            </a:ln>
          </p:spPr>
          <p:txBody>
            <a:bodyPr wrap="none" anchor="ctr">
              <a:prstTxWarp prst="textNoShape">
                <a:avLst/>
              </a:prstTxWarp>
            </a:bodyPr>
            <a:lstStyle/>
            <a:p>
              <a:endParaRPr lang="de-DE"/>
            </a:p>
          </p:txBody>
        </p:sp>
        <p:sp>
          <p:nvSpPr>
            <p:cNvPr id="6" name="Oval 10"/>
            <p:cNvSpPr>
              <a:spLocks noChangeArrowheads="1"/>
            </p:cNvSpPr>
            <p:nvPr/>
          </p:nvSpPr>
          <p:spPr bwMode="gray">
            <a:xfrm>
              <a:off x="392" y="2431"/>
              <a:ext cx="159" cy="159"/>
            </a:xfrm>
            <a:prstGeom prst="ellipse">
              <a:avLst/>
            </a:prstGeom>
            <a:grpFill/>
            <a:ln w="9525">
              <a:solidFill>
                <a:schemeClr val="tx1"/>
              </a:solidFill>
              <a:round/>
              <a:headEnd/>
              <a:tailEnd/>
            </a:ln>
          </p:spPr>
          <p:txBody>
            <a:bodyPr wrap="none" anchor="ctr">
              <a:prstTxWarp prst="textNoShape">
                <a:avLst/>
              </a:prstTxWarp>
            </a:bodyPr>
            <a:lstStyle/>
            <a:p>
              <a:endParaRPr lang="de-DE"/>
            </a:p>
          </p:txBody>
        </p:sp>
      </p:grpSp>
      <p:cxnSp>
        <p:nvCxnSpPr>
          <p:cNvPr id="7" name="Gerade Verbindung 6"/>
          <p:cNvCxnSpPr>
            <a:stCxn id="3" idx="0"/>
          </p:cNvCxnSpPr>
          <p:nvPr/>
        </p:nvCxnSpPr>
        <p:spPr bwMode="auto">
          <a:xfrm flipV="1">
            <a:off x="1210741" y="1765011"/>
            <a:ext cx="636586" cy="107615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 name="Gerade Verbindung 7"/>
          <p:cNvCxnSpPr>
            <a:stCxn id="3" idx="4"/>
          </p:cNvCxnSpPr>
          <p:nvPr/>
        </p:nvCxnSpPr>
        <p:spPr bwMode="auto">
          <a:xfrm>
            <a:off x="1210741" y="4114344"/>
            <a:ext cx="636587" cy="10593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a:endCxn id="13" idx="2"/>
          </p:cNvCxnSpPr>
          <p:nvPr/>
        </p:nvCxnSpPr>
        <p:spPr bwMode="auto">
          <a:xfrm>
            <a:off x="1847328" y="5173654"/>
            <a:ext cx="6309060" cy="2381"/>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a:endCxn id="12" idx="0"/>
          </p:cNvCxnSpPr>
          <p:nvPr/>
        </p:nvCxnSpPr>
        <p:spPr bwMode="auto">
          <a:xfrm>
            <a:off x="1847328" y="1766597"/>
            <a:ext cx="6346688" cy="158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a:stCxn id="12" idx="2"/>
            <a:endCxn id="13" idx="0"/>
          </p:cNvCxnSpPr>
          <p:nvPr/>
        </p:nvCxnSpPr>
        <p:spPr bwMode="auto">
          <a:xfrm rot="5400000">
            <a:off x="6995747" y="3490129"/>
            <a:ext cx="2884175" cy="1"/>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Bogen 11"/>
          <p:cNvSpPr/>
          <p:nvPr/>
        </p:nvSpPr>
        <p:spPr bwMode="auto">
          <a:xfrm>
            <a:off x="7950198" y="1766597"/>
            <a:ext cx="487636" cy="562889"/>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
        <p:nvSpPr>
          <p:cNvPr id="13" name="Bogen 12"/>
          <p:cNvSpPr/>
          <p:nvPr/>
        </p:nvSpPr>
        <p:spPr bwMode="auto">
          <a:xfrm rot="5400000">
            <a:off x="7912570" y="4650772"/>
            <a:ext cx="487636" cy="562889"/>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
        <p:nvSpPr>
          <p:cNvPr id="14" name="Rechteck 13"/>
          <p:cNvSpPr/>
          <p:nvPr/>
        </p:nvSpPr>
        <p:spPr>
          <a:xfrm>
            <a:off x="2064929" y="2317365"/>
            <a:ext cx="6155301" cy="2462213"/>
          </a:xfrm>
          <a:prstGeom prst="rect">
            <a:avLst/>
          </a:prstGeom>
        </p:spPr>
        <p:txBody>
          <a:bodyPr wrap="square" anchor="ctr">
            <a:spAutoFit/>
          </a:bodyPr>
          <a:lstStyle/>
          <a:p>
            <a:pPr marL="184150" lvl="0" indent="-184150">
              <a:buFont typeface="Symbol" pitchFamily="18" charset="2"/>
              <a:buChar char="-"/>
            </a:pPr>
            <a:r>
              <a:rPr lang="de-DE" sz="1400" dirty="0" smtClean="0"/>
              <a:t>Was sind aktuelle Entwicklungstendenzen in vielen Industrien und was für Folgen haben sie?</a:t>
            </a:r>
          </a:p>
          <a:p>
            <a:pPr marL="184150" lvl="0" indent="-184150">
              <a:buFont typeface="Symbol" pitchFamily="18" charset="2"/>
              <a:buChar char="-"/>
            </a:pPr>
            <a:endParaRPr lang="de-DE" sz="1400" dirty="0" smtClean="0"/>
          </a:p>
          <a:p>
            <a:pPr marL="184150" lvl="0" indent="-184150">
              <a:buFont typeface="Symbol" pitchFamily="18" charset="2"/>
              <a:buChar char="-"/>
            </a:pPr>
            <a:r>
              <a:rPr lang="de-DE" sz="1400" dirty="0" smtClean="0"/>
              <a:t>Was macht unternehmerisches Verhalten aus und wie äußert es sich im etablierten Unternehmen?</a:t>
            </a:r>
          </a:p>
          <a:p>
            <a:pPr marL="184150" lvl="0" indent="-184150">
              <a:buFont typeface="Symbol" pitchFamily="18" charset="2"/>
              <a:buChar char="-"/>
            </a:pPr>
            <a:endParaRPr lang="de-DE" sz="1400" dirty="0" smtClean="0"/>
          </a:p>
          <a:p>
            <a:pPr marL="184150" lvl="0" indent="-184150">
              <a:buFont typeface="Symbol" pitchFamily="18" charset="2"/>
              <a:buChar char="-"/>
            </a:pPr>
            <a:r>
              <a:rPr lang="de-DE" sz="1400" dirty="0" smtClean="0"/>
              <a:t>Welche typischen und bewährten Managementpraktiken in etablierten Unternehmen stehen innovativen und unternehmerischen Verhaltensweisen entgegen?</a:t>
            </a:r>
          </a:p>
          <a:p>
            <a:pPr marL="184150" lvl="0" indent="-184150">
              <a:buFont typeface="Symbol" pitchFamily="18" charset="2"/>
              <a:buChar char="-"/>
            </a:pPr>
            <a:endParaRPr lang="de-DE" sz="1400" dirty="0" smtClean="0"/>
          </a:p>
          <a:p>
            <a:pPr marL="184150" lvl="0" indent="-184150">
              <a:buFont typeface="Arial"/>
              <a:buChar char="•"/>
            </a:pPr>
            <a:endParaRPr lang="de-DE" sz="1400" dirty="0" smtClean="0"/>
          </a:p>
        </p:txBody>
      </p:sp>
      <p:sp>
        <p:nvSpPr>
          <p:cNvPr id="15" name="Textfeld 1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Grundlegende Fragestellungen in Kapitel 1</a:t>
            </a:r>
            <a:endParaRPr lang="de-DE" sz="1600" b="1" dirty="0">
              <a:solidFill>
                <a:srgbClr val="002060"/>
              </a:solidFill>
            </a:endParaRPr>
          </a:p>
        </p:txBody>
      </p:sp>
      <p:sp>
        <p:nvSpPr>
          <p:cNvPr id="16" name="Textfeld 15"/>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17"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4</a:t>
            </a:fld>
            <a:r>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t> -</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Gerade Verbindung mit Pfeil 6"/>
          <p:cNvCxnSpPr/>
          <p:nvPr/>
        </p:nvCxnSpPr>
        <p:spPr>
          <a:xfrm flipV="1">
            <a:off x="1565948" y="2329487"/>
            <a:ext cx="5785" cy="2804444"/>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Gerade Verbindung mit Pfeil 7"/>
          <p:cNvCxnSpPr/>
          <p:nvPr/>
        </p:nvCxnSpPr>
        <p:spPr>
          <a:xfrm>
            <a:off x="1555631" y="5133093"/>
            <a:ext cx="6618542" cy="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flipV="1">
            <a:off x="2457031" y="4614888"/>
            <a:ext cx="0" cy="513032"/>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flipV="1">
            <a:off x="3600225" y="3789775"/>
            <a:ext cx="0" cy="1328697"/>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p:nvCxnSpPr>
        <p:spPr>
          <a:xfrm flipV="1">
            <a:off x="4730426" y="2390142"/>
            <a:ext cx="0" cy="2723189"/>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 name="Gerade Verbindung 11"/>
          <p:cNvCxnSpPr/>
          <p:nvPr/>
        </p:nvCxnSpPr>
        <p:spPr>
          <a:xfrm flipV="1">
            <a:off x="5847944" y="3787879"/>
            <a:ext cx="0" cy="1328697"/>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a:off x="1716781" y="3893070"/>
            <a:ext cx="1128835" cy="523220"/>
          </a:xfrm>
          <a:prstGeom prst="rect">
            <a:avLst/>
          </a:prstGeom>
          <a:noFill/>
        </p:spPr>
        <p:txBody>
          <a:bodyPr wrap="none" rtlCol="0">
            <a:spAutoFit/>
          </a:bodyPr>
          <a:lstStyle/>
          <a:p>
            <a:pPr algn="ctr"/>
            <a:r>
              <a:rPr lang="de-DE" sz="1400" dirty="0" smtClean="0">
                <a:solidFill>
                  <a:prstClr val="black"/>
                </a:solidFill>
                <a:latin typeface="Arial" panose="020B0604020202020204" pitchFamily="34" charset="0"/>
                <a:cs typeface="Arial" panose="020B0604020202020204" pitchFamily="34" charset="0"/>
              </a:rPr>
              <a:t>Innovatoren</a:t>
            </a:r>
            <a:endParaRPr lang="de-DE" sz="1400" baseline="-25000" dirty="0" smtClean="0">
              <a:solidFill>
                <a:prstClr val="black"/>
              </a:solidFill>
              <a:latin typeface="Arial" panose="020B0604020202020204" pitchFamily="34" charset="0"/>
              <a:cs typeface="Arial" panose="020B0604020202020204" pitchFamily="34" charset="0"/>
            </a:endParaRPr>
          </a:p>
          <a:p>
            <a:pPr algn="ctr"/>
            <a:r>
              <a:rPr lang="de-DE" sz="1400" dirty="0" smtClean="0">
                <a:solidFill>
                  <a:prstClr val="black"/>
                </a:solidFill>
                <a:latin typeface="Arial" panose="020B0604020202020204" pitchFamily="34" charset="0"/>
                <a:cs typeface="Arial" panose="020B0604020202020204" pitchFamily="34" charset="0"/>
              </a:rPr>
              <a:t>2,5%</a:t>
            </a:r>
          </a:p>
        </p:txBody>
      </p:sp>
      <p:cxnSp>
        <p:nvCxnSpPr>
          <p:cNvPr id="15" name="Gerade Verbindung mit Pfeil 14"/>
          <p:cNvCxnSpPr>
            <a:stCxn id="14" idx="2"/>
          </p:cNvCxnSpPr>
          <p:nvPr/>
        </p:nvCxnSpPr>
        <p:spPr>
          <a:xfrm>
            <a:off x="2281199" y="4416290"/>
            <a:ext cx="0" cy="455114"/>
          </a:xfrm>
          <a:prstGeom prst="straightConnector1">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2699489" y="4371011"/>
            <a:ext cx="811441" cy="738664"/>
          </a:xfrm>
          <a:prstGeom prst="rect">
            <a:avLst/>
          </a:prstGeom>
          <a:noFill/>
        </p:spPr>
        <p:txBody>
          <a:bodyPr wrap="none" rtlCol="0">
            <a:spAutoFit/>
          </a:bodyPr>
          <a:lstStyle/>
          <a:p>
            <a:pPr algn="ctr"/>
            <a:r>
              <a:rPr lang="de-DE" sz="1400" dirty="0">
                <a:solidFill>
                  <a:prstClr val="black"/>
                </a:solidFill>
                <a:latin typeface="Arial" panose="020B0604020202020204" pitchFamily="34" charset="0"/>
                <a:cs typeface="Arial" panose="020B0604020202020204" pitchFamily="34" charset="0"/>
              </a:rPr>
              <a:t>f</a:t>
            </a:r>
            <a:r>
              <a:rPr lang="de-DE" sz="1400" dirty="0" smtClean="0">
                <a:solidFill>
                  <a:prstClr val="black"/>
                </a:solidFill>
                <a:latin typeface="Arial" panose="020B0604020202020204" pitchFamily="34" charset="0"/>
                <a:cs typeface="Arial" panose="020B0604020202020204" pitchFamily="34" charset="0"/>
              </a:rPr>
              <a:t>rühe </a:t>
            </a:r>
          </a:p>
          <a:p>
            <a:pPr algn="ctr"/>
            <a:r>
              <a:rPr lang="de-DE" sz="1400" dirty="0" err="1" smtClean="0">
                <a:solidFill>
                  <a:prstClr val="black"/>
                </a:solidFill>
                <a:latin typeface="Arial" panose="020B0604020202020204" pitchFamily="34" charset="0"/>
                <a:cs typeface="Arial" panose="020B0604020202020204" pitchFamily="34" charset="0"/>
              </a:rPr>
              <a:t>Adopter</a:t>
            </a:r>
            <a:endParaRPr lang="de-DE" sz="1400" dirty="0" smtClean="0">
              <a:solidFill>
                <a:prstClr val="black"/>
              </a:solidFill>
              <a:latin typeface="Arial" panose="020B0604020202020204" pitchFamily="34" charset="0"/>
              <a:cs typeface="Arial" panose="020B0604020202020204" pitchFamily="34" charset="0"/>
            </a:endParaRPr>
          </a:p>
          <a:p>
            <a:pPr algn="ctr"/>
            <a:r>
              <a:rPr lang="de-DE" sz="1400" dirty="0" smtClean="0">
                <a:solidFill>
                  <a:prstClr val="black"/>
                </a:solidFill>
                <a:latin typeface="Arial" panose="020B0604020202020204" pitchFamily="34" charset="0"/>
                <a:cs typeface="Arial" panose="020B0604020202020204" pitchFamily="34" charset="0"/>
              </a:rPr>
              <a:t>13,5%</a:t>
            </a:r>
          </a:p>
        </p:txBody>
      </p:sp>
      <p:sp>
        <p:nvSpPr>
          <p:cNvPr id="17" name="Textfeld 16"/>
          <p:cNvSpPr txBox="1"/>
          <p:nvPr/>
        </p:nvSpPr>
        <p:spPr>
          <a:xfrm>
            <a:off x="3751550" y="3663167"/>
            <a:ext cx="880370" cy="738664"/>
          </a:xfrm>
          <a:prstGeom prst="rect">
            <a:avLst/>
          </a:prstGeom>
          <a:noFill/>
        </p:spPr>
        <p:txBody>
          <a:bodyPr wrap="none" rtlCol="0">
            <a:spAutoFit/>
          </a:bodyPr>
          <a:lstStyle/>
          <a:p>
            <a:pPr algn="ctr"/>
            <a:r>
              <a:rPr lang="de-DE" sz="1400" dirty="0">
                <a:solidFill>
                  <a:prstClr val="black"/>
                </a:solidFill>
                <a:latin typeface="Arial" panose="020B0604020202020204" pitchFamily="34" charset="0"/>
                <a:cs typeface="Arial" panose="020B0604020202020204" pitchFamily="34" charset="0"/>
              </a:rPr>
              <a:t>f</a:t>
            </a:r>
            <a:r>
              <a:rPr lang="de-DE" sz="1400" dirty="0" smtClean="0">
                <a:solidFill>
                  <a:prstClr val="black"/>
                </a:solidFill>
                <a:latin typeface="Arial" panose="020B0604020202020204" pitchFamily="34" charset="0"/>
                <a:cs typeface="Arial" panose="020B0604020202020204" pitchFamily="34" charset="0"/>
              </a:rPr>
              <a:t>rühe </a:t>
            </a:r>
          </a:p>
          <a:p>
            <a:pPr algn="ctr"/>
            <a:r>
              <a:rPr lang="de-DE" sz="1400" dirty="0" smtClean="0">
                <a:solidFill>
                  <a:prstClr val="black"/>
                </a:solidFill>
                <a:latin typeface="Arial" panose="020B0604020202020204" pitchFamily="34" charset="0"/>
                <a:cs typeface="Arial" panose="020B0604020202020204" pitchFamily="34" charset="0"/>
              </a:rPr>
              <a:t>Mehrheit</a:t>
            </a:r>
          </a:p>
          <a:p>
            <a:pPr algn="ctr"/>
            <a:r>
              <a:rPr lang="de-DE" sz="1400" dirty="0" smtClean="0">
                <a:solidFill>
                  <a:prstClr val="black"/>
                </a:solidFill>
                <a:latin typeface="Arial" panose="020B0604020202020204" pitchFamily="34" charset="0"/>
                <a:cs typeface="Arial" panose="020B0604020202020204" pitchFamily="34" charset="0"/>
              </a:rPr>
              <a:t>34%</a:t>
            </a:r>
          </a:p>
        </p:txBody>
      </p:sp>
      <p:sp>
        <p:nvSpPr>
          <p:cNvPr id="18" name="Textfeld 17"/>
          <p:cNvSpPr txBox="1"/>
          <p:nvPr/>
        </p:nvSpPr>
        <p:spPr>
          <a:xfrm>
            <a:off x="4880212" y="3671796"/>
            <a:ext cx="880370" cy="738664"/>
          </a:xfrm>
          <a:prstGeom prst="rect">
            <a:avLst/>
          </a:prstGeom>
          <a:noFill/>
        </p:spPr>
        <p:txBody>
          <a:bodyPr wrap="none" rtlCol="0">
            <a:spAutoFit/>
          </a:bodyPr>
          <a:lstStyle/>
          <a:p>
            <a:pPr algn="ctr"/>
            <a:r>
              <a:rPr lang="de-DE" sz="1400" dirty="0" smtClean="0">
                <a:solidFill>
                  <a:prstClr val="black"/>
                </a:solidFill>
                <a:latin typeface="Arial" panose="020B0604020202020204" pitchFamily="34" charset="0"/>
                <a:cs typeface="Arial" panose="020B0604020202020204" pitchFamily="34" charset="0"/>
              </a:rPr>
              <a:t>späte</a:t>
            </a:r>
          </a:p>
          <a:p>
            <a:pPr algn="ctr"/>
            <a:r>
              <a:rPr lang="de-DE" sz="1400" dirty="0" smtClean="0">
                <a:solidFill>
                  <a:prstClr val="black"/>
                </a:solidFill>
                <a:latin typeface="Arial" panose="020B0604020202020204" pitchFamily="34" charset="0"/>
                <a:cs typeface="Arial" panose="020B0604020202020204" pitchFamily="34" charset="0"/>
              </a:rPr>
              <a:t>Mehrheit</a:t>
            </a:r>
          </a:p>
          <a:p>
            <a:pPr algn="ctr"/>
            <a:r>
              <a:rPr lang="de-DE" sz="1400" dirty="0" smtClean="0">
                <a:solidFill>
                  <a:prstClr val="black"/>
                </a:solidFill>
                <a:latin typeface="Arial" panose="020B0604020202020204" pitchFamily="34" charset="0"/>
                <a:cs typeface="Arial" panose="020B0604020202020204" pitchFamily="34" charset="0"/>
              </a:rPr>
              <a:t>34%</a:t>
            </a:r>
          </a:p>
        </p:txBody>
      </p:sp>
      <p:sp>
        <p:nvSpPr>
          <p:cNvPr id="19" name="Textfeld 18"/>
          <p:cNvSpPr txBox="1"/>
          <p:nvPr/>
        </p:nvSpPr>
        <p:spPr>
          <a:xfrm>
            <a:off x="6060679" y="4337342"/>
            <a:ext cx="671979" cy="738664"/>
          </a:xfrm>
          <a:prstGeom prst="rect">
            <a:avLst/>
          </a:prstGeom>
          <a:noFill/>
        </p:spPr>
        <p:txBody>
          <a:bodyPr wrap="none" rtlCol="0">
            <a:spAutoFit/>
          </a:bodyPr>
          <a:lstStyle/>
          <a:p>
            <a:pPr algn="ctr"/>
            <a:r>
              <a:rPr lang="de-DE" sz="1400" dirty="0" smtClean="0">
                <a:solidFill>
                  <a:prstClr val="black"/>
                </a:solidFill>
                <a:latin typeface="Arial" panose="020B0604020202020204" pitchFamily="34" charset="0"/>
                <a:cs typeface="Arial" panose="020B0604020202020204" pitchFamily="34" charset="0"/>
              </a:rPr>
              <a:t>Nach-</a:t>
            </a:r>
          </a:p>
          <a:p>
            <a:pPr algn="ctr"/>
            <a:r>
              <a:rPr lang="de-DE" sz="1400" dirty="0" err="1" smtClean="0">
                <a:solidFill>
                  <a:prstClr val="black"/>
                </a:solidFill>
                <a:latin typeface="Arial" panose="020B0604020202020204" pitchFamily="34" charset="0"/>
                <a:cs typeface="Arial" panose="020B0604020202020204" pitchFamily="34" charset="0"/>
              </a:rPr>
              <a:t>zügler</a:t>
            </a:r>
            <a:endParaRPr lang="de-DE" sz="1400" dirty="0" smtClean="0">
              <a:solidFill>
                <a:prstClr val="black"/>
              </a:solidFill>
              <a:latin typeface="Arial" panose="020B0604020202020204" pitchFamily="34" charset="0"/>
              <a:cs typeface="Arial" panose="020B0604020202020204" pitchFamily="34" charset="0"/>
            </a:endParaRPr>
          </a:p>
          <a:p>
            <a:pPr algn="ctr"/>
            <a:r>
              <a:rPr lang="de-DE" sz="1400" dirty="0" smtClean="0">
                <a:solidFill>
                  <a:prstClr val="black"/>
                </a:solidFill>
                <a:latin typeface="Arial" panose="020B0604020202020204" pitchFamily="34" charset="0"/>
                <a:cs typeface="Arial" panose="020B0604020202020204" pitchFamily="34" charset="0"/>
              </a:rPr>
              <a:t>16%</a:t>
            </a:r>
          </a:p>
        </p:txBody>
      </p:sp>
      <p:sp>
        <p:nvSpPr>
          <p:cNvPr id="21" name="Freihandform 20"/>
          <p:cNvSpPr/>
          <p:nvPr/>
        </p:nvSpPr>
        <p:spPr>
          <a:xfrm>
            <a:off x="1571732" y="2329487"/>
            <a:ext cx="6282701" cy="2800138"/>
          </a:xfrm>
          <a:custGeom>
            <a:avLst/>
            <a:gdLst>
              <a:gd name="connsiteX0" fmla="*/ 6464 w 4353114"/>
              <a:gd name="connsiteY0" fmla="*/ 1926419 h 1928557"/>
              <a:gd name="connsiteX1" fmla="*/ 49801 w 4353114"/>
              <a:gd name="connsiteY1" fmla="*/ 1896083 h 1928557"/>
              <a:gd name="connsiteX2" fmla="*/ 374824 w 4353114"/>
              <a:gd name="connsiteY2" fmla="*/ 1701069 h 1928557"/>
              <a:gd name="connsiteX3" fmla="*/ 955533 w 4353114"/>
              <a:gd name="connsiteY3" fmla="*/ 1315374 h 1928557"/>
              <a:gd name="connsiteX4" fmla="*/ 1475571 w 4353114"/>
              <a:gd name="connsiteY4" fmla="*/ 882010 h 1928557"/>
              <a:gd name="connsiteX5" fmla="*/ 1809262 w 4353114"/>
              <a:gd name="connsiteY5" fmla="*/ 405308 h 1928557"/>
              <a:gd name="connsiteX6" fmla="*/ 2012944 w 4353114"/>
              <a:gd name="connsiteY6" fmla="*/ 132288 h 1928557"/>
              <a:gd name="connsiteX7" fmla="*/ 2108284 w 4353114"/>
              <a:gd name="connsiteY7" fmla="*/ 32614 h 1928557"/>
              <a:gd name="connsiteX8" fmla="*/ 2225292 w 4353114"/>
              <a:gd name="connsiteY8" fmla="*/ 2279 h 1928557"/>
              <a:gd name="connsiteX9" fmla="*/ 2337967 w 4353114"/>
              <a:gd name="connsiteY9" fmla="*/ 84618 h 1928557"/>
              <a:gd name="connsiteX10" fmla="*/ 2472310 w 4353114"/>
              <a:gd name="connsiteY10" fmla="*/ 270965 h 1928557"/>
              <a:gd name="connsiteX11" fmla="*/ 2706328 w 4353114"/>
              <a:gd name="connsiteY11" fmla="*/ 621991 h 1928557"/>
              <a:gd name="connsiteX12" fmla="*/ 2940345 w 4353114"/>
              <a:gd name="connsiteY12" fmla="*/ 947014 h 1928557"/>
              <a:gd name="connsiteX13" fmla="*/ 3339040 w 4353114"/>
              <a:gd name="connsiteY13" fmla="*/ 1280705 h 1928557"/>
              <a:gd name="connsiteX14" fmla="*/ 3872079 w 4353114"/>
              <a:gd name="connsiteY14" fmla="*/ 1653399 h 1928557"/>
              <a:gd name="connsiteX15" fmla="*/ 4353114 w 4353114"/>
              <a:gd name="connsiteY15" fmla="*/ 1926419 h 192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3114" h="1928557">
                <a:moveTo>
                  <a:pt x="6464" y="1926419"/>
                </a:moveTo>
                <a:cubicBezTo>
                  <a:pt x="-2564" y="1930030"/>
                  <a:pt x="-11592" y="1933641"/>
                  <a:pt x="49801" y="1896083"/>
                </a:cubicBezTo>
                <a:cubicBezTo>
                  <a:pt x="111194" y="1858525"/>
                  <a:pt x="223869" y="1797854"/>
                  <a:pt x="374824" y="1701069"/>
                </a:cubicBezTo>
                <a:cubicBezTo>
                  <a:pt x="525779" y="1604284"/>
                  <a:pt x="772075" y="1451884"/>
                  <a:pt x="955533" y="1315374"/>
                </a:cubicBezTo>
                <a:cubicBezTo>
                  <a:pt x="1138991" y="1178864"/>
                  <a:pt x="1333283" y="1033688"/>
                  <a:pt x="1475571" y="882010"/>
                </a:cubicBezTo>
                <a:cubicBezTo>
                  <a:pt x="1617859" y="730332"/>
                  <a:pt x="1719700" y="530262"/>
                  <a:pt x="1809262" y="405308"/>
                </a:cubicBezTo>
                <a:cubicBezTo>
                  <a:pt x="1898824" y="280354"/>
                  <a:pt x="1963107" y="194404"/>
                  <a:pt x="2012944" y="132288"/>
                </a:cubicBezTo>
                <a:cubicBezTo>
                  <a:pt x="2062781" y="70172"/>
                  <a:pt x="2072893" y="54282"/>
                  <a:pt x="2108284" y="32614"/>
                </a:cubicBezTo>
                <a:cubicBezTo>
                  <a:pt x="2143675" y="10946"/>
                  <a:pt x="2187012" y="-6388"/>
                  <a:pt x="2225292" y="2279"/>
                </a:cubicBezTo>
                <a:cubicBezTo>
                  <a:pt x="2263572" y="10946"/>
                  <a:pt x="2296797" y="39837"/>
                  <a:pt x="2337967" y="84618"/>
                </a:cubicBezTo>
                <a:cubicBezTo>
                  <a:pt x="2379137" y="129399"/>
                  <a:pt x="2410917" y="181403"/>
                  <a:pt x="2472310" y="270965"/>
                </a:cubicBezTo>
                <a:cubicBezTo>
                  <a:pt x="2533704" y="360527"/>
                  <a:pt x="2628322" y="509316"/>
                  <a:pt x="2706328" y="621991"/>
                </a:cubicBezTo>
                <a:cubicBezTo>
                  <a:pt x="2784334" y="734666"/>
                  <a:pt x="2834893" y="837228"/>
                  <a:pt x="2940345" y="947014"/>
                </a:cubicBezTo>
                <a:cubicBezTo>
                  <a:pt x="3045797" y="1056800"/>
                  <a:pt x="3183751" y="1162974"/>
                  <a:pt x="3339040" y="1280705"/>
                </a:cubicBezTo>
                <a:cubicBezTo>
                  <a:pt x="3494329" y="1398436"/>
                  <a:pt x="3703067" y="1545780"/>
                  <a:pt x="3872079" y="1653399"/>
                </a:cubicBezTo>
                <a:cubicBezTo>
                  <a:pt x="4041091" y="1761018"/>
                  <a:pt x="4197102" y="1843718"/>
                  <a:pt x="4353114" y="1926419"/>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solidFill>
                <a:prstClr val="white"/>
              </a:solidFill>
            </a:endParaRPr>
          </a:p>
        </p:txBody>
      </p:sp>
      <p:sp>
        <p:nvSpPr>
          <p:cNvPr id="22" name="Textfeld 21"/>
          <p:cNvSpPr txBox="1"/>
          <p:nvPr/>
        </p:nvSpPr>
        <p:spPr>
          <a:xfrm>
            <a:off x="7865934" y="5177426"/>
            <a:ext cx="551754" cy="307777"/>
          </a:xfrm>
          <a:prstGeom prst="rect">
            <a:avLst/>
          </a:prstGeom>
          <a:noFill/>
        </p:spPr>
        <p:txBody>
          <a:bodyPr wrap="none" rtlCol="0">
            <a:spAutoFit/>
          </a:bodyPr>
          <a:lstStyle/>
          <a:p>
            <a:r>
              <a:rPr lang="de-DE" sz="1400" b="1" dirty="0" smtClean="0">
                <a:solidFill>
                  <a:prstClr val="black"/>
                </a:solidFill>
                <a:latin typeface="Arial" panose="020B0604020202020204" pitchFamily="34" charset="0"/>
                <a:cs typeface="Arial" panose="020B0604020202020204" pitchFamily="34" charset="0"/>
              </a:rPr>
              <a:t>Zeit </a:t>
            </a:r>
          </a:p>
        </p:txBody>
      </p:sp>
      <p:graphicFrame>
        <p:nvGraphicFramePr>
          <p:cNvPr id="23" name="Objekt 22"/>
          <p:cNvGraphicFramePr>
            <a:graphicFrameLocks noChangeAspect="1"/>
          </p:cNvGraphicFramePr>
          <p:nvPr>
            <p:extLst>
              <p:ext uri="{D42A27DB-BD31-4B8C-83A1-F6EECF244321}">
                <p14:modId xmlns:p14="http://schemas.microsoft.com/office/powerpoint/2010/main" val="3319080427"/>
              </p:ext>
            </p:extLst>
          </p:nvPr>
        </p:nvGraphicFramePr>
        <p:xfrm>
          <a:off x="4685618" y="4652392"/>
          <a:ext cx="114300" cy="215900"/>
        </p:xfrm>
        <a:graphic>
          <a:graphicData uri="http://schemas.openxmlformats.org/presentationml/2006/ole">
            <mc:AlternateContent xmlns:mc="http://schemas.openxmlformats.org/markup-compatibility/2006">
              <mc:Choice xmlns:v="urn:schemas-microsoft-com:vml" Requires="v">
                <p:oleObj spid="_x0000_s198290" name="Formel" r:id="rId3" imgW="114151" imgH="215619" progId="Equation.3">
                  <p:embed/>
                </p:oleObj>
              </mc:Choice>
              <mc:Fallback>
                <p:oleObj name="Formel" r:id="rId3" imgW="114151" imgH="215619" progId="Equation.3">
                  <p:embed/>
                  <p:pic>
                    <p:nvPicPr>
                      <p:cNvPr id="0" name="Picture 65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5618" y="4652392"/>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feld 96"/>
          <p:cNvSpPr txBox="1"/>
          <p:nvPr/>
        </p:nvSpPr>
        <p:spPr>
          <a:xfrm>
            <a:off x="777922" y="1828333"/>
            <a:ext cx="1624084" cy="523220"/>
          </a:xfrm>
          <a:prstGeom prst="rect">
            <a:avLst/>
          </a:prstGeom>
          <a:noFill/>
        </p:spPr>
        <p:txBody>
          <a:bodyPr wrap="square" rtlCol="0">
            <a:spAutoFit/>
          </a:bodyPr>
          <a:lstStyle/>
          <a:p>
            <a:pPr algn="ctr"/>
            <a:r>
              <a:rPr lang="de-DE" sz="1400" b="1" dirty="0" smtClean="0"/>
              <a:t>Marktvolumen</a:t>
            </a:r>
          </a:p>
          <a:p>
            <a:pPr algn="ctr"/>
            <a:r>
              <a:rPr lang="de-DE" sz="1400" dirty="0" smtClean="0"/>
              <a:t>(in Prozent)</a:t>
            </a:r>
            <a:endParaRPr lang="de-DE" sz="1400" dirty="0"/>
          </a:p>
        </p:txBody>
      </p:sp>
      <p:sp>
        <p:nvSpPr>
          <p:cNvPr id="25" name="Textfeld 2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Innovationen werden oft nicht unmittelbar vom gesamten Markt angenommen. Das Diffusionsmodell von Rogers zeigt verschiedene Zielgruppen über Zeit</a:t>
            </a:r>
            <a:endParaRPr lang="de-DE" sz="1600" b="1" dirty="0">
              <a:solidFill>
                <a:srgbClr val="002060"/>
              </a:solidFill>
            </a:endParaRPr>
          </a:p>
        </p:txBody>
      </p:sp>
      <p:sp>
        <p:nvSpPr>
          <p:cNvPr id="26" name="Textfeld 25"/>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27" name="Rectangle 1"/>
          <p:cNvSpPr>
            <a:spLocks noChangeArrowheads="1"/>
          </p:cNvSpPr>
          <p:nvPr/>
        </p:nvSpPr>
        <p:spPr bwMode="auto">
          <a:xfrm>
            <a:off x="369887" y="6337352"/>
            <a:ext cx="151355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Rogers </a:t>
            </a:r>
            <a:r>
              <a:rPr lang="de-DE" sz="1050" dirty="0">
                <a:solidFill>
                  <a:schemeClr val="bg1">
                    <a:lumMod val="50000"/>
                  </a:schemeClr>
                </a:solidFill>
              </a:rPr>
              <a:t>(</a:t>
            </a:r>
            <a:r>
              <a:rPr lang="de-DE" sz="1050" dirty="0" smtClean="0">
                <a:solidFill>
                  <a:schemeClr val="bg1">
                    <a:lumMod val="50000"/>
                  </a:schemeClr>
                </a:solidFill>
              </a:rPr>
              <a:t>2010)</a:t>
            </a:r>
            <a:endParaRPr lang="de-DE" sz="1050" dirty="0">
              <a:solidFill>
                <a:schemeClr val="bg1">
                  <a:lumMod val="50000"/>
                </a:schemeClr>
              </a:solidFill>
            </a:endParaRPr>
          </a:p>
        </p:txBody>
      </p:sp>
      <p:sp>
        <p:nvSpPr>
          <p:cNvPr id="2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40</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984717410"/>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 name="Objekt 58"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22932"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8" name="Richtungspfeil 57"/>
          <p:cNvSpPr/>
          <p:nvPr/>
        </p:nvSpPr>
        <p:spPr bwMode="auto">
          <a:xfrm rot="5400000">
            <a:off x="2920620" y="-928046"/>
            <a:ext cx="3261817" cy="8202307"/>
          </a:xfrm>
          <a:prstGeom prst="homePlate">
            <a:avLst>
              <a:gd name="adj" fmla="val 13598"/>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pic>
        <p:nvPicPr>
          <p:cNvPr id="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5778" y="2708682"/>
            <a:ext cx="389014" cy="48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Ellipse 8"/>
          <p:cNvSpPr/>
          <p:nvPr/>
        </p:nvSpPr>
        <p:spPr>
          <a:xfrm>
            <a:off x="706006" y="2535947"/>
            <a:ext cx="769792" cy="869883"/>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prstClr val="white"/>
              </a:solidFill>
            </a:endParaRPr>
          </a:p>
        </p:txBody>
      </p:sp>
      <p:cxnSp>
        <p:nvCxnSpPr>
          <p:cNvPr id="10" name="Gerade Verbindung 9"/>
          <p:cNvCxnSpPr/>
          <p:nvPr/>
        </p:nvCxnSpPr>
        <p:spPr>
          <a:xfrm>
            <a:off x="1486709" y="2970889"/>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 name="Flussdiagramm: Verzweigung 10"/>
          <p:cNvSpPr/>
          <p:nvPr/>
        </p:nvSpPr>
        <p:spPr>
          <a:xfrm rot="5400000">
            <a:off x="1406470" y="2751617"/>
            <a:ext cx="854600" cy="429587"/>
          </a:xfrm>
          <a:prstGeom prst="flowChartDecision">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de-DE" sz="1200" b="1" dirty="0">
              <a:solidFill>
                <a:prstClr val="black"/>
              </a:solidFill>
              <a:latin typeface="Arial" panose="020B0604020202020204" pitchFamily="34" charset="0"/>
              <a:cs typeface="Arial" panose="020B0604020202020204" pitchFamily="34" charset="0"/>
            </a:endParaRPr>
          </a:p>
        </p:txBody>
      </p:sp>
      <p:sp>
        <p:nvSpPr>
          <p:cNvPr id="12" name="Textfeld 11"/>
          <p:cNvSpPr txBox="1"/>
          <p:nvPr/>
        </p:nvSpPr>
        <p:spPr>
          <a:xfrm>
            <a:off x="1574751" y="2783018"/>
            <a:ext cx="518091"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Gate</a:t>
            </a:r>
          </a:p>
          <a:p>
            <a:pPr algn="ctr"/>
            <a:r>
              <a:rPr lang="de-DE" sz="1200" dirty="0">
                <a:solidFill>
                  <a:prstClr val="black"/>
                </a:solidFill>
                <a:latin typeface="Arial" panose="020B0604020202020204" pitchFamily="34" charset="0"/>
                <a:cs typeface="Arial" panose="020B0604020202020204" pitchFamily="34" charset="0"/>
              </a:rPr>
              <a:t>1</a:t>
            </a:r>
            <a:endParaRPr lang="de-DE" sz="1200" dirty="0" smtClean="0">
              <a:solidFill>
                <a:prstClr val="black"/>
              </a:solidFill>
              <a:latin typeface="Arial" panose="020B0604020202020204" pitchFamily="34" charset="0"/>
              <a:cs typeface="Arial" panose="020B0604020202020204" pitchFamily="34" charset="0"/>
            </a:endParaRPr>
          </a:p>
        </p:txBody>
      </p:sp>
      <p:cxnSp>
        <p:nvCxnSpPr>
          <p:cNvPr id="13" name="Gerade Verbindung 12"/>
          <p:cNvCxnSpPr/>
          <p:nvPr/>
        </p:nvCxnSpPr>
        <p:spPr>
          <a:xfrm>
            <a:off x="2059818" y="2968452"/>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a:off x="2108806" y="2698967"/>
            <a:ext cx="585417" cy="461665"/>
          </a:xfrm>
          <a:prstGeom prst="rect">
            <a:avLst/>
          </a:prstGeom>
          <a:ln w="9525">
            <a:noFill/>
            <a:tailEnd type="none"/>
          </a:ln>
        </p:spPr>
        <p:style>
          <a:lnRef idx="1">
            <a:schemeClr val="accent1"/>
          </a:lnRef>
          <a:fillRef idx="0">
            <a:schemeClr val="accent1"/>
          </a:fillRef>
          <a:effectRef idx="0">
            <a:schemeClr val="accent1"/>
          </a:effectRef>
          <a:fontRef idx="minor">
            <a:schemeClr val="tx1"/>
          </a:fontRef>
        </p:style>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Stage</a:t>
            </a:r>
          </a:p>
          <a:p>
            <a:pPr algn="ctr"/>
            <a:r>
              <a:rPr lang="de-DE" sz="1200" dirty="0">
                <a:solidFill>
                  <a:prstClr val="black"/>
                </a:solidFill>
                <a:latin typeface="Arial" panose="020B0604020202020204" pitchFamily="34" charset="0"/>
                <a:cs typeface="Arial" panose="020B0604020202020204" pitchFamily="34" charset="0"/>
              </a:rPr>
              <a:t>1</a:t>
            </a:r>
            <a:endParaRPr lang="de-DE" sz="1200" dirty="0" smtClean="0">
              <a:solidFill>
                <a:prstClr val="black"/>
              </a:solidFill>
              <a:latin typeface="Arial" panose="020B0604020202020204" pitchFamily="34" charset="0"/>
              <a:cs typeface="Arial" panose="020B0604020202020204" pitchFamily="34" charset="0"/>
            </a:endParaRPr>
          </a:p>
        </p:txBody>
      </p:sp>
      <p:sp>
        <p:nvSpPr>
          <p:cNvPr id="15" name="Rechteck 14"/>
          <p:cNvSpPr/>
          <p:nvPr/>
        </p:nvSpPr>
        <p:spPr>
          <a:xfrm>
            <a:off x="2183549" y="2384682"/>
            <a:ext cx="437030" cy="109999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prstClr val="white"/>
              </a:solidFill>
            </a:endParaRPr>
          </a:p>
        </p:txBody>
      </p:sp>
      <p:cxnSp>
        <p:nvCxnSpPr>
          <p:cNvPr id="16" name="Gerade Verbindung 15"/>
          <p:cNvCxnSpPr/>
          <p:nvPr/>
        </p:nvCxnSpPr>
        <p:spPr>
          <a:xfrm>
            <a:off x="2637291" y="2969084"/>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7" name="Flussdiagramm: Verzweigung 16"/>
          <p:cNvSpPr/>
          <p:nvPr/>
        </p:nvSpPr>
        <p:spPr>
          <a:xfrm rot="5400000">
            <a:off x="2557630" y="2754331"/>
            <a:ext cx="854600" cy="429587"/>
          </a:xfrm>
          <a:prstGeom prst="flowChartDecision">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de-DE" sz="1200" dirty="0">
              <a:solidFill>
                <a:prstClr val="black"/>
              </a:solidFill>
              <a:latin typeface="Arial" panose="020B0604020202020204" pitchFamily="34" charset="0"/>
              <a:cs typeface="Arial" panose="020B0604020202020204" pitchFamily="34" charset="0"/>
            </a:endParaRPr>
          </a:p>
        </p:txBody>
      </p:sp>
      <p:sp>
        <p:nvSpPr>
          <p:cNvPr id="18" name="Textfeld 17"/>
          <p:cNvSpPr txBox="1"/>
          <p:nvPr/>
        </p:nvSpPr>
        <p:spPr>
          <a:xfrm>
            <a:off x="2731369" y="2785733"/>
            <a:ext cx="518091" cy="461665"/>
          </a:xfrm>
          <a:prstGeom prst="rect">
            <a:avLst/>
          </a:prstGeom>
          <a:ln w="9525">
            <a:noFill/>
            <a:tailEnd type="none"/>
          </a:ln>
        </p:spPr>
        <p:style>
          <a:lnRef idx="1">
            <a:schemeClr val="accent1"/>
          </a:lnRef>
          <a:fillRef idx="0">
            <a:schemeClr val="accent1"/>
          </a:fillRef>
          <a:effectRef idx="0">
            <a:schemeClr val="accent1"/>
          </a:effectRef>
          <a:fontRef idx="minor">
            <a:schemeClr val="tx1"/>
          </a:fontRef>
        </p:style>
        <p:txBody>
          <a:bodyPr wrap="none" rtlCol="0">
            <a:spAutoFit/>
          </a:bodyPr>
          <a:lstStyle>
            <a:defPPr>
              <a:defRPr lang="de-DE"/>
            </a:defPPr>
            <a:lvl1pPr algn="ctr">
              <a:defRPr sz="1000">
                <a:latin typeface="Arial" panose="020B0604020202020204" pitchFamily="34" charset="0"/>
                <a:cs typeface="Arial" panose="020B0604020202020204" pitchFamily="34" charset="0"/>
              </a:defRPr>
            </a:lvl1pPr>
          </a:lstStyle>
          <a:p>
            <a:r>
              <a:rPr lang="de-DE" sz="1200" dirty="0">
                <a:solidFill>
                  <a:prstClr val="black"/>
                </a:solidFill>
              </a:rPr>
              <a:t>Gate</a:t>
            </a:r>
          </a:p>
          <a:p>
            <a:r>
              <a:rPr lang="de-DE" sz="1200" dirty="0">
                <a:solidFill>
                  <a:prstClr val="black"/>
                </a:solidFill>
              </a:rPr>
              <a:t>2</a:t>
            </a:r>
          </a:p>
        </p:txBody>
      </p:sp>
      <p:sp>
        <p:nvSpPr>
          <p:cNvPr id="19" name="Flussdiagramm: Verzweigung 18"/>
          <p:cNvSpPr/>
          <p:nvPr/>
        </p:nvSpPr>
        <p:spPr>
          <a:xfrm rot="5400000">
            <a:off x="3718031" y="2754331"/>
            <a:ext cx="854600" cy="429587"/>
          </a:xfrm>
          <a:prstGeom prst="flowChartDecision">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de-DE" sz="1200" b="1" dirty="0">
              <a:solidFill>
                <a:prstClr val="black"/>
              </a:solidFill>
              <a:latin typeface="Arial" panose="020B0604020202020204" pitchFamily="34" charset="0"/>
              <a:cs typeface="Arial" panose="020B0604020202020204" pitchFamily="34" charset="0"/>
            </a:endParaRPr>
          </a:p>
        </p:txBody>
      </p:sp>
      <p:sp>
        <p:nvSpPr>
          <p:cNvPr id="20" name="Textfeld 19"/>
          <p:cNvSpPr txBox="1"/>
          <p:nvPr/>
        </p:nvSpPr>
        <p:spPr>
          <a:xfrm>
            <a:off x="3886313" y="2785733"/>
            <a:ext cx="518091"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Gate</a:t>
            </a:r>
          </a:p>
          <a:p>
            <a:pPr algn="ctr"/>
            <a:r>
              <a:rPr lang="de-DE" sz="1200" dirty="0">
                <a:solidFill>
                  <a:prstClr val="black"/>
                </a:solidFill>
                <a:latin typeface="Arial" panose="020B0604020202020204" pitchFamily="34" charset="0"/>
                <a:cs typeface="Arial" panose="020B0604020202020204" pitchFamily="34" charset="0"/>
              </a:rPr>
              <a:t>3</a:t>
            </a:r>
            <a:endParaRPr lang="de-DE" sz="1200" dirty="0" smtClean="0">
              <a:solidFill>
                <a:prstClr val="black"/>
              </a:solidFill>
              <a:latin typeface="Arial" panose="020B0604020202020204" pitchFamily="34" charset="0"/>
              <a:cs typeface="Arial" panose="020B0604020202020204" pitchFamily="34" charset="0"/>
            </a:endParaRPr>
          </a:p>
        </p:txBody>
      </p:sp>
      <p:sp>
        <p:nvSpPr>
          <p:cNvPr id="21" name="Flussdiagramm: Verzweigung 20"/>
          <p:cNvSpPr/>
          <p:nvPr/>
        </p:nvSpPr>
        <p:spPr>
          <a:xfrm rot="5400000">
            <a:off x="4853947" y="2754331"/>
            <a:ext cx="854600" cy="429587"/>
          </a:xfrm>
          <a:prstGeom prst="flowChartDecision">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de-DE" sz="1200" dirty="0">
              <a:solidFill>
                <a:prstClr val="black"/>
              </a:solidFill>
              <a:latin typeface="Arial" panose="020B0604020202020204" pitchFamily="34" charset="0"/>
              <a:cs typeface="Arial" panose="020B0604020202020204" pitchFamily="34" charset="0"/>
            </a:endParaRPr>
          </a:p>
        </p:txBody>
      </p:sp>
      <p:sp>
        <p:nvSpPr>
          <p:cNvPr id="22" name="Textfeld 21"/>
          <p:cNvSpPr txBox="1"/>
          <p:nvPr/>
        </p:nvSpPr>
        <p:spPr>
          <a:xfrm>
            <a:off x="5022228" y="2785733"/>
            <a:ext cx="518091"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Gate</a:t>
            </a:r>
          </a:p>
          <a:p>
            <a:pPr algn="ctr"/>
            <a:r>
              <a:rPr lang="de-DE" sz="1200" dirty="0" smtClean="0">
                <a:solidFill>
                  <a:prstClr val="black"/>
                </a:solidFill>
                <a:latin typeface="Arial" panose="020B0604020202020204" pitchFamily="34" charset="0"/>
                <a:cs typeface="Arial" panose="020B0604020202020204" pitchFamily="34" charset="0"/>
              </a:rPr>
              <a:t>4</a:t>
            </a:r>
          </a:p>
        </p:txBody>
      </p:sp>
      <p:sp>
        <p:nvSpPr>
          <p:cNvPr id="23" name="Flussdiagramm: Verzweigung 22"/>
          <p:cNvSpPr/>
          <p:nvPr/>
        </p:nvSpPr>
        <p:spPr>
          <a:xfrm rot="5400000">
            <a:off x="6003370" y="2754331"/>
            <a:ext cx="854600" cy="429587"/>
          </a:xfrm>
          <a:prstGeom prst="flowChartDecision">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de-DE" sz="1200" b="1" dirty="0">
              <a:solidFill>
                <a:prstClr val="black"/>
              </a:solidFill>
              <a:latin typeface="Arial" panose="020B0604020202020204" pitchFamily="34" charset="0"/>
              <a:cs typeface="Arial" panose="020B0604020202020204" pitchFamily="34" charset="0"/>
            </a:endParaRPr>
          </a:p>
        </p:txBody>
      </p:sp>
      <p:sp>
        <p:nvSpPr>
          <p:cNvPr id="24" name="Textfeld 23"/>
          <p:cNvSpPr txBox="1"/>
          <p:nvPr/>
        </p:nvSpPr>
        <p:spPr>
          <a:xfrm>
            <a:off x="6171653" y="2785733"/>
            <a:ext cx="518091"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Gate</a:t>
            </a:r>
          </a:p>
          <a:p>
            <a:pPr algn="ctr"/>
            <a:r>
              <a:rPr lang="de-DE" sz="1200" dirty="0" smtClean="0">
                <a:solidFill>
                  <a:prstClr val="black"/>
                </a:solidFill>
                <a:latin typeface="Arial" panose="020B0604020202020204" pitchFamily="34" charset="0"/>
                <a:cs typeface="Arial" panose="020B0604020202020204" pitchFamily="34" charset="0"/>
              </a:rPr>
              <a:t>5</a:t>
            </a:r>
          </a:p>
        </p:txBody>
      </p:sp>
      <p:sp>
        <p:nvSpPr>
          <p:cNvPr id="25" name="Textfeld 24"/>
          <p:cNvSpPr txBox="1"/>
          <p:nvPr/>
        </p:nvSpPr>
        <p:spPr>
          <a:xfrm>
            <a:off x="3274621" y="2717153"/>
            <a:ext cx="585417"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Stage</a:t>
            </a:r>
          </a:p>
          <a:p>
            <a:pPr algn="ctr"/>
            <a:r>
              <a:rPr lang="de-DE" sz="1200" dirty="0" smtClean="0">
                <a:solidFill>
                  <a:prstClr val="black"/>
                </a:solidFill>
                <a:latin typeface="Arial" panose="020B0604020202020204" pitchFamily="34" charset="0"/>
                <a:cs typeface="Arial" panose="020B0604020202020204" pitchFamily="34" charset="0"/>
              </a:rPr>
              <a:t>2</a:t>
            </a:r>
          </a:p>
        </p:txBody>
      </p:sp>
      <p:sp>
        <p:nvSpPr>
          <p:cNvPr id="26" name="Rechteck 25"/>
          <p:cNvSpPr/>
          <p:nvPr/>
        </p:nvSpPr>
        <p:spPr>
          <a:xfrm>
            <a:off x="3348111" y="2384682"/>
            <a:ext cx="437030" cy="109999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prstClr val="white"/>
              </a:solidFill>
            </a:endParaRPr>
          </a:p>
        </p:txBody>
      </p:sp>
      <p:cxnSp>
        <p:nvCxnSpPr>
          <p:cNvPr id="27" name="Gerade Verbindung 26"/>
          <p:cNvCxnSpPr/>
          <p:nvPr/>
        </p:nvCxnSpPr>
        <p:spPr>
          <a:xfrm>
            <a:off x="3213468" y="2968983"/>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8" name="Textfeld 27"/>
          <p:cNvSpPr txBox="1"/>
          <p:nvPr/>
        </p:nvSpPr>
        <p:spPr>
          <a:xfrm>
            <a:off x="4427875" y="2717154"/>
            <a:ext cx="585417"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Stage</a:t>
            </a:r>
          </a:p>
          <a:p>
            <a:pPr algn="ctr"/>
            <a:r>
              <a:rPr lang="de-DE" sz="1200" dirty="0" smtClean="0">
                <a:solidFill>
                  <a:prstClr val="black"/>
                </a:solidFill>
                <a:latin typeface="Arial" panose="020B0604020202020204" pitchFamily="34" charset="0"/>
                <a:cs typeface="Arial" panose="020B0604020202020204" pitchFamily="34" charset="0"/>
              </a:rPr>
              <a:t>3</a:t>
            </a:r>
          </a:p>
        </p:txBody>
      </p:sp>
      <p:sp>
        <p:nvSpPr>
          <p:cNvPr id="29" name="Rechteck 28"/>
          <p:cNvSpPr/>
          <p:nvPr/>
        </p:nvSpPr>
        <p:spPr>
          <a:xfrm>
            <a:off x="4502616" y="2384682"/>
            <a:ext cx="437030" cy="109999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prstClr val="white"/>
              </a:solidFill>
            </a:endParaRPr>
          </a:p>
        </p:txBody>
      </p:sp>
      <p:cxnSp>
        <p:nvCxnSpPr>
          <p:cNvPr id="30" name="Gerade Verbindung 29"/>
          <p:cNvCxnSpPr/>
          <p:nvPr/>
        </p:nvCxnSpPr>
        <p:spPr>
          <a:xfrm>
            <a:off x="4933602" y="2970437"/>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p:nvCxnSpPr>
        <p:spPr>
          <a:xfrm>
            <a:off x="3803134" y="2968443"/>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p:nvCxnSpPr>
        <p:spPr>
          <a:xfrm>
            <a:off x="4373780" y="2970410"/>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p:nvCxnSpPr>
        <p:spPr>
          <a:xfrm>
            <a:off x="5507941" y="2969668"/>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4" name="Textfeld 33"/>
          <p:cNvSpPr txBox="1"/>
          <p:nvPr/>
        </p:nvSpPr>
        <p:spPr>
          <a:xfrm>
            <a:off x="5558733" y="2717154"/>
            <a:ext cx="585417"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Stage</a:t>
            </a:r>
          </a:p>
          <a:p>
            <a:pPr algn="ctr"/>
            <a:r>
              <a:rPr lang="de-DE" sz="1200" dirty="0" smtClean="0">
                <a:solidFill>
                  <a:prstClr val="black"/>
                </a:solidFill>
                <a:latin typeface="Arial" panose="020B0604020202020204" pitchFamily="34" charset="0"/>
                <a:cs typeface="Arial" panose="020B0604020202020204" pitchFamily="34" charset="0"/>
              </a:rPr>
              <a:t>4</a:t>
            </a:r>
          </a:p>
        </p:txBody>
      </p:sp>
      <p:sp>
        <p:nvSpPr>
          <p:cNvPr id="35" name="Rechteck 34"/>
          <p:cNvSpPr/>
          <p:nvPr/>
        </p:nvSpPr>
        <p:spPr>
          <a:xfrm>
            <a:off x="5633474" y="2384682"/>
            <a:ext cx="437030" cy="109999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prstClr val="white"/>
              </a:solidFill>
            </a:endParaRPr>
          </a:p>
        </p:txBody>
      </p:sp>
      <p:cxnSp>
        <p:nvCxnSpPr>
          <p:cNvPr id="36" name="Gerade Verbindung 35"/>
          <p:cNvCxnSpPr/>
          <p:nvPr/>
        </p:nvCxnSpPr>
        <p:spPr>
          <a:xfrm>
            <a:off x="6086690" y="2966406"/>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p:nvCxnSpPr>
        <p:spPr>
          <a:xfrm>
            <a:off x="6654648" y="2968770"/>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8" name="Textfeld 37"/>
          <p:cNvSpPr txBox="1"/>
          <p:nvPr/>
        </p:nvSpPr>
        <p:spPr>
          <a:xfrm>
            <a:off x="6713078" y="2793010"/>
            <a:ext cx="585417"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Stage</a:t>
            </a:r>
          </a:p>
          <a:p>
            <a:pPr algn="ctr"/>
            <a:r>
              <a:rPr lang="de-DE" sz="1200" dirty="0">
                <a:solidFill>
                  <a:prstClr val="black"/>
                </a:solidFill>
                <a:latin typeface="Arial" panose="020B0604020202020204" pitchFamily="34" charset="0"/>
                <a:cs typeface="Arial" panose="020B0604020202020204" pitchFamily="34" charset="0"/>
              </a:rPr>
              <a:t>5</a:t>
            </a:r>
            <a:endParaRPr lang="de-DE" sz="1200" dirty="0" smtClean="0">
              <a:solidFill>
                <a:prstClr val="black"/>
              </a:solidFill>
              <a:latin typeface="Arial" panose="020B0604020202020204" pitchFamily="34" charset="0"/>
              <a:cs typeface="Arial" panose="020B0604020202020204" pitchFamily="34" charset="0"/>
            </a:endParaRPr>
          </a:p>
        </p:txBody>
      </p:sp>
      <p:sp>
        <p:nvSpPr>
          <p:cNvPr id="39" name="Rechteck 38"/>
          <p:cNvSpPr/>
          <p:nvPr/>
        </p:nvSpPr>
        <p:spPr>
          <a:xfrm>
            <a:off x="6791629" y="2384682"/>
            <a:ext cx="437030" cy="109999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prstClr val="white"/>
              </a:solidFill>
            </a:endParaRPr>
          </a:p>
        </p:txBody>
      </p:sp>
      <p:cxnSp>
        <p:nvCxnSpPr>
          <p:cNvPr id="40" name="Gerade Verbindung 39"/>
          <p:cNvCxnSpPr/>
          <p:nvPr/>
        </p:nvCxnSpPr>
        <p:spPr>
          <a:xfrm>
            <a:off x="7237312" y="2969003"/>
            <a:ext cx="123730" cy="0"/>
          </a:xfrm>
          <a:prstGeom prst="line">
            <a:avLst/>
          </a:prstGeom>
          <a:ln w="952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41" name="Ellipse 40"/>
          <p:cNvSpPr/>
          <p:nvPr/>
        </p:nvSpPr>
        <p:spPr>
          <a:xfrm>
            <a:off x="7369839" y="2531676"/>
            <a:ext cx="769792" cy="869883"/>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prstClr val="black"/>
                </a:solidFill>
              </a:rPr>
              <a:t>$</a:t>
            </a:r>
            <a:endParaRPr lang="de-DE" sz="3200" dirty="0">
              <a:solidFill>
                <a:prstClr val="black"/>
              </a:solidFill>
            </a:endParaRPr>
          </a:p>
        </p:txBody>
      </p:sp>
      <p:sp>
        <p:nvSpPr>
          <p:cNvPr id="42" name="Textfeld 41"/>
          <p:cNvSpPr txBox="1"/>
          <p:nvPr/>
        </p:nvSpPr>
        <p:spPr>
          <a:xfrm>
            <a:off x="810949" y="3514275"/>
            <a:ext cx="482824" cy="276999"/>
          </a:xfrm>
          <a:prstGeom prst="rect">
            <a:avLst/>
          </a:prstGeom>
          <a:noFill/>
        </p:spPr>
        <p:txBody>
          <a:bodyPr wrap="none" rtlCol="0">
            <a:spAutoFit/>
          </a:bodyPr>
          <a:lstStyle/>
          <a:p>
            <a:r>
              <a:rPr lang="de-DE" sz="1200" dirty="0" smtClean="0">
                <a:solidFill>
                  <a:prstClr val="black"/>
                </a:solidFill>
                <a:latin typeface="Arial" panose="020B0604020202020204" pitchFamily="34" charset="0"/>
                <a:cs typeface="Arial" panose="020B0604020202020204" pitchFamily="34" charset="0"/>
              </a:rPr>
              <a:t>Idee</a:t>
            </a:r>
          </a:p>
        </p:txBody>
      </p:sp>
      <p:sp>
        <p:nvSpPr>
          <p:cNvPr id="43" name="Textfeld 42"/>
          <p:cNvSpPr txBox="1"/>
          <p:nvPr/>
        </p:nvSpPr>
        <p:spPr>
          <a:xfrm>
            <a:off x="1227892" y="3514275"/>
            <a:ext cx="1173718" cy="276999"/>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Erstbewertung</a:t>
            </a:r>
            <a:endParaRPr lang="de-DE" sz="1200" dirty="0">
              <a:solidFill>
                <a:prstClr val="black"/>
              </a:solidFill>
              <a:latin typeface="Arial" panose="020B0604020202020204" pitchFamily="34" charset="0"/>
              <a:cs typeface="Arial" panose="020B0604020202020204" pitchFamily="34" charset="0"/>
            </a:endParaRPr>
          </a:p>
        </p:txBody>
      </p:sp>
      <p:sp>
        <p:nvSpPr>
          <p:cNvPr id="44" name="Textfeld 43"/>
          <p:cNvSpPr txBox="1"/>
          <p:nvPr/>
        </p:nvSpPr>
        <p:spPr>
          <a:xfrm>
            <a:off x="1810260" y="1848102"/>
            <a:ext cx="1156086" cy="461665"/>
          </a:xfrm>
          <a:prstGeom prst="rect">
            <a:avLst/>
          </a:prstGeom>
          <a:noFill/>
        </p:spPr>
        <p:txBody>
          <a:bodyPr wrap="none" rtlCol="0">
            <a:spAutoFit/>
          </a:bodyPr>
          <a:lstStyle/>
          <a:p>
            <a:pPr algn="ctr"/>
            <a:r>
              <a:rPr lang="de-DE" sz="1200" dirty="0">
                <a:solidFill>
                  <a:prstClr val="black"/>
                </a:solidFill>
                <a:latin typeface="Arial" panose="020B0604020202020204" pitchFamily="34" charset="0"/>
                <a:cs typeface="Arial" panose="020B0604020202020204" pitchFamily="34" charset="0"/>
              </a:rPr>
              <a:t>Anforderungs-</a:t>
            </a:r>
          </a:p>
          <a:p>
            <a:pPr algn="ctr"/>
            <a:r>
              <a:rPr lang="de-DE" sz="1200" dirty="0">
                <a:solidFill>
                  <a:prstClr val="black"/>
                </a:solidFill>
                <a:latin typeface="Arial" panose="020B0604020202020204" pitchFamily="34" charset="0"/>
                <a:cs typeface="Arial" panose="020B0604020202020204" pitchFamily="34" charset="0"/>
              </a:rPr>
              <a:t>Profil</a:t>
            </a:r>
          </a:p>
        </p:txBody>
      </p:sp>
      <p:sp>
        <p:nvSpPr>
          <p:cNvPr id="45" name="Textfeld 44"/>
          <p:cNvSpPr txBox="1"/>
          <p:nvPr/>
        </p:nvSpPr>
        <p:spPr>
          <a:xfrm>
            <a:off x="2480607" y="3514275"/>
            <a:ext cx="1035861"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Zweite</a:t>
            </a:r>
          </a:p>
          <a:p>
            <a:pPr algn="ctr"/>
            <a:r>
              <a:rPr lang="de-DE" sz="1200" dirty="0" smtClean="0">
                <a:solidFill>
                  <a:prstClr val="black"/>
                </a:solidFill>
                <a:latin typeface="Arial" panose="020B0604020202020204" pitchFamily="34" charset="0"/>
                <a:cs typeface="Arial" panose="020B0604020202020204" pitchFamily="34" charset="0"/>
              </a:rPr>
              <a:t>Überprüfung</a:t>
            </a:r>
          </a:p>
        </p:txBody>
      </p:sp>
      <p:sp>
        <p:nvSpPr>
          <p:cNvPr id="46" name="Textfeld 45"/>
          <p:cNvSpPr txBox="1"/>
          <p:nvPr/>
        </p:nvSpPr>
        <p:spPr>
          <a:xfrm>
            <a:off x="2871595" y="1663436"/>
            <a:ext cx="1302588" cy="646331"/>
          </a:xfrm>
          <a:prstGeom prst="rect">
            <a:avLst/>
          </a:prstGeom>
          <a:noFill/>
        </p:spPr>
        <p:txBody>
          <a:bodyPr wrap="squar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Detaillierte</a:t>
            </a:r>
          </a:p>
          <a:p>
            <a:pPr algn="ctr"/>
            <a:r>
              <a:rPr lang="de-DE" sz="1200" dirty="0" smtClean="0">
                <a:solidFill>
                  <a:prstClr val="black"/>
                </a:solidFill>
                <a:latin typeface="Arial" panose="020B0604020202020204" pitchFamily="34" charset="0"/>
                <a:cs typeface="Arial" panose="020B0604020202020204" pitchFamily="34" charset="0"/>
              </a:rPr>
              <a:t>Untersuchung</a:t>
            </a:r>
          </a:p>
          <a:p>
            <a:pPr algn="ctr"/>
            <a:r>
              <a:rPr lang="de-DE" sz="1200" dirty="0" smtClean="0">
                <a:solidFill>
                  <a:prstClr val="black"/>
                </a:solidFill>
                <a:latin typeface="Arial" panose="020B0604020202020204" pitchFamily="34" charset="0"/>
                <a:cs typeface="Arial" panose="020B0604020202020204" pitchFamily="34" charset="0"/>
              </a:rPr>
              <a:t>(Business Case)</a:t>
            </a:r>
          </a:p>
        </p:txBody>
      </p:sp>
      <p:sp>
        <p:nvSpPr>
          <p:cNvPr id="47" name="Textfeld 46"/>
          <p:cNvSpPr txBox="1"/>
          <p:nvPr/>
        </p:nvSpPr>
        <p:spPr>
          <a:xfrm>
            <a:off x="3561969" y="3514275"/>
            <a:ext cx="1112805" cy="830997"/>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Entscheidung</a:t>
            </a:r>
          </a:p>
          <a:p>
            <a:pPr algn="ctr"/>
            <a:r>
              <a:rPr lang="de-DE" sz="1200" dirty="0" smtClean="0">
                <a:solidFill>
                  <a:prstClr val="black"/>
                </a:solidFill>
                <a:latin typeface="Arial" panose="020B0604020202020204" pitchFamily="34" charset="0"/>
                <a:cs typeface="Arial" panose="020B0604020202020204" pitchFamily="34" charset="0"/>
              </a:rPr>
              <a:t>über</a:t>
            </a:r>
          </a:p>
          <a:p>
            <a:pPr algn="ctr"/>
            <a:r>
              <a:rPr lang="de-DE" sz="1200" dirty="0" smtClean="0">
                <a:solidFill>
                  <a:prstClr val="black"/>
                </a:solidFill>
                <a:latin typeface="Arial" panose="020B0604020202020204" pitchFamily="34" charset="0"/>
                <a:cs typeface="Arial" panose="020B0604020202020204" pitchFamily="34" charset="0"/>
              </a:rPr>
              <a:t>Business</a:t>
            </a:r>
          </a:p>
          <a:p>
            <a:pPr algn="ctr"/>
            <a:r>
              <a:rPr lang="de-DE" sz="1200" dirty="0" smtClean="0">
                <a:solidFill>
                  <a:prstClr val="black"/>
                </a:solidFill>
                <a:latin typeface="Arial" panose="020B0604020202020204" pitchFamily="34" charset="0"/>
                <a:cs typeface="Arial" panose="020B0604020202020204" pitchFamily="34" charset="0"/>
              </a:rPr>
              <a:t>Case</a:t>
            </a:r>
          </a:p>
        </p:txBody>
      </p:sp>
      <p:sp>
        <p:nvSpPr>
          <p:cNvPr id="48" name="Textfeld 47"/>
          <p:cNvSpPr txBox="1"/>
          <p:nvPr/>
        </p:nvSpPr>
        <p:spPr>
          <a:xfrm>
            <a:off x="4248210" y="2032768"/>
            <a:ext cx="1002197" cy="276999"/>
          </a:xfrm>
          <a:prstGeom prst="rect">
            <a:avLst/>
          </a:prstGeom>
          <a:noFill/>
        </p:spPr>
        <p:txBody>
          <a:bodyPr wrap="none" rtlCol="0">
            <a:spAutoFit/>
          </a:bodyPr>
          <a:lstStyle/>
          <a:p>
            <a:r>
              <a:rPr lang="de-DE" sz="1200" dirty="0" smtClean="0">
                <a:solidFill>
                  <a:prstClr val="black"/>
                </a:solidFill>
                <a:latin typeface="Arial" panose="020B0604020202020204" pitchFamily="34" charset="0"/>
                <a:cs typeface="Arial" panose="020B0604020202020204" pitchFamily="34" charset="0"/>
              </a:rPr>
              <a:t>Entwicklung</a:t>
            </a:r>
          </a:p>
        </p:txBody>
      </p:sp>
      <p:sp>
        <p:nvSpPr>
          <p:cNvPr id="49" name="Textfeld 48"/>
          <p:cNvSpPr txBox="1"/>
          <p:nvPr/>
        </p:nvSpPr>
        <p:spPr>
          <a:xfrm>
            <a:off x="5265631" y="1848102"/>
            <a:ext cx="1215397" cy="461665"/>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Bewertung und</a:t>
            </a:r>
          </a:p>
          <a:p>
            <a:pPr algn="ctr"/>
            <a:r>
              <a:rPr lang="de-DE" sz="1200" dirty="0" smtClean="0">
                <a:solidFill>
                  <a:prstClr val="black"/>
                </a:solidFill>
                <a:latin typeface="Arial" panose="020B0604020202020204" pitchFamily="34" charset="0"/>
                <a:cs typeface="Arial" panose="020B0604020202020204" pitchFamily="34" charset="0"/>
              </a:rPr>
              <a:t>Validation</a:t>
            </a:r>
          </a:p>
        </p:txBody>
      </p:sp>
      <p:sp>
        <p:nvSpPr>
          <p:cNvPr id="50" name="Textfeld 49"/>
          <p:cNvSpPr txBox="1"/>
          <p:nvPr/>
        </p:nvSpPr>
        <p:spPr>
          <a:xfrm>
            <a:off x="4772223" y="3514275"/>
            <a:ext cx="1130438" cy="646330"/>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Post-</a:t>
            </a:r>
          </a:p>
          <a:p>
            <a:pPr algn="ctr"/>
            <a:r>
              <a:rPr lang="de-DE" sz="1200" dirty="0" smtClean="0">
                <a:solidFill>
                  <a:prstClr val="black"/>
                </a:solidFill>
                <a:latin typeface="Arial" panose="020B0604020202020204" pitchFamily="34" charset="0"/>
                <a:cs typeface="Arial" panose="020B0604020202020204" pitchFamily="34" charset="0"/>
              </a:rPr>
              <a:t>Entwicklungs-</a:t>
            </a:r>
          </a:p>
          <a:p>
            <a:pPr algn="ctr"/>
            <a:r>
              <a:rPr lang="de-DE" sz="1200" dirty="0" err="1">
                <a:solidFill>
                  <a:prstClr val="black"/>
                </a:solidFill>
                <a:latin typeface="Arial" panose="020B0604020202020204" pitchFamily="34" charset="0"/>
                <a:cs typeface="Arial" panose="020B0604020202020204" pitchFamily="34" charset="0"/>
              </a:rPr>
              <a:t>ü</a:t>
            </a:r>
            <a:r>
              <a:rPr lang="de-DE" sz="1200" dirty="0" err="1" smtClean="0">
                <a:solidFill>
                  <a:prstClr val="black"/>
                </a:solidFill>
                <a:latin typeface="Arial" panose="020B0604020202020204" pitchFamily="34" charset="0"/>
                <a:cs typeface="Arial" panose="020B0604020202020204" pitchFamily="34" charset="0"/>
              </a:rPr>
              <a:t>berprüfung</a:t>
            </a:r>
            <a:endParaRPr lang="de-DE" sz="1200" dirty="0" smtClean="0">
              <a:solidFill>
                <a:prstClr val="black"/>
              </a:solidFill>
              <a:latin typeface="Arial" panose="020B0604020202020204" pitchFamily="34" charset="0"/>
              <a:cs typeface="Arial" panose="020B0604020202020204" pitchFamily="34" charset="0"/>
            </a:endParaRPr>
          </a:p>
        </p:txBody>
      </p:sp>
      <p:sp>
        <p:nvSpPr>
          <p:cNvPr id="51" name="Textfeld 50"/>
          <p:cNvSpPr txBox="1"/>
          <p:nvPr/>
        </p:nvSpPr>
        <p:spPr>
          <a:xfrm>
            <a:off x="6546588" y="1663436"/>
            <a:ext cx="918842" cy="646331"/>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Großserie</a:t>
            </a:r>
          </a:p>
          <a:p>
            <a:pPr algn="ctr"/>
            <a:r>
              <a:rPr lang="de-DE" sz="1200" dirty="0" smtClean="0">
                <a:solidFill>
                  <a:prstClr val="black"/>
                </a:solidFill>
                <a:latin typeface="Arial" panose="020B0604020202020204" pitchFamily="34" charset="0"/>
                <a:cs typeface="Arial" panose="020B0604020202020204" pitchFamily="34" charset="0"/>
              </a:rPr>
              <a:t>und Markt-</a:t>
            </a:r>
          </a:p>
          <a:p>
            <a:pPr algn="ctr"/>
            <a:r>
              <a:rPr lang="de-DE" sz="1200" dirty="0" err="1" smtClean="0">
                <a:solidFill>
                  <a:prstClr val="black"/>
                </a:solidFill>
                <a:latin typeface="Arial" panose="020B0604020202020204" pitchFamily="34" charset="0"/>
                <a:cs typeface="Arial" panose="020B0604020202020204" pitchFamily="34" charset="0"/>
              </a:rPr>
              <a:t>einführung</a:t>
            </a:r>
            <a:endParaRPr lang="de-DE" sz="1200" dirty="0" smtClean="0">
              <a:solidFill>
                <a:prstClr val="black"/>
              </a:solidFill>
              <a:latin typeface="Arial" panose="020B0604020202020204" pitchFamily="34" charset="0"/>
              <a:cs typeface="Arial" panose="020B0604020202020204" pitchFamily="34" charset="0"/>
            </a:endParaRPr>
          </a:p>
        </p:txBody>
      </p:sp>
      <p:sp>
        <p:nvSpPr>
          <p:cNvPr id="52" name="Textfeld 51"/>
          <p:cNvSpPr txBox="1"/>
          <p:nvPr/>
        </p:nvSpPr>
        <p:spPr>
          <a:xfrm>
            <a:off x="5992117" y="3514275"/>
            <a:ext cx="952505" cy="830997"/>
          </a:xfrm>
          <a:prstGeom prst="rect">
            <a:avLst/>
          </a:prstGeom>
          <a:noFill/>
        </p:spPr>
        <p:txBody>
          <a:bodyPr wrap="none" rtlCol="0">
            <a:spAutoFit/>
          </a:bodyPr>
          <a:lstStyle/>
          <a:p>
            <a:pPr algn="ctr"/>
            <a:r>
              <a:rPr lang="de-DE" sz="1200" dirty="0" err="1" smtClean="0">
                <a:solidFill>
                  <a:prstClr val="black"/>
                </a:solidFill>
                <a:latin typeface="Arial" panose="020B0604020202020204" pitchFamily="34" charset="0"/>
                <a:cs typeface="Arial" panose="020B0604020202020204" pitchFamily="34" charset="0"/>
              </a:rPr>
              <a:t>Vorver</a:t>
            </a:r>
            <a:r>
              <a:rPr lang="de-DE" sz="1200" dirty="0" smtClean="0">
                <a:solidFill>
                  <a:prstClr val="black"/>
                </a:solidFill>
                <a:latin typeface="Arial" panose="020B0604020202020204" pitchFamily="34" charset="0"/>
                <a:cs typeface="Arial" panose="020B0604020202020204" pitchFamily="34" charset="0"/>
              </a:rPr>
              <a:t>-</a:t>
            </a:r>
          </a:p>
          <a:p>
            <a:pPr algn="ctr"/>
            <a:r>
              <a:rPr lang="de-DE" sz="1200" dirty="0" err="1">
                <a:solidFill>
                  <a:prstClr val="black"/>
                </a:solidFill>
                <a:latin typeface="Arial" panose="020B0604020202020204" pitchFamily="34" charset="0"/>
                <a:cs typeface="Arial" panose="020B0604020202020204" pitchFamily="34" charset="0"/>
              </a:rPr>
              <a:t>m</a:t>
            </a:r>
            <a:r>
              <a:rPr lang="de-DE" sz="1200" dirty="0" err="1" smtClean="0">
                <a:solidFill>
                  <a:prstClr val="black"/>
                </a:solidFill>
                <a:latin typeface="Arial" panose="020B0604020202020204" pitchFamily="34" charset="0"/>
                <a:cs typeface="Arial" panose="020B0604020202020204" pitchFamily="34" charset="0"/>
              </a:rPr>
              <a:t>arktungs</a:t>
            </a:r>
            <a:r>
              <a:rPr lang="de-DE" sz="1200" dirty="0" smtClean="0">
                <a:solidFill>
                  <a:prstClr val="black"/>
                </a:solidFill>
                <a:latin typeface="Arial" panose="020B0604020202020204" pitchFamily="34" charset="0"/>
                <a:cs typeface="Arial" panose="020B0604020202020204" pitchFamily="34" charset="0"/>
              </a:rPr>
              <a:t>-</a:t>
            </a:r>
          </a:p>
          <a:p>
            <a:pPr algn="ctr"/>
            <a:r>
              <a:rPr lang="de-DE" sz="1200" dirty="0" smtClean="0">
                <a:solidFill>
                  <a:prstClr val="black"/>
                </a:solidFill>
                <a:latin typeface="Arial" panose="020B0604020202020204" pitchFamily="34" charset="0"/>
                <a:cs typeface="Arial" panose="020B0604020202020204" pitchFamily="34" charset="0"/>
              </a:rPr>
              <a:t>Business </a:t>
            </a:r>
          </a:p>
          <a:p>
            <a:pPr algn="ctr"/>
            <a:r>
              <a:rPr lang="de-DE" sz="1200" dirty="0" smtClean="0">
                <a:solidFill>
                  <a:prstClr val="black"/>
                </a:solidFill>
                <a:latin typeface="Arial" panose="020B0604020202020204" pitchFamily="34" charset="0"/>
                <a:cs typeface="Arial" panose="020B0604020202020204" pitchFamily="34" charset="0"/>
              </a:rPr>
              <a:t>Analyse</a:t>
            </a:r>
          </a:p>
        </p:txBody>
      </p:sp>
      <p:sp>
        <p:nvSpPr>
          <p:cNvPr id="53" name="Textfeld 52"/>
          <p:cNvSpPr txBox="1"/>
          <p:nvPr/>
        </p:nvSpPr>
        <p:spPr>
          <a:xfrm>
            <a:off x="7311012" y="3514275"/>
            <a:ext cx="909223" cy="830997"/>
          </a:xfrm>
          <a:prstGeom prst="rect">
            <a:avLst/>
          </a:prstGeom>
          <a:noFill/>
        </p:spPr>
        <p:txBody>
          <a:bodyPr wrap="none" rtlCol="0">
            <a:spAutoFit/>
          </a:bodyPr>
          <a:lstStyle/>
          <a:p>
            <a:pPr algn="ctr"/>
            <a:r>
              <a:rPr lang="de-DE" sz="1200" dirty="0" smtClean="0">
                <a:solidFill>
                  <a:prstClr val="black"/>
                </a:solidFill>
                <a:latin typeface="Arial" panose="020B0604020202020204" pitchFamily="34" charset="0"/>
                <a:cs typeface="Arial" panose="020B0604020202020204" pitchFamily="34" charset="0"/>
              </a:rPr>
              <a:t>Post-</a:t>
            </a:r>
          </a:p>
          <a:p>
            <a:pPr algn="ctr"/>
            <a:r>
              <a:rPr lang="de-DE" sz="1200" dirty="0" err="1" smtClean="0">
                <a:solidFill>
                  <a:prstClr val="black"/>
                </a:solidFill>
                <a:latin typeface="Arial" panose="020B0604020202020204" pitchFamily="34" charset="0"/>
                <a:cs typeface="Arial" panose="020B0604020202020204" pitchFamily="34" charset="0"/>
              </a:rPr>
              <a:t>Implemen</a:t>
            </a:r>
            <a:r>
              <a:rPr lang="de-DE" sz="1200" dirty="0" smtClean="0">
                <a:solidFill>
                  <a:prstClr val="black"/>
                </a:solidFill>
                <a:latin typeface="Arial" panose="020B0604020202020204" pitchFamily="34" charset="0"/>
                <a:cs typeface="Arial" panose="020B0604020202020204" pitchFamily="34" charset="0"/>
              </a:rPr>
              <a:t>-</a:t>
            </a:r>
          </a:p>
          <a:p>
            <a:pPr algn="ctr"/>
            <a:r>
              <a:rPr lang="de-DE" sz="1200" dirty="0" err="1">
                <a:solidFill>
                  <a:prstClr val="black"/>
                </a:solidFill>
                <a:latin typeface="Arial" panose="020B0604020202020204" pitchFamily="34" charset="0"/>
                <a:cs typeface="Arial" panose="020B0604020202020204" pitchFamily="34" charset="0"/>
              </a:rPr>
              <a:t>t</a:t>
            </a:r>
            <a:r>
              <a:rPr lang="de-DE" sz="1200" dirty="0" err="1" smtClean="0">
                <a:solidFill>
                  <a:prstClr val="black"/>
                </a:solidFill>
                <a:latin typeface="Arial" panose="020B0604020202020204" pitchFamily="34" charset="0"/>
                <a:cs typeface="Arial" panose="020B0604020202020204" pitchFamily="34" charset="0"/>
              </a:rPr>
              <a:t>ierungs</a:t>
            </a:r>
            <a:r>
              <a:rPr lang="de-DE" sz="1200" dirty="0" smtClean="0">
                <a:solidFill>
                  <a:prstClr val="black"/>
                </a:solidFill>
                <a:latin typeface="Arial" panose="020B0604020202020204" pitchFamily="34" charset="0"/>
                <a:cs typeface="Arial" panose="020B0604020202020204" pitchFamily="34" charset="0"/>
              </a:rPr>
              <a:t>-</a:t>
            </a:r>
          </a:p>
          <a:p>
            <a:pPr algn="ctr"/>
            <a:r>
              <a:rPr lang="de-DE" sz="1200" dirty="0" err="1" smtClean="0">
                <a:solidFill>
                  <a:prstClr val="black"/>
                </a:solidFill>
                <a:latin typeface="Arial" panose="020B0604020202020204" pitchFamily="34" charset="0"/>
                <a:cs typeface="Arial" panose="020B0604020202020204" pitchFamily="34" charset="0"/>
              </a:rPr>
              <a:t>bewertung</a:t>
            </a:r>
            <a:endParaRPr lang="de-DE" sz="1200" dirty="0" smtClean="0">
              <a:solidFill>
                <a:prstClr val="black"/>
              </a:solidFill>
              <a:latin typeface="Arial" panose="020B0604020202020204" pitchFamily="34" charset="0"/>
              <a:cs typeface="Arial" panose="020B0604020202020204" pitchFamily="34" charset="0"/>
            </a:endParaRPr>
          </a:p>
        </p:txBody>
      </p:sp>
      <p:sp>
        <p:nvSpPr>
          <p:cNvPr id="55" name="Textfeld 54"/>
          <p:cNvSpPr txBox="1"/>
          <p:nvPr/>
        </p:nvSpPr>
        <p:spPr>
          <a:xfrm>
            <a:off x="217170" y="386775"/>
            <a:ext cx="8515349" cy="584775"/>
          </a:xfrm>
          <a:prstGeom prst="rect">
            <a:avLst/>
          </a:prstGeom>
          <a:noFill/>
        </p:spPr>
        <p:txBody>
          <a:bodyPr wrap="square" rtlCol="0">
            <a:spAutoFit/>
          </a:bodyPr>
          <a:lstStyle/>
          <a:p>
            <a:r>
              <a:rPr lang="de-DE" sz="1600" b="1" dirty="0">
                <a:solidFill>
                  <a:srgbClr val="002060"/>
                </a:solidFill>
              </a:rPr>
              <a:t>Der Stage-Gate®-</a:t>
            </a:r>
            <a:r>
              <a:rPr lang="de-DE" sz="1600" b="1" dirty="0" smtClean="0">
                <a:solidFill>
                  <a:srgbClr val="002060"/>
                </a:solidFill>
              </a:rPr>
              <a:t>Prozess ist ein verbreiteter Prozess der Einführungen von Innovationen </a:t>
            </a:r>
            <a:endParaRPr lang="de-DE" sz="1600" b="1" dirty="0">
              <a:solidFill>
                <a:srgbClr val="002060"/>
              </a:solidFill>
            </a:endParaRPr>
          </a:p>
        </p:txBody>
      </p:sp>
      <p:sp>
        <p:nvSpPr>
          <p:cNvPr id="56" name="Textfeld 55"/>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57" name="Rectangle 1"/>
          <p:cNvSpPr>
            <a:spLocks noChangeArrowheads="1"/>
          </p:cNvSpPr>
          <p:nvPr/>
        </p:nvSpPr>
        <p:spPr bwMode="auto">
          <a:xfrm>
            <a:off x="369887" y="6337352"/>
            <a:ext cx="1521570"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Cooper </a:t>
            </a:r>
            <a:r>
              <a:rPr lang="de-DE" sz="1050" dirty="0">
                <a:solidFill>
                  <a:schemeClr val="bg1">
                    <a:lumMod val="50000"/>
                  </a:schemeClr>
                </a:solidFill>
              </a:rPr>
              <a:t>(</a:t>
            </a:r>
            <a:r>
              <a:rPr lang="de-DE" sz="1050" dirty="0" smtClean="0">
                <a:solidFill>
                  <a:schemeClr val="bg1">
                    <a:lumMod val="50000"/>
                  </a:schemeClr>
                </a:solidFill>
              </a:rPr>
              <a:t>2008)</a:t>
            </a:r>
            <a:endParaRPr lang="de-DE" sz="1050" dirty="0">
              <a:solidFill>
                <a:schemeClr val="bg1">
                  <a:lumMod val="50000"/>
                </a:schemeClr>
              </a:solidFill>
            </a:endParaRPr>
          </a:p>
        </p:txBody>
      </p:sp>
      <p:sp>
        <p:nvSpPr>
          <p:cNvPr id="61" name="Rechteck 60"/>
          <p:cNvSpPr/>
          <p:nvPr/>
        </p:nvSpPr>
        <p:spPr bwMode="auto">
          <a:xfrm>
            <a:off x="1501252" y="4831311"/>
            <a:ext cx="6359857" cy="1023582"/>
          </a:xfrm>
          <a:prstGeom prst="rect">
            <a:avLst/>
          </a:prstGeom>
          <a:solidFill>
            <a:schemeClr val="accent2">
              <a:lumMod val="20000"/>
              <a:lumOff val="80000"/>
            </a:schemeClr>
          </a:solidFill>
          <a:ln w="317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0" name="Textfeld 59"/>
          <p:cNvSpPr txBox="1"/>
          <p:nvPr/>
        </p:nvSpPr>
        <p:spPr>
          <a:xfrm>
            <a:off x="1678675" y="4981434"/>
            <a:ext cx="6110968" cy="738664"/>
          </a:xfrm>
          <a:prstGeom prst="rect">
            <a:avLst/>
          </a:prstGeom>
          <a:noFill/>
        </p:spPr>
        <p:txBody>
          <a:bodyPr wrap="none" rtlCol="0">
            <a:spAutoFit/>
          </a:bodyPr>
          <a:lstStyle/>
          <a:p>
            <a:pPr marL="273050" indent="-273050">
              <a:buFont typeface="Symbol" pitchFamily="18" charset="2"/>
              <a:buChar char="-"/>
            </a:pPr>
            <a:r>
              <a:rPr lang="de-DE" sz="1400" dirty="0" smtClean="0"/>
              <a:t>Der Prozess wird in „Gates“ und „Stages“ aufgeteilt</a:t>
            </a:r>
          </a:p>
          <a:p>
            <a:pPr marL="273050" indent="-273050">
              <a:buFont typeface="Symbol" pitchFamily="18" charset="2"/>
              <a:buChar char="-"/>
            </a:pPr>
            <a:r>
              <a:rPr lang="de-DE" sz="1400" dirty="0" smtClean="0"/>
              <a:t>An jedem Gate wird Entscheidung über Fortführung des Projekts gefällt</a:t>
            </a:r>
          </a:p>
          <a:p>
            <a:pPr marL="273050" indent="-273050">
              <a:buFont typeface="Symbol" pitchFamily="18" charset="2"/>
              <a:buChar char="-"/>
            </a:pPr>
            <a:r>
              <a:rPr lang="de-DE" sz="1400" dirty="0" smtClean="0"/>
              <a:t>Die aufzubringenden Ressourcen steigen in jeder Stage deutlich an</a:t>
            </a:r>
            <a:endParaRPr lang="de-DE" sz="1400" dirty="0"/>
          </a:p>
        </p:txBody>
      </p:sp>
      <p:sp>
        <p:nvSpPr>
          <p:cNvPr id="62"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41</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756001321"/>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854389"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 name="Rechteck 41"/>
          <p:cNvSpPr/>
          <p:nvPr/>
        </p:nvSpPr>
        <p:spPr bwMode="auto">
          <a:xfrm>
            <a:off x="3063240" y="1611630"/>
            <a:ext cx="5657850" cy="408051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8" name="Ellipse 27"/>
          <p:cNvSpPr/>
          <p:nvPr/>
        </p:nvSpPr>
        <p:spPr bwMode="auto">
          <a:xfrm>
            <a:off x="4429442" y="485013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9" name="Ellipse 28"/>
          <p:cNvSpPr/>
          <p:nvPr/>
        </p:nvSpPr>
        <p:spPr bwMode="auto">
          <a:xfrm>
            <a:off x="3553142" y="449961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0" name="Ellipse 29"/>
          <p:cNvSpPr/>
          <p:nvPr/>
        </p:nvSpPr>
        <p:spPr bwMode="auto">
          <a:xfrm>
            <a:off x="3876992" y="403479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32" name="Gruppieren 31"/>
          <p:cNvGrpSpPr/>
          <p:nvPr/>
        </p:nvGrpSpPr>
        <p:grpSpPr>
          <a:xfrm>
            <a:off x="3623310" y="1885950"/>
            <a:ext cx="1165860" cy="434340"/>
            <a:chOff x="777240" y="1360170"/>
            <a:chExt cx="1165860" cy="434340"/>
          </a:xfrm>
        </p:grpSpPr>
        <p:sp>
          <p:nvSpPr>
            <p:cNvPr id="18" name="Ellipse 17"/>
            <p:cNvSpPr/>
            <p:nvPr/>
          </p:nvSpPr>
          <p:spPr bwMode="auto">
            <a:xfrm>
              <a:off x="777240" y="136017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890106" y="1438841"/>
              <a:ext cx="940129" cy="276999"/>
            </a:xfrm>
            <a:prstGeom prst="rect">
              <a:avLst/>
            </a:prstGeom>
            <a:noFill/>
          </p:spPr>
          <p:txBody>
            <a:bodyPr wrap="none" rtlCol="0">
              <a:spAutoFit/>
            </a:bodyPr>
            <a:lstStyle/>
            <a:p>
              <a:r>
                <a:rPr lang="de-DE" sz="1200" dirty="0" err="1" smtClean="0"/>
                <a:t>Awareness</a:t>
              </a:r>
              <a:endParaRPr lang="de-DE" sz="1200" dirty="0"/>
            </a:p>
          </p:txBody>
        </p:sp>
      </p:grpSp>
      <p:grpSp>
        <p:nvGrpSpPr>
          <p:cNvPr id="33" name="Gruppieren 32"/>
          <p:cNvGrpSpPr/>
          <p:nvPr/>
        </p:nvGrpSpPr>
        <p:grpSpPr>
          <a:xfrm>
            <a:off x="4530090" y="2186940"/>
            <a:ext cx="1165860" cy="434340"/>
            <a:chOff x="1764030" y="1615440"/>
            <a:chExt cx="1165860" cy="434340"/>
          </a:xfrm>
        </p:grpSpPr>
        <p:sp>
          <p:nvSpPr>
            <p:cNvPr id="20" name="Ellipse 19"/>
            <p:cNvSpPr/>
            <p:nvPr/>
          </p:nvSpPr>
          <p:spPr bwMode="auto">
            <a:xfrm>
              <a:off x="1764030" y="161544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Textfeld 5"/>
            <p:cNvSpPr txBox="1"/>
            <p:nvPr/>
          </p:nvSpPr>
          <p:spPr>
            <a:xfrm>
              <a:off x="2037420" y="1694111"/>
              <a:ext cx="619080" cy="276999"/>
            </a:xfrm>
            <a:prstGeom prst="rect">
              <a:avLst/>
            </a:prstGeom>
            <a:noFill/>
          </p:spPr>
          <p:txBody>
            <a:bodyPr wrap="none" rtlCol="0">
              <a:spAutoFit/>
            </a:bodyPr>
            <a:lstStyle/>
            <a:p>
              <a:r>
                <a:rPr lang="de-DE" sz="1200" dirty="0" smtClean="0"/>
                <a:t>Suche</a:t>
              </a:r>
              <a:endParaRPr lang="de-DE" sz="1200" dirty="0"/>
            </a:p>
          </p:txBody>
        </p:sp>
      </p:grpSp>
      <p:grpSp>
        <p:nvGrpSpPr>
          <p:cNvPr id="40" name="Gruppieren 39"/>
          <p:cNvGrpSpPr/>
          <p:nvPr/>
        </p:nvGrpSpPr>
        <p:grpSpPr>
          <a:xfrm>
            <a:off x="5261610" y="2541270"/>
            <a:ext cx="1165860" cy="434340"/>
            <a:chOff x="2392680" y="2049780"/>
            <a:chExt cx="1165860" cy="434340"/>
          </a:xfrm>
        </p:grpSpPr>
        <p:sp>
          <p:nvSpPr>
            <p:cNvPr id="21" name="Ellipse 20"/>
            <p:cNvSpPr/>
            <p:nvPr/>
          </p:nvSpPr>
          <p:spPr bwMode="auto">
            <a:xfrm>
              <a:off x="2392680" y="204978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Textfeld 6"/>
            <p:cNvSpPr txBox="1"/>
            <p:nvPr/>
          </p:nvSpPr>
          <p:spPr>
            <a:xfrm>
              <a:off x="2593935" y="2128451"/>
              <a:ext cx="763351" cy="276999"/>
            </a:xfrm>
            <a:prstGeom prst="rect">
              <a:avLst/>
            </a:prstGeom>
            <a:noFill/>
          </p:spPr>
          <p:txBody>
            <a:bodyPr wrap="none" rtlCol="0">
              <a:spAutoFit/>
            </a:bodyPr>
            <a:lstStyle/>
            <a:p>
              <a:r>
                <a:rPr lang="de-DE" sz="1200" dirty="0" smtClean="0"/>
                <a:t>Auswahl</a:t>
              </a:r>
              <a:endParaRPr lang="de-DE" sz="1200" dirty="0"/>
            </a:p>
          </p:txBody>
        </p:sp>
      </p:grpSp>
      <p:grpSp>
        <p:nvGrpSpPr>
          <p:cNvPr id="39" name="Gruppieren 38"/>
          <p:cNvGrpSpPr/>
          <p:nvPr/>
        </p:nvGrpSpPr>
        <p:grpSpPr>
          <a:xfrm>
            <a:off x="6134100" y="2830830"/>
            <a:ext cx="1165860" cy="434340"/>
            <a:chOff x="3299460" y="2350770"/>
            <a:chExt cx="1165860" cy="434340"/>
          </a:xfrm>
        </p:grpSpPr>
        <p:sp>
          <p:nvSpPr>
            <p:cNvPr id="22" name="Ellipse 21"/>
            <p:cNvSpPr/>
            <p:nvPr/>
          </p:nvSpPr>
          <p:spPr bwMode="auto">
            <a:xfrm>
              <a:off x="3299460" y="235077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 name="Textfeld 7"/>
            <p:cNvSpPr txBox="1"/>
            <p:nvPr/>
          </p:nvSpPr>
          <p:spPr>
            <a:xfrm>
              <a:off x="3432588" y="2429441"/>
              <a:ext cx="899605" cy="276999"/>
            </a:xfrm>
            <a:prstGeom prst="rect">
              <a:avLst/>
            </a:prstGeom>
            <a:noFill/>
          </p:spPr>
          <p:txBody>
            <a:bodyPr wrap="none" rtlCol="0">
              <a:spAutoFit/>
            </a:bodyPr>
            <a:lstStyle/>
            <a:p>
              <a:r>
                <a:rPr lang="de-DE" sz="1200" dirty="0" smtClean="0"/>
                <a:t>Bestellung</a:t>
              </a:r>
              <a:endParaRPr lang="de-DE" sz="1200" dirty="0"/>
            </a:p>
          </p:txBody>
        </p:sp>
      </p:grpSp>
      <p:grpSp>
        <p:nvGrpSpPr>
          <p:cNvPr id="38" name="Gruppieren 37"/>
          <p:cNvGrpSpPr/>
          <p:nvPr/>
        </p:nvGrpSpPr>
        <p:grpSpPr>
          <a:xfrm>
            <a:off x="6903720" y="3177540"/>
            <a:ext cx="1165860" cy="434340"/>
            <a:chOff x="4183380" y="2777490"/>
            <a:chExt cx="1165860" cy="434340"/>
          </a:xfrm>
        </p:grpSpPr>
        <p:sp>
          <p:nvSpPr>
            <p:cNvPr id="23" name="Ellipse 22"/>
            <p:cNvSpPr/>
            <p:nvPr/>
          </p:nvSpPr>
          <p:spPr bwMode="auto">
            <a:xfrm>
              <a:off x="4183380" y="277749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 name="Textfeld 8"/>
            <p:cNvSpPr txBox="1"/>
            <p:nvPr/>
          </p:nvSpPr>
          <p:spPr>
            <a:xfrm>
              <a:off x="4231548" y="2856161"/>
              <a:ext cx="1069524" cy="276999"/>
            </a:xfrm>
            <a:prstGeom prst="rect">
              <a:avLst/>
            </a:prstGeom>
            <a:noFill/>
          </p:spPr>
          <p:txBody>
            <a:bodyPr wrap="none" rtlCol="0">
              <a:spAutoFit/>
            </a:bodyPr>
            <a:lstStyle/>
            <a:p>
              <a:r>
                <a:rPr lang="de-DE" sz="1200" dirty="0" smtClean="0"/>
                <a:t>Finanzierung</a:t>
              </a:r>
              <a:endParaRPr lang="de-DE" sz="1200" dirty="0"/>
            </a:p>
          </p:txBody>
        </p:sp>
      </p:grpSp>
      <p:grpSp>
        <p:nvGrpSpPr>
          <p:cNvPr id="37" name="Gruppieren 36"/>
          <p:cNvGrpSpPr/>
          <p:nvPr/>
        </p:nvGrpSpPr>
        <p:grpSpPr>
          <a:xfrm>
            <a:off x="7264082" y="3638550"/>
            <a:ext cx="1165860" cy="434340"/>
            <a:chOff x="4600892" y="3261360"/>
            <a:chExt cx="1165860" cy="434340"/>
          </a:xfrm>
        </p:grpSpPr>
        <p:sp>
          <p:nvSpPr>
            <p:cNvPr id="24" name="Ellipse 23"/>
            <p:cNvSpPr/>
            <p:nvPr/>
          </p:nvSpPr>
          <p:spPr bwMode="auto">
            <a:xfrm>
              <a:off x="4600892" y="326136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 name="Textfeld 9"/>
            <p:cNvSpPr txBox="1"/>
            <p:nvPr/>
          </p:nvSpPr>
          <p:spPr>
            <a:xfrm>
              <a:off x="4730012" y="3340031"/>
              <a:ext cx="907621" cy="276999"/>
            </a:xfrm>
            <a:prstGeom prst="rect">
              <a:avLst/>
            </a:prstGeom>
            <a:noFill/>
          </p:spPr>
          <p:txBody>
            <a:bodyPr wrap="none" rtlCol="0">
              <a:spAutoFit/>
            </a:bodyPr>
            <a:lstStyle/>
            <a:p>
              <a:r>
                <a:rPr lang="de-DE" sz="1200" dirty="0" smtClean="0"/>
                <a:t>Bezahlung</a:t>
              </a:r>
              <a:endParaRPr lang="de-DE" sz="1200" dirty="0"/>
            </a:p>
          </p:txBody>
        </p:sp>
      </p:grpSp>
      <p:grpSp>
        <p:nvGrpSpPr>
          <p:cNvPr id="36" name="Gruppieren 35"/>
          <p:cNvGrpSpPr/>
          <p:nvPr/>
        </p:nvGrpSpPr>
        <p:grpSpPr>
          <a:xfrm>
            <a:off x="7072948" y="4099560"/>
            <a:ext cx="1165860" cy="434340"/>
            <a:chOff x="4318952" y="3779520"/>
            <a:chExt cx="1165860" cy="434340"/>
          </a:xfrm>
        </p:grpSpPr>
        <p:sp>
          <p:nvSpPr>
            <p:cNvPr id="25" name="Ellipse 24"/>
            <p:cNvSpPr/>
            <p:nvPr/>
          </p:nvSpPr>
          <p:spPr bwMode="auto">
            <a:xfrm>
              <a:off x="4318952" y="377952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Textfeld 10"/>
            <p:cNvSpPr txBox="1"/>
            <p:nvPr/>
          </p:nvSpPr>
          <p:spPr>
            <a:xfrm>
              <a:off x="4609174" y="3858191"/>
              <a:ext cx="585417" cy="276999"/>
            </a:xfrm>
            <a:prstGeom prst="rect">
              <a:avLst/>
            </a:prstGeom>
            <a:noFill/>
          </p:spPr>
          <p:txBody>
            <a:bodyPr wrap="none" rtlCol="0">
              <a:spAutoFit/>
            </a:bodyPr>
            <a:lstStyle/>
            <a:p>
              <a:r>
                <a:rPr lang="de-DE" sz="1200" dirty="0" smtClean="0"/>
                <a:t>Erhalt</a:t>
              </a:r>
              <a:endParaRPr lang="de-DE" sz="1200" dirty="0"/>
            </a:p>
          </p:txBody>
        </p:sp>
      </p:grpSp>
      <p:grpSp>
        <p:nvGrpSpPr>
          <p:cNvPr id="35" name="Gruppieren 34"/>
          <p:cNvGrpSpPr/>
          <p:nvPr/>
        </p:nvGrpSpPr>
        <p:grpSpPr>
          <a:xfrm>
            <a:off x="6490018" y="4526280"/>
            <a:ext cx="1165860" cy="434340"/>
            <a:chOff x="3511232" y="4286250"/>
            <a:chExt cx="1165860" cy="434340"/>
          </a:xfrm>
        </p:grpSpPr>
        <p:sp>
          <p:nvSpPr>
            <p:cNvPr id="26" name="Ellipse 25"/>
            <p:cNvSpPr/>
            <p:nvPr/>
          </p:nvSpPr>
          <p:spPr bwMode="auto">
            <a:xfrm>
              <a:off x="3511232" y="428625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 name="Textfeld 11"/>
            <p:cNvSpPr txBox="1"/>
            <p:nvPr/>
          </p:nvSpPr>
          <p:spPr>
            <a:xfrm>
              <a:off x="3595052" y="4358640"/>
              <a:ext cx="1010213" cy="276999"/>
            </a:xfrm>
            <a:prstGeom prst="rect">
              <a:avLst/>
            </a:prstGeom>
            <a:noFill/>
          </p:spPr>
          <p:txBody>
            <a:bodyPr wrap="none" rtlCol="0">
              <a:spAutoFit/>
            </a:bodyPr>
            <a:lstStyle/>
            <a:p>
              <a:r>
                <a:rPr lang="de-DE" sz="1200" dirty="0" smtClean="0"/>
                <a:t>Installierung</a:t>
              </a:r>
              <a:endParaRPr lang="de-DE" sz="1200" dirty="0"/>
            </a:p>
          </p:txBody>
        </p:sp>
      </p:grpSp>
      <p:grpSp>
        <p:nvGrpSpPr>
          <p:cNvPr id="34" name="Gruppieren 33"/>
          <p:cNvGrpSpPr/>
          <p:nvPr/>
        </p:nvGrpSpPr>
        <p:grpSpPr>
          <a:xfrm>
            <a:off x="5618162" y="4838700"/>
            <a:ext cx="1165860" cy="434340"/>
            <a:chOff x="2646362" y="4610100"/>
            <a:chExt cx="1165860" cy="434340"/>
          </a:xfrm>
        </p:grpSpPr>
        <p:sp>
          <p:nvSpPr>
            <p:cNvPr id="27" name="Ellipse 26"/>
            <p:cNvSpPr/>
            <p:nvPr/>
          </p:nvSpPr>
          <p:spPr bwMode="auto">
            <a:xfrm>
              <a:off x="2646362" y="461010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3" name="Textfeld 12"/>
            <p:cNvSpPr txBox="1"/>
            <p:nvPr/>
          </p:nvSpPr>
          <p:spPr>
            <a:xfrm>
              <a:off x="2813954" y="4688771"/>
              <a:ext cx="830677" cy="276999"/>
            </a:xfrm>
            <a:prstGeom prst="rect">
              <a:avLst/>
            </a:prstGeom>
            <a:noFill/>
          </p:spPr>
          <p:txBody>
            <a:bodyPr wrap="none" rtlCol="0">
              <a:spAutoFit/>
            </a:bodyPr>
            <a:lstStyle/>
            <a:p>
              <a:r>
                <a:rPr lang="de-DE" sz="1200" dirty="0" smtClean="0"/>
                <a:t>Lagerung</a:t>
              </a:r>
              <a:endParaRPr lang="de-DE" sz="1200" dirty="0"/>
            </a:p>
          </p:txBody>
        </p:sp>
      </p:grpSp>
      <p:sp>
        <p:nvSpPr>
          <p:cNvPr id="14" name="Textfeld 13"/>
          <p:cNvSpPr txBox="1"/>
          <p:nvPr/>
        </p:nvSpPr>
        <p:spPr>
          <a:xfrm>
            <a:off x="4634705" y="4928801"/>
            <a:ext cx="755335" cy="276999"/>
          </a:xfrm>
          <a:prstGeom prst="rect">
            <a:avLst/>
          </a:prstGeom>
          <a:noFill/>
        </p:spPr>
        <p:txBody>
          <a:bodyPr wrap="none" rtlCol="0">
            <a:spAutoFit/>
          </a:bodyPr>
          <a:lstStyle/>
          <a:p>
            <a:r>
              <a:rPr lang="de-DE" sz="1200" dirty="0" smtClean="0"/>
              <a:t>Nutzung</a:t>
            </a:r>
            <a:endParaRPr lang="de-DE" sz="1200" dirty="0"/>
          </a:p>
        </p:txBody>
      </p:sp>
      <p:sp>
        <p:nvSpPr>
          <p:cNvPr id="15" name="Textfeld 14"/>
          <p:cNvSpPr txBox="1"/>
          <p:nvPr/>
        </p:nvSpPr>
        <p:spPr>
          <a:xfrm>
            <a:off x="3703101" y="4578281"/>
            <a:ext cx="865943" cy="276999"/>
          </a:xfrm>
          <a:prstGeom prst="rect">
            <a:avLst/>
          </a:prstGeom>
          <a:noFill/>
        </p:spPr>
        <p:txBody>
          <a:bodyPr wrap="none" rtlCol="0">
            <a:spAutoFit/>
          </a:bodyPr>
          <a:lstStyle/>
          <a:p>
            <a:r>
              <a:rPr lang="de-DE" sz="1200" dirty="0" smtClean="0"/>
              <a:t>Reparatur</a:t>
            </a:r>
            <a:endParaRPr lang="de-DE" sz="1200" dirty="0"/>
          </a:p>
        </p:txBody>
      </p:sp>
      <p:sp>
        <p:nvSpPr>
          <p:cNvPr id="16" name="Textfeld 15"/>
          <p:cNvSpPr txBox="1"/>
          <p:nvPr/>
        </p:nvSpPr>
        <p:spPr>
          <a:xfrm>
            <a:off x="4111910" y="4113461"/>
            <a:ext cx="696024" cy="276999"/>
          </a:xfrm>
          <a:prstGeom prst="rect">
            <a:avLst/>
          </a:prstGeom>
          <a:noFill/>
        </p:spPr>
        <p:txBody>
          <a:bodyPr wrap="none" rtlCol="0">
            <a:spAutoFit/>
          </a:bodyPr>
          <a:lstStyle/>
          <a:p>
            <a:r>
              <a:rPr lang="de-DE" sz="1200" dirty="0" smtClean="0"/>
              <a:t>Service</a:t>
            </a:r>
            <a:endParaRPr lang="de-DE" sz="1200" dirty="0"/>
          </a:p>
        </p:txBody>
      </p:sp>
      <p:grpSp>
        <p:nvGrpSpPr>
          <p:cNvPr id="41" name="Gruppieren 40"/>
          <p:cNvGrpSpPr/>
          <p:nvPr/>
        </p:nvGrpSpPr>
        <p:grpSpPr>
          <a:xfrm>
            <a:off x="4829492" y="3649980"/>
            <a:ext cx="1165860" cy="434340"/>
            <a:chOff x="2326322" y="3181350"/>
            <a:chExt cx="1165860" cy="434340"/>
          </a:xfrm>
        </p:grpSpPr>
        <p:sp>
          <p:nvSpPr>
            <p:cNvPr id="31" name="Ellipse 30"/>
            <p:cNvSpPr/>
            <p:nvPr/>
          </p:nvSpPr>
          <p:spPr bwMode="auto">
            <a:xfrm>
              <a:off x="2326322" y="3181350"/>
              <a:ext cx="1165860" cy="43434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2416970" y="3260021"/>
              <a:ext cx="984565" cy="276999"/>
            </a:xfrm>
            <a:prstGeom prst="rect">
              <a:avLst/>
            </a:prstGeom>
            <a:noFill/>
          </p:spPr>
          <p:txBody>
            <a:bodyPr wrap="none" rtlCol="0">
              <a:spAutoFit/>
            </a:bodyPr>
            <a:lstStyle/>
            <a:p>
              <a:r>
                <a:rPr lang="de-DE" sz="1200" dirty="0" smtClean="0"/>
                <a:t>Beseitigung</a:t>
              </a:r>
              <a:endParaRPr lang="de-DE" sz="1200" dirty="0"/>
            </a:p>
          </p:txBody>
        </p:sp>
      </p:grpSp>
      <p:sp>
        <p:nvSpPr>
          <p:cNvPr id="43" name="Richtungspfeil 42"/>
          <p:cNvSpPr/>
          <p:nvPr/>
        </p:nvSpPr>
        <p:spPr bwMode="auto">
          <a:xfrm>
            <a:off x="617220" y="1554480"/>
            <a:ext cx="2526030" cy="4171950"/>
          </a:xfrm>
          <a:prstGeom prst="homePlate">
            <a:avLst>
              <a:gd name="adj" fmla="val 15789"/>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4" name="Textfeld 43"/>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Konsumkette (1/4): Eine Möglichkeit zur strukturierten Generierung von Gelegenheiten besteht in der Konsumkette, die den „Weg“ des Kunden abbildet</a:t>
            </a:r>
            <a:endParaRPr lang="de-DE" sz="1600" b="1" dirty="0">
              <a:solidFill>
                <a:srgbClr val="002060"/>
              </a:solidFill>
            </a:endParaRPr>
          </a:p>
        </p:txBody>
      </p:sp>
      <p:sp>
        <p:nvSpPr>
          <p:cNvPr id="46" name="Textfeld 45"/>
          <p:cNvSpPr txBox="1"/>
          <p:nvPr/>
        </p:nvSpPr>
        <p:spPr>
          <a:xfrm>
            <a:off x="742950" y="1657350"/>
            <a:ext cx="1851660" cy="461665"/>
          </a:xfrm>
          <a:prstGeom prst="rect">
            <a:avLst/>
          </a:prstGeom>
          <a:noFill/>
        </p:spPr>
        <p:txBody>
          <a:bodyPr wrap="square" rtlCol="0">
            <a:spAutoFit/>
          </a:bodyPr>
          <a:lstStyle/>
          <a:p>
            <a:r>
              <a:rPr lang="de-DE" sz="1200" b="1" dirty="0" smtClean="0"/>
              <a:t>Erstellung einer Konsumkette:</a:t>
            </a:r>
            <a:endParaRPr lang="de-DE" sz="1200" b="1" dirty="0"/>
          </a:p>
        </p:txBody>
      </p:sp>
      <p:sp>
        <p:nvSpPr>
          <p:cNvPr id="47" name="Textfeld 46"/>
          <p:cNvSpPr txBox="1"/>
          <p:nvPr/>
        </p:nvSpPr>
        <p:spPr>
          <a:xfrm>
            <a:off x="742950" y="2171700"/>
            <a:ext cx="2068830" cy="3416320"/>
          </a:xfrm>
          <a:prstGeom prst="rect">
            <a:avLst/>
          </a:prstGeom>
          <a:noFill/>
        </p:spPr>
        <p:txBody>
          <a:bodyPr wrap="square" rtlCol="0">
            <a:spAutoFit/>
          </a:bodyPr>
          <a:lstStyle/>
          <a:p>
            <a:pPr marL="269875" indent="-269875">
              <a:buFont typeface="Symbol" pitchFamily="18" charset="2"/>
              <a:buChar char="-"/>
            </a:pPr>
            <a:r>
              <a:rPr lang="de-DE" sz="1200" dirty="0" smtClean="0"/>
              <a:t>Auswahl eines Zielsegments</a:t>
            </a:r>
          </a:p>
          <a:p>
            <a:pPr marL="269875" indent="-269875">
              <a:buFont typeface="Symbol" pitchFamily="18" charset="2"/>
              <a:buChar char="-"/>
            </a:pPr>
            <a:r>
              <a:rPr lang="de-DE" sz="1200" dirty="0" smtClean="0"/>
              <a:t>Identifikation der Mitarbeiter  mit Kontakt zu dieser Zielgruppe</a:t>
            </a:r>
          </a:p>
          <a:p>
            <a:pPr marL="269875" indent="-269875">
              <a:buFont typeface="Symbol" pitchFamily="18" charset="2"/>
              <a:buChar char="-"/>
            </a:pPr>
            <a:r>
              <a:rPr lang="de-DE" sz="1200" dirty="0" smtClean="0"/>
              <a:t>Befragung jedes relevanten Mitarbeiters (aus Vertrieb, Kundenservice etc.) in Bezug auf die Aktivitäten des Kunden in der Kette</a:t>
            </a:r>
          </a:p>
          <a:p>
            <a:pPr marL="269875" indent="-269875">
              <a:buFont typeface="Symbol" pitchFamily="18" charset="2"/>
              <a:buChar char="-"/>
            </a:pPr>
            <a:r>
              <a:rPr lang="de-DE" sz="1200" dirty="0" smtClean="0"/>
              <a:t>Ziel ist Abbildung der gesamten Kette des Kunden von der „</a:t>
            </a:r>
            <a:r>
              <a:rPr lang="de-DE" sz="1200" dirty="0" err="1" smtClean="0"/>
              <a:t>Awareness</a:t>
            </a:r>
            <a:r>
              <a:rPr lang="de-DE" sz="1200" dirty="0" smtClean="0"/>
              <a:t>“ bis zum Kauf und ggfs. darüber hinaus</a:t>
            </a:r>
            <a:endParaRPr lang="de-DE" sz="1200" dirty="0"/>
          </a:p>
        </p:txBody>
      </p:sp>
      <p:sp>
        <p:nvSpPr>
          <p:cNvPr id="48"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42</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
        <p:nvSpPr>
          <p:cNvPr id="49" name="Textfeld 48"/>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85541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Rechteck 26"/>
          <p:cNvSpPr/>
          <p:nvPr/>
        </p:nvSpPr>
        <p:spPr bwMode="auto">
          <a:xfrm>
            <a:off x="1463040" y="242697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8" name="Rechteck 27"/>
          <p:cNvSpPr/>
          <p:nvPr/>
        </p:nvSpPr>
        <p:spPr bwMode="auto">
          <a:xfrm>
            <a:off x="1463040" y="321564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9" name="Rechteck 28"/>
          <p:cNvSpPr/>
          <p:nvPr/>
        </p:nvSpPr>
        <p:spPr bwMode="auto">
          <a:xfrm>
            <a:off x="1463040" y="400431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0" name="Rechteck 29"/>
          <p:cNvSpPr/>
          <p:nvPr/>
        </p:nvSpPr>
        <p:spPr bwMode="auto">
          <a:xfrm>
            <a:off x="1463040" y="478155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6" name="Rechteck 25"/>
          <p:cNvSpPr/>
          <p:nvPr/>
        </p:nvSpPr>
        <p:spPr bwMode="auto">
          <a:xfrm>
            <a:off x="1463040" y="165735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16" name="Gruppieren 15"/>
          <p:cNvGrpSpPr/>
          <p:nvPr/>
        </p:nvGrpSpPr>
        <p:grpSpPr>
          <a:xfrm>
            <a:off x="882015" y="1794510"/>
            <a:ext cx="1165860" cy="434340"/>
            <a:chOff x="377190" y="1417320"/>
            <a:chExt cx="1165860" cy="434340"/>
          </a:xfrm>
          <a:solidFill>
            <a:schemeClr val="accent2">
              <a:lumMod val="20000"/>
              <a:lumOff val="80000"/>
            </a:schemeClr>
          </a:solidFill>
        </p:grpSpPr>
        <p:sp>
          <p:nvSpPr>
            <p:cNvPr id="6" name="Ellipse 5"/>
            <p:cNvSpPr/>
            <p:nvPr/>
          </p:nvSpPr>
          <p:spPr bwMode="auto">
            <a:xfrm>
              <a:off x="377190" y="1417320"/>
              <a:ext cx="1165860" cy="434340"/>
            </a:xfrm>
            <a:prstGeom prst="ellipse">
              <a:avLst/>
            </a:prstGeom>
            <a:grp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490056" y="1495991"/>
              <a:ext cx="940129" cy="276999"/>
            </a:xfrm>
            <a:prstGeom prst="rect">
              <a:avLst/>
            </a:prstGeom>
            <a:grpFill/>
          </p:spPr>
          <p:txBody>
            <a:bodyPr wrap="none" rtlCol="0">
              <a:spAutoFit/>
            </a:bodyPr>
            <a:lstStyle/>
            <a:p>
              <a:r>
                <a:rPr lang="de-DE" sz="1200" dirty="0" err="1" smtClean="0"/>
                <a:t>Awareness</a:t>
              </a:r>
              <a:endParaRPr lang="de-DE" sz="1200" dirty="0"/>
            </a:p>
          </p:txBody>
        </p:sp>
      </p:grpSp>
      <p:grpSp>
        <p:nvGrpSpPr>
          <p:cNvPr id="17" name="Gruppieren 16"/>
          <p:cNvGrpSpPr/>
          <p:nvPr/>
        </p:nvGrpSpPr>
        <p:grpSpPr>
          <a:xfrm>
            <a:off x="882015" y="2564130"/>
            <a:ext cx="1165860" cy="434340"/>
            <a:chOff x="285750" y="2457450"/>
            <a:chExt cx="1165860" cy="434340"/>
          </a:xfrm>
          <a:solidFill>
            <a:schemeClr val="accent2">
              <a:lumMod val="20000"/>
              <a:lumOff val="80000"/>
            </a:schemeClr>
          </a:solidFill>
        </p:grpSpPr>
        <p:sp>
          <p:nvSpPr>
            <p:cNvPr id="7" name="Ellipse 6"/>
            <p:cNvSpPr/>
            <p:nvPr/>
          </p:nvSpPr>
          <p:spPr bwMode="auto">
            <a:xfrm>
              <a:off x="285750" y="2457450"/>
              <a:ext cx="1165860" cy="434340"/>
            </a:xfrm>
            <a:prstGeom prst="ellipse">
              <a:avLst/>
            </a:prstGeom>
            <a:grp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 name="Textfeld 7"/>
            <p:cNvSpPr txBox="1"/>
            <p:nvPr/>
          </p:nvSpPr>
          <p:spPr>
            <a:xfrm>
              <a:off x="559140" y="2536121"/>
              <a:ext cx="619080" cy="276999"/>
            </a:xfrm>
            <a:prstGeom prst="rect">
              <a:avLst/>
            </a:prstGeom>
            <a:grpFill/>
          </p:spPr>
          <p:txBody>
            <a:bodyPr wrap="none" rtlCol="0">
              <a:spAutoFit/>
            </a:bodyPr>
            <a:lstStyle/>
            <a:p>
              <a:r>
                <a:rPr lang="de-DE" sz="1200" dirty="0" smtClean="0"/>
                <a:t>Suche</a:t>
              </a:r>
              <a:endParaRPr lang="de-DE" sz="1200" dirty="0"/>
            </a:p>
          </p:txBody>
        </p:sp>
      </p:grpSp>
      <p:grpSp>
        <p:nvGrpSpPr>
          <p:cNvPr id="18" name="Gruppieren 17"/>
          <p:cNvGrpSpPr/>
          <p:nvPr/>
        </p:nvGrpSpPr>
        <p:grpSpPr>
          <a:xfrm>
            <a:off x="882015" y="3352800"/>
            <a:ext cx="1165860" cy="434340"/>
            <a:chOff x="312420" y="3272790"/>
            <a:chExt cx="1165860" cy="434340"/>
          </a:xfrm>
          <a:solidFill>
            <a:schemeClr val="accent2">
              <a:lumMod val="20000"/>
              <a:lumOff val="80000"/>
            </a:schemeClr>
          </a:solidFill>
        </p:grpSpPr>
        <p:sp>
          <p:nvSpPr>
            <p:cNvPr id="13" name="Ellipse 12"/>
            <p:cNvSpPr/>
            <p:nvPr/>
          </p:nvSpPr>
          <p:spPr bwMode="auto">
            <a:xfrm>
              <a:off x="312420" y="3272790"/>
              <a:ext cx="1165860" cy="434340"/>
            </a:xfrm>
            <a:prstGeom prst="ellipse">
              <a:avLst/>
            </a:prstGeom>
            <a:grp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 name="Textfeld 8"/>
            <p:cNvSpPr txBox="1"/>
            <p:nvPr/>
          </p:nvSpPr>
          <p:spPr>
            <a:xfrm>
              <a:off x="513675" y="3351461"/>
              <a:ext cx="763351" cy="276999"/>
            </a:xfrm>
            <a:prstGeom prst="rect">
              <a:avLst/>
            </a:prstGeom>
            <a:grpFill/>
          </p:spPr>
          <p:txBody>
            <a:bodyPr wrap="none" rtlCol="0">
              <a:spAutoFit/>
            </a:bodyPr>
            <a:lstStyle/>
            <a:p>
              <a:r>
                <a:rPr lang="de-DE" sz="1200" dirty="0" smtClean="0"/>
                <a:t>Auswahl</a:t>
              </a:r>
              <a:endParaRPr lang="de-DE" sz="1200" dirty="0"/>
            </a:p>
          </p:txBody>
        </p:sp>
      </p:grpSp>
      <p:grpSp>
        <p:nvGrpSpPr>
          <p:cNvPr id="19" name="Gruppieren 18"/>
          <p:cNvGrpSpPr/>
          <p:nvPr/>
        </p:nvGrpSpPr>
        <p:grpSpPr>
          <a:xfrm>
            <a:off x="882015" y="4141470"/>
            <a:ext cx="1165860" cy="434340"/>
            <a:chOff x="255270" y="3912870"/>
            <a:chExt cx="1165860" cy="434340"/>
          </a:xfrm>
          <a:solidFill>
            <a:schemeClr val="accent2">
              <a:lumMod val="20000"/>
              <a:lumOff val="80000"/>
            </a:schemeClr>
          </a:solidFill>
        </p:grpSpPr>
        <p:sp>
          <p:nvSpPr>
            <p:cNvPr id="14" name="Ellipse 13"/>
            <p:cNvSpPr/>
            <p:nvPr/>
          </p:nvSpPr>
          <p:spPr bwMode="auto">
            <a:xfrm>
              <a:off x="255270" y="3912870"/>
              <a:ext cx="1165860" cy="434340"/>
            </a:xfrm>
            <a:prstGeom prst="ellipse">
              <a:avLst/>
            </a:prstGeom>
            <a:grp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 name="Textfeld 9"/>
            <p:cNvSpPr txBox="1"/>
            <p:nvPr/>
          </p:nvSpPr>
          <p:spPr>
            <a:xfrm>
              <a:off x="587971" y="3991541"/>
              <a:ext cx="500458" cy="276999"/>
            </a:xfrm>
            <a:prstGeom prst="rect">
              <a:avLst/>
            </a:prstGeom>
            <a:grpFill/>
          </p:spPr>
          <p:txBody>
            <a:bodyPr wrap="none" rtlCol="0">
              <a:spAutoFit/>
            </a:bodyPr>
            <a:lstStyle/>
            <a:p>
              <a:r>
                <a:rPr lang="de-DE" sz="1200" dirty="0" smtClean="0"/>
                <a:t>Kauf</a:t>
              </a:r>
              <a:endParaRPr lang="de-DE" sz="1200" dirty="0"/>
            </a:p>
          </p:txBody>
        </p:sp>
      </p:grpSp>
      <p:grpSp>
        <p:nvGrpSpPr>
          <p:cNvPr id="20" name="Gruppieren 19"/>
          <p:cNvGrpSpPr/>
          <p:nvPr/>
        </p:nvGrpSpPr>
        <p:grpSpPr>
          <a:xfrm>
            <a:off x="882015" y="4918710"/>
            <a:ext cx="1165860" cy="434340"/>
            <a:chOff x="300990" y="4918710"/>
            <a:chExt cx="1165860" cy="434340"/>
          </a:xfrm>
          <a:solidFill>
            <a:schemeClr val="accent2">
              <a:lumMod val="20000"/>
              <a:lumOff val="80000"/>
            </a:schemeClr>
          </a:solidFill>
        </p:grpSpPr>
        <p:sp>
          <p:nvSpPr>
            <p:cNvPr id="15" name="Ellipse 14"/>
            <p:cNvSpPr/>
            <p:nvPr/>
          </p:nvSpPr>
          <p:spPr bwMode="auto">
            <a:xfrm>
              <a:off x="300990" y="4918710"/>
              <a:ext cx="1165860" cy="434340"/>
            </a:xfrm>
            <a:prstGeom prst="ellipse">
              <a:avLst/>
            </a:prstGeom>
            <a:grp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Textfeld 10"/>
            <p:cNvSpPr txBox="1"/>
            <p:nvPr/>
          </p:nvSpPr>
          <p:spPr>
            <a:xfrm>
              <a:off x="506253" y="4997381"/>
              <a:ext cx="755335" cy="276999"/>
            </a:xfrm>
            <a:prstGeom prst="rect">
              <a:avLst/>
            </a:prstGeom>
            <a:grpFill/>
          </p:spPr>
          <p:txBody>
            <a:bodyPr wrap="none" rtlCol="0">
              <a:spAutoFit/>
            </a:bodyPr>
            <a:lstStyle/>
            <a:p>
              <a:r>
                <a:rPr lang="de-DE" sz="1200" dirty="0" smtClean="0"/>
                <a:t>Nutzung</a:t>
              </a:r>
              <a:endParaRPr lang="de-DE" sz="1200" dirty="0"/>
            </a:p>
          </p:txBody>
        </p:sp>
      </p:grpSp>
      <p:sp>
        <p:nvSpPr>
          <p:cNvPr id="21" name="Textfeld 20"/>
          <p:cNvSpPr txBox="1"/>
          <p:nvPr/>
        </p:nvSpPr>
        <p:spPr>
          <a:xfrm>
            <a:off x="2211876" y="1686951"/>
            <a:ext cx="5858803" cy="646331"/>
          </a:xfrm>
          <a:prstGeom prst="rect">
            <a:avLst/>
          </a:prstGeom>
          <a:noFill/>
        </p:spPr>
        <p:txBody>
          <a:bodyPr wrap="square" rtlCol="0">
            <a:spAutoFit/>
          </a:bodyPr>
          <a:lstStyle/>
          <a:p>
            <a:r>
              <a:rPr lang="de-DE" sz="1200" dirty="0" smtClean="0"/>
              <a:t>Besuche einen Musikladen und durchforste die Regale. Höre Musik im Radio. Erhalte Vorschläge von Freunden. Lerne, dass der Lieblingsmusiker ein neues Album veröffentlicht hat</a:t>
            </a:r>
            <a:endParaRPr lang="de-DE" sz="1200" dirty="0"/>
          </a:p>
        </p:txBody>
      </p:sp>
      <p:sp>
        <p:nvSpPr>
          <p:cNvPr id="22" name="Textfeld 21"/>
          <p:cNvSpPr txBox="1"/>
          <p:nvPr/>
        </p:nvSpPr>
        <p:spPr>
          <a:xfrm>
            <a:off x="2211876" y="2545666"/>
            <a:ext cx="5858803" cy="461665"/>
          </a:xfrm>
          <a:prstGeom prst="rect">
            <a:avLst/>
          </a:prstGeom>
          <a:noFill/>
        </p:spPr>
        <p:txBody>
          <a:bodyPr wrap="square" rtlCol="0">
            <a:spAutoFit/>
          </a:bodyPr>
          <a:lstStyle/>
          <a:p>
            <a:r>
              <a:rPr lang="de-DE" sz="1200" dirty="0" smtClean="0"/>
              <a:t>Durchforste die Regale im Laden. Höre Musik im Laden. Höre dir Musik bei deinen Freunden an</a:t>
            </a:r>
            <a:endParaRPr lang="de-DE" sz="1200" dirty="0"/>
          </a:p>
        </p:txBody>
      </p:sp>
      <p:sp>
        <p:nvSpPr>
          <p:cNvPr id="23" name="Textfeld 22"/>
          <p:cNvSpPr txBox="1"/>
          <p:nvPr/>
        </p:nvSpPr>
        <p:spPr>
          <a:xfrm>
            <a:off x="2211876" y="3331406"/>
            <a:ext cx="5858803" cy="461665"/>
          </a:xfrm>
          <a:prstGeom prst="rect">
            <a:avLst/>
          </a:prstGeom>
          <a:noFill/>
        </p:spPr>
        <p:txBody>
          <a:bodyPr wrap="square" rtlCol="0">
            <a:spAutoFit/>
          </a:bodyPr>
          <a:lstStyle/>
          <a:p>
            <a:r>
              <a:rPr lang="de-DE" sz="1200" dirty="0" smtClean="0"/>
              <a:t>Suche eine CD mit einer bestimmten Anzahl an Liedern aus (beispielsweise mit 12 Liedern)</a:t>
            </a:r>
            <a:endParaRPr lang="de-DE" sz="1200" dirty="0"/>
          </a:p>
        </p:txBody>
      </p:sp>
      <p:sp>
        <p:nvSpPr>
          <p:cNvPr id="24" name="Textfeld 23"/>
          <p:cNvSpPr txBox="1"/>
          <p:nvPr/>
        </p:nvSpPr>
        <p:spPr>
          <a:xfrm>
            <a:off x="2211876" y="4193931"/>
            <a:ext cx="5858803" cy="276999"/>
          </a:xfrm>
          <a:prstGeom prst="rect">
            <a:avLst/>
          </a:prstGeom>
          <a:noFill/>
        </p:spPr>
        <p:txBody>
          <a:bodyPr wrap="square" rtlCol="0">
            <a:spAutoFit/>
          </a:bodyPr>
          <a:lstStyle/>
          <a:p>
            <a:r>
              <a:rPr lang="de-DE" sz="1200" dirty="0" smtClean="0"/>
              <a:t>Gehe zur Kasse und bezahle</a:t>
            </a:r>
            <a:endParaRPr lang="de-DE" sz="1200" dirty="0"/>
          </a:p>
        </p:txBody>
      </p:sp>
      <p:sp>
        <p:nvSpPr>
          <p:cNvPr id="25" name="Textfeld 24"/>
          <p:cNvSpPr txBox="1"/>
          <p:nvPr/>
        </p:nvSpPr>
        <p:spPr>
          <a:xfrm>
            <a:off x="2211876" y="4982601"/>
            <a:ext cx="5858803" cy="276999"/>
          </a:xfrm>
          <a:prstGeom prst="rect">
            <a:avLst/>
          </a:prstGeom>
          <a:noFill/>
        </p:spPr>
        <p:txBody>
          <a:bodyPr wrap="square" rtlCol="0">
            <a:spAutoFit/>
          </a:bodyPr>
          <a:lstStyle/>
          <a:p>
            <a:r>
              <a:rPr lang="de-DE" sz="1200" dirty="0" smtClean="0"/>
              <a:t>Spiele die gekaufte CD in einem CD-Player zu Hause</a:t>
            </a:r>
            <a:endParaRPr lang="de-DE" sz="1200" dirty="0"/>
          </a:p>
        </p:txBody>
      </p:sp>
      <p:sp>
        <p:nvSpPr>
          <p:cNvPr id="31" name="Textfeld 30"/>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Konsumkette (2/4): Das Beispiel der Musik-Industrie – die Konsumkette in der Ausgangssituation</a:t>
            </a:r>
            <a:endParaRPr lang="de-DE" sz="1600" b="1" dirty="0">
              <a:solidFill>
                <a:srgbClr val="002060"/>
              </a:solidFill>
            </a:endParaRPr>
          </a:p>
        </p:txBody>
      </p:sp>
      <p:cxnSp>
        <p:nvCxnSpPr>
          <p:cNvPr id="34" name="Gewinkelte Verbindung 33"/>
          <p:cNvCxnSpPr>
            <a:stCxn id="6" idx="2"/>
            <a:endCxn id="7" idx="2"/>
          </p:cNvCxnSpPr>
          <p:nvPr/>
        </p:nvCxnSpPr>
        <p:spPr bwMode="auto">
          <a:xfrm rot="10800000" flipV="1">
            <a:off x="882015" y="2011680"/>
            <a:ext cx="12700" cy="769620"/>
          </a:xfrm>
          <a:prstGeom prst="bentConnector3">
            <a:avLst>
              <a:gd name="adj1" fmla="val 1800000"/>
            </a:avLst>
          </a:prstGeom>
          <a:solidFill>
            <a:schemeClr val="bg1"/>
          </a:solidFill>
          <a:ln w="9525" cap="flat" cmpd="sng" algn="ctr">
            <a:solidFill>
              <a:schemeClr val="tx1"/>
            </a:solidFill>
            <a:prstDash val="solid"/>
            <a:round/>
            <a:headEnd type="none" w="med" len="med"/>
            <a:tailEnd type="arrow"/>
          </a:ln>
          <a:effectLst/>
        </p:spPr>
      </p:cxnSp>
      <p:cxnSp>
        <p:nvCxnSpPr>
          <p:cNvPr id="38" name="Gewinkelte Verbindung 37"/>
          <p:cNvCxnSpPr>
            <a:stCxn id="7" idx="2"/>
            <a:endCxn id="13" idx="2"/>
          </p:cNvCxnSpPr>
          <p:nvPr/>
        </p:nvCxnSpPr>
        <p:spPr bwMode="auto">
          <a:xfrm rot="10800000" flipV="1">
            <a:off x="882015" y="2781300"/>
            <a:ext cx="12700" cy="788670"/>
          </a:xfrm>
          <a:prstGeom prst="bentConnector3">
            <a:avLst>
              <a:gd name="adj1" fmla="val 1800000"/>
            </a:avLst>
          </a:prstGeom>
          <a:solidFill>
            <a:schemeClr val="bg1"/>
          </a:solidFill>
          <a:ln w="9525" cap="flat" cmpd="sng" algn="ctr">
            <a:solidFill>
              <a:schemeClr val="tx1"/>
            </a:solidFill>
            <a:prstDash val="solid"/>
            <a:round/>
            <a:headEnd type="none" w="med" len="med"/>
            <a:tailEnd type="arrow"/>
          </a:ln>
          <a:effectLst/>
        </p:spPr>
      </p:cxnSp>
      <p:cxnSp>
        <p:nvCxnSpPr>
          <p:cNvPr id="40" name="Gewinkelte Verbindung 39"/>
          <p:cNvCxnSpPr>
            <a:stCxn id="13" idx="2"/>
            <a:endCxn id="14" idx="2"/>
          </p:cNvCxnSpPr>
          <p:nvPr/>
        </p:nvCxnSpPr>
        <p:spPr bwMode="auto">
          <a:xfrm rot="10800000" flipV="1">
            <a:off x="882015" y="3569970"/>
            <a:ext cx="12700" cy="788670"/>
          </a:xfrm>
          <a:prstGeom prst="bentConnector3">
            <a:avLst>
              <a:gd name="adj1" fmla="val 1800000"/>
            </a:avLst>
          </a:prstGeom>
          <a:solidFill>
            <a:schemeClr val="bg1"/>
          </a:solidFill>
          <a:ln w="9525" cap="flat" cmpd="sng" algn="ctr">
            <a:solidFill>
              <a:schemeClr val="tx1"/>
            </a:solidFill>
            <a:prstDash val="solid"/>
            <a:round/>
            <a:headEnd type="none" w="med" len="med"/>
            <a:tailEnd type="arrow"/>
          </a:ln>
          <a:effectLst/>
        </p:spPr>
      </p:cxnSp>
      <p:cxnSp>
        <p:nvCxnSpPr>
          <p:cNvPr id="42" name="Gewinkelte Verbindung 41"/>
          <p:cNvCxnSpPr>
            <a:stCxn id="14" idx="2"/>
            <a:endCxn id="15" idx="2"/>
          </p:cNvCxnSpPr>
          <p:nvPr/>
        </p:nvCxnSpPr>
        <p:spPr bwMode="auto">
          <a:xfrm rot="10800000" flipV="1">
            <a:off x="882015" y="4358640"/>
            <a:ext cx="12700" cy="777240"/>
          </a:xfrm>
          <a:prstGeom prst="bentConnector3">
            <a:avLst>
              <a:gd name="adj1" fmla="val 1800000"/>
            </a:avLst>
          </a:prstGeom>
          <a:solidFill>
            <a:schemeClr val="bg1"/>
          </a:solidFill>
          <a:ln w="9525" cap="flat" cmpd="sng" algn="ctr">
            <a:solidFill>
              <a:schemeClr val="tx1"/>
            </a:solidFill>
            <a:prstDash val="solid"/>
            <a:round/>
            <a:headEnd type="none" w="med" len="med"/>
            <a:tailEnd type="arrow"/>
          </a:ln>
          <a:effectLst/>
        </p:spPr>
      </p:cxnSp>
      <p:sp>
        <p:nvSpPr>
          <p:cNvPr id="35"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43</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
        <p:nvSpPr>
          <p:cNvPr id="36" name="Textfeld 35"/>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 name="Objekt 44"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857461"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Rechteck 24"/>
          <p:cNvSpPr/>
          <p:nvPr/>
        </p:nvSpPr>
        <p:spPr bwMode="auto">
          <a:xfrm>
            <a:off x="1463040" y="242697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6" name="Rechteck 25"/>
          <p:cNvSpPr/>
          <p:nvPr/>
        </p:nvSpPr>
        <p:spPr bwMode="auto">
          <a:xfrm>
            <a:off x="1463040" y="321564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7" name="Rechteck 26"/>
          <p:cNvSpPr/>
          <p:nvPr/>
        </p:nvSpPr>
        <p:spPr bwMode="auto">
          <a:xfrm>
            <a:off x="1463040" y="400431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8" name="Rechteck 27"/>
          <p:cNvSpPr/>
          <p:nvPr/>
        </p:nvSpPr>
        <p:spPr bwMode="auto">
          <a:xfrm>
            <a:off x="1463040" y="478155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9" name="Rechteck 28"/>
          <p:cNvSpPr/>
          <p:nvPr/>
        </p:nvSpPr>
        <p:spPr bwMode="auto">
          <a:xfrm>
            <a:off x="1463040" y="1657350"/>
            <a:ext cx="6789420" cy="70866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1" name="Ellipse 30"/>
          <p:cNvSpPr/>
          <p:nvPr/>
        </p:nvSpPr>
        <p:spPr bwMode="auto">
          <a:xfrm>
            <a:off x="882015" y="1794510"/>
            <a:ext cx="1165860" cy="43434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2" name="Textfeld 31"/>
          <p:cNvSpPr txBox="1"/>
          <p:nvPr/>
        </p:nvSpPr>
        <p:spPr>
          <a:xfrm>
            <a:off x="994881" y="1873181"/>
            <a:ext cx="940129" cy="276999"/>
          </a:xfrm>
          <a:prstGeom prst="rect">
            <a:avLst/>
          </a:prstGeom>
          <a:noFill/>
          <a:ln>
            <a:noFill/>
          </a:ln>
        </p:spPr>
        <p:txBody>
          <a:bodyPr wrap="none" rtlCol="0">
            <a:spAutoFit/>
          </a:bodyPr>
          <a:lstStyle/>
          <a:p>
            <a:r>
              <a:rPr lang="de-DE" sz="1200" dirty="0" err="1" smtClean="0"/>
              <a:t>Awareness</a:t>
            </a:r>
            <a:endParaRPr lang="de-DE" sz="1200" dirty="0"/>
          </a:p>
        </p:txBody>
      </p:sp>
      <p:grpSp>
        <p:nvGrpSpPr>
          <p:cNvPr id="33" name="Gruppieren 32"/>
          <p:cNvGrpSpPr/>
          <p:nvPr/>
        </p:nvGrpSpPr>
        <p:grpSpPr>
          <a:xfrm>
            <a:off x="882015" y="2564130"/>
            <a:ext cx="1165860" cy="434340"/>
            <a:chOff x="285750" y="2457450"/>
            <a:chExt cx="1165860" cy="434340"/>
          </a:xfrm>
          <a:solidFill>
            <a:schemeClr val="accent2">
              <a:lumMod val="20000"/>
              <a:lumOff val="80000"/>
            </a:schemeClr>
          </a:solidFill>
        </p:grpSpPr>
        <p:sp>
          <p:nvSpPr>
            <p:cNvPr id="34" name="Ellipse 33"/>
            <p:cNvSpPr/>
            <p:nvPr/>
          </p:nvSpPr>
          <p:spPr bwMode="auto">
            <a:xfrm>
              <a:off x="285750" y="2457450"/>
              <a:ext cx="1165860" cy="434340"/>
            </a:xfrm>
            <a:prstGeom prst="ellipse">
              <a:avLst/>
            </a:prstGeom>
            <a:grp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Textfeld 34"/>
            <p:cNvSpPr txBox="1"/>
            <p:nvPr/>
          </p:nvSpPr>
          <p:spPr>
            <a:xfrm>
              <a:off x="559140" y="2536121"/>
              <a:ext cx="619080" cy="276999"/>
            </a:xfrm>
            <a:prstGeom prst="rect">
              <a:avLst/>
            </a:prstGeom>
            <a:grpFill/>
          </p:spPr>
          <p:txBody>
            <a:bodyPr wrap="none" rtlCol="0">
              <a:spAutoFit/>
            </a:bodyPr>
            <a:lstStyle/>
            <a:p>
              <a:r>
                <a:rPr lang="de-DE" sz="1200" dirty="0" smtClean="0"/>
                <a:t>Suche</a:t>
              </a:r>
              <a:endParaRPr lang="de-DE" sz="1200" dirty="0"/>
            </a:p>
          </p:txBody>
        </p:sp>
      </p:grpSp>
      <p:grpSp>
        <p:nvGrpSpPr>
          <p:cNvPr id="36" name="Gruppieren 35"/>
          <p:cNvGrpSpPr/>
          <p:nvPr/>
        </p:nvGrpSpPr>
        <p:grpSpPr>
          <a:xfrm>
            <a:off x="882015" y="3352800"/>
            <a:ext cx="1165860" cy="434340"/>
            <a:chOff x="312420" y="3272790"/>
            <a:chExt cx="1165860" cy="434340"/>
          </a:xfrm>
          <a:solidFill>
            <a:schemeClr val="accent2">
              <a:lumMod val="20000"/>
              <a:lumOff val="80000"/>
            </a:schemeClr>
          </a:solidFill>
        </p:grpSpPr>
        <p:sp>
          <p:nvSpPr>
            <p:cNvPr id="37" name="Ellipse 36"/>
            <p:cNvSpPr/>
            <p:nvPr/>
          </p:nvSpPr>
          <p:spPr bwMode="auto">
            <a:xfrm>
              <a:off x="312420" y="3272790"/>
              <a:ext cx="1165860" cy="434340"/>
            </a:xfrm>
            <a:prstGeom prst="ellipse">
              <a:avLst/>
            </a:prstGeom>
            <a:grp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8" name="Textfeld 37"/>
            <p:cNvSpPr txBox="1"/>
            <p:nvPr/>
          </p:nvSpPr>
          <p:spPr>
            <a:xfrm>
              <a:off x="513675" y="3351461"/>
              <a:ext cx="763351" cy="276999"/>
            </a:xfrm>
            <a:prstGeom prst="rect">
              <a:avLst/>
            </a:prstGeom>
            <a:grpFill/>
          </p:spPr>
          <p:txBody>
            <a:bodyPr wrap="none" rtlCol="0">
              <a:spAutoFit/>
            </a:bodyPr>
            <a:lstStyle/>
            <a:p>
              <a:r>
                <a:rPr lang="de-DE" sz="1200" dirty="0" smtClean="0"/>
                <a:t>Auswahl</a:t>
              </a:r>
              <a:endParaRPr lang="de-DE" sz="1200" dirty="0"/>
            </a:p>
          </p:txBody>
        </p:sp>
      </p:grpSp>
      <p:grpSp>
        <p:nvGrpSpPr>
          <p:cNvPr id="39" name="Gruppieren 38"/>
          <p:cNvGrpSpPr/>
          <p:nvPr/>
        </p:nvGrpSpPr>
        <p:grpSpPr>
          <a:xfrm>
            <a:off x="882015" y="4141470"/>
            <a:ext cx="1165860" cy="434340"/>
            <a:chOff x="255270" y="3912870"/>
            <a:chExt cx="1165860" cy="434340"/>
          </a:xfrm>
          <a:solidFill>
            <a:schemeClr val="accent2">
              <a:lumMod val="20000"/>
              <a:lumOff val="80000"/>
            </a:schemeClr>
          </a:solidFill>
        </p:grpSpPr>
        <p:sp>
          <p:nvSpPr>
            <p:cNvPr id="40" name="Ellipse 39"/>
            <p:cNvSpPr/>
            <p:nvPr/>
          </p:nvSpPr>
          <p:spPr bwMode="auto">
            <a:xfrm>
              <a:off x="255270" y="3912870"/>
              <a:ext cx="1165860" cy="434340"/>
            </a:xfrm>
            <a:prstGeom prst="ellipse">
              <a:avLst/>
            </a:prstGeom>
            <a:grp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1" name="Textfeld 40"/>
            <p:cNvSpPr txBox="1"/>
            <p:nvPr/>
          </p:nvSpPr>
          <p:spPr>
            <a:xfrm>
              <a:off x="587971" y="3991541"/>
              <a:ext cx="500458" cy="276999"/>
            </a:xfrm>
            <a:prstGeom prst="rect">
              <a:avLst/>
            </a:prstGeom>
            <a:grpFill/>
          </p:spPr>
          <p:txBody>
            <a:bodyPr wrap="none" rtlCol="0">
              <a:spAutoFit/>
            </a:bodyPr>
            <a:lstStyle/>
            <a:p>
              <a:r>
                <a:rPr lang="de-DE" sz="1200" dirty="0" smtClean="0"/>
                <a:t>Kauf</a:t>
              </a:r>
              <a:endParaRPr lang="de-DE" sz="1200" dirty="0"/>
            </a:p>
          </p:txBody>
        </p:sp>
      </p:grpSp>
      <p:grpSp>
        <p:nvGrpSpPr>
          <p:cNvPr id="42" name="Gruppieren 41"/>
          <p:cNvGrpSpPr/>
          <p:nvPr/>
        </p:nvGrpSpPr>
        <p:grpSpPr>
          <a:xfrm>
            <a:off x="882015" y="4918710"/>
            <a:ext cx="1165860" cy="434340"/>
            <a:chOff x="300990" y="4918710"/>
            <a:chExt cx="1165860" cy="434340"/>
          </a:xfrm>
          <a:solidFill>
            <a:schemeClr val="accent2">
              <a:lumMod val="20000"/>
              <a:lumOff val="80000"/>
            </a:schemeClr>
          </a:solidFill>
        </p:grpSpPr>
        <p:sp>
          <p:nvSpPr>
            <p:cNvPr id="43" name="Ellipse 42"/>
            <p:cNvSpPr/>
            <p:nvPr/>
          </p:nvSpPr>
          <p:spPr bwMode="auto">
            <a:xfrm>
              <a:off x="300990" y="4918710"/>
              <a:ext cx="1165860" cy="434340"/>
            </a:xfrm>
            <a:prstGeom prst="ellipse">
              <a:avLst/>
            </a:prstGeom>
            <a:grp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4" name="Textfeld 43"/>
            <p:cNvSpPr txBox="1"/>
            <p:nvPr/>
          </p:nvSpPr>
          <p:spPr>
            <a:xfrm>
              <a:off x="506253" y="4997381"/>
              <a:ext cx="755335" cy="276999"/>
            </a:xfrm>
            <a:prstGeom prst="rect">
              <a:avLst/>
            </a:prstGeom>
            <a:grpFill/>
          </p:spPr>
          <p:txBody>
            <a:bodyPr wrap="none" rtlCol="0">
              <a:spAutoFit/>
            </a:bodyPr>
            <a:lstStyle/>
            <a:p>
              <a:r>
                <a:rPr lang="de-DE" sz="1200" dirty="0" smtClean="0"/>
                <a:t>Nutzung</a:t>
              </a:r>
              <a:endParaRPr lang="de-DE" sz="1200" dirty="0"/>
            </a:p>
          </p:txBody>
        </p:sp>
      </p:grpSp>
      <p:sp>
        <p:nvSpPr>
          <p:cNvPr id="20" name="Textfeld 19"/>
          <p:cNvSpPr txBox="1"/>
          <p:nvPr/>
        </p:nvSpPr>
        <p:spPr>
          <a:xfrm>
            <a:off x="2211876" y="1755531"/>
            <a:ext cx="5858803" cy="461665"/>
          </a:xfrm>
          <a:prstGeom prst="rect">
            <a:avLst/>
          </a:prstGeom>
          <a:noFill/>
        </p:spPr>
        <p:txBody>
          <a:bodyPr wrap="square" rtlCol="0">
            <a:spAutoFit/>
          </a:bodyPr>
          <a:lstStyle/>
          <a:p>
            <a:r>
              <a:rPr lang="de-DE" sz="1200" dirty="0" smtClean="0"/>
              <a:t>Bekomme ein Lied von einem Freund, höre ein Lied im Internet, besuche eine Website</a:t>
            </a:r>
            <a:endParaRPr lang="de-DE" sz="1200" dirty="0"/>
          </a:p>
        </p:txBody>
      </p:sp>
      <p:sp>
        <p:nvSpPr>
          <p:cNvPr id="21" name="Textfeld 20"/>
          <p:cNvSpPr txBox="1"/>
          <p:nvPr/>
        </p:nvSpPr>
        <p:spPr>
          <a:xfrm>
            <a:off x="2211876" y="2625676"/>
            <a:ext cx="5858803" cy="276999"/>
          </a:xfrm>
          <a:prstGeom prst="rect">
            <a:avLst/>
          </a:prstGeom>
          <a:noFill/>
        </p:spPr>
        <p:txBody>
          <a:bodyPr wrap="square" rtlCol="0">
            <a:spAutoFit/>
          </a:bodyPr>
          <a:lstStyle/>
          <a:p>
            <a:r>
              <a:rPr lang="de-DE" sz="1200" dirty="0" smtClean="0"/>
              <a:t>Suche online nach einem Lied oder einem Künstler, nutze eine Suchmaschine</a:t>
            </a:r>
            <a:endParaRPr lang="de-DE" sz="1200" dirty="0"/>
          </a:p>
        </p:txBody>
      </p:sp>
      <p:sp>
        <p:nvSpPr>
          <p:cNvPr id="22" name="Textfeld 21"/>
          <p:cNvSpPr txBox="1"/>
          <p:nvPr/>
        </p:nvSpPr>
        <p:spPr>
          <a:xfrm>
            <a:off x="2211876" y="3434276"/>
            <a:ext cx="5858803" cy="276999"/>
          </a:xfrm>
          <a:prstGeom prst="rect">
            <a:avLst/>
          </a:prstGeom>
          <a:noFill/>
        </p:spPr>
        <p:txBody>
          <a:bodyPr wrap="square" rtlCol="0">
            <a:spAutoFit/>
          </a:bodyPr>
          <a:lstStyle/>
          <a:p>
            <a:r>
              <a:rPr lang="de-DE" sz="1200" dirty="0" smtClean="0"/>
              <a:t>Wähle ein einziges Lied, wähle aus mehreren Auslieferungsmöglichkeiten</a:t>
            </a:r>
            <a:endParaRPr lang="de-DE" sz="1200" dirty="0"/>
          </a:p>
        </p:txBody>
      </p:sp>
      <p:sp>
        <p:nvSpPr>
          <p:cNvPr id="23" name="Textfeld 22"/>
          <p:cNvSpPr txBox="1"/>
          <p:nvPr/>
        </p:nvSpPr>
        <p:spPr>
          <a:xfrm>
            <a:off x="2211876" y="4102491"/>
            <a:ext cx="5858803" cy="461665"/>
          </a:xfrm>
          <a:prstGeom prst="rect">
            <a:avLst/>
          </a:prstGeom>
          <a:noFill/>
        </p:spPr>
        <p:txBody>
          <a:bodyPr wrap="square" rtlCol="0">
            <a:spAutoFit/>
          </a:bodyPr>
          <a:lstStyle/>
          <a:p>
            <a:r>
              <a:rPr lang="de-DE" sz="1200" dirty="0" smtClean="0"/>
              <a:t>Kein Kauf notwendig, wenn als Datei von Freunden erhalten, Kauf einzelner Lieder für typischerweise etwa 99 Cent</a:t>
            </a:r>
            <a:endParaRPr lang="de-DE" sz="1200" dirty="0"/>
          </a:p>
        </p:txBody>
      </p:sp>
      <p:sp>
        <p:nvSpPr>
          <p:cNvPr id="24" name="Textfeld 23"/>
          <p:cNvSpPr txBox="1"/>
          <p:nvPr/>
        </p:nvSpPr>
        <p:spPr>
          <a:xfrm>
            <a:off x="2211876" y="4891161"/>
            <a:ext cx="5858803" cy="461665"/>
          </a:xfrm>
          <a:prstGeom prst="rect">
            <a:avLst/>
          </a:prstGeom>
          <a:noFill/>
        </p:spPr>
        <p:txBody>
          <a:bodyPr wrap="square" rtlCol="0">
            <a:spAutoFit/>
          </a:bodyPr>
          <a:lstStyle/>
          <a:p>
            <a:r>
              <a:rPr lang="de-DE" sz="1200" dirty="0" smtClean="0"/>
              <a:t>Höre das Lied auf dem mp3-Player, höre das Lied auf anderen tragbaren Geräten, höre das Lied auf dem PC, erstelle eigene CDs</a:t>
            </a:r>
            <a:endParaRPr lang="de-DE" sz="1200" dirty="0"/>
          </a:p>
        </p:txBody>
      </p:sp>
      <p:sp>
        <p:nvSpPr>
          <p:cNvPr id="48" name="Textfeld 47"/>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Konsumkette (3/4): Das Beispiel der Musik-Industrie – die Konsumkette nach der „Internet-Revolution“</a:t>
            </a:r>
            <a:endParaRPr lang="de-DE" sz="1600" b="1" dirty="0">
              <a:solidFill>
                <a:srgbClr val="002060"/>
              </a:solidFill>
            </a:endParaRPr>
          </a:p>
        </p:txBody>
      </p:sp>
      <p:cxnSp>
        <p:nvCxnSpPr>
          <p:cNvPr id="49" name="Gewinkelte Verbindung 48"/>
          <p:cNvCxnSpPr/>
          <p:nvPr/>
        </p:nvCxnSpPr>
        <p:spPr bwMode="auto">
          <a:xfrm rot="10800000" flipV="1">
            <a:off x="882015" y="2011680"/>
            <a:ext cx="12700" cy="769620"/>
          </a:xfrm>
          <a:prstGeom prst="bentConnector3">
            <a:avLst>
              <a:gd name="adj1" fmla="val 1800000"/>
            </a:avLst>
          </a:prstGeom>
          <a:solidFill>
            <a:schemeClr val="bg1"/>
          </a:solidFill>
          <a:ln w="9525" cap="flat" cmpd="sng" algn="ctr">
            <a:solidFill>
              <a:schemeClr val="tx1"/>
            </a:solidFill>
            <a:prstDash val="solid"/>
            <a:round/>
            <a:headEnd type="none" w="med" len="med"/>
            <a:tailEnd type="arrow"/>
          </a:ln>
          <a:effectLst/>
        </p:spPr>
      </p:cxnSp>
      <p:cxnSp>
        <p:nvCxnSpPr>
          <p:cNvPr id="50" name="Gewinkelte Verbindung 49"/>
          <p:cNvCxnSpPr/>
          <p:nvPr/>
        </p:nvCxnSpPr>
        <p:spPr bwMode="auto">
          <a:xfrm rot="10800000" flipV="1">
            <a:off x="882015" y="2781300"/>
            <a:ext cx="12700" cy="788670"/>
          </a:xfrm>
          <a:prstGeom prst="bentConnector3">
            <a:avLst>
              <a:gd name="adj1" fmla="val 1800000"/>
            </a:avLst>
          </a:prstGeom>
          <a:solidFill>
            <a:schemeClr val="bg1"/>
          </a:solidFill>
          <a:ln w="9525" cap="flat" cmpd="sng" algn="ctr">
            <a:solidFill>
              <a:schemeClr val="tx1"/>
            </a:solidFill>
            <a:prstDash val="solid"/>
            <a:round/>
            <a:headEnd type="none" w="med" len="med"/>
            <a:tailEnd type="arrow"/>
          </a:ln>
          <a:effectLst/>
        </p:spPr>
      </p:cxnSp>
      <p:cxnSp>
        <p:nvCxnSpPr>
          <p:cNvPr id="51" name="Gewinkelte Verbindung 50"/>
          <p:cNvCxnSpPr/>
          <p:nvPr/>
        </p:nvCxnSpPr>
        <p:spPr bwMode="auto">
          <a:xfrm rot="10800000" flipV="1">
            <a:off x="882015" y="3569970"/>
            <a:ext cx="12700" cy="788670"/>
          </a:xfrm>
          <a:prstGeom prst="bentConnector3">
            <a:avLst>
              <a:gd name="adj1" fmla="val 1800000"/>
            </a:avLst>
          </a:prstGeom>
          <a:solidFill>
            <a:schemeClr val="bg1"/>
          </a:solidFill>
          <a:ln w="9525" cap="flat" cmpd="sng" algn="ctr">
            <a:solidFill>
              <a:schemeClr val="tx1"/>
            </a:solidFill>
            <a:prstDash val="solid"/>
            <a:round/>
            <a:headEnd type="none" w="med" len="med"/>
            <a:tailEnd type="arrow"/>
          </a:ln>
          <a:effectLst/>
        </p:spPr>
      </p:cxnSp>
      <p:cxnSp>
        <p:nvCxnSpPr>
          <p:cNvPr id="52" name="Gewinkelte Verbindung 51"/>
          <p:cNvCxnSpPr/>
          <p:nvPr/>
        </p:nvCxnSpPr>
        <p:spPr bwMode="auto">
          <a:xfrm rot="10800000" flipV="1">
            <a:off x="882015" y="4358640"/>
            <a:ext cx="12700" cy="777240"/>
          </a:xfrm>
          <a:prstGeom prst="bentConnector3">
            <a:avLst>
              <a:gd name="adj1" fmla="val 1800000"/>
            </a:avLst>
          </a:prstGeom>
          <a:solidFill>
            <a:schemeClr val="bg1"/>
          </a:solidFill>
          <a:ln w="9525" cap="flat" cmpd="sng" algn="ctr">
            <a:solidFill>
              <a:schemeClr val="tx1"/>
            </a:solidFill>
            <a:prstDash val="solid"/>
            <a:round/>
            <a:headEnd type="none" w="med" len="med"/>
            <a:tailEnd type="arrow"/>
          </a:ln>
          <a:effectLst/>
        </p:spPr>
      </p:cxnSp>
      <p:sp>
        <p:nvSpPr>
          <p:cNvPr id="46"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44</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
        <p:nvSpPr>
          <p:cNvPr id="53" name="Textfeld 52"/>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Objekt 3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856437"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Rechteck 36"/>
          <p:cNvSpPr/>
          <p:nvPr/>
        </p:nvSpPr>
        <p:spPr bwMode="auto">
          <a:xfrm>
            <a:off x="521970" y="2696528"/>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8" name="Rechteck 37"/>
          <p:cNvSpPr/>
          <p:nvPr/>
        </p:nvSpPr>
        <p:spPr bwMode="auto">
          <a:xfrm>
            <a:off x="521970" y="1882140"/>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9" name="Rechteck 38"/>
          <p:cNvSpPr/>
          <p:nvPr/>
        </p:nvSpPr>
        <p:spPr bwMode="auto">
          <a:xfrm>
            <a:off x="521970" y="4325304"/>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0" name="Rechteck 39"/>
          <p:cNvSpPr/>
          <p:nvPr/>
        </p:nvSpPr>
        <p:spPr bwMode="auto">
          <a:xfrm>
            <a:off x="521970" y="5139690"/>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Rechteck 34"/>
          <p:cNvSpPr/>
          <p:nvPr/>
        </p:nvSpPr>
        <p:spPr bwMode="auto">
          <a:xfrm>
            <a:off x="521970" y="3510916"/>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514350" y="1463040"/>
            <a:ext cx="688009" cy="276999"/>
          </a:xfrm>
          <a:prstGeom prst="rect">
            <a:avLst/>
          </a:prstGeom>
          <a:noFill/>
        </p:spPr>
        <p:txBody>
          <a:bodyPr wrap="none" rtlCol="0">
            <a:spAutoFit/>
          </a:bodyPr>
          <a:lstStyle/>
          <a:p>
            <a:r>
              <a:rPr lang="de-DE" sz="1200" b="1" dirty="0" smtClean="0"/>
              <a:t>Ansatz</a:t>
            </a:r>
            <a:endParaRPr lang="de-DE" sz="1200" b="1" dirty="0"/>
          </a:p>
        </p:txBody>
      </p:sp>
      <p:sp>
        <p:nvSpPr>
          <p:cNvPr id="26" name="Textfeld 25"/>
          <p:cNvSpPr txBox="1"/>
          <p:nvPr/>
        </p:nvSpPr>
        <p:spPr>
          <a:xfrm>
            <a:off x="2515450" y="1432560"/>
            <a:ext cx="2374368" cy="276999"/>
          </a:xfrm>
          <a:prstGeom prst="rect">
            <a:avLst/>
          </a:prstGeom>
          <a:noFill/>
        </p:spPr>
        <p:txBody>
          <a:bodyPr wrap="none" rtlCol="0">
            <a:spAutoFit/>
          </a:bodyPr>
          <a:lstStyle/>
          <a:p>
            <a:r>
              <a:rPr lang="de-DE" sz="1200" b="1" dirty="0" smtClean="0"/>
              <a:t>Beispielhafte Fragestellungen</a:t>
            </a:r>
            <a:endParaRPr lang="de-DE" sz="1200" b="1" dirty="0"/>
          </a:p>
        </p:txBody>
      </p:sp>
      <p:sp>
        <p:nvSpPr>
          <p:cNvPr id="27" name="Textfeld 26"/>
          <p:cNvSpPr txBox="1"/>
          <p:nvPr/>
        </p:nvSpPr>
        <p:spPr>
          <a:xfrm>
            <a:off x="499110" y="1912620"/>
            <a:ext cx="1790699" cy="646331"/>
          </a:xfrm>
          <a:prstGeom prst="rect">
            <a:avLst/>
          </a:prstGeom>
          <a:noFill/>
        </p:spPr>
        <p:txBody>
          <a:bodyPr wrap="square" rtlCol="0">
            <a:spAutoFit/>
          </a:bodyPr>
          <a:lstStyle/>
          <a:p>
            <a:r>
              <a:rPr lang="de-DE" sz="1200" b="1" dirty="0" smtClean="0"/>
              <a:t>Umbau/ komplette Ersetzung der Konsumkette</a:t>
            </a:r>
            <a:endParaRPr lang="de-DE" sz="1200" b="1" dirty="0"/>
          </a:p>
        </p:txBody>
      </p:sp>
      <p:sp>
        <p:nvSpPr>
          <p:cNvPr id="29" name="Textfeld 28"/>
          <p:cNvSpPr txBox="1"/>
          <p:nvPr/>
        </p:nvSpPr>
        <p:spPr>
          <a:xfrm>
            <a:off x="499110" y="2750820"/>
            <a:ext cx="1604009" cy="461665"/>
          </a:xfrm>
          <a:prstGeom prst="rect">
            <a:avLst/>
          </a:prstGeom>
          <a:noFill/>
        </p:spPr>
        <p:txBody>
          <a:bodyPr wrap="square" rtlCol="0">
            <a:spAutoFit/>
          </a:bodyPr>
          <a:lstStyle/>
          <a:p>
            <a:r>
              <a:rPr lang="de-DE" sz="1200" b="1" dirty="0" smtClean="0"/>
              <a:t>Digitalisierung einzelner Schritte </a:t>
            </a:r>
            <a:endParaRPr lang="de-DE" sz="1200" b="1" dirty="0"/>
          </a:p>
        </p:txBody>
      </p:sp>
      <p:sp>
        <p:nvSpPr>
          <p:cNvPr id="30" name="Textfeld 29"/>
          <p:cNvSpPr txBox="1"/>
          <p:nvPr/>
        </p:nvSpPr>
        <p:spPr>
          <a:xfrm>
            <a:off x="499110" y="3528060"/>
            <a:ext cx="1901190" cy="646331"/>
          </a:xfrm>
          <a:prstGeom prst="rect">
            <a:avLst/>
          </a:prstGeom>
          <a:noFill/>
        </p:spPr>
        <p:txBody>
          <a:bodyPr wrap="square" rtlCol="0">
            <a:spAutoFit/>
          </a:bodyPr>
          <a:lstStyle/>
          <a:p>
            <a:r>
              <a:rPr lang="de-DE" sz="1200" b="1" dirty="0" smtClean="0"/>
              <a:t>Intelligente Verbesserung von Kettenbestandteilen</a:t>
            </a:r>
            <a:endParaRPr lang="de-DE" sz="1200" b="1" dirty="0"/>
          </a:p>
        </p:txBody>
      </p:sp>
      <p:sp>
        <p:nvSpPr>
          <p:cNvPr id="31" name="Textfeld 30"/>
          <p:cNvSpPr txBox="1"/>
          <p:nvPr/>
        </p:nvSpPr>
        <p:spPr>
          <a:xfrm>
            <a:off x="499110" y="4291148"/>
            <a:ext cx="1451609" cy="830997"/>
          </a:xfrm>
          <a:prstGeom prst="rect">
            <a:avLst/>
          </a:prstGeom>
          <a:noFill/>
        </p:spPr>
        <p:txBody>
          <a:bodyPr wrap="square" rtlCol="0">
            <a:spAutoFit/>
          </a:bodyPr>
          <a:lstStyle/>
          <a:p>
            <a:r>
              <a:rPr lang="de-DE" sz="1200" b="1" dirty="0" smtClean="0"/>
              <a:t>Eliminierung von Zeit-verzögerungen in der Kette</a:t>
            </a:r>
            <a:endParaRPr lang="de-DE" sz="1200" b="1" dirty="0"/>
          </a:p>
        </p:txBody>
      </p:sp>
      <p:sp>
        <p:nvSpPr>
          <p:cNvPr id="32" name="Textfeld 31"/>
          <p:cNvSpPr txBox="1"/>
          <p:nvPr/>
        </p:nvSpPr>
        <p:spPr>
          <a:xfrm>
            <a:off x="499110" y="5154930"/>
            <a:ext cx="1611629" cy="646331"/>
          </a:xfrm>
          <a:prstGeom prst="rect">
            <a:avLst/>
          </a:prstGeom>
          <a:noFill/>
        </p:spPr>
        <p:txBody>
          <a:bodyPr wrap="square" rtlCol="0">
            <a:spAutoFit/>
          </a:bodyPr>
          <a:lstStyle/>
          <a:p>
            <a:r>
              <a:rPr lang="de-DE" sz="1200" b="1" dirty="0" smtClean="0"/>
              <a:t>Schaffung eines einzigartigen „Trigger-Events“</a:t>
            </a:r>
            <a:endParaRPr lang="de-DE" sz="1200" b="1" dirty="0"/>
          </a:p>
        </p:txBody>
      </p:sp>
      <p:cxnSp>
        <p:nvCxnSpPr>
          <p:cNvPr id="42" name="Gerade Verbindung 41"/>
          <p:cNvCxnSpPr/>
          <p:nvPr/>
        </p:nvCxnSpPr>
        <p:spPr bwMode="auto">
          <a:xfrm>
            <a:off x="521970" y="1405890"/>
            <a:ext cx="818388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3" name="Gerade Verbindung 42"/>
          <p:cNvCxnSpPr/>
          <p:nvPr/>
        </p:nvCxnSpPr>
        <p:spPr bwMode="auto">
          <a:xfrm>
            <a:off x="521970" y="1786890"/>
            <a:ext cx="818388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4" name="Textfeld 43"/>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Konsumkette (4/4): Welche Ansätze gibt es, in der Konsumkette Gelegenheiten zu identifizieren?</a:t>
            </a:r>
            <a:endParaRPr lang="de-DE" sz="1600" b="1" dirty="0">
              <a:solidFill>
                <a:srgbClr val="002060"/>
              </a:solidFill>
            </a:endParaRPr>
          </a:p>
        </p:txBody>
      </p:sp>
      <p:sp>
        <p:nvSpPr>
          <p:cNvPr id="46" name="Textfeld 45"/>
          <p:cNvSpPr txBox="1"/>
          <p:nvPr/>
        </p:nvSpPr>
        <p:spPr>
          <a:xfrm>
            <a:off x="2515450" y="1916430"/>
            <a:ext cx="5763680" cy="646331"/>
          </a:xfrm>
          <a:prstGeom prst="rect">
            <a:avLst/>
          </a:prstGeom>
          <a:noFill/>
        </p:spPr>
        <p:txBody>
          <a:bodyPr wrap="square" rtlCol="0">
            <a:spAutoFit/>
          </a:bodyPr>
          <a:lstStyle/>
          <a:p>
            <a:r>
              <a:rPr lang="de-DE" sz="1200" dirty="0" smtClean="0"/>
              <a:t>Können Teile der Kette eliminiert werden? Kann das gleiche Produkt mit einer völlig anderen Kette realisiert werden? Können Bestandteile vertauscht werden? Kann eine Komplettlösung mehrere Einzellösungen ersetzen?</a:t>
            </a:r>
            <a:endParaRPr lang="de-DE" sz="1200" dirty="0"/>
          </a:p>
        </p:txBody>
      </p:sp>
      <p:sp>
        <p:nvSpPr>
          <p:cNvPr id="47" name="Textfeld 46"/>
          <p:cNvSpPr txBox="1"/>
          <p:nvPr/>
        </p:nvSpPr>
        <p:spPr>
          <a:xfrm>
            <a:off x="2515450" y="2674620"/>
            <a:ext cx="5763680" cy="646331"/>
          </a:xfrm>
          <a:prstGeom prst="rect">
            <a:avLst/>
          </a:prstGeom>
          <a:noFill/>
        </p:spPr>
        <p:txBody>
          <a:bodyPr wrap="square" rtlCol="0">
            <a:spAutoFit/>
          </a:bodyPr>
          <a:lstStyle/>
          <a:p>
            <a:r>
              <a:rPr lang="de-DE" sz="1200" dirty="0" smtClean="0"/>
              <a:t>Kann durch IT die Logistik besser gemanagt werden? Kann IT Schritte verbessern, um das Kundenerlebnis besser, billiger oder angenehmer zu machen? Können neue Angebote durch die neu gesammelten Daten geschaffen werden?</a:t>
            </a:r>
            <a:endParaRPr lang="de-DE" sz="1200" dirty="0"/>
          </a:p>
        </p:txBody>
      </p:sp>
      <p:sp>
        <p:nvSpPr>
          <p:cNvPr id="48" name="Textfeld 47"/>
          <p:cNvSpPr txBox="1"/>
          <p:nvPr/>
        </p:nvSpPr>
        <p:spPr>
          <a:xfrm>
            <a:off x="2515450" y="3535680"/>
            <a:ext cx="5763680" cy="646331"/>
          </a:xfrm>
          <a:prstGeom prst="rect">
            <a:avLst/>
          </a:prstGeom>
          <a:noFill/>
        </p:spPr>
        <p:txBody>
          <a:bodyPr wrap="square" rtlCol="0">
            <a:spAutoFit/>
          </a:bodyPr>
          <a:lstStyle/>
          <a:p>
            <a:r>
              <a:rPr lang="de-DE" sz="1200" dirty="0" smtClean="0"/>
              <a:t>Kann eine Leistung in einem Bestandteil besser auf den Kunden angepasst werden? Können die einzelnen Schritte für den Kunden informativer gemacht werden?</a:t>
            </a:r>
            <a:endParaRPr lang="de-DE" sz="1200" dirty="0"/>
          </a:p>
        </p:txBody>
      </p:sp>
      <p:sp>
        <p:nvSpPr>
          <p:cNvPr id="49" name="Textfeld 48"/>
          <p:cNvSpPr txBox="1"/>
          <p:nvPr/>
        </p:nvSpPr>
        <p:spPr>
          <a:xfrm>
            <a:off x="2515450" y="4343400"/>
            <a:ext cx="5763680" cy="646331"/>
          </a:xfrm>
          <a:prstGeom prst="rect">
            <a:avLst/>
          </a:prstGeom>
          <a:noFill/>
        </p:spPr>
        <p:txBody>
          <a:bodyPr wrap="square" rtlCol="0">
            <a:spAutoFit/>
          </a:bodyPr>
          <a:lstStyle/>
          <a:p>
            <a:r>
              <a:rPr lang="de-DE" sz="1200" dirty="0" smtClean="0"/>
              <a:t>Gibt es in der Kette Momente,  in denen Moment der Nachfrage und der Lieferung auseinanderfallen? Gibt es Möglichkeiten, dem Kunden zu ermöglichen, gegenüber seinem Kunden Verzögerungen zu vermeiden?</a:t>
            </a:r>
            <a:endParaRPr lang="de-DE" sz="1200" dirty="0"/>
          </a:p>
        </p:txBody>
      </p:sp>
      <p:sp>
        <p:nvSpPr>
          <p:cNvPr id="50" name="Textfeld 49"/>
          <p:cNvSpPr txBox="1"/>
          <p:nvPr/>
        </p:nvSpPr>
        <p:spPr>
          <a:xfrm>
            <a:off x="2515450" y="5154930"/>
            <a:ext cx="5763680" cy="646331"/>
          </a:xfrm>
          <a:prstGeom prst="rect">
            <a:avLst/>
          </a:prstGeom>
          <a:noFill/>
        </p:spPr>
        <p:txBody>
          <a:bodyPr wrap="square" rtlCol="0">
            <a:spAutoFit/>
          </a:bodyPr>
          <a:lstStyle/>
          <a:p>
            <a:r>
              <a:rPr lang="de-DE" sz="1200" dirty="0" smtClean="0"/>
              <a:t>Kann man sein Angebot so positionieren, dass man als Erstes vom „Trigger-Event“ erfährt? Wie kann man der Erste im Kopf des Kunden werden, wenn ein „Trigger-Event“ stattfindet?</a:t>
            </a:r>
            <a:endParaRPr lang="de-DE" sz="1200" dirty="0"/>
          </a:p>
        </p:txBody>
      </p:sp>
      <p:sp>
        <p:nvSpPr>
          <p:cNvPr id="25"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45</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
        <p:nvSpPr>
          <p:cNvPr id="28" name="Textfeld 27"/>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858485"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Rechteckige Legende 24"/>
          <p:cNvSpPr/>
          <p:nvPr/>
        </p:nvSpPr>
        <p:spPr bwMode="auto">
          <a:xfrm>
            <a:off x="845820" y="4114800"/>
            <a:ext cx="2731770" cy="891540"/>
          </a:xfrm>
          <a:prstGeom prst="wedgeRectCallout">
            <a:avLst>
              <a:gd name="adj1" fmla="val 24355"/>
              <a:gd name="adj2" fmla="val -7621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3" name="Rechteck 12"/>
          <p:cNvSpPr/>
          <p:nvPr/>
        </p:nvSpPr>
        <p:spPr bwMode="auto">
          <a:xfrm>
            <a:off x="4903470" y="2354580"/>
            <a:ext cx="2160270" cy="44577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4" name="Rechteck 13"/>
          <p:cNvSpPr/>
          <p:nvPr/>
        </p:nvSpPr>
        <p:spPr bwMode="auto">
          <a:xfrm>
            <a:off x="4895850" y="2946400"/>
            <a:ext cx="2160270" cy="44577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 name="Rechteck 14"/>
          <p:cNvSpPr/>
          <p:nvPr/>
        </p:nvSpPr>
        <p:spPr bwMode="auto">
          <a:xfrm>
            <a:off x="4907280" y="3538220"/>
            <a:ext cx="2160270" cy="44577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6" name="Rechteck 15"/>
          <p:cNvSpPr/>
          <p:nvPr/>
        </p:nvSpPr>
        <p:spPr bwMode="auto">
          <a:xfrm>
            <a:off x="4895850" y="4130040"/>
            <a:ext cx="2160270" cy="44577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Ellipse 10"/>
          <p:cNvSpPr/>
          <p:nvPr/>
        </p:nvSpPr>
        <p:spPr bwMode="auto">
          <a:xfrm>
            <a:off x="2034540" y="3257550"/>
            <a:ext cx="1977390" cy="52578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228850" y="3360420"/>
            <a:ext cx="1598515" cy="307777"/>
          </a:xfrm>
          <a:prstGeom prst="rect">
            <a:avLst/>
          </a:prstGeom>
          <a:noFill/>
        </p:spPr>
        <p:txBody>
          <a:bodyPr wrap="none" rtlCol="0">
            <a:spAutoFit/>
          </a:bodyPr>
          <a:lstStyle/>
          <a:p>
            <a:r>
              <a:rPr lang="de-DE" sz="1400" dirty="0" smtClean="0"/>
              <a:t>„Unit of Business“</a:t>
            </a:r>
            <a:endParaRPr lang="de-DE" sz="1400" dirty="0"/>
          </a:p>
        </p:txBody>
      </p:sp>
      <p:sp>
        <p:nvSpPr>
          <p:cNvPr id="6" name="Textfeld 5"/>
          <p:cNvSpPr txBox="1"/>
          <p:nvPr/>
        </p:nvSpPr>
        <p:spPr>
          <a:xfrm>
            <a:off x="4992688" y="2438400"/>
            <a:ext cx="1986441" cy="307777"/>
          </a:xfrm>
          <a:prstGeom prst="rect">
            <a:avLst/>
          </a:prstGeom>
          <a:noFill/>
        </p:spPr>
        <p:txBody>
          <a:bodyPr wrap="none" rtlCol="0">
            <a:spAutoFit/>
          </a:bodyPr>
          <a:lstStyle/>
          <a:p>
            <a:r>
              <a:rPr lang="de-DE" sz="1400" dirty="0" smtClean="0"/>
              <a:t>Umsatz/direkte Kosten</a:t>
            </a:r>
            <a:endParaRPr lang="de-DE" sz="1400" dirty="0"/>
          </a:p>
        </p:txBody>
      </p:sp>
      <p:sp>
        <p:nvSpPr>
          <p:cNvPr id="7" name="Textfeld 6"/>
          <p:cNvSpPr txBox="1"/>
          <p:nvPr/>
        </p:nvSpPr>
        <p:spPr>
          <a:xfrm>
            <a:off x="4992688" y="3025140"/>
            <a:ext cx="1728358" cy="307777"/>
          </a:xfrm>
          <a:prstGeom prst="rect">
            <a:avLst/>
          </a:prstGeom>
          <a:noFill/>
        </p:spPr>
        <p:txBody>
          <a:bodyPr wrap="none" rtlCol="0">
            <a:spAutoFit/>
          </a:bodyPr>
          <a:lstStyle/>
          <a:p>
            <a:r>
              <a:rPr lang="de-DE" sz="1400" dirty="0" smtClean="0"/>
              <a:t>Umsatz/fixe Kosten</a:t>
            </a:r>
            <a:endParaRPr lang="de-DE" sz="1400" dirty="0"/>
          </a:p>
        </p:txBody>
      </p:sp>
      <p:sp>
        <p:nvSpPr>
          <p:cNvPr id="8" name="Textfeld 7"/>
          <p:cNvSpPr txBox="1"/>
          <p:nvPr/>
        </p:nvSpPr>
        <p:spPr>
          <a:xfrm>
            <a:off x="4992688" y="3611880"/>
            <a:ext cx="1458797" cy="307777"/>
          </a:xfrm>
          <a:prstGeom prst="rect">
            <a:avLst/>
          </a:prstGeom>
          <a:noFill/>
        </p:spPr>
        <p:txBody>
          <a:bodyPr wrap="none" rtlCol="0">
            <a:spAutoFit/>
          </a:bodyPr>
          <a:lstStyle/>
          <a:p>
            <a:r>
              <a:rPr lang="de-DE" sz="1400" dirty="0" smtClean="0"/>
              <a:t>Return on Asset</a:t>
            </a:r>
            <a:endParaRPr lang="de-DE" sz="1400" dirty="0"/>
          </a:p>
        </p:txBody>
      </p:sp>
      <p:sp>
        <p:nvSpPr>
          <p:cNvPr id="9" name="Textfeld 8"/>
          <p:cNvSpPr txBox="1"/>
          <p:nvPr/>
        </p:nvSpPr>
        <p:spPr>
          <a:xfrm>
            <a:off x="4992688" y="4198620"/>
            <a:ext cx="1518364" cy="307777"/>
          </a:xfrm>
          <a:prstGeom prst="rect">
            <a:avLst/>
          </a:prstGeom>
          <a:noFill/>
        </p:spPr>
        <p:txBody>
          <a:bodyPr wrap="none" rtlCol="0">
            <a:spAutoFit/>
          </a:bodyPr>
          <a:lstStyle/>
          <a:p>
            <a:r>
              <a:rPr lang="de-DE" sz="1400" dirty="0" smtClean="0"/>
              <a:t>Return on Sales </a:t>
            </a:r>
            <a:endParaRPr lang="de-DE" sz="1400" dirty="0"/>
          </a:p>
        </p:txBody>
      </p:sp>
      <p:sp>
        <p:nvSpPr>
          <p:cNvPr id="10" name="Textfeld 9"/>
          <p:cNvSpPr txBox="1"/>
          <p:nvPr/>
        </p:nvSpPr>
        <p:spPr>
          <a:xfrm>
            <a:off x="1009651" y="4164330"/>
            <a:ext cx="2693669" cy="738664"/>
          </a:xfrm>
          <a:prstGeom prst="rect">
            <a:avLst/>
          </a:prstGeom>
          <a:noFill/>
        </p:spPr>
        <p:txBody>
          <a:bodyPr wrap="square" rtlCol="0">
            <a:spAutoFit/>
          </a:bodyPr>
          <a:lstStyle/>
          <a:p>
            <a:r>
              <a:rPr lang="de-DE" sz="1400" dirty="0" smtClean="0"/>
              <a:t>„Wir verdienen unser Geld, indem wir unseren Kunden _____ in Rechnung stellen“</a:t>
            </a:r>
            <a:endParaRPr lang="de-DE" sz="1400" dirty="0"/>
          </a:p>
        </p:txBody>
      </p:sp>
      <p:cxnSp>
        <p:nvCxnSpPr>
          <p:cNvPr id="18" name="Gerade Verbindung 17"/>
          <p:cNvCxnSpPr>
            <a:stCxn id="11" idx="6"/>
            <a:endCxn id="13" idx="1"/>
          </p:cNvCxnSpPr>
          <p:nvPr/>
        </p:nvCxnSpPr>
        <p:spPr bwMode="auto">
          <a:xfrm flipV="1">
            <a:off x="4011930" y="2577465"/>
            <a:ext cx="891540" cy="942975"/>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0" name="Gerade Verbindung 19"/>
          <p:cNvCxnSpPr>
            <a:stCxn id="11" idx="6"/>
            <a:endCxn id="16" idx="1"/>
          </p:cNvCxnSpPr>
          <p:nvPr/>
        </p:nvCxnSpPr>
        <p:spPr bwMode="auto">
          <a:xfrm>
            <a:off x="4011930" y="3520440"/>
            <a:ext cx="883920" cy="832485"/>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2" name="Gerade Verbindung 21"/>
          <p:cNvCxnSpPr>
            <a:stCxn id="11" idx="6"/>
            <a:endCxn id="14" idx="1"/>
          </p:cNvCxnSpPr>
          <p:nvPr/>
        </p:nvCxnSpPr>
        <p:spPr bwMode="auto">
          <a:xfrm flipV="1">
            <a:off x="4011930" y="3169285"/>
            <a:ext cx="883920" cy="351155"/>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4" name="Gerade Verbindung 23"/>
          <p:cNvCxnSpPr>
            <a:stCxn id="11" idx="6"/>
            <a:endCxn id="15" idx="1"/>
          </p:cNvCxnSpPr>
          <p:nvPr/>
        </p:nvCxnSpPr>
        <p:spPr bwMode="auto">
          <a:xfrm>
            <a:off x="4011930" y="3520440"/>
            <a:ext cx="895350" cy="240665"/>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6" name="Textfeld 25"/>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Der „Key </a:t>
            </a:r>
            <a:r>
              <a:rPr lang="de-DE" sz="1600" b="1" dirty="0" err="1" smtClean="0">
                <a:solidFill>
                  <a:srgbClr val="002060"/>
                </a:solidFill>
              </a:rPr>
              <a:t>Metrics</a:t>
            </a:r>
            <a:r>
              <a:rPr lang="de-DE" sz="1600" b="1" dirty="0" smtClean="0">
                <a:solidFill>
                  <a:srgbClr val="002060"/>
                </a:solidFill>
              </a:rPr>
              <a:t>“-Ansatz (1/3): Bei diesem Ansatz stehen die „Unit of Business“ und einige Kennzahlen der finanziellen Performance im Mittelpunkt</a:t>
            </a:r>
            <a:endParaRPr lang="de-DE" sz="1600" b="1" dirty="0">
              <a:solidFill>
                <a:srgbClr val="002060"/>
              </a:solidFill>
            </a:endParaRPr>
          </a:p>
        </p:txBody>
      </p:sp>
      <p:sp>
        <p:nvSpPr>
          <p:cNvPr id="21"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46</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
        <p:nvSpPr>
          <p:cNvPr id="23" name="Textfeld 22"/>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Objekt 3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859509"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Rechteck 36"/>
          <p:cNvSpPr/>
          <p:nvPr/>
        </p:nvSpPr>
        <p:spPr bwMode="auto">
          <a:xfrm>
            <a:off x="464820" y="3062288"/>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8" name="Rechteck 37"/>
          <p:cNvSpPr/>
          <p:nvPr/>
        </p:nvSpPr>
        <p:spPr bwMode="auto">
          <a:xfrm>
            <a:off x="464820" y="2247900"/>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9" name="Rechteck 38"/>
          <p:cNvSpPr/>
          <p:nvPr/>
        </p:nvSpPr>
        <p:spPr bwMode="auto">
          <a:xfrm>
            <a:off x="464820" y="4691064"/>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Rechteck 34"/>
          <p:cNvSpPr/>
          <p:nvPr/>
        </p:nvSpPr>
        <p:spPr bwMode="auto">
          <a:xfrm>
            <a:off x="464820" y="3876676"/>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457200" y="1828800"/>
            <a:ext cx="688009" cy="276999"/>
          </a:xfrm>
          <a:prstGeom prst="rect">
            <a:avLst/>
          </a:prstGeom>
          <a:noFill/>
        </p:spPr>
        <p:txBody>
          <a:bodyPr wrap="none" rtlCol="0">
            <a:spAutoFit/>
          </a:bodyPr>
          <a:lstStyle/>
          <a:p>
            <a:r>
              <a:rPr lang="de-DE" sz="1200" b="1" dirty="0" smtClean="0"/>
              <a:t>Ansatz</a:t>
            </a:r>
            <a:endParaRPr lang="de-DE" sz="1200" b="1" dirty="0"/>
          </a:p>
        </p:txBody>
      </p:sp>
      <p:sp>
        <p:nvSpPr>
          <p:cNvPr id="26" name="Textfeld 25"/>
          <p:cNvSpPr txBox="1"/>
          <p:nvPr/>
        </p:nvSpPr>
        <p:spPr>
          <a:xfrm>
            <a:off x="2492590" y="1809750"/>
            <a:ext cx="1210588" cy="276999"/>
          </a:xfrm>
          <a:prstGeom prst="rect">
            <a:avLst/>
          </a:prstGeom>
          <a:noFill/>
        </p:spPr>
        <p:txBody>
          <a:bodyPr wrap="none" rtlCol="0">
            <a:spAutoFit/>
          </a:bodyPr>
          <a:lstStyle/>
          <a:p>
            <a:r>
              <a:rPr lang="de-DE" sz="1200" b="1" dirty="0" smtClean="0"/>
              <a:t>Beschreibung</a:t>
            </a:r>
            <a:endParaRPr lang="de-DE" sz="1200" b="1" dirty="0"/>
          </a:p>
        </p:txBody>
      </p:sp>
      <p:sp>
        <p:nvSpPr>
          <p:cNvPr id="27" name="Textfeld 26"/>
          <p:cNvSpPr txBox="1"/>
          <p:nvPr/>
        </p:nvSpPr>
        <p:spPr>
          <a:xfrm>
            <a:off x="441960" y="2278380"/>
            <a:ext cx="1790699" cy="646331"/>
          </a:xfrm>
          <a:prstGeom prst="rect">
            <a:avLst/>
          </a:prstGeom>
          <a:noFill/>
        </p:spPr>
        <p:txBody>
          <a:bodyPr wrap="square" rtlCol="0">
            <a:spAutoFit/>
          </a:bodyPr>
          <a:lstStyle/>
          <a:p>
            <a:r>
              <a:rPr lang="de-DE" sz="1200" b="1" dirty="0" smtClean="0"/>
              <a:t>Radikale Änderungen der „Unit of Business“</a:t>
            </a:r>
            <a:endParaRPr lang="de-DE" sz="1200" b="1" dirty="0"/>
          </a:p>
        </p:txBody>
      </p:sp>
      <p:sp>
        <p:nvSpPr>
          <p:cNvPr id="29" name="Textfeld 28"/>
          <p:cNvSpPr txBox="1"/>
          <p:nvPr/>
        </p:nvSpPr>
        <p:spPr>
          <a:xfrm>
            <a:off x="441960" y="3116580"/>
            <a:ext cx="1604009" cy="646331"/>
          </a:xfrm>
          <a:prstGeom prst="rect">
            <a:avLst/>
          </a:prstGeom>
          <a:noFill/>
        </p:spPr>
        <p:txBody>
          <a:bodyPr wrap="square" rtlCol="0">
            <a:spAutoFit/>
          </a:bodyPr>
          <a:lstStyle/>
          <a:p>
            <a:r>
              <a:rPr lang="de-DE" sz="1200" b="1" dirty="0" smtClean="0"/>
              <a:t>Deutliche Verbesserung der Produktivität</a:t>
            </a:r>
            <a:endParaRPr lang="de-DE" sz="1200" b="1" dirty="0"/>
          </a:p>
        </p:txBody>
      </p:sp>
      <p:sp>
        <p:nvSpPr>
          <p:cNvPr id="30" name="Textfeld 29"/>
          <p:cNvSpPr txBox="1"/>
          <p:nvPr/>
        </p:nvSpPr>
        <p:spPr>
          <a:xfrm>
            <a:off x="441960" y="3893820"/>
            <a:ext cx="1901190" cy="646331"/>
          </a:xfrm>
          <a:prstGeom prst="rect">
            <a:avLst/>
          </a:prstGeom>
          <a:noFill/>
        </p:spPr>
        <p:txBody>
          <a:bodyPr wrap="square" rtlCol="0">
            <a:spAutoFit/>
          </a:bodyPr>
          <a:lstStyle/>
          <a:p>
            <a:r>
              <a:rPr lang="de-DE" sz="1200" b="1" dirty="0" smtClean="0"/>
              <a:t>Deutliche Verbesserung der Cash Flow-Geschwindigkeit</a:t>
            </a:r>
            <a:endParaRPr lang="de-DE" sz="1200" b="1" dirty="0"/>
          </a:p>
        </p:txBody>
      </p:sp>
      <p:sp>
        <p:nvSpPr>
          <p:cNvPr id="31" name="Textfeld 30"/>
          <p:cNvSpPr txBox="1"/>
          <p:nvPr/>
        </p:nvSpPr>
        <p:spPr>
          <a:xfrm>
            <a:off x="441960" y="4709160"/>
            <a:ext cx="1451609" cy="646331"/>
          </a:xfrm>
          <a:prstGeom prst="rect">
            <a:avLst/>
          </a:prstGeom>
          <a:noFill/>
        </p:spPr>
        <p:txBody>
          <a:bodyPr wrap="square" rtlCol="0">
            <a:spAutoFit/>
          </a:bodyPr>
          <a:lstStyle/>
          <a:p>
            <a:r>
              <a:rPr lang="de-DE" sz="1200" b="1" dirty="0" smtClean="0"/>
              <a:t>Veränderung der Nutzung von </a:t>
            </a:r>
            <a:r>
              <a:rPr lang="de-DE" sz="1200" b="1" dirty="0" err="1" smtClean="0"/>
              <a:t>Assets</a:t>
            </a:r>
            <a:endParaRPr lang="de-DE" sz="1200" b="1" dirty="0"/>
          </a:p>
        </p:txBody>
      </p:sp>
      <p:cxnSp>
        <p:nvCxnSpPr>
          <p:cNvPr id="42" name="Gerade Verbindung 41"/>
          <p:cNvCxnSpPr/>
          <p:nvPr/>
        </p:nvCxnSpPr>
        <p:spPr bwMode="auto">
          <a:xfrm>
            <a:off x="464820" y="1771650"/>
            <a:ext cx="818388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3" name="Gerade Verbindung 42"/>
          <p:cNvCxnSpPr/>
          <p:nvPr/>
        </p:nvCxnSpPr>
        <p:spPr bwMode="auto">
          <a:xfrm>
            <a:off x="464820" y="2152650"/>
            <a:ext cx="818388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4" name="Textfeld 43"/>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Der „Key </a:t>
            </a:r>
            <a:r>
              <a:rPr lang="de-DE" sz="1600" b="1" dirty="0" err="1" smtClean="0">
                <a:solidFill>
                  <a:srgbClr val="002060"/>
                </a:solidFill>
              </a:rPr>
              <a:t>Metrics</a:t>
            </a:r>
            <a:r>
              <a:rPr lang="de-DE" sz="1600" b="1" dirty="0" smtClean="0">
                <a:solidFill>
                  <a:srgbClr val="002060"/>
                </a:solidFill>
              </a:rPr>
              <a:t>“-Ansatz (2/3): Gelegenheiten können im eigenen Unternehmen geschaffen werden</a:t>
            </a:r>
            <a:endParaRPr lang="de-DE" sz="1600" b="1" dirty="0">
              <a:solidFill>
                <a:srgbClr val="002060"/>
              </a:solidFill>
            </a:endParaRPr>
          </a:p>
        </p:txBody>
      </p:sp>
      <p:sp>
        <p:nvSpPr>
          <p:cNvPr id="20" name="Textfeld 19"/>
          <p:cNvSpPr txBox="1"/>
          <p:nvPr/>
        </p:nvSpPr>
        <p:spPr>
          <a:xfrm>
            <a:off x="2492590" y="2278380"/>
            <a:ext cx="5763680" cy="646331"/>
          </a:xfrm>
          <a:prstGeom prst="rect">
            <a:avLst/>
          </a:prstGeom>
          <a:noFill/>
        </p:spPr>
        <p:txBody>
          <a:bodyPr wrap="square" rtlCol="0">
            <a:spAutoFit/>
          </a:bodyPr>
          <a:lstStyle/>
          <a:p>
            <a:r>
              <a:rPr lang="de-DE" sz="1200" dirty="0" smtClean="0"/>
              <a:t>Können Umsätze durch andere „Units of Business“ generiert werden? Können Kunden Kosten anders in Rechnung gestellt werden als bislang? Kann der Kunde anders gepreist werden, so dass die Leistung einfacher zu erklären ist? </a:t>
            </a:r>
            <a:endParaRPr lang="de-DE" sz="1200" dirty="0"/>
          </a:p>
        </p:txBody>
      </p:sp>
      <p:sp>
        <p:nvSpPr>
          <p:cNvPr id="21" name="Textfeld 20"/>
          <p:cNvSpPr txBox="1"/>
          <p:nvPr/>
        </p:nvSpPr>
        <p:spPr>
          <a:xfrm>
            <a:off x="2492590" y="3048000"/>
            <a:ext cx="5763680" cy="461665"/>
          </a:xfrm>
          <a:prstGeom prst="rect">
            <a:avLst/>
          </a:prstGeom>
          <a:noFill/>
        </p:spPr>
        <p:txBody>
          <a:bodyPr wrap="square" rtlCol="0">
            <a:spAutoFit/>
          </a:bodyPr>
          <a:lstStyle/>
          <a:p>
            <a:r>
              <a:rPr lang="de-DE" sz="1200" dirty="0" smtClean="0"/>
              <a:t>Können zeitintensive, sich wiederholende Tätigkeiten anders gestaltet werden? Können Transaktionskosten reduziert werden?</a:t>
            </a:r>
            <a:endParaRPr lang="de-DE" sz="1200" dirty="0"/>
          </a:p>
        </p:txBody>
      </p:sp>
      <p:sp>
        <p:nvSpPr>
          <p:cNvPr id="22" name="Textfeld 21"/>
          <p:cNvSpPr txBox="1"/>
          <p:nvPr/>
        </p:nvSpPr>
        <p:spPr>
          <a:xfrm>
            <a:off x="2492590" y="3905250"/>
            <a:ext cx="5763680" cy="646331"/>
          </a:xfrm>
          <a:prstGeom prst="rect">
            <a:avLst/>
          </a:prstGeom>
          <a:noFill/>
        </p:spPr>
        <p:txBody>
          <a:bodyPr wrap="square" rtlCol="0">
            <a:spAutoFit/>
          </a:bodyPr>
          <a:lstStyle/>
          <a:p>
            <a:r>
              <a:rPr lang="de-DE" sz="1200" dirty="0" smtClean="0"/>
              <a:t>Wie kann Cash-Flow früher generiert werden? Kann Inventar reduziert oder sogar eliminiert werden? Können Einnahmen vor Ausgaben generiert werden („</a:t>
            </a:r>
            <a:r>
              <a:rPr lang="de-DE" sz="1200" dirty="0" err="1" smtClean="0"/>
              <a:t>Build</a:t>
            </a:r>
            <a:r>
              <a:rPr lang="de-DE" sz="1200" dirty="0" smtClean="0"/>
              <a:t> </a:t>
            </a:r>
            <a:r>
              <a:rPr lang="de-DE" sz="1200" dirty="0" err="1" smtClean="0"/>
              <a:t>to</a:t>
            </a:r>
            <a:r>
              <a:rPr lang="de-DE" sz="1200" dirty="0" smtClean="0"/>
              <a:t> order“)?</a:t>
            </a:r>
            <a:endParaRPr lang="de-DE" sz="1200" dirty="0"/>
          </a:p>
        </p:txBody>
      </p:sp>
      <p:sp>
        <p:nvSpPr>
          <p:cNvPr id="23" name="Textfeld 22"/>
          <p:cNvSpPr txBox="1"/>
          <p:nvPr/>
        </p:nvSpPr>
        <p:spPr>
          <a:xfrm>
            <a:off x="2492590" y="4709160"/>
            <a:ext cx="5763680" cy="646331"/>
          </a:xfrm>
          <a:prstGeom prst="rect">
            <a:avLst/>
          </a:prstGeom>
          <a:noFill/>
        </p:spPr>
        <p:txBody>
          <a:bodyPr wrap="square" rtlCol="0">
            <a:spAutoFit/>
          </a:bodyPr>
          <a:lstStyle/>
          <a:p>
            <a:r>
              <a:rPr lang="de-DE" sz="1200" dirty="0" smtClean="0"/>
              <a:t>Kann die Asset-Intensität durch Outsourcing reduziert werden? Können </a:t>
            </a:r>
            <a:r>
              <a:rPr lang="de-DE" sz="1200" dirty="0" err="1" smtClean="0"/>
              <a:t>Assets</a:t>
            </a:r>
            <a:r>
              <a:rPr lang="de-DE" sz="1200" dirty="0" smtClean="0"/>
              <a:t> effektiver genutzt werden? Können fixe </a:t>
            </a:r>
            <a:r>
              <a:rPr lang="de-DE" sz="1200" dirty="0" err="1" smtClean="0"/>
              <a:t>Assets</a:t>
            </a:r>
            <a:r>
              <a:rPr lang="de-DE" sz="1200" dirty="0" smtClean="0"/>
              <a:t> durch variable </a:t>
            </a:r>
            <a:r>
              <a:rPr lang="de-DE" sz="1200" dirty="0" err="1" smtClean="0"/>
              <a:t>Assets</a:t>
            </a:r>
            <a:r>
              <a:rPr lang="de-DE" sz="1200" dirty="0" smtClean="0"/>
              <a:t> ersetzt werden?</a:t>
            </a:r>
            <a:endParaRPr lang="de-DE" sz="1200" dirty="0"/>
          </a:p>
        </p:txBody>
      </p:sp>
      <p:sp>
        <p:nvSpPr>
          <p:cNvPr id="24"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47</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
        <p:nvSpPr>
          <p:cNvPr id="25" name="Textfeld 24"/>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Objekt 3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860533"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Rechteck 36"/>
          <p:cNvSpPr/>
          <p:nvPr/>
        </p:nvSpPr>
        <p:spPr bwMode="auto">
          <a:xfrm>
            <a:off x="556260" y="3188018"/>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8" name="Rechteck 37"/>
          <p:cNvSpPr/>
          <p:nvPr/>
        </p:nvSpPr>
        <p:spPr bwMode="auto">
          <a:xfrm>
            <a:off x="556260" y="2373630"/>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Rechteck 34"/>
          <p:cNvSpPr/>
          <p:nvPr/>
        </p:nvSpPr>
        <p:spPr bwMode="auto">
          <a:xfrm>
            <a:off x="556260" y="4002406"/>
            <a:ext cx="1737360" cy="7505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548640" y="1954530"/>
            <a:ext cx="688009" cy="276999"/>
          </a:xfrm>
          <a:prstGeom prst="rect">
            <a:avLst/>
          </a:prstGeom>
          <a:noFill/>
        </p:spPr>
        <p:txBody>
          <a:bodyPr wrap="none" rtlCol="0">
            <a:spAutoFit/>
          </a:bodyPr>
          <a:lstStyle/>
          <a:p>
            <a:r>
              <a:rPr lang="de-DE" sz="1200" b="1" dirty="0" smtClean="0"/>
              <a:t>Ansatz</a:t>
            </a:r>
            <a:endParaRPr lang="de-DE" sz="1200" b="1" dirty="0"/>
          </a:p>
        </p:txBody>
      </p:sp>
      <p:sp>
        <p:nvSpPr>
          <p:cNvPr id="26" name="Textfeld 25"/>
          <p:cNvSpPr txBox="1"/>
          <p:nvPr/>
        </p:nvSpPr>
        <p:spPr>
          <a:xfrm>
            <a:off x="2584030" y="1935480"/>
            <a:ext cx="1210588" cy="276999"/>
          </a:xfrm>
          <a:prstGeom prst="rect">
            <a:avLst/>
          </a:prstGeom>
          <a:noFill/>
        </p:spPr>
        <p:txBody>
          <a:bodyPr wrap="none" rtlCol="0">
            <a:spAutoFit/>
          </a:bodyPr>
          <a:lstStyle/>
          <a:p>
            <a:r>
              <a:rPr lang="de-DE" sz="1200" b="1" dirty="0" smtClean="0"/>
              <a:t>Beschreibung</a:t>
            </a:r>
            <a:endParaRPr lang="de-DE" sz="1200" b="1" dirty="0"/>
          </a:p>
        </p:txBody>
      </p:sp>
      <p:sp>
        <p:nvSpPr>
          <p:cNvPr id="27" name="Textfeld 26"/>
          <p:cNvSpPr txBox="1"/>
          <p:nvPr/>
        </p:nvSpPr>
        <p:spPr>
          <a:xfrm>
            <a:off x="533400" y="2404110"/>
            <a:ext cx="1790699" cy="646331"/>
          </a:xfrm>
          <a:prstGeom prst="rect">
            <a:avLst/>
          </a:prstGeom>
          <a:noFill/>
        </p:spPr>
        <p:txBody>
          <a:bodyPr wrap="square" rtlCol="0">
            <a:spAutoFit/>
          </a:bodyPr>
          <a:lstStyle/>
          <a:p>
            <a:r>
              <a:rPr lang="de-DE" sz="1200" b="1" dirty="0" smtClean="0"/>
              <a:t>Verbesserung der „Key </a:t>
            </a:r>
            <a:r>
              <a:rPr lang="de-DE" sz="1200" b="1" dirty="0" err="1" smtClean="0"/>
              <a:t>Metrics</a:t>
            </a:r>
            <a:r>
              <a:rPr lang="de-DE" sz="1200" b="1" dirty="0" smtClean="0"/>
              <a:t>“ des Kunden</a:t>
            </a:r>
            <a:endParaRPr lang="de-DE" sz="1200" b="1" dirty="0"/>
          </a:p>
        </p:txBody>
      </p:sp>
      <p:sp>
        <p:nvSpPr>
          <p:cNvPr id="29" name="Textfeld 28"/>
          <p:cNvSpPr txBox="1"/>
          <p:nvPr/>
        </p:nvSpPr>
        <p:spPr>
          <a:xfrm>
            <a:off x="533400" y="3242310"/>
            <a:ext cx="1604009" cy="646331"/>
          </a:xfrm>
          <a:prstGeom prst="rect">
            <a:avLst/>
          </a:prstGeom>
          <a:noFill/>
        </p:spPr>
        <p:txBody>
          <a:bodyPr wrap="square" rtlCol="0">
            <a:spAutoFit/>
          </a:bodyPr>
          <a:lstStyle/>
          <a:p>
            <a:r>
              <a:rPr lang="de-DE" sz="1200" b="1" dirty="0" smtClean="0"/>
              <a:t>Verbesserung der Produktivität des Kunden</a:t>
            </a:r>
            <a:endParaRPr lang="de-DE" sz="1200" b="1" dirty="0"/>
          </a:p>
        </p:txBody>
      </p:sp>
      <p:sp>
        <p:nvSpPr>
          <p:cNvPr id="30" name="Textfeld 29"/>
          <p:cNvSpPr txBox="1"/>
          <p:nvPr/>
        </p:nvSpPr>
        <p:spPr>
          <a:xfrm>
            <a:off x="533400" y="4019550"/>
            <a:ext cx="1901190" cy="646331"/>
          </a:xfrm>
          <a:prstGeom prst="rect">
            <a:avLst/>
          </a:prstGeom>
          <a:noFill/>
        </p:spPr>
        <p:txBody>
          <a:bodyPr wrap="square" rtlCol="0">
            <a:spAutoFit/>
          </a:bodyPr>
          <a:lstStyle/>
          <a:p>
            <a:r>
              <a:rPr lang="de-DE" sz="1200" b="1" dirty="0" smtClean="0"/>
              <a:t>Verbesserung des Cash-Flows des Kunden</a:t>
            </a:r>
            <a:endParaRPr lang="de-DE" sz="1200" b="1" dirty="0"/>
          </a:p>
        </p:txBody>
      </p:sp>
      <p:cxnSp>
        <p:nvCxnSpPr>
          <p:cNvPr id="42" name="Gerade Verbindung 41"/>
          <p:cNvCxnSpPr/>
          <p:nvPr/>
        </p:nvCxnSpPr>
        <p:spPr bwMode="auto">
          <a:xfrm>
            <a:off x="556260" y="1897380"/>
            <a:ext cx="818388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3" name="Gerade Verbindung 42"/>
          <p:cNvCxnSpPr/>
          <p:nvPr/>
        </p:nvCxnSpPr>
        <p:spPr bwMode="auto">
          <a:xfrm>
            <a:off x="556260" y="2278380"/>
            <a:ext cx="818388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8" name="Textfeld 17"/>
          <p:cNvSpPr txBox="1"/>
          <p:nvPr/>
        </p:nvSpPr>
        <p:spPr>
          <a:xfrm>
            <a:off x="2584030" y="2404110"/>
            <a:ext cx="5763680" cy="461665"/>
          </a:xfrm>
          <a:prstGeom prst="rect">
            <a:avLst/>
          </a:prstGeom>
          <a:noFill/>
        </p:spPr>
        <p:txBody>
          <a:bodyPr wrap="square" rtlCol="0">
            <a:spAutoFit/>
          </a:bodyPr>
          <a:lstStyle/>
          <a:p>
            <a:r>
              <a:rPr lang="de-DE" sz="1200" dirty="0" smtClean="0"/>
              <a:t>Was sind die Kernzahlen im Geschäft des Kunden? Können wir einen Beitrag leisten, diese Zahlen zu verbessern?</a:t>
            </a:r>
            <a:endParaRPr lang="de-DE" sz="1200" dirty="0"/>
          </a:p>
        </p:txBody>
      </p:sp>
      <p:sp>
        <p:nvSpPr>
          <p:cNvPr id="19" name="Textfeld 18"/>
          <p:cNvSpPr txBox="1"/>
          <p:nvPr/>
        </p:nvSpPr>
        <p:spPr>
          <a:xfrm>
            <a:off x="2584030" y="3211830"/>
            <a:ext cx="5763680" cy="830997"/>
          </a:xfrm>
          <a:prstGeom prst="rect">
            <a:avLst/>
          </a:prstGeom>
          <a:noFill/>
        </p:spPr>
        <p:txBody>
          <a:bodyPr wrap="square" rtlCol="0">
            <a:spAutoFit/>
          </a:bodyPr>
          <a:lstStyle/>
          <a:p>
            <a:r>
              <a:rPr lang="de-DE" sz="1200" dirty="0" smtClean="0"/>
              <a:t>Können wir unsere Leistungen anpassen, so dass unser Kunde Zeit spart? Können die Schritte, die der Kunde durchlaufen muss, um mit uns Geschäfte zu machen, reduziert werden ? Können wir eine einzige Schnittstelle zum Kunden schaffen?</a:t>
            </a:r>
            <a:endParaRPr lang="de-DE" sz="1200" dirty="0"/>
          </a:p>
        </p:txBody>
      </p:sp>
      <p:sp>
        <p:nvSpPr>
          <p:cNvPr id="20" name="Textfeld 19"/>
          <p:cNvSpPr txBox="1"/>
          <p:nvPr/>
        </p:nvSpPr>
        <p:spPr>
          <a:xfrm>
            <a:off x="2584030" y="4019550"/>
            <a:ext cx="5763680" cy="646331"/>
          </a:xfrm>
          <a:prstGeom prst="rect">
            <a:avLst/>
          </a:prstGeom>
          <a:noFill/>
        </p:spPr>
        <p:txBody>
          <a:bodyPr wrap="square" rtlCol="0">
            <a:spAutoFit/>
          </a:bodyPr>
          <a:lstStyle/>
          <a:p>
            <a:r>
              <a:rPr lang="de-DE" sz="1200" dirty="0" smtClean="0"/>
              <a:t>Können wir Anpassungen vornehmen, so dass unsere Kunden ihr Geld von ihren Kunden schneller bekommen? Können wir dem Kunden helfen, sich besser zu koordinieren?</a:t>
            </a:r>
            <a:endParaRPr lang="de-DE" sz="1200" dirty="0"/>
          </a:p>
        </p:txBody>
      </p:sp>
      <p:sp>
        <p:nvSpPr>
          <p:cNvPr id="21" name="Textfeld 20"/>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Der „Key </a:t>
            </a:r>
            <a:r>
              <a:rPr lang="de-DE" sz="1600" b="1" dirty="0" err="1" smtClean="0">
                <a:solidFill>
                  <a:srgbClr val="002060"/>
                </a:solidFill>
              </a:rPr>
              <a:t>Metrics</a:t>
            </a:r>
            <a:r>
              <a:rPr lang="de-DE" sz="1600" b="1" dirty="0" smtClean="0">
                <a:solidFill>
                  <a:srgbClr val="002060"/>
                </a:solidFill>
              </a:rPr>
              <a:t>“-Ansatz (3/3): Gelegenheiten können beim Kunden geschaffen werden</a:t>
            </a:r>
            <a:endParaRPr lang="de-DE" sz="1600" b="1" dirty="0">
              <a:solidFill>
                <a:srgbClr val="002060"/>
              </a:solidFill>
            </a:endParaRPr>
          </a:p>
        </p:txBody>
      </p:sp>
      <p:sp>
        <p:nvSpPr>
          <p:cNvPr id="22"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48</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
        <p:nvSpPr>
          <p:cNvPr id="23" name="Textfeld 22"/>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ichtungspfeil 8"/>
          <p:cNvSpPr/>
          <p:nvPr/>
        </p:nvSpPr>
        <p:spPr bwMode="auto">
          <a:xfrm>
            <a:off x="2230441" y="2008056"/>
            <a:ext cx="5176199" cy="2712534"/>
          </a:xfrm>
          <a:prstGeom prst="homePlate">
            <a:avLst>
              <a:gd name="adj" fmla="val 1199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17" name="Textfeld 16"/>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Proaktives Verhalten bringt Unternehmen einige Vorteile – </a:t>
            </a:r>
          </a:p>
          <a:p>
            <a:r>
              <a:rPr lang="de-DE" sz="1600" b="1" dirty="0" smtClean="0">
                <a:solidFill>
                  <a:srgbClr val="002060"/>
                </a:solidFill>
              </a:rPr>
              <a:t>Die Erfolgswirkungen sind allerdings nicht eindeutig</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49</a:t>
            </a:fld>
            <a:r>
              <a:rPr lang="de-DE" sz="1050" dirty="0" smtClean="0">
                <a:solidFill>
                  <a:prstClr val="black">
                    <a:tint val="75000"/>
                  </a:prstClr>
                </a:solidFill>
              </a:rPr>
              <a:t> -</a:t>
            </a:r>
            <a:endParaRPr lang="de-DE" sz="1050" dirty="0">
              <a:solidFill>
                <a:prstClr val="black">
                  <a:tint val="75000"/>
                </a:prstClr>
              </a:solidFill>
            </a:endParaRPr>
          </a:p>
        </p:txBody>
      </p:sp>
      <p:sp>
        <p:nvSpPr>
          <p:cNvPr id="4" name="Textfeld 3"/>
          <p:cNvSpPr txBox="1"/>
          <p:nvPr/>
        </p:nvSpPr>
        <p:spPr>
          <a:xfrm>
            <a:off x="3654824" y="2580106"/>
            <a:ext cx="3384637" cy="1908215"/>
          </a:xfrm>
          <a:prstGeom prst="rect">
            <a:avLst/>
          </a:prstGeom>
          <a:noFill/>
        </p:spPr>
        <p:txBody>
          <a:bodyPr wrap="square" rtlCol="0">
            <a:spAutoFit/>
          </a:bodyPr>
          <a:lstStyle/>
          <a:p>
            <a:pPr marL="342900" indent="-342900">
              <a:spcAft>
                <a:spcPts val="600"/>
              </a:spcAft>
              <a:buFont typeface="Symbol" panose="05050102010706020507" pitchFamily="18" charset="2"/>
              <a:buChar char="-"/>
            </a:pPr>
            <a:r>
              <a:rPr lang="de-DE" sz="1400" dirty="0" smtClean="0"/>
              <a:t>Erzielung von Pioniervorteilen</a:t>
            </a:r>
          </a:p>
          <a:p>
            <a:pPr marL="342900" indent="-342900">
              <a:spcAft>
                <a:spcPts val="600"/>
              </a:spcAft>
              <a:buFont typeface="Symbol" panose="05050102010706020507" pitchFamily="18" charset="2"/>
              <a:buChar char="-"/>
            </a:pPr>
            <a:r>
              <a:rPr lang="de-DE" sz="1400" dirty="0" smtClean="0"/>
              <a:t>Erzielung von Erfahrungskurveneffekten</a:t>
            </a:r>
          </a:p>
          <a:p>
            <a:pPr marL="342900" indent="-342900">
              <a:spcAft>
                <a:spcPts val="600"/>
              </a:spcAft>
              <a:buFont typeface="Symbol" panose="05050102010706020507" pitchFamily="18" charset="2"/>
              <a:buChar char="-"/>
            </a:pPr>
            <a:r>
              <a:rPr lang="de-DE" sz="1400" dirty="0" smtClean="0"/>
              <a:t>Schaffung einer temporären Monopolsituation</a:t>
            </a:r>
          </a:p>
          <a:p>
            <a:pPr marL="342900" indent="-342900">
              <a:spcAft>
                <a:spcPts val="600"/>
              </a:spcAft>
              <a:buFont typeface="Symbol" panose="05050102010706020507" pitchFamily="18" charset="2"/>
              <a:buChar char="-"/>
            </a:pPr>
            <a:r>
              <a:rPr lang="de-DE" sz="1400" dirty="0" smtClean="0"/>
              <a:t>Aufbau von Wechselbarrieren</a:t>
            </a:r>
          </a:p>
          <a:p>
            <a:pPr marL="342900" indent="-342900">
              <a:spcAft>
                <a:spcPts val="600"/>
              </a:spcAft>
              <a:buFont typeface="Symbol" panose="05050102010706020507" pitchFamily="18" charset="2"/>
              <a:buChar char="-"/>
            </a:pPr>
            <a:r>
              <a:rPr lang="de-DE" sz="1400" dirty="0" smtClean="0"/>
              <a:t>Aufbau von Kundenbeziehungen</a:t>
            </a:r>
            <a:endParaRPr lang="de-DE" sz="1400" dirty="0"/>
          </a:p>
        </p:txBody>
      </p:sp>
      <p:sp>
        <p:nvSpPr>
          <p:cNvPr id="3" name="Richtungspfeil 2"/>
          <p:cNvSpPr/>
          <p:nvPr/>
        </p:nvSpPr>
        <p:spPr bwMode="auto">
          <a:xfrm>
            <a:off x="795160" y="2008056"/>
            <a:ext cx="2880000" cy="2712534"/>
          </a:xfrm>
          <a:prstGeom prst="homePlate">
            <a:avLst>
              <a:gd name="adj" fmla="val 1544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6" name="Textfeld 5"/>
          <p:cNvSpPr txBox="1"/>
          <p:nvPr/>
        </p:nvSpPr>
        <p:spPr>
          <a:xfrm>
            <a:off x="976395" y="2580106"/>
            <a:ext cx="2266120" cy="1384995"/>
          </a:xfrm>
          <a:prstGeom prst="rect">
            <a:avLst/>
          </a:prstGeom>
          <a:noFill/>
        </p:spPr>
        <p:txBody>
          <a:bodyPr wrap="square" rtlCol="0">
            <a:spAutoFit/>
          </a:bodyPr>
          <a:lstStyle/>
          <a:p>
            <a:r>
              <a:rPr lang="de-DE" sz="1400" dirty="0" smtClean="0"/>
              <a:t>Proaktive Unternehmen erkennen Veränderungen im Umfeld vor dem Wettbewerb und reagieren auf diese als Erster („First-</a:t>
            </a:r>
            <a:r>
              <a:rPr lang="de-DE" sz="1400" dirty="0" err="1" smtClean="0"/>
              <a:t>Mover</a:t>
            </a:r>
            <a:r>
              <a:rPr lang="de-DE" sz="1400" dirty="0" smtClean="0"/>
              <a:t>“) </a:t>
            </a:r>
            <a:endParaRPr lang="de-DE" sz="1400" dirty="0"/>
          </a:p>
        </p:txBody>
      </p:sp>
      <p:sp>
        <p:nvSpPr>
          <p:cNvPr id="2" name="Ellipse 1"/>
          <p:cNvSpPr/>
          <p:nvPr/>
        </p:nvSpPr>
        <p:spPr bwMode="auto">
          <a:xfrm>
            <a:off x="3522352" y="4546218"/>
            <a:ext cx="3438689" cy="73881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400" b="0" i="0" u="none" strike="noStrike" cap="none" normalizeH="0" baseline="0" dirty="0" smtClean="0">
                <a:ln>
                  <a:noFill/>
                </a:ln>
                <a:solidFill>
                  <a:schemeClr val="tx1"/>
                </a:solidFill>
                <a:effectLst/>
                <a:latin typeface="Arial" charset="0"/>
              </a:rPr>
              <a:t>Gibt es auch Nachteile von proaktivem Verhalten?</a:t>
            </a:r>
          </a:p>
        </p:txBody>
      </p:sp>
      <p:sp>
        <p:nvSpPr>
          <p:cNvPr id="11" name="Ellipse 10"/>
          <p:cNvSpPr/>
          <p:nvPr/>
        </p:nvSpPr>
        <p:spPr bwMode="auto">
          <a:xfrm>
            <a:off x="6743572" y="3006090"/>
            <a:ext cx="2160000" cy="74295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400" b="1" i="0" u="none" strike="noStrike" cap="none" normalizeH="0" baseline="0" dirty="0" smtClean="0">
                <a:ln>
                  <a:noFill/>
                </a:ln>
                <a:solidFill>
                  <a:schemeClr val="tx1"/>
                </a:solidFill>
                <a:effectLst/>
                <a:latin typeface="Arial" charset="0"/>
              </a:rPr>
              <a:t>Unternehmens-erfolg?</a:t>
            </a:r>
          </a:p>
        </p:txBody>
      </p:sp>
      <p:sp>
        <p:nvSpPr>
          <p:cNvPr id="13" name="Textfeld 12"/>
          <p:cNvSpPr txBox="1"/>
          <p:nvPr/>
        </p:nvSpPr>
        <p:spPr>
          <a:xfrm>
            <a:off x="976395" y="2205752"/>
            <a:ext cx="2266120" cy="307777"/>
          </a:xfrm>
          <a:prstGeom prst="rect">
            <a:avLst/>
          </a:prstGeom>
          <a:noFill/>
        </p:spPr>
        <p:txBody>
          <a:bodyPr wrap="square" rtlCol="0">
            <a:spAutoFit/>
          </a:bodyPr>
          <a:lstStyle/>
          <a:p>
            <a:r>
              <a:rPr lang="de-DE" sz="1400" b="1" dirty="0" smtClean="0"/>
              <a:t>Was ist Proaktivität?</a:t>
            </a:r>
            <a:endParaRPr lang="de-DE" sz="1400" b="1" dirty="0"/>
          </a:p>
        </p:txBody>
      </p:sp>
      <p:sp>
        <p:nvSpPr>
          <p:cNvPr id="14" name="Textfeld 13"/>
          <p:cNvSpPr txBox="1"/>
          <p:nvPr/>
        </p:nvSpPr>
        <p:spPr>
          <a:xfrm>
            <a:off x="3654824" y="2129552"/>
            <a:ext cx="2871706" cy="307777"/>
          </a:xfrm>
          <a:prstGeom prst="rect">
            <a:avLst/>
          </a:prstGeom>
          <a:noFill/>
        </p:spPr>
        <p:txBody>
          <a:bodyPr wrap="square" rtlCol="0">
            <a:spAutoFit/>
          </a:bodyPr>
          <a:lstStyle/>
          <a:p>
            <a:r>
              <a:rPr lang="de-DE" sz="1400" b="1" dirty="0" smtClean="0"/>
              <a:t>Was bewirkt Proaktivität?</a:t>
            </a:r>
            <a:endParaRPr lang="de-DE" sz="1400" b="1" dirty="0"/>
          </a:p>
        </p:txBody>
      </p:sp>
      <p:sp>
        <p:nvSpPr>
          <p:cNvPr id="16" name="Textfeld 15"/>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15" name="Textfeld 14"/>
          <p:cNvSpPr txBox="1"/>
          <p:nvPr/>
        </p:nvSpPr>
        <p:spPr>
          <a:xfrm>
            <a:off x="346710" y="6382247"/>
            <a:ext cx="1438214" cy="253916"/>
          </a:xfrm>
          <a:prstGeom prst="rect">
            <a:avLst/>
          </a:prstGeom>
          <a:noFill/>
        </p:spPr>
        <p:txBody>
          <a:bodyPr wrap="none" rtlCol="0">
            <a:spAutoFit/>
          </a:bodyPr>
          <a:lstStyle/>
          <a:p>
            <a:r>
              <a:rPr lang="de-DE" sz="1050" dirty="0" smtClean="0">
                <a:solidFill>
                  <a:schemeClr val="bg1">
                    <a:lumMod val="50000"/>
                  </a:schemeClr>
                </a:solidFill>
              </a:rPr>
              <a:t>Quelle</a:t>
            </a:r>
            <a:r>
              <a:rPr lang="de-DE" sz="1050" dirty="0">
                <a:solidFill>
                  <a:schemeClr val="bg1">
                    <a:lumMod val="50000"/>
                  </a:schemeClr>
                </a:solidFill>
              </a:rPr>
              <a:t>:  </a:t>
            </a:r>
            <a:r>
              <a:rPr lang="de-DE" sz="1050" dirty="0" smtClean="0">
                <a:solidFill>
                  <a:schemeClr val="bg1">
                    <a:lumMod val="50000"/>
                  </a:schemeClr>
                </a:solidFill>
              </a:rPr>
              <a:t>Miller (1983)</a:t>
            </a:r>
            <a:endParaRPr lang="de-DE" sz="1050" dirty="0">
              <a:solidFill>
                <a:schemeClr val="bg1">
                  <a:lumMod val="50000"/>
                </a:schemeClr>
              </a:solidFill>
            </a:endParaRPr>
          </a:p>
        </p:txBody>
      </p:sp>
    </p:spTree>
    <p:extLst>
      <p:ext uri="{BB962C8B-B14F-4D97-AF65-F5344CB8AC3E}">
        <p14:creationId xmlns:p14="http://schemas.microsoft.com/office/powerpoint/2010/main" val="7980158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721269"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0" name="Gruppieren 19"/>
          <p:cNvGrpSpPr/>
          <p:nvPr/>
        </p:nvGrpSpPr>
        <p:grpSpPr>
          <a:xfrm>
            <a:off x="2225919" y="5254902"/>
            <a:ext cx="4654941" cy="811530"/>
            <a:chOff x="2214489" y="5117742"/>
            <a:chExt cx="4654941" cy="811530"/>
          </a:xfrm>
        </p:grpSpPr>
        <p:sp>
          <p:nvSpPr>
            <p:cNvPr id="17" name="Ellipse 16"/>
            <p:cNvSpPr/>
            <p:nvPr/>
          </p:nvSpPr>
          <p:spPr bwMode="auto">
            <a:xfrm>
              <a:off x="2217420" y="5117742"/>
              <a:ext cx="4652010" cy="81153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 name="Textfeld 6"/>
            <p:cNvSpPr txBox="1"/>
            <p:nvPr/>
          </p:nvSpPr>
          <p:spPr>
            <a:xfrm>
              <a:off x="2214489" y="5273952"/>
              <a:ext cx="4642339" cy="523220"/>
            </a:xfrm>
            <a:prstGeom prst="rect">
              <a:avLst/>
            </a:prstGeom>
            <a:noFill/>
          </p:spPr>
          <p:txBody>
            <a:bodyPr wrap="square" rtlCol="0">
              <a:spAutoFit/>
            </a:bodyPr>
            <a:lstStyle/>
            <a:p>
              <a:pPr algn="ctr"/>
              <a:r>
                <a:rPr lang="de-DE" sz="1400" dirty="0" smtClean="0"/>
                <a:t>Warum existieren Unternehmen nicht länger bzw. verlieren ihre Wettbewerbsposition über Zeit?</a:t>
              </a:r>
              <a:endParaRPr lang="de-DE" sz="1400" dirty="0"/>
            </a:p>
          </p:txBody>
        </p:sp>
      </p:grpSp>
      <p:grpSp>
        <p:nvGrpSpPr>
          <p:cNvPr id="18" name="Gruppieren 17"/>
          <p:cNvGrpSpPr/>
          <p:nvPr/>
        </p:nvGrpSpPr>
        <p:grpSpPr>
          <a:xfrm>
            <a:off x="1371015" y="1543050"/>
            <a:ext cx="2954215" cy="4331650"/>
            <a:chOff x="1016685" y="1440180"/>
            <a:chExt cx="2954215" cy="4331650"/>
          </a:xfrm>
        </p:grpSpPr>
        <p:sp>
          <p:nvSpPr>
            <p:cNvPr id="3" name="Textfeld 2"/>
            <p:cNvSpPr txBox="1"/>
            <p:nvPr/>
          </p:nvSpPr>
          <p:spPr>
            <a:xfrm>
              <a:off x="1016685" y="2016956"/>
              <a:ext cx="2938095" cy="3754874"/>
            </a:xfrm>
            <a:prstGeom prst="rect">
              <a:avLst/>
            </a:prstGeom>
            <a:noFill/>
          </p:spPr>
          <p:txBody>
            <a:bodyPr wrap="square" rtlCol="0">
              <a:spAutoFit/>
            </a:bodyPr>
            <a:lstStyle/>
            <a:p>
              <a:pPr marL="269875" indent="-269875">
                <a:buFont typeface="Symbol" pitchFamily="18" charset="2"/>
                <a:buChar char="-"/>
              </a:pPr>
              <a:r>
                <a:rPr lang="de-DE" sz="1400" dirty="0" smtClean="0"/>
                <a:t>1959 wurde General Motors von Forbes als größtes und stärkstes Produktionsunternehmen in den USA bezeichnet. 50 Jahre später war es insolvent</a:t>
              </a:r>
            </a:p>
            <a:p>
              <a:pPr marL="269875" indent="-269875">
                <a:buFont typeface="Symbol" pitchFamily="18" charset="2"/>
                <a:buChar char="-"/>
              </a:pPr>
              <a:r>
                <a:rPr lang="de-DE" sz="1400" dirty="0" smtClean="0"/>
                <a:t>2000 bezeichnete Gary Hamel </a:t>
              </a:r>
              <a:r>
                <a:rPr lang="de-DE" sz="1400" dirty="0" err="1" smtClean="0"/>
                <a:t>Enron</a:t>
              </a:r>
              <a:r>
                <a:rPr lang="de-DE" sz="1400" dirty="0" smtClean="0"/>
                <a:t> als eines der klügsten Unternehmen der Welt. 2001 existierte es nicht mehr</a:t>
              </a:r>
            </a:p>
            <a:p>
              <a:pPr marL="269875" indent="-269875">
                <a:buFont typeface="Symbol" pitchFamily="18" charset="2"/>
                <a:buChar char="-"/>
              </a:pPr>
              <a:r>
                <a:rPr lang="de-DE" sz="1400" dirty="0" smtClean="0"/>
                <a:t>Das Unternehmen Long-Term Capital Management hatte  zwei Nobelpreisträger im Management, brach 1998 aber trotzdem ein</a:t>
              </a:r>
            </a:p>
            <a:p>
              <a:endParaRPr lang="de-DE" sz="1400" dirty="0" smtClean="0"/>
            </a:p>
            <a:p>
              <a:endParaRPr lang="de-DE" sz="1400" dirty="0" smtClean="0"/>
            </a:p>
          </p:txBody>
        </p:sp>
        <p:sp>
          <p:nvSpPr>
            <p:cNvPr id="5" name="Textfeld 4"/>
            <p:cNvSpPr txBox="1"/>
            <p:nvPr/>
          </p:nvSpPr>
          <p:spPr>
            <a:xfrm>
              <a:off x="1016685" y="1514623"/>
              <a:ext cx="2954215" cy="307777"/>
            </a:xfrm>
            <a:prstGeom prst="rect">
              <a:avLst/>
            </a:prstGeom>
            <a:noFill/>
          </p:spPr>
          <p:txBody>
            <a:bodyPr wrap="square" rtlCol="0">
              <a:spAutoFit/>
            </a:bodyPr>
            <a:lstStyle/>
            <a:p>
              <a:pPr marL="269875" indent="-269875"/>
              <a:r>
                <a:rPr lang="de-DE" sz="1400" b="1" dirty="0" smtClean="0"/>
                <a:t>Interessante Beobachtungen:</a:t>
              </a:r>
            </a:p>
          </p:txBody>
        </p:sp>
        <p:cxnSp>
          <p:nvCxnSpPr>
            <p:cNvPr id="11" name="Gerade Verbindung 10"/>
            <p:cNvCxnSpPr/>
            <p:nvPr/>
          </p:nvCxnSpPr>
          <p:spPr bwMode="auto">
            <a:xfrm>
              <a:off x="1016685" y="1440180"/>
              <a:ext cx="29032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2" name="Gerade Verbindung 11"/>
            <p:cNvCxnSpPr/>
            <p:nvPr/>
          </p:nvCxnSpPr>
          <p:spPr bwMode="auto">
            <a:xfrm>
              <a:off x="1016685" y="1912620"/>
              <a:ext cx="2903220" cy="0"/>
            </a:xfrm>
            <a:prstGeom prst="line">
              <a:avLst/>
            </a:prstGeom>
            <a:solidFill>
              <a:schemeClr val="bg1"/>
            </a:solidFill>
            <a:ln w="9525" cap="flat" cmpd="sng" algn="ctr">
              <a:solidFill>
                <a:schemeClr val="tx1"/>
              </a:solidFill>
              <a:prstDash val="solid"/>
              <a:round/>
              <a:headEnd type="none" w="med" len="med"/>
              <a:tailEnd type="none" w="med" len="med"/>
            </a:ln>
            <a:effectLst/>
          </p:spPr>
        </p:cxnSp>
      </p:grpSp>
      <p:grpSp>
        <p:nvGrpSpPr>
          <p:cNvPr id="19" name="Gruppieren 18"/>
          <p:cNvGrpSpPr/>
          <p:nvPr/>
        </p:nvGrpSpPr>
        <p:grpSpPr>
          <a:xfrm>
            <a:off x="4514385" y="1546860"/>
            <a:ext cx="2926545" cy="3399537"/>
            <a:chOff x="4960155" y="1478280"/>
            <a:chExt cx="2926545" cy="3399537"/>
          </a:xfrm>
        </p:grpSpPr>
        <p:sp>
          <p:nvSpPr>
            <p:cNvPr id="4" name="Textfeld 3"/>
            <p:cNvSpPr txBox="1"/>
            <p:nvPr/>
          </p:nvSpPr>
          <p:spPr>
            <a:xfrm>
              <a:off x="4960155" y="1984717"/>
              <a:ext cx="2926545" cy="2893100"/>
            </a:xfrm>
            <a:prstGeom prst="rect">
              <a:avLst/>
            </a:prstGeom>
            <a:noFill/>
          </p:spPr>
          <p:txBody>
            <a:bodyPr wrap="square" rtlCol="0">
              <a:spAutoFit/>
            </a:bodyPr>
            <a:lstStyle/>
            <a:p>
              <a:pPr marL="269875" indent="-269875">
                <a:buFont typeface="Symbol" pitchFamily="18" charset="2"/>
                <a:buChar char="-"/>
              </a:pPr>
              <a:r>
                <a:rPr lang="de-DE" sz="1400" dirty="0" smtClean="0"/>
                <a:t>Von mehr als sechs Millionen US-Unternehmen nur 0,1% länger als 40 Jahre existiert</a:t>
              </a:r>
            </a:p>
            <a:p>
              <a:pPr marL="269875" indent="-269875">
                <a:buFont typeface="Symbol" pitchFamily="18" charset="2"/>
                <a:buChar char="-"/>
              </a:pPr>
              <a:r>
                <a:rPr lang="de-DE" sz="1400" dirty="0" smtClean="0"/>
                <a:t>Nur 160 von 1.008 großen US-Unternehmen haben die Zeitspanne von 1962 bis 1998 überlebt</a:t>
              </a:r>
            </a:p>
            <a:p>
              <a:pPr marL="269875" indent="-269875">
                <a:buFont typeface="Symbol" pitchFamily="18" charset="2"/>
                <a:buChar char="-"/>
              </a:pPr>
              <a:r>
                <a:rPr lang="de-DE" sz="1400" dirty="0" smtClean="0"/>
                <a:t>Anzunehmen ist, dass die geschätzte durchschnittliche Restlebenszeit eines Unternehmens zwischen 5,8 und 14,6 Jahren liegt</a:t>
              </a:r>
            </a:p>
            <a:p>
              <a:endParaRPr lang="de-DE" sz="1400" dirty="0"/>
            </a:p>
          </p:txBody>
        </p:sp>
        <p:sp>
          <p:nvSpPr>
            <p:cNvPr id="6" name="Textfeld 5"/>
            <p:cNvSpPr txBox="1"/>
            <p:nvPr/>
          </p:nvSpPr>
          <p:spPr>
            <a:xfrm>
              <a:off x="4960155" y="1571187"/>
              <a:ext cx="2795953" cy="307777"/>
            </a:xfrm>
            <a:prstGeom prst="rect">
              <a:avLst/>
            </a:prstGeom>
            <a:noFill/>
          </p:spPr>
          <p:txBody>
            <a:bodyPr wrap="square" rtlCol="0">
              <a:spAutoFit/>
            </a:bodyPr>
            <a:lstStyle/>
            <a:p>
              <a:pPr marL="269875" indent="-269875"/>
              <a:r>
                <a:rPr lang="de-DE" sz="1400" b="1" dirty="0" smtClean="0"/>
                <a:t>Studien zeigen, dass …</a:t>
              </a:r>
            </a:p>
          </p:txBody>
        </p:sp>
        <p:cxnSp>
          <p:nvCxnSpPr>
            <p:cNvPr id="13" name="Gerade Verbindung 12"/>
            <p:cNvCxnSpPr/>
            <p:nvPr/>
          </p:nvCxnSpPr>
          <p:spPr bwMode="auto">
            <a:xfrm>
              <a:off x="4960155" y="1478280"/>
              <a:ext cx="29032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4" name="Gerade Verbindung 13"/>
            <p:cNvCxnSpPr/>
            <p:nvPr/>
          </p:nvCxnSpPr>
          <p:spPr bwMode="auto">
            <a:xfrm>
              <a:off x="4979670" y="1950720"/>
              <a:ext cx="2903220" cy="0"/>
            </a:xfrm>
            <a:prstGeom prst="line">
              <a:avLst/>
            </a:prstGeom>
            <a:solidFill>
              <a:schemeClr val="bg1"/>
            </a:solidFill>
            <a:ln w="9525" cap="flat" cmpd="sng" algn="ctr">
              <a:solidFill>
                <a:schemeClr val="tx1"/>
              </a:solidFill>
              <a:prstDash val="solid"/>
              <a:round/>
              <a:headEnd type="none" w="med" len="med"/>
              <a:tailEnd type="none" w="med" len="med"/>
            </a:ln>
            <a:effectLst/>
          </p:spPr>
        </p:cxnSp>
      </p:grpSp>
      <p:sp>
        <p:nvSpPr>
          <p:cNvPr id="15" name="Textfeld 14"/>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Warum existieren einige Unternehmen länger als andere?</a:t>
            </a:r>
            <a:endParaRPr lang="de-DE" sz="1600" b="1" dirty="0">
              <a:solidFill>
                <a:srgbClr val="002060"/>
              </a:solidFill>
            </a:endParaRPr>
          </a:p>
        </p:txBody>
      </p:sp>
      <p:sp>
        <p:nvSpPr>
          <p:cNvPr id="16" name="Textfeld 15"/>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21" name="Textfeld 20"/>
          <p:cNvSpPr txBox="1"/>
          <p:nvPr/>
        </p:nvSpPr>
        <p:spPr>
          <a:xfrm>
            <a:off x="346710" y="6371909"/>
            <a:ext cx="2624436"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O‘Reilly</a:t>
            </a:r>
            <a:r>
              <a:rPr lang="de-DE" sz="1050" dirty="0" smtClean="0">
                <a:solidFill>
                  <a:schemeClr val="bg1">
                    <a:lumMod val="50000"/>
                  </a:schemeClr>
                </a:solidFill>
              </a:rPr>
              <a:t>/</a:t>
            </a:r>
            <a:r>
              <a:rPr lang="de-DE" sz="1050" dirty="0" err="1" smtClean="0">
                <a:solidFill>
                  <a:schemeClr val="bg1">
                    <a:lumMod val="50000"/>
                  </a:schemeClr>
                </a:solidFill>
              </a:rPr>
              <a:t>Harreld</a:t>
            </a:r>
            <a:r>
              <a:rPr lang="de-DE" sz="1050" dirty="0" smtClean="0">
                <a:solidFill>
                  <a:schemeClr val="bg1">
                    <a:lumMod val="50000"/>
                  </a:schemeClr>
                </a:solidFill>
              </a:rPr>
              <a:t>/</a:t>
            </a:r>
            <a:r>
              <a:rPr lang="de-DE" sz="1050" dirty="0" err="1" smtClean="0">
                <a:solidFill>
                  <a:schemeClr val="bg1">
                    <a:lumMod val="50000"/>
                  </a:schemeClr>
                </a:solidFill>
              </a:rPr>
              <a:t>Tushman</a:t>
            </a:r>
            <a:r>
              <a:rPr lang="de-DE" sz="1050" dirty="0" smtClean="0">
                <a:solidFill>
                  <a:schemeClr val="bg1">
                    <a:lumMod val="50000"/>
                  </a:schemeClr>
                </a:solidFill>
              </a:rPr>
              <a:t> (2009)</a:t>
            </a:r>
            <a:endParaRPr lang="de-DE" sz="1050" dirty="0">
              <a:solidFill>
                <a:schemeClr val="bg1">
                  <a:lumMod val="50000"/>
                </a:schemeClr>
              </a:solidFill>
            </a:endParaRPr>
          </a:p>
        </p:txBody>
      </p:sp>
      <p:sp>
        <p:nvSpPr>
          <p:cNvPr id="22"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5</a:t>
            </a:fld>
            <a:r>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164497" y="1954725"/>
            <a:ext cx="6912000" cy="4185761"/>
          </a:xfrm>
          <a:prstGeom prst="rect">
            <a:avLst/>
          </a:prstGeom>
        </p:spPr>
        <p:txBody>
          <a:bodyPr wrap="square">
            <a:spAutoFit/>
          </a:bodyPr>
          <a:lstStyle/>
          <a:p>
            <a:r>
              <a:rPr lang="de-DE" sz="1400" dirty="0" smtClean="0"/>
              <a:t>Britische Premier-League-Fußballvereine verbringen einen Teil ihrer Vorbereitung auf ihre Saison oft in Asien, tragen dort Freundschaftsspiele aus und betreiben Werbung für ihren Verein und ihre Liga. So mag es nicht überraschen, dass der asiatische Markt für das Merchandising der britischen Fußballvereine ein ganz zentraler geworden ist. </a:t>
            </a:r>
            <a:r>
              <a:rPr lang="de-DE" sz="1400" b="1" dirty="0" smtClean="0">
                <a:solidFill>
                  <a:srgbClr val="002060"/>
                </a:solidFill>
              </a:rPr>
              <a:t>32,5% der Fernsehzuschauer von Premier-League-Spielen leben in Asien</a:t>
            </a:r>
            <a:r>
              <a:rPr lang="de-DE" sz="1400" dirty="0" smtClean="0">
                <a:solidFill>
                  <a:srgbClr val="002060"/>
                </a:solidFill>
              </a:rPr>
              <a:t>.</a:t>
            </a:r>
            <a:r>
              <a:rPr lang="de-DE" sz="1400" dirty="0" smtClean="0"/>
              <a:t> </a:t>
            </a:r>
          </a:p>
          <a:p>
            <a:endParaRPr lang="de-DE" sz="1400" dirty="0" smtClean="0"/>
          </a:p>
          <a:p>
            <a:r>
              <a:rPr lang="de-DE" sz="1400" dirty="0" smtClean="0"/>
              <a:t>Asiatische Unternehmen wie Samsung und Chang engagieren sich heute als Hauptsponsoren von Premier-League-Vereinen. Aber warum ist der britische Fußball so populär in Asien, während beispielsweise die deutsche oder spanische Liga eine untergeordnete Rolle spielt? Japan Today hat eine einfache Erklärung: </a:t>
            </a:r>
            <a:r>
              <a:rPr lang="de-DE" sz="1400" b="1" dirty="0" smtClean="0">
                <a:solidFill>
                  <a:srgbClr val="002060"/>
                </a:solidFill>
              </a:rPr>
              <a:t>Die Premier-League-Vereine waren die ersten, die in Asien aktiv ihr „Produkt“ vermarktet haben</a:t>
            </a:r>
            <a:r>
              <a:rPr lang="de-DE" sz="1400" dirty="0" smtClean="0"/>
              <a:t>. </a:t>
            </a:r>
          </a:p>
          <a:p>
            <a:endParaRPr lang="de-DE" sz="1400" dirty="0" smtClean="0"/>
          </a:p>
          <a:p>
            <a:r>
              <a:rPr lang="de-DE" sz="1400" dirty="0" smtClean="0"/>
              <a:t>In diesem Fall eine lohnenswerte Strategie. Haben sich asiatische Fußballfans erstmals für einen Verein entschieden, ist die Vereinstreue hoch und die Wechselbereitschaft gering. Deshalb haben es Bundesliga-Vereine schwer, im asiatischen Markt Fuß zu fassen. Die First-</a:t>
            </a:r>
            <a:r>
              <a:rPr lang="de-DE" sz="1400" dirty="0" err="1" smtClean="0"/>
              <a:t>Mover</a:t>
            </a:r>
            <a:r>
              <a:rPr lang="de-DE" sz="1400" dirty="0" smtClean="0"/>
              <a:t>-Strategie der Briten hat sich ausgezahlt. </a:t>
            </a:r>
            <a:endParaRPr lang="de-DE" sz="1400" dirty="0"/>
          </a:p>
        </p:txBody>
      </p:sp>
      <p:cxnSp>
        <p:nvCxnSpPr>
          <p:cNvPr id="10" name="Gerade Verbindung 9"/>
          <p:cNvCxnSpPr/>
          <p:nvPr/>
        </p:nvCxnSpPr>
        <p:spPr bwMode="auto">
          <a:xfrm>
            <a:off x="1205441" y="1767406"/>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1178145" y="6096087"/>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Textfeld 11"/>
          <p:cNvSpPr txBox="1"/>
          <p:nvPr/>
        </p:nvSpPr>
        <p:spPr>
          <a:xfrm>
            <a:off x="346710" y="6382247"/>
            <a:ext cx="1721946"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Kerin</a:t>
            </a:r>
            <a:r>
              <a:rPr lang="de-DE" sz="1050" dirty="0" smtClean="0">
                <a:solidFill>
                  <a:schemeClr val="bg1">
                    <a:lumMod val="50000"/>
                  </a:schemeClr>
                </a:solidFill>
              </a:rPr>
              <a:t> </a:t>
            </a:r>
            <a:r>
              <a:rPr lang="de-DE" sz="1050" dirty="0">
                <a:solidFill>
                  <a:schemeClr val="bg1">
                    <a:lumMod val="50000"/>
                  </a:schemeClr>
                </a:solidFill>
              </a:rPr>
              <a:t>et al. </a:t>
            </a:r>
            <a:r>
              <a:rPr lang="de-DE" sz="1050" dirty="0" smtClean="0">
                <a:solidFill>
                  <a:schemeClr val="bg1">
                    <a:lumMod val="50000"/>
                  </a:schemeClr>
                </a:solidFill>
              </a:rPr>
              <a:t>(1992)</a:t>
            </a:r>
            <a:endParaRPr lang="de-DE" sz="1050" dirty="0">
              <a:solidFill>
                <a:srgbClr val="FF0000"/>
              </a:solidFill>
            </a:endParaRPr>
          </a:p>
        </p:txBody>
      </p:sp>
      <p:sp>
        <p:nvSpPr>
          <p:cNvPr id="13" name="Textfeld 12"/>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Warum Asien die Premier-League so verehrt …</a:t>
            </a:r>
            <a:endParaRPr lang="de-DE" sz="1600" b="1" dirty="0">
              <a:solidFill>
                <a:srgbClr val="002060"/>
              </a:solidFill>
            </a:endParaRPr>
          </a:p>
        </p:txBody>
      </p:sp>
      <p:sp>
        <p:nvSpPr>
          <p:cNvPr id="14" name="Textfeld 13"/>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pic>
        <p:nvPicPr>
          <p:cNvPr id="321537" name="Picture 1"/>
          <p:cNvPicPr>
            <a:picLocks noChangeAspect="1" noChangeArrowheads="1"/>
          </p:cNvPicPr>
          <p:nvPr/>
        </p:nvPicPr>
        <p:blipFill>
          <a:blip r:embed="rId2" cstate="print"/>
          <a:srcRect/>
          <a:stretch>
            <a:fillRect/>
          </a:stretch>
        </p:blipFill>
        <p:spPr bwMode="auto">
          <a:xfrm>
            <a:off x="7331197" y="1405721"/>
            <a:ext cx="587404" cy="597445"/>
          </a:xfrm>
          <a:prstGeom prst="rect">
            <a:avLst/>
          </a:prstGeom>
          <a:noFill/>
          <a:ln w="9525">
            <a:noFill/>
            <a:miter lim="800000"/>
            <a:headEnd/>
            <a:tailEnd/>
          </a:ln>
        </p:spPr>
      </p:pic>
      <p:sp>
        <p:nvSpPr>
          <p:cNvPr id="15" name="Textfeld 14"/>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7" name="Gerade Verbindung 16"/>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8" name="Gerade Verbindung 17"/>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6"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50</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uppieren 34"/>
          <p:cNvGrpSpPr/>
          <p:nvPr/>
        </p:nvGrpSpPr>
        <p:grpSpPr>
          <a:xfrm>
            <a:off x="1222756" y="1527184"/>
            <a:ext cx="6194910" cy="4427710"/>
            <a:chOff x="1350363" y="1137378"/>
            <a:chExt cx="6194910" cy="4962013"/>
          </a:xfrm>
        </p:grpSpPr>
        <p:cxnSp>
          <p:nvCxnSpPr>
            <p:cNvPr id="5" name="Gerade Verbindung 4"/>
            <p:cNvCxnSpPr/>
            <p:nvPr/>
          </p:nvCxnSpPr>
          <p:spPr bwMode="auto">
            <a:xfrm>
              <a:off x="2517905" y="1738407"/>
              <a:ext cx="0" cy="367240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6" name="Gerade Verbindung 5"/>
            <p:cNvCxnSpPr/>
            <p:nvPr/>
          </p:nvCxnSpPr>
          <p:spPr bwMode="auto">
            <a:xfrm flipH="1">
              <a:off x="2517905" y="5401531"/>
              <a:ext cx="4798335"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7" name="Textfeld 6"/>
            <p:cNvSpPr txBox="1"/>
            <p:nvPr/>
          </p:nvSpPr>
          <p:spPr>
            <a:xfrm>
              <a:off x="2069089" y="5263031"/>
              <a:ext cx="656456" cy="276999"/>
            </a:xfrm>
            <a:prstGeom prst="rect">
              <a:avLst/>
            </a:prstGeom>
            <a:noFill/>
          </p:spPr>
          <p:txBody>
            <a:bodyPr wrap="square" rtlCol="0">
              <a:noAutofit/>
            </a:bodyPr>
            <a:lstStyle/>
            <a:p>
              <a:pPr algn="ctr"/>
              <a:r>
                <a:rPr lang="de-DE" sz="1400" dirty="0" smtClean="0"/>
                <a:t>0</a:t>
              </a:r>
              <a:endParaRPr lang="de-DE" sz="1400" dirty="0"/>
            </a:p>
          </p:txBody>
        </p:sp>
        <p:sp>
          <p:nvSpPr>
            <p:cNvPr id="8" name="Textfeld 7"/>
            <p:cNvSpPr txBox="1"/>
            <p:nvPr/>
          </p:nvSpPr>
          <p:spPr>
            <a:xfrm>
              <a:off x="2014497" y="4566995"/>
              <a:ext cx="656456" cy="276999"/>
            </a:xfrm>
            <a:prstGeom prst="rect">
              <a:avLst/>
            </a:prstGeom>
            <a:noFill/>
          </p:spPr>
          <p:txBody>
            <a:bodyPr wrap="square" rtlCol="0">
              <a:noAutofit/>
            </a:bodyPr>
            <a:lstStyle/>
            <a:p>
              <a:pPr algn="ctr"/>
              <a:r>
                <a:rPr lang="de-DE" sz="1400" dirty="0" smtClean="0"/>
                <a:t>20</a:t>
              </a:r>
              <a:endParaRPr lang="de-DE" sz="1400" dirty="0"/>
            </a:p>
          </p:txBody>
        </p:sp>
        <p:sp>
          <p:nvSpPr>
            <p:cNvPr id="9" name="Textfeld 8"/>
            <p:cNvSpPr txBox="1"/>
            <p:nvPr/>
          </p:nvSpPr>
          <p:spPr>
            <a:xfrm>
              <a:off x="2014497" y="3826639"/>
              <a:ext cx="656456" cy="276999"/>
            </a:xfrm>
            <a:prstGeom prst="rect">
              <a:avLst/>
            </a:prstGeom>
            <a:noFill/>
          </p:spPr>
          <p:txBody>
            <a:bodyPr wrap="square" rtlCol="0">
              <a:noAutofit/>
            </a:bodyPr>
            <a:lstStyle/>
            <a:p>
              <a:pPr algn="ctr"/>
              <a:r>
                <a:rPr lang="de-DE" sz="1400" dirty="0" smtClean="0"/>
                <a:t>40</a:t>
              </a:r>
              <a:endParaRPr lang="de-DE" sz="1400" dirty="0"/>
            </a:p>
          </p:txBody>
        </p:sp>
        <p:sp>
          <p:nvSpPr>
            <p:cNvPr id="10" name="Textfeld 9"/>
            <p:cNvSpPr txBox="1"/>
            <p:nvPr/>
          </p:nvSpPr>
          <p:spPr>
            <a:xfrm>
              <a:off x="2014497" y="3106559"/>
              <a:ext cx="656456" cy="276999"/>
            </a:xfrm>
            <a:prstGeom prst="rect">
              <a:avLst/>
            </a:prstGeom>
            <a:noFill/>
          </p:spPr>
          <p:txBody>
            <a:bodyPr wrap="square" rtlCol="0">
              <a:noAutofit/>
            </a:bodyPr>
            <a:lstStyle/>
            <a:p>
              <a:pPr algn="ctr"/>
              <a:r>
                <a:rPr lang="de-DE" sz="1400" dirty="0" smtClean="0"/>
                <a:t>60</a:t>
              </a:r>
              <a:endParaRPr lang="de-DE" sz="1400" dirty="0"/>
            </a:p>
          </p:txBody>
        </p:sp>
        <p:sp>
          <p:nvSpPr>
            <p:cNvPr id="11" name="Textfeld 10"/>
            <p:cNvSpPr txBox="1"/>
            <p:nvPr/>
          </p:nvSpPr>
          <p:spPr>
            <a:xfrm>
              <a:off x="2014497" y="2394297"/>
              <a:ext cx="656456" cy="276999"/>
            </a:xfrm>
            <a:prstGeom prst="rect">
              <a:avLst/>
            </a:prstGeom>
            <a:noFill/>
          </p:spPr>
          <p:txBody>
            <a:bodyPr wrap="square" rtlCol="0">
              <a:noAutofit/>
            </a:bodyPr>
            <a:lstStyle/>
            <a:p>
              <a:pPr algn="ctr"/>
              <a:r>
                <a:rPr lang="de-DE" sz="1400" dirty="0" smtClean="0"/>
                <a:t>80</a:t>
              </a:r>
              <a:endParaRPr lang="de-DE" sz="1400" dirty="0"/>
            </a:p>
          </p:txBody>
        </p:sp>
        <p:sp>
          <p:nvSpPr>
            <p:cNvPr id="12" name="Textfeld 11"/>
            <p:cNvSpPr txBox="1"/>
            <p:nvPr/>
          </p:nvSpPr>
          <p:spPr>
            <a:xfrm>
              <a:off x="1861449" y="1738407"/>
              <a:ext cx="656456" cy="276999"/>
            </a:xfrm>
            <a:prstGeom prst="rect">
              <a:avLst/>
            </a:prstGeom>
            <a:noFill/>
          </p:spPr>
          <p:txBody>
            <a:bodyPr wrap="square" rtlCol="0">
              <a:noAutofit/>
            </a:bodyPr>
            <a:lstStyle/>
            <a:p>
              <a:pPr algn="r"/>
              <a:r>
                <a:rPr lang="de-DE" sz="1400" dirty="0" smtClean="0"/>
                <a:t>100</a:t>
              </a:r>
              <a:endParaRPr lang="de-DE" sz="1400" dirty="0"/>
            </a:p>
          </p:txBody>
        </p:sp>
        <p:sp>
          <p:nvSpPr>
            <p:cNvPr id="13" name="Textfeld 12"/>
            <p:cNvSpPr txBox="1"/>
            <p:nvPr/>
          </p:nvSpPr>
          <p:spPr>
            <a:xfrm>
              <a:off x="2221489" y="5462396"/>
              <a:ext cx="656456" cy="276999"/>
            </a:xfrm>
            <a:prstGeom prst="rect">
              <a:avLst/>
            </a:prstGeom>
            <a:noFill/>
          </p:spPr>
          <p:txBody>
            <a:bodyPr wrap="square" rtlCol="0">
              <a:noAutofit/>
            </a:bodyPr>
            <a:lstStyle/>
            <a:p>
              <a:pPr algn="ctr"/>
              <a:r>
                <a:rPr lang="de-DE" sz="1400" dirty="0" smtClean="0"/>
                <a:t>0</a:t>
              </a:r>
              <a:endParaRPr lang="de-DE" sz="1400" dirty="0"/>
            </a:p>
          </p:txBody>
        </p:sp>
        <p:sp>
          <p:nvSpPr>
            <p:cNvPr id="14" name="Textfeld 13"/>
            <p:cNvSpPr txBox="1"/>
            <p:nvPr/>
          </p:nvSpPr>
          <p:spPr>
            <a:xfrm>
              <a:off x="2675060" y="5462396"/>
              <a:ext cx="656456" cy="276999"/>
            </a:xfrm>
            <a:prstGeom prst="rect">
              <a:avLst/>
            </a:prstGeom>
            <a:noFill/>
          </p:spPr>
          <p:txBody>
            <a:bodyPr wrap="square" rtlCol="0">
              <a:noAutofit/>
            </a:bodyPr>
            <a:lstStyle/>
            <a:p>
              <a:pPr algn="ctr"/>
              <a:r>
                <a:rPr lang="de-DE" sz="1400" dirty="0" smtClean="0"/>
                <a:t>10</a:t>
              </a:r>
              <a:endParaRPr lang="de-DE" sz="1400" dirty="0"/>
            </a:p>
          </p:txBody>
        </p:sp>
        <p:sp>
          <p:nvSpPr>
            <p:cNvPr id="15" name="Textfeld 14"/>
            <p:cNvSpPr txBox="1"/>
            <p:nvPr/>
          </p:nvSpPr>
          <p:spPr>
            <a:xfrm>
              <a:off x="3105126" y="5462396"/>
              <a:ext cx="656456" cy="276999"/>
            </a:xfrm>
            <a:prstGeom prst="rect">
              <a:avLst/>
            </a:prstGeom>
            <a:noFill/>
          </p:spPr>
          <p:txBody>
            <a:bodyPr wrap="square" rtlCol="0">
              <a:noAutofit/>
            </a:bodyPr>
            <a:lstStyle/>
            <a:p>
              <a:pPr algn="ctr"/>
              <a:r>
                <a:rPr lang="de-DE" sz="1400" dirty="0" smtClean="0"/>
                <a:t>20</a:t>
              </a:r>
              <a:endParaRPr lang="de-DE" sz="1400" dirty="0"/>
            </a:p>
          </p:txBody>
        </p:sp>
        <p:sp>
          <p:nvSpPr>
            <p:cNvPr id="16" name="Textfeld 15"/>
            <p:cNvSpPr txBox="1"/>
            <p:nvPr/>
          </p:nvSpPr>
          <p:spPr>
            <a:xfrm>
              <a:off x="3520686" y="5462395"/>
              <a:ext cx="656456" cy="276999"/>
            </a:xfrm>
            <a:prstGeom prst="rect">
              <a:avLst/>
            </a:prstGeom>
            <a:noFill/>
          </p:spPr>
          <p:txBody>
            <a:bodyPr wrap="square" rtlCol="0">
              <a:noAutofit/>
            </a:bodyPr>
            <a:lstStyle/>
            <a:p>
              <a:pPr algn="ctr"/>
              <a:r>
                <a:rPr lang="de-DE" sz="1400" dirty="0" smtClean="0"/>
                <a:t>30</a:t>
              </a:r>
              <a:endParaRPr lang="de-DE" sz="1400" dirty="0"/>
            </a:p>
          </p:txBody>
        </p:sp>
        <p:sp>
          <p:nvSpPr>
            <p:cNvPr id="17" name="Textfeld 16"/>
            <p:cNvSpPr txBox="1"/>
            <p:nvPr/>
          </p:nvSpPr>
          <p:spPr>
            <a:xfrm>
              <a:off x="3995628" y="5462396"/>
              <a:ext cx="656456" cy="276999"/>
            </a:xfrm>
            <a:prstGeom prst="rect">
              <a:avLst/>
            </a:prstGeom>
            <a:noFill/>
          </p:spPr>
          <p:txBody>
            <a:bodyPr wrap="square" rtlCol="0">
              <a:noAutofit/>
            </a:bodyPr>
            <a:lstStyle/>
            <a:p>
              <a:pPr algn="ctr"/>
              <a:r>
                <a:rPr lang="de-DE" sz="1400" dirty="0" smtClean="0"/>
                <a:t>40</a:t>
              </a:r>
              <a:endParaRPr lang="de-DE" sz="1400" dirty="0"/>
            </a:p>
          </p:txBody>
        </p:sp>
        <p:sp>
          <p:nvSpPr>
            <p:cNvPr id="18" name="Textfeld 17"/>
            <p:cNvSpPr txBox="1"/>
            <p:nvPr/>
          </p:nvSpPr>
          <p:spPr>
            <a:xfrm>
              <a:off x="4479602" y="5462394"/>
              <a:ext cx="656456" cy="276999"/>
            </a:xfrm>
            <a:prstGeom prst="rect">
              <a:avLst/>
            </a:prstGeom>
            <a:noFill/>
          </p:spPr>
          <p:txBody>
            <a:bodyPr wrap="square" rtlCol="0">
              <a:noAutofit/>
            </a:bodyPr>
            <a:lstStyle/>
            <a:p>
              <a:pPr algn="ctr"/>
              <a:r>
                <a:rPr lang="de-DE" sz="1400" dirty="0" smtClean="0"/>
                <a:t>50</a:t>
              </a:r>
              <a:endParaRPr lang="de-DE" sz="1400" dirty="0"/>
            </a:p>
          </p:txBody>
        </p:sp>
        <p:sp>
          <p:nvSpPr>
            <p:cNvPr id="19" name="Textfeld 18"/>
            <p:cNvSpPr txBox="1"/>
            <p:nvPr/>
          </p:nvSpPr>
          <p:spPr>
            <a:xfrm>
              <a:off x="4985595" y="5462396"/>
              <a:ext cx="656456" cy="276999"/>
            </a:xfrm>
            <a:prstGeom prst="rect">
              <a:avLst/>
            </a:prstGeom>
            <a:noFill/>
          </p:spPr>
          <p:txBody>
            <a:bodyPr wrap="square" rtlCol="0">
              <a:noAutofit/>
            </a:bodyPr>
            <a:lstStyle/>
            <a:p>
              <a:pPr algn="ctr"/>
              <a:r>
                <a:rPr lang="de-DE" sz="1400" dirty="0" smtClean="0"/>
                <a:t>60</a:t>
              </a:r>
              <a:endParaRPr lang="de-DE" sz="1400" dirty="0"/>
            </a:p>
          </p:txBody>
        </p:sp>
        <p:sp>
          <p:nvSpPr>
            <p:cNvPr id="20" name="Textfeld 19"/>
            <p:cNvSpPr txBox="1"/>
            <p:nvPr/>
          </p:nvSpPr>
          <p:spPr>
            <a:xfrm>
              <a:off x="5424022" y="5462396"/>
              <a:ext cx="656456" cy="276999"/>
            </a:xfrm>
            <a:prstGeom prst="rect">
              <a:avLst/>
            </a:prstGeom>
            <a:noFill/>
          </p:spPr>
          <p:txBody>
            <a:bodyPr wrap="square" rtlCol="0">
              <a:noAutofit/>
            </a:bodyPr>
            <a:lstStyle/>
            <a:p>
              <a:pPr algn="ctr"/>
              <a:r>
                <a:rPr lang="de-DE" sz="1400" dirty="0" smtClean="0"/>
                <a:t>70</a:t>
              </a:r>
              <a:endParaRPr lang="de-DE" sz="1400" dirty="0"/>
            </a:p>
          </p:txBody>
        </p:sp>
        <p:sp>
          <p:nvSpPr>
            <p:cNvPr id="21" name="Textfeld 20"/>
            <p:cNvSpPr txBox="1"/>
            <p:nvPr/>
          </p:nvSpPr>
          <p:spPr>
            <a:xfrm>
              <a:off x="5886730" y="5462396"/>
              <a:ext cx="656456" cy="276999"/>
            </a:xfrm>
            <a:prstGeom prst="rect">
              <a:avLst/>
            </a:prstGeom>
            <a:noFill/>
          </p:spPr>
          <p:txBody>
            <a:bodyPr wrap="square" rtlCol="0">
              <a:noAutofit/>
            </a:bodyPr>
            <a:lstStyle/>
            <a:p>
              <a:pPr algn="ctr"/>
              <a:r>
                <a:rPr lang="de-DE" sz="1400" dirty="0" smtClean="0"/>
                <a:t>80</a:t>
              </a:r>
              <a:endParaRPr lang="de-DE" sz="1400" dirty="0"/>
            </a:p>
          </p:txBody>
        </p:sp>
        <p:sp>
          <p:nvSpPr>
            <p:cNvPr id="22" name="Textfeld 21"/>
            <p:cNvSpPr txBox="1"/>
            <p:nvPr/>
          </p:nvSpPr>
          <p:spPr>
            <a:xfrm>
              <a:off x="6307659" y="5462396"/>
              <a:ext cx="656456" cy="276999"/>
            </a:xfrm>
            <a:prstGeom prst="rect">
              <a:avLst/>
            </a:prstGeom>
            <a:noFill/>
          </p:spPr>
          <p:txBody>
            <a:bodyPr wrap="square" rtlCol="0">
              <a:noAutofit/>
            </a:bodyPr>
            <a:lstStyle/>
            <a:p>
              <a:pPr algn="ctr"/>
              <a:r>
                <a:rPr lang="de-DE" sz="1400" dirty="0" smtClean="0"/>
                <a:t>90</a:t>
              </a:r>
              <a:endParaRPr lang="de-DE" sz="1400" dirty="0"/>
            </a:p>
          </p:txBody>
        </p:sp>
        <p:sp>
          <p:nvSpPr>
            <p:cNvPr id="23" name="Textfeld 22"/>
            <p:cNvSpPr txBox="1"/>
            <p:nvPr/>
          </p:nvSpPr>
          <p:spPr>
            <a:xfrm>
              <a:off x="6713434" y="5462396"/>
              <a:ext cx="656456" cy="276999"/>
            </a:xfrm>
            <a:prstGeom prst="rect">
              <a:avLst/>
            </a:prstGeom>
            <a:noFill/>
          </p:spPr>
          <p:txBody>
            <a:bodyPr wrap="square" rtlCol="0">
              <a:noAutofit/>
            </a:bodyPr>
            <a:lstStyle/>
            <a:p>
              <a:pPr algn="ctr"/>
              <a:r>
                <a:rPr lang="de-DE" sz="1400" dirty="0" smtClean="0"/>
                <a:t>100</a:t>
              </a:r>
              <a:endParaRPr lang="de-DE" sz="1400" dirty="0"/>
            </a:p>
          </p:txBody>
        </p:sp>
        <p:sp>
          <p:nvSpPr>
            <p:cNvPr id="24" name="Textfeld 23"/>
            <p:cNvSpPr txBox="1"/>
            <p:nvPr/>
          </p:nvSpPr>
          <p:spPr>
            <a:xfrm>
              <a:off x="3690042" y="5822392"/>
              <a:ext cx="3626197" cy="276999"/>
            </a:xfrm>
            <a:prstGeom prst="rect">
              <a:avLst/>
            </a:prstGeom>
            <a:noFill/>
          </p:spPr>
          <p:txBody>
            <a:bodyPr wrap="square" rtlCol="0">
              <a:noAutofit/>
            </a:bodyPr>
            <a:lstStyle/>
            <a:p>
              <a:pPr algn="r"/>
              <a:r>
                <a:rPr lang="de-DE" sz="1400" b="1" dirty="0" smtClean="0"/>
                <a:t>Jahre nach Produkteinführung </a:t>
              </a:r>
              <a:endParaRPr lang="de-DE" sz="1400" b="1" dirty="0"/>
            </a:p>
          </p:txBody>
        </p:sp>
        <p:sp>
          <p:nvSpPr>
            <p:cNvPr id="26" name="Textfeld 25"/>
            <p:cNvSpPr txBox="1"/>
            <p:nvPr/>
          </p:nvSpPr>
          <p:spPr>
            <a:xfrm>
              <a:off x="1350363" y="1137378"/>
              <a:ext cx="2340684" cy="461665"/>
            </a:xfrm>
            <a:prstGeom prst="rect">
              <a:avLst/>
            </a:prstGeom>
            <a:noFill/>
          </p:spPr>
          <p:txBody>
            <a:bodyPr wrap="square" rtlCol="0">
              <a:noAutofit/>
            </a:bodyPr>
            <a:lstStyle/>
            <a:p>
              <a:pPr algn="ctr"/>
              <a:r>
                <a:rPr lang="de-DE" sz="1400" b="1" dirty="0" smtClean="0"/>
                <a:t>Marktdurchdringung</a:t>
              </a:r>
              <a:br>
                <a:rPr lang="de-DE" sz="1400" b="1" dirty="0" smtClean="0"/>
              </a:br>
              <a:r>
                <a:rPr lang="de-DE" sz="1400" dirty="0" smtClean="0"/>
                <a:t>(in Prozent)</a:t>
              </a:r>
              <a:endParaRPr lang="de-DE" sz="1400" dirty="0"/>
            </a:p>
          </p:txBody>
        </p:sp>
        <p:sp>
          <p:nvSpPr>
            <p:cNvPr id="28" name="Textfeld 27"/>
            <p:cNvSpPr txBox="1"/>
            <p:nvPr/>
          </p:nvSpPr>
          <p:spPr>
            <a:xfrm>
              <a:off x="6050374" y="4345796"/>
              <a:ext cx="1310547" cy="341476"/>
            </a:xfrm>
            <a:prstGeom prst="rect">
              <a:avLst/>
            </a:prstGeom>
            <a:noFill/>
          </p:spPr>
          <p:txBody>
            <a:bodyPr wrap="square" rtlCol="0">
              <a:noAutofit/>
            </a:bodyPr>
            <a:lstStyle/>
            <a:p>
              <a:r>
                <a:rPr lang="de-DE" sz="1400" dirty="0" smtClean="0"/>
                <a:t>Staubsauger</a:t>
              </a:r>
              <a:endParaRPr lang="de-DE" sz="1400" dirty="0"/>
            </a:p>
          </p:txBody>
        </p:sp>
        <p:sp>
          <p:nvSpPr>
            <p:cNvPr id="30" name="Textfeld 29"/>
            <p:cNvSpPr txBox="1"/>
            <p:nvPr/>
          </p:nvSpPr>
          <p:spPr>
            <a:xfrm>
              <a:off x="3603928" y="3330122"/>
              <a:ext cx="1105827" cy="276999"/>
            </a:xfrm>
            <a:prstGeom prst="rect">
              <a:avLst/>
            </a:prstGeom>
            <a:noFill/>
          </p:spPr>
          <p:txBody>
            <a:bodyPr wrap="square" rtlCol="0">
              <a:noAutofit/>
            </a:bodyPr>
            <a:lstStyle/>
            <a:p>
              <a:r>
                <a:rPr lang="de-DE" sz="1400" dirty="0" smtClean="0"/>
                <a:t>PCs</a:t>
              </a:r>
              <a:endParaRPr lang="de-DE" sz="1400" dirty="0"/>
            </a:p>
          </p:txBody>
        </p:sp>
        <p:sp>
          <p:nvSpPr>
            <p:cNvPr id="32" name="Textfeld 31"/>
            <p:cNvSpPr txBox="1"/>
            <p:nvPr/>
          </p:nvSpPr>
          <p:spPr>
            <a:xfrm>
              <a:off x="3656783" y="2469175"/>
              <a:ext cx="1539678" cy="276999"/>
            </a:xfrm>
            <a:prstGeom prst="rect">
              <a:avLst/>
            </a:prstGeom>
            <a:noFill/>
          </p:spPr>
          <p:txBody>
            <a:bodyPr wrap="square" rtlCol="0">
              <a:noAutofit/>
            </a:bodyPr>
            <a:lstStyle/>
            <a:p>
              <a:r>
                <a:rPr lang="de-DE" sz="1400" dirty="0" smtClean="0"/>
                <a:t>Videorekorder</a:t>
              </a:r>
              <a:endParaRPr lang="de-DE" sz="1400" dirty="0"/>
            </a:p>
          </p:txBody>
        </p:sp>
        <p:sp>
          <p:nvSpPr>
            <p:cNvPr id="34" name="Textfeld 33"/>
            <p:cNvSpPr txBox="1"/>
            <p:nvPr/>
          </p:nvSpPr>
          <p:spPr>
            <a:xfrm>
              <a:off x="6439446" y="2095251"/>
              <a:ext cx="1105827" cy="276999"/>
            </a:xfrm>
            <a:prstGeom prst="rect">
              <a:avLst/>
            </a:prstGeom>
            <a:noFill/>
          </p:spPr>
          <p:txBody>
            <a:bodyPr wrap="square" rtlCol="0">
              <a:noAutofit/>
            </a:bodyPr>
            <a:lstStyle/>
            <a:p>
              <a:r>
                <a:rPr lang="de-DE" sz="1400" dirty="0" smtClean="0"/>
                <a:t>Telefone</a:t>
              </a:r>
              <a:endParaRPr lang="de-DE" sz="1400" dirty="0"/>
            </a:p>
          </p:txBody>
        </p:sp>
        <p:sp>
          <p:nvSpPr>
            <p:cNvPr id="41" name="Freihandform 40"/>
            <p:cNvSpPr/>
            <p:nvPr/>
          </p:nvSpPr>
          <p:spPr bwMode="auto">
            <a:xfrm>
              <a:off x="2552854" y="2777426"/>
              <a:ext cx="4774018" cy="2573079"/>
            </a:xfrm>
            <a:custGeom>
              <a:avLst/>
              <a:gdLst>
                <a:gd name="connsiteX0" fmla="*/ 0 w 4774018"/>
                <a:gd name="connsiteY0" fmla="*/ 2573079 h 2573079"/>
                <a:gd name="connsiteX1" fmla="*/ 871870 w 4774018"/>
                <a:gd name="connsiteY1" fmla="*/ 2392326 h 2573079"/>
                <a:gd name="connsiteX2" fmla="*/ 1297172 w 4774018"/>
                <a:gd name="connsiteY2" fmla="*/ 2360428 h 2573079"/>
                <a:gd name="connsiteX3" fmla="*/ 1977656 w 4774018"/>
                <a:gd name="connsiteY3" fmla="*/ 2200940 h 2573079"/>
                <a:gd name="connsiteX4" fmla="*/ 2583711 w 4774018"/>
                <a:gd name="connsiteY4" fmla="*/ 2073349 h 2573079"/>
                <a:gd name="connsiteX5" fmla="*/ 3689498 w 4774018"/>
                <a:gd name="connsiteY5" fmla="*/ 1488558 h 2573079"/>
                <a:gd name="connsiteX6" fmla="*/ 4369981 w 4774018"/>
                <a:gd name="connsiteY6" fmla="*/ 797442 h 2573079"/>
                <a:gd name="connsiteX7" fmla="*/ 4603898 w 4774018"/>
                <a:gd name="connsiteY7" fmla="*/ 148856 h 2573079"/>
                <a:gd name="connsiteX8" fmla="*/ 4774018 w 4774018"/>
                <a:gd name="connsiteY8" fmla="*/ 0 h 2573079"/>
                <a:gd name="connsiteX9" fmla="*/ 4774018 w 4774018"/>
                <a:gd name="connsiteY9" fmla="*/ 0 h 2573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74018" h="2573079">
                  <a:moveTo>
                    <a:pt x="0" y="2573079"/>
                  </a:moveTo>
                  <a:lnTo>
                    <a:pt x="871870" y="2392326"/>
                  </a:lnTo>
                  <a:lnTo>
                    <a:pt x="1297172" y="2360428"/>
                  </a:lnTo>
                  <a:lnTo>
                    <a:pt x="1977656" y="2200940"/>
                  </a:lnTo>
                  <a:lnTo>
                    <a:pt x="2583711" y="2073349"/>
                  </a:lnTo>
                  <a:lnTo>
                    <a:pt x="3689498" y="1488558"/>
                  </a:lnTo>
                  <a:lnTo>
                    <a:pt x="4369981" y="797442"/>
                  </a:lnTo>
                  <a:lnTo>
                    <a:pt x="4603898" y="148856"/>
                  </a:lnTo>
                  <a:lnTo>
                    <a:pt x="4774018" y="0"/>
                  </a:lnTo>
                  <a:lnTo>
                    <a:pt x="4774018" y="0"/>
                  </a:lnTo>
                </a:path>
              </a:pathLst>
            </a:cu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b="0" i="0" u="none" strike="noStrike" cap="none" normalizeH="0" baseline="0" smtClean="0">
                <a:ln>
                  <a:noFill/>
                </a:ln>
                <a:solidFill>
                  <a:schemeClr val="tx1"/>
                </a:solidFill>
                <a:effectLst/>
                <a:latin typeface="Arial" charset="0"/>
              </a:endParaRPr>
            </a:p>
          </p:txBody>
        </p:sp>
        <p:sp>
          <p:nvSpPr>
            <p:cNvPr id="42" name="Freihandform 41"/>
            <p:cNvSpPr/>
            <p:nvPr/>
          </p:nvSpPr>
          <p:spPr bwMode="auto">
            <a:xfrm>
              <a:off x="2574119" y="1916189"/>
              <a:ext cx="4742121" cy="3381152"/>
            </a:xfrm>
            <a:custGeom>
              <a:avLst/>
              <a:gdLst>
                <a:gd name="connsiteX0" fmla="*/ 0 w 4742121"/>
                <a:gd name="connsiteY0" fmla="*/ 3381153 h 3381153"/>
                <a:gd name="connsiteX1" fmla="*/ 797442 w 4742121"/>
                <a:gd name="connsiteY1" fmla="*/ 2413591 h 3381153"/>
                <a:gd name="connsiteX2" fmla="*/ 1339702 w 4742121"/>
                <a:gd name="connsiteY2" fmla="*/ 2030819 h 3381153"/>
                <a:gd name="connsiteX3" fmla="*/ 1754372 w 4742121"/>
                <a:gd name="connsiteY3" fmla="*/ 2179674 h 3381153"/>
                <a:gd name="connsiteX4" fmla="*/ 2307265 w 4742121"/>
                <a:gd name="connsiteY4" fmla="*/ 1924493 h 3381153"/>
                <a:gd name="connsiteX5" fmla="*/ 2764465 w 4742121"/>
                <a:gd name="connsiteY5" fmla="*/ 1212112 h 3381153"/>
                <a:gd name="connsiteX6" fmla="*/ 3317358 w 4742121"/>
                <a:gd name="connsiteY6" fmla="*/ 584791 h 3381153"/>
                <a:gd name="connsiteX7" fmla="*/ 3678865 w 4742121"/>
                <a:gd name="connsiteY7" fmla="*/ 361507 h 3381153"/>
                <a:gd name="connsiteX8" fmla="*/ 3795823 w 4742121"/>
                <a:gd name="connsiteY8" fmla="*/ 233916 h 3381153"/>
                <a:gd name="connsiteX9" fmla="*/ 4455042 w 4742121"/>
                <a:gd name="connsiteY9" fmla="*/ 106326 h 3381153"/>
                <a:gd name="connsiteX10" fmla="*/ 4742121 w 4742121"/>
                <a:gd name="connsiteY10" fmla="*/ 0 h 338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742121" h="3381153">
                  <a:moveTo>
                    <a:pt x="0" y="3381153"/>
                  </a:moveTo>
                  <a:lnTo>
                    <a:pt x="797442" y="2413591"/>
                  </a:lnTo>
                  <a:lnTo>
                    <a:pt x="1339702" y="2030819"/>
                  </a:lnTo>
                  <a:lnTo>
                    <a:pt x="1754372" y="2179674"/>
                  </a:lnTo>
                  <a:lnTo>
                    <a:pt x="2307265" y="1924493"/>
                  </a:lnTo>
                  <a:lnTo>
                    <a:pt x="2764465" y="1212112"/>
                  </a:lnTo>
                  <a:lnTo>
                    <a:pt x="3317358" y="584791"/>
                  </a:lnTo>
                  <a:lnTo>
                    <a:pt x="3678865" y="361507"/>
                  </a:lnTo>
                  <a:lnTo>
                    <a:pt x="3795823" y="233916"/>
                  </a:lnTo>
                  <a:lnTo>
                    <a:pt x="4455042" y="106326"/>
                  </a:lnTo>
                  <a:lnTo>
                    <a:pt x="4742121" y="0"/>
                  </a:lnTo>
                </a:path>
              </a:pathLst>
            </a:custGeom>
            <a:noFill/>
            <a:ln w="9525" cap="flat" cmpd="sng" algn="ctr">
              <a:solidFill>
                <a:schemeClr val="tx1"/>
              </a:solidFill>
              <a:prstDash val="lgDash"/>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b="0" i="0" u="none" strike="noStrike" cap="none" normalizeH="0" baseline="0" smtClean="0">
                <a:ln>
                  <a:noFill/>
                </a:ln>
                <a:solidFill>
                  <a:schemeClr val="tx1"/>
                </a:solidFill>
                <a:effectLst/>
                <a:latin typeface="Arial" charset="0"/>
              </a:endParaRPr>
            </a:p>
          </p:txBody>
        </p:sp>
        <p:sp>
          <p:nvSpPr>
            <p:cNvPr id="45" name="Freihandform 44"/>
            <p:cNvSpPr/>
            <p:nvPr/>
          </p:nvSpPr>
          <p:spPr bwMode="auto">
            <a:xfrm>
              <a:off x="2563486" y="2213901"/>
              <a:ext cx="1584252" cy="3051544"/>
            </a:xfrm>
            <a:custGeom>
              <a:avLst/>
              <a:gdLst>
                <a:gd name="connsiteX0" fmla="*/ 0 w 1584252"/>
                <a:gd name="connsiteY0" fmla="*/ 3051544 h 3051544"/>
                <a:gd name="connsiteX1" fmla="*/ 350875 w 1584252"/>
                <a:gd name="connsiteY1" fmla="*/ 2477386 h 3051544"/>
                <a:gd name="connsiteX2" fmla="*/ 871870 w 1584252"/>
                <a:gd name="connsiteY2" fmla="*/ 680483 h 3051544"/>
                <a:gd name="connsiteX3" fmla="*/ 1095154 w 1584252"/>
                <a:gd name="connsiteY3" fmla="*/ 318976 h 3051544"/>
                <a:gd name="connsiteX4" fmla="*/ 1584252 w 1584252"/>
                <a:gd name="connsiteY4" fmla="*/ 0 h 3051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4252" h="3051544">
                  <a:moveTo>
                    <a:pt x="0" y="3051544"/>
                  </a:moveTo>
                  <a:lnTo>
                    <a:pt x="350875" y="2477386"/>
                  </a:lnTo>
                  <a:lnTo>
                    <a:pt x="871870" y="680483"/>
                  </a:lnTo>
                  <a:lnTo>
                    <a:pt x="1095154" y="318976"/>
                  </a:lnTo>
                  <a:lnTo>
                    <a:pt x="1584252" y="0"/>
                  </a:lnTo>
                </a:path>
              </a:pathLst>
            </a:custGeom>
            <a:noFill/>
            <a:ln w="9525" cap="flat" cmpd="sng" algn="ctr">
              <a:solidFill>
                <a:schemeClr val="tx1"/>
              </a:solidFill>
              <a:prstDash val="lgDashDot"/>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b="0" i="0" u="none" strike="noStrike" cap="none" normalizeH="0" baseline="0" smtClean="0">
                <a:ln>
                  <a:noFill/>
                </a:ln>
                <a:solidFill>
                  <a:schemeClr val="tx1"/>
                </a:solidFill>
                <a:effectLst/>
                <a:latin typeface="Arial" charset="0"/>
              </a:endParaRPr>
            </a:p>
          </p:txBody>
        </p:sp>
        <p:sp>
          <p:nvSpPr>
            <p:cNvPr id="46" name="Freihandform 45"/>
            <p:cNvSpPr/>
            <p:nvPr/>
          </p:nvSpPr>
          <p:spPr bwMode="auto">
            <a:xfrm>
              <a:off x="2574119" y="3245259"/>
              <a:ext cx="1095153" cy="2094614"/>
            </a:xfrm>
            <a:custGeom>
              <a:avLst/>
              <a:gdLst>
                <a:gd name="connsiteX0" fmla="*/ 0 w 1095153"/>
                <a:gd name="connsiteY0" fmla="*/ 2094614 h 2094614"/>
                <a:gd name="connsiteX1" fmla="*/ 723014 w 1095153"/>
                <a:gd name="connsiteY1" fmla="*/ 1031358 h 2094614"/>
                <a:gd name="connsiteX2" fmla="*/ 1095153 w 1095153"/>
                <a:gd name="connsiteY2" fmla="*/ 0 h 2094614"/>
              </a:gdLst>
              <a:ahLst/>
              <a:cxnLst>
                <a:cxn ang="0">
                  <a:pos x="connsiteX0" y="connsiteY0"/>
                </a:cxn>
                <a:cxn ang="0">
                  <a:pos x="connsiteX1" y="connsiteY1"/>
                </a:cxn>
                <a:cxn ang="0">
                  <a:pos x="connsiteX2" y="connsiteY2"/>
                </a:cxn>
              </a:cxnLst>
              <a:rect l="l" t="t" r="r" b="b"/>
              <a:pathLst>
                <a:path w="1095153" h="2094614">
                  <a:moveTo>
                    <a:pt x="0" y="2094614"/>
                  </a:moveTo>
                  <a:lnTo>
                    <a:pt x="723014" y="1031358"/>
                  </a:lnTo>
                  <a:lnTo>
                    <a:pt x="1095153" y="0"/>
                  </a:lnTo>
                </a:path>
              </a:pathLst>
            </a:custGeom>
            <a:noFill/>
            <a:ln w="9525" cap="flat" cmpd="sng" algn="ctr">
              <a:solidFill>
                <a:schemeClr val="tx1"/>
              </a:solidFill>
              <a:prstDash val="sysDash"/>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b="0" i="0" u="none" strike="noStrike" cap="none" normalizeH="0" baseline="0" smtClean="0">
                <a:ln>
                  <a:noFill/>
                </a:ln>
                <a:solidFill>
                  <a:schemeClr val="tx1"/>
                </a:solidFill>
                <a:effectLst/>
                <a:latin typeface="Arial" charset="0"/>
              </a:endParaRPr>
            </a:p>
          </p:txBody>
        </p:sp>
      </p:grpSp>
      <p:sp>
        <p:nvSpPr>
          <p:cNvPr id="36" name="Textfeld 3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In Bezug auf die Marktpenetration </a:t>
            </a:r>
            <a:r>
              <a:rPr lang="de-DE" sz="1600" b="1" dirty="0">
                <a:solidFill>
                  <a:srgbClr val="002060"/>
                </a:solidFill>
              </a:rPr>
              <a:t>verschiedener Produkttypen in US-amerikanischen Haushalten in den Jahren nach der </a:t>
            </a:r>
            <a:r>
              <a:rPr lang="de-DE" sz="1600" b="1" dirty="0" smtClean="0">
                <a:solidFill>
                  <a:srgbClr val="002060"/>
                </a:solidFill>
              </a:rPr>
              <a:t>Einführung gibt es deutliche Unterschiede</a:t>
            </a:r>
            <a:endParaRPr lang="de-DE" sz="1600" b="1" dirty="0">
              <a:solidFill>
                <a:srgbClr val="002060"/>
              </a:solidFill>
            </a:endParaRPr>
          </a:p>
        </p:txBody>
      </p:sp>
      <p:sp>
        <p:nvSpPr>
          <p:cNvPr id="37" name="Textfeld 36"/>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38" name="Rectangle 1"/>
          <p:cNvSpPr>
            <a:spLocks noChangeArrowheads="1"/>
          </p:cNvSpPr>
          <p:nvPr/>
        </p:nvSpPr>
        <p:spPr bwMode="auto">
          <a:xfrm>
            <a:off x="369887" y="6337352"/>
            <a:ext cx="183415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Suarez </a:t>
            </a:r>
            <a:r>
              <a:rPr lang="de-DE" sz="1050" dirty="0">
                <a:solidFill>
                  <a:schemeClr val="bg1">
                    <a:lumMod val="50000"/>
                  </a:schemeClr>
                </a:solidFill>
              </a:rPr>
              <a:t>et al. (</a:t>
            </a:r>
            <a:r>
              <a:rPr lang="de-DE" sz="1050" dirty="0" smtClean="0">
                <a:solidFill>
                  <a:schemeClr val="bg1">
                    <a:lumMod val="50000"/>
                  </a:schemeClr>
                </a:solidFill>
              </a:rPr>
              <a:t>2005)</a:t>
            </a:r>
            <a:endParaRPr lang="de-DE" sz="1050" dirty="0">
              <a:solidFill>
                <a:schemeClr val="bg1">
                  <a:lumMod val="50000"/>
                </a:schemeClr>
              </a:solidFill>
            </a:endParaRPr>
          </a:p>
        </p:txBody>
      </p:sp>
      <p:sp>
        <p:nvSpPr>
          <p:cNvPr id="39"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51</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1374474191"/>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bwMode="auto">
          <a:xfrm flipH="1" flipV="1">
            <a:off x="2437999" y="5658805"/>
            <a:ext cx="4496713" cy="3742"/>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7" name="Textfeld 6"/>
          <p:cNvSpPr txBox="1"/>
          <p:nvPr/>
        </p:nvSpPr>
        <p:spPr>
          <a:xfrm>
            <a:off x="2285545" y="5728841"/>
            <a:ext cx="373044" cy="244614"/>
          </a:xfrm>
          <a:prstGeom prst="rect">
            <a:avLst/>
          </a:prstGeom>
          <a:noFill/>
        </p:spPr>
        <p:txBody>
          <a:bodyPr wrap="square" rtlCol="0">
            <a:noAutofit/>
          </a:bodyPr>
          <a:lstStyle/>
          <a:p>
            <a:pPr algn="ctr"/>
            <a:r>
              <a:rPr lang="de-DE" sz="1400" dirty="0" smtClean="0"/>
              <a:t>0</a:t>
            </a:r>
            <a:endParaRPr lang="de-DE" sz="1400" dirty="0"/>
          </a:p>
        </p:txBody>
      </p:sp>
      <p:sp>
        <p:nvSpPr>
          <p:cNvPr id="8" name="Textfeld 7"/>
          <p:cNvSpPr txBox="1"/>
          <p:nvPr/>
        </p:nvSpPr>
        <p:spPr>
          <a:xfrm>
            <a:off x="2670187" y="5728841"/>
            <a:ext cx="373044" cy="244614"/>
          </a:xfrm>
          <a:prstGeom prst="rect">
            <a:avLst/>
          </a:prstGeom>
          <a:noFill/>
        </p:spPr>
        <p:txBody>
          <a:bodyPr wrap="square" rtlCol="0">
            <a:noAutofit/>
          </a:bodyPr>
          <a:lstStyle/>
          <a:p>
            <a:pPr algn="ctr"/>
            <a:r>
              <a:rPr lang="de-DE" sz="1400" dirty="0" smtClean="0"/>
              <a:t>1</a:t>
            </a:r>
            <a:endParaRPr lang="de-DE" sz="1400" dirty="0"/>
          </a:p>
        </p:txBody>
      </p:sp>
      <p:sp>
        <p:nvSpPr>
          <p:cNvPr id="9" name="Textfeld 8"/>
          <p:cNvSpPr txBox="1"/>
          <p:nvPr/>
        </p:nvSpPr>
        <p:spPr>
          <a:xfrm>
            <a:off x="3047514" y="5728841"/>
            <a:ext cx="373044" cy="244614"/>
          </a:xfrm>
          <a:prstGeom prst="rect">
            <a:avLst/>
          </a:prstGeom>
          <a:noFill/>
        </p:spPr>
        <p:txBody>
          <a:bodyPr wrap="square" rtlCol="0">
            <a:noAutofit/>
          </a:bodyPr>
          <a:lstStyle/>
          <a:p>
            <a:pPr algn="ctr"/>
            <a:r>
              <a:rPr lang="de-DE" sz="1400" dirty="0" smtClean="0"/>
              <a:t>3</a:t>
            </a:r>
            <a:endParaRPr lang="de-DE" sz="1400" dirty="0"/>
          </a:p>
        </p:txBody>
      </p:sp>
      <p:sp>
        <p:nvSpPr>
          <p:cNvPr id="10" name="Textfeld 9"/>
          <p:cNvSpPr txBox="1"/>
          <p:nvPr/>
        </p:nvSpPr>
        <p:spPr>
          <a:xfrm>
            <a:off x="3428682" y="5728840"/>
            <a:ext cx="373044" cy="244614"/>
          </a:xfrm>
          <a:prstGeom prst="rect">
            <a:avLst/>
          </a:prstGeom>
          <a:noFill/>
        </p:spPr>
        <p:txBody>
          <a:bodyPr wrap="square" rtlCol="0">
            <a:noAutofit/>
          </a:bodyPr>
          <a:lstStyle/>
          <a:p>
            <a:pPr algn="ctr"/>
            <a:r>
              <a:rPr lang="de-DE" sz="1400" dirty="0"/>
              <a:t>5</a:t>
            </a:r>
          </a:p>
        </p:txBody>
      </p:sp>
      <p:sp>
        <p:nvSpPr>
          <p:cNvPr id="11" name="Textfeld 10"/>
          <p:cNvSpPr txBox="1"/>
          <p:nvPr/>
        </p:nvSpPr>
        <p:spPr>
          <a:xfrm>
            <a:off x="3807341" y="5728841"/>
            <a:ext cx="373044" cy="244614"/>
          </a:xfrm>
          <a:prstGeom prst="rect">
            <a:avLst/>
          </a:prstGeom>
          <a:noFill/>
        </p:spPr>
        <p:txBody>
          <a:bodyPr wrap="square" rtlCol="0">
            <a:noAutofit/>
          </a:bodyPr>
          <a:lstStyle/>
          <a:p>
            <a:pPr algn="ctr"/>
            <a:r>
              <a:rPr lang="de-DE" sz="1400" dirty="0" smtClean="0"/>
              <a:t>7</a:t>
            </a:r>
            <a:endParaRPr lang="de-DE" sz="1400" dirty="0"/>
          </a:p>
        </p:txBody>
      </p:sp>
      <p:sp>
        <p:nvSpPr>
          <p:cNvPr id="12" name="Textfeld 11"/>
          <p:cNvSpPr txBox="1"/>
          <p:nvPr/>
        </p:nvSpPr>
        <p:spPr>
          <a:xfrm>
            <a:off x="4191133" y="5728841"/>
            <a:ext cx="373044" cy="244614"/>
          </a:xfrm>
          <a:prstGeom prst="rect">
            <a:avLst/>
          </a:prstGeom>
          <a:noFill/>
        </p:spPr>
        <p:txBody>
          <a:bodyPr wrap="square" rtlCol="0">
            <a:noAutofit/>
          </a:bodyPr>
          <a:lstStyle/>
          <a:p>
            <a:pPr algn="ctr"/>
            <a:r>
              <a:rPr lang="de-DE" sz="1400" dirty="0" smtClean="0"/>
              <a:t>9</a:t>
            </a:r>
            <a:endParaRPr lang="de-DE" sz="1400" dirty="0"/>
          </a:p>
        </p:txBody>
      </p:sp>
      <p:sp>
        <p:nvSpPr>
          <p:cNvPr id="13" name="Textfeld 12"/>
          <p:cNvSpPr txBox="1"/>
          <p:nvPr/>
        </p:nvSpPr>
        <p:spPr>
          <a:xfrm>
            <a:off x="4569310" y="5728841"/>
            <a:ext cx="373044" cy="244614"/>
          </a:xfrm>
          <a:prstGeom prst="rect">
            <a:avLst/>
          </a:prstGeom>
          <a:noFill/>
        </p:spPr>
        <p:txBody>
          <a:bodyPr wrap="square" rtlCol="0">
            <a:noAutofit/>
          </a:bodyPr>
          <a:lstStyle/>
          <a:p>
            <a:pPr algn="ctr"/>
            <a:r>
              <a:rPr lang="de-DE" sz="1400" dirty="0" smtClean="0"/>
              <a:t>11</a:t>
            </a:r>
            <a:endParaRPr lang="de-DE" sz="1400" dirty="0"/>
          </a:p>
        </p:txBody>
      </p:sp>
      <p:sp>
        <p:nvSpPr>
          <p:cNvPr id="14" name="Textfeld 13"/>
          <p:cNvSpPr txBox="1"/>
          <p:nvPr/>
        </p:nvSpPr>
        <p:spPr>
          <a:xfrm>
            <a:off x="4945346" y="5728841"/>
            <a:ext cx="484700" cy="221585"/>
          </a:xfrm>
          <a:prstGeom prst="rect">
            <a:avLst/>
          </a:prstGeom>
          <a:noFill/>
        </p:spPr>
        <p:txBody>
          <a:bodyPr wrap="square" rtlCol="0">
            <a:noAutofit/>
          </a:bodyPr>
          <a:lstStyle/>
          <a:p>
            <a:pPr algn="ctr"/>
            <a:r>
              <a:rPr lang="de-DE" sz="1400" dirty="0" smtClean="0"/>
              <a:t>13</a:t>
            </a:r>
            <a:endParaRPr lang="de-DE" sz="1400" dirty="0"/>
          </a:p>
        </p:txBody>
      </p:sp>
      <p:sp>
        <p:nvSpPr>
          <p:cNvPr id="15" name="Textfeld 14"/>
          <p:cNvSpPr txBox="1"/>
          <p:nvPr/>
        </p:nvSpPr>
        <p:spPr>
          <a:xfrm>
            <a:off x="5329137" y="5728841"/>
            <a:ext cx="484700" cy="221585"/>
          </a:xfrm>
          <a:prstGeom prst="rect">
            <a:avLst/>
          </a:prstGeom>
          <a:noFill/>
        </p:spPr>
        <p:txBody>
          <a:bodyPr wrap="square" rtlCol="0">
            <a:noAutofit/>
          </a:bodyPr>
          <a:lstStyle/>
          <a:p>
            <a:pPr algn="ctr"/>
            <a:r>
              <a:rPr lang="de-DE" sz="1400" dirty="0" smtClean="0"/>
              <a:t>15</a:t>
            </a:r>
            <a:endParaRPr lang="de-DE" sz="1400" dirty="0"/>
          </a:p>
        </p:txBody>
      </p:sp>
      <p:sp>
        <p:nvSpPr>
          <p:cNvPr id="16" name="Textfeld 15"/>
          <p:cNvSpPr txBox="1"/>
          <p:nvPr/>
        </p:nvSpPr>
        <p:spPr>
          <a:xfrm>
            <a:off x="5707314" y="5728841"/>
            <a:ext cx="484700" cy="221585"/>
          </a:xfrm>
          <a:prstGeom prst="rect">
            <a:avLst/>
          </a:prstGeom>
          <a:noFill/>
        </p:spPr>
        <p:txBody>
          <a:bodyPr wrap="square" rtlCol="0">
            <a:noAutofit/>
          </a:bodyPr>
          <a:lstStyle/>
          <a:p>
            <a:pPr algn="ctr"/>
            <a:r>
              <a:rPr lang="de-DE" sz="1400" dirty="0" smtClean="0"/>
              <a:t>17</a:t>
            </a:r>
            <a:endParaRPr lang="de-DE" sz="1400" dirty="0"/>
          </a:p>
        </p:txBody>
      </p:sp>
      <p:sp>
        <p:nvSpPr>
          <p:cNvPr id="17" name="Textfeld 16"/>
          <p:cNvSpPr txBox="1"/>
          <p:nvPr/>
        </p:nvSpPr>
        <p:spPr>
          <a:xfrm>
            <a:off x="6088965" y="5728841"/>
            <a:ext cx="484700" cy="221585"/>
          </a:xfrm>
          <a:prstGeom prst="rect">
            <a:avLst/>
          </a:prstGeom>
          <a:noFill/>
        </p:spPr>
        <p:txBody>
          <a:bodyPr wrap="square" rtlCol="0">
            <a:noAutofit/>
          </a:bodyPr>
          <a:lstStyle/>
          <a:p>
            <a:pPr algn="ctr"/>
            <a:r>
              <a:rPr lang="de-DE" sz="1400" dirty="0" smtClean="0"/>
              <a:t>19</a:t>
            </a:r>
            <a:endParaRPr lang="de-DE" sz="1400" dirty="0"/>
          </a:p>
        </p:txBody>
      </p:sp>
      <p:sp>
        <p:nvSpPr>
          <p:cNvPr id="18" name="Textfeld 17"/>
          <p:cNvSpPr txBox="1"/>
          <p:nvPr/>
        </p:nvSpPr>
        <p:spPr>
          <a:xfrm>
            <a:off x="7014948" y="5297114"/>
            <a:ext cx="1543847" cy="434948"/>
          </a:xfrm>
          <a:prstGeom prst="rect">
            <a:avLst/>
          </a:prstGeom>
          <a:noFill/>
        </p:spPr>
        <p:txBody>
          <a:bodyPr wrap="square" rtlCol="0">
            <a:noAutofit/>
          </a:bodyPr>
          <a:lstStyle/>
          <a:p>
            <a:pPr algn="ctr"/>
            <a:r>
              <a:rPr lang="de-DE" sz="1400" b="1" dirty="0" smtClean="0"/>
              <a:t>Jahre nach Produkt-</a:t>
            </a:r>
            <a:r>
              <a:rPr lang="de-DE" sz="1400" b="1" dirty="0" err="1" smtClean="0"/>
              <a:t>einführung</a:t>
            </a:r>
            <a:endParaRPr lang="de-DE" sz="1400" b="1" dirty="0"/>
          </a:p>
        </p:txBody>
      </p:sp>
      <p:sp>
        <p:nvSpPr>
          <p:cNvPr id="20" name="Textfeld 19"/>
          <p:cNvSpPr txBox="1"/>
          <p:nvPr/>
        </p:nvSpPr>
        <p:spPr>
          <a:xfrm>
            <a:off x="1238536" y="1451950"/>
            <a:ext cx="2340684" cy="570767"/>
          </a:xfrm>
          <a:prstGeom prst="rect">
            <a:avLst/>
          </a:prstGeom>
          <a:noFill/>
        </p:spPr>
        <p:txBody>
          <a:bodyPr wrap="square" rtlCol="0">
            <a:noAutofit/>
          </a:bodyPr>
          <a:lstStyle/>
          <a:p>
            <a:pPr algn="ctr"/>
            <a:r>
              <a:rPr lang="de-DE" sz="1400" b="1" dirty="0" smtClean="0"/>
              <a:t>Leistungsverbesserung </a:t>
            </a:r>
            <a:r>
              <a:rPr lang="de-DE" sz="1400" dirty="0" smtClean="0"/>
              <a:t>(Faktor zum ersten Jahr nach Einführung)</a:t>
            </a:r>
            <a:endParaRPr lang="de-DE" sz="1400" dirty="0"/>
          </a:p>
        </p:txBody>
      </p:sp>
      <p:cxnSp>
        <p:nvCxnSpPr>
          <p:cNvPr id="21" name="Gerade Verbindung 20"/>
          <p:cNvCxnSpPr/>
          <p:nvPr/>
        </p:nvCxnSpPr>
        <p:spPr bwMode="auto">
          <a:xfrm flipV="1">
            <a:off x="2271751" y="2937382"/>
            <a:ext cx="296416" cy="83636"/>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2" name="Gerade Verbindung 21"/>
          <p:cNvCxnSpPr/>
          <p:nvPr/>
        </p:nvCxnSpPr>
        <p:spPr bwMode="auto">
          <a:xfrm flipV="1">
            <a:off x="2271751" y="3000594"/>
            <a:ext cx="296416" cy="83636"/>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3" name="Gerade Verbindung 22"/>
          <p:cNvCxnSpPr/>
          <p:nvPr/>
        </p:nvCxnSpPr>
        <p:spPr bwMode="auto">
          <a:xfrm>
            <a:off x="2435116" y="3030306"/>
            <a:ext cx="9443" cy="263669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4" name="Gerade Verbindung 23"/>
          <p:cNvCxnSpPr/>
          <p:nvPr/>
        </p:nvCxnSpPr>
        <p:spPr bwMode="auto">
          <a:xfrm>
            <a:off x="2422179" y="2222648"/>
            <a:ext cx="0" cy="687659"/>
          </a:xfrm>
          <a:prstGeom prst="line">
            <a:avLst/>
          </a:prstGeom>
          <a:solidFill>
            <a:schemeClr val="bg1"/>
          </a:solidFill>
          <a:ln w="9525" cap="flat" cmpd="sng" algn="ctr">
            <a:solidFill>
              <a:schemeClr val="tx1"/>
            </a:solidFill>
            <a:prstDash val="solid"/>
            <a:round/>
            <a:headEnd type="none" w="med" len="med"/>
            <a:tailEnd type="none" w="med" len="med"/>
          </a:ln>
          <a:effectLst/>
        </p:spPr>
      </p:cxnSp>
      <p:grpSp>
        <p:nvGrpSpPr>
          <p:cNvPr id="25" name="Gruppieren 31"/>
          <p:cNvGrpSpPr/>
          <p:nvPr/>
        </p:nvGrpSpPr>
        <p:grpSpPr>
          <a:xfrm>
            <a:off x="1641029" y="2193089"/>
            <a:ext cx="867030" cy="3547162"/>
            <a:chOff x="784454" y="1661264"/>
            <a:chExt cx="867030" cy="4016771"/>
          </a:xfrm>
        </p:grpSpPr>
        <p:sp>
          <p:nvSpPr>
            <p:cNvPr id="27" name="Textfeld 26"/>
            <p:cNvSpPr txBox="1"/>
            <p:nvPr/>
          </p:nvSpPr>
          <p:spPr>
            <a:xfrm>
              <a:off x="887899" y="3528845"/>
              <a:ext cx="703269" cy="223104"/>
            </a:xfrm>
            <a:prstGeom prst="rect">
              <a:avLst/>
            </a:prstGeom>
            <a:noFill/>
          </p:spPr>
          <p:txBody>
            <a:bodyPr wrap="square" rtlCol="0">
              <a:noAutofit/>
            </a:bodyPr>
            <a:lstStyle/>
            <a:p>
              <a:pPr algn="ctr"/>
              <a:r>
                <a:rPr lang="de-DE" sz="1400" dirty="0"/>
                <a:t>7</a:t>
              </a:r>
              <a:r>
                <a:rPr lang="de-DE" sz="1400" dirty="0" smtClean="0"/>
                <a:t>0</a:t>
              </a:r>
              <a:endParaRPr lang="de-DE" sz="1400" dirty="0"/>
            </a:p>
          </p:txBody>
        </p:sp>
        <p:sp>
          <p:nvSpPr>
            <p:cNvPr id="28" name="Textfeld 27"/>
            <p:cNvSpPr txBox="1"/>
            <p:nvPr/>
          </p:nvSpPr>
          <p:spPr>
            <a:xfrm>
              <a:off x="887899" y="2717483"/>
              <a:ext cx="703269" cy="223104"/>
            </a:xfrm>
            <a:prstGeom prst="rect">
              <a:avLst/>
            </a:prstGeom>
            <a:noFill/>
          </p:spPr>
          <p:txBody>
            <a:bodyPr wrap="square" rtlCol="0">
              <a:noAutofit/>
            </a:bodyPr>
            <a:lstStyle/>
            <a:p>
              <a:pPr algn="ctr"/>
              <a:r>
                <a:rPr lang="de-DE" sz="1400" dirty="0" smtClean="0"/>
                <a:t>100</a:t>
              </a:r>
              <a:endParaRPr lang="de-DE" sz="1400" dirty="0"/>
            </a:p>
          </p:txBody>
        </p:sp>
        <p:sp>
          <p:nvSpPr>
            <p:cNvPr id="29" name="Textfeld 28"/>
            <p:cNvSpPr txBox="1"/>
            <p:nvPr/>
          </p:nvSpPr>
          <p:spPr>
            <a:xfrm>
              <a:off x="784454" y="1661264"/>
              <a:ext cx="823900" cy="276999"/>
            </a:xfrm>
            <a:prstGeom prst="rect">
              <a:avLst/>
            </a:prstGeom>
            <a:noFill/>
          </p:spPr>
          <p:txBody>
            <a:bodyPr wrap="square" rtlCol="0">
              <a:noAutofit/>
            </a:bodyPr>
            <a:lstStyle/>
            <a:p>
              <a:pPr algn="ctr"/>
              <a:r>
                <a:rPr lang="de-DE" sz="1400" dirty="0" smtClean="0"/>
                <a:t>100.000</a:t>
              </a:r>
              <a:endParaRPr lang="de-DE" sz="1400" dirty="0"/>
            </a:p>
          </p:txBody>
        </p:sp>
        <p:sp>
          <p:nvSpPr>
            <p:cNvPr id="30" name="Textfeld 29"/>
            <p:cNvSpPr txBox="1"/>
            <p:nvPr/>
          </p:nvSpPr>
          <p:spPr>
            <a:xfrm>
              <a:off x="827584" y="1951213"/>
              <a:ext cx="823900" cy="276999"/>
            </a:xfrm>
            <a:prstGeom prst="rect">
              <a:avLst/>
            </a:prstGeom>
            <a:noFill/>
          </p:spPr>
          <p:txBody>
            <a:bodyPr wrap="square" rtlCol="0">
              <a:noAutofit/>
            </a:bodyPr>
            <a:lstStyle/>
            <a:p>
              <a:pPr algn="ctr"/>
              <a:r>
                <a:rPr lang="de-DE" sz="1400" dirty="0" smtClean="0"/>
                <a:t>90.000</a:t>
              </a:r>
              <a:endParaRPr lang="de-DE" sz="1400" dirty="0"/>
            </a:p>
          </p:txBody>
        </p:sp>
        <p:sp>
          <p:nvSpPr>
            <p:cNvPr id="31" name="Textfeld 30"/>
            <p:cNvSpPr txBox="1"/>
            <p:nvPr/>
          </p:nvSpPr>
          <p:spPr>
            <a:xfrm>
              <a:off x="827584" y="2251362"/>
              <a:ext cx="823900" cy="276999"/>
            </a:xfrm>
            <a:prstGeom prst="rect">
              <a:avLst/>
            </a:prstGeom>
            <a:noFill/>
          </p:spPr>
          <p:txBody>
            <a:bodyPr wrap="square" rtlCol="0">
              <a:noAutofit/>
            </a:bodyPr>
            <a:lstStyle/>
            <a:p>
              <a:pPr algn="ctr"/>
              <a:r>
                <a:rPr lang="de-DE" sz="1400" dirty="0" smtClean="0"/>
                <a:t>80.000</a:t>
              </a:r>
              <a:endParaRPr lang="de-DE" sz="1400" dirty="0"/>
            </a:p>
          </p:txBody>
        </p:sp>
        <p:sp>
          <p:nvSpPr>
            <p:cNvPr id="32" name="Textfeld 31"/>
            <p:cNvSpPr txBox="1"/>
            <p:nvPr/>
          </p:nvSpPr>
          <p:spPr>
            <a:xfrm>
              <a:off x="887899" y="2990764"/>
              <a:ext cx="703269" cy="223104"/>
            </a:xfrm>
            <a:prstGeom prst="rect">
              <a:avLst/>
            </a:prstGeom>
            <a:noFill/>
          </p:spPr>
          <p:txBody>
            <a:bodyPr wrap="square" rtlCol="0">
              <a:noAutofit/>
            </a:bodyPr>
            <a:lstStyle/>
            <a:p>
              <a:pPr algn="ctr"/>
              <a:r>
                <a:rPr lang="de-DE" sz="1400" dirty="0" smtClean="0"/>
                <a:t>90</a:t>
              </a:r>
              <a:endParaRPr lang="de-DE" sz="1400" dirty="0"/>
            </a:p>
          </p:txBody>
        </p:sp>
        <p:sp>
          <p:nvSpPr>
            <p:cNvPr id="33" name="Textfeld 32"/>
            <p:cNvSpPr txBox="1"/>
            <p:nvPr/>
          </p:nvSpPr>
          <p:spPr>
            <a:xfrm>
              <a:off x="887899" y="3256047"/>
              <a:ext cx="703269" cy="223104"/>
            </a:xfrm>
            <a:prstGeom prst="rect">
              <a:avLst/>
            </a:prstGeom>
            <a:noFill/>
          </p:spPr>
          <p:txBody>
            <a:bodyPr wrap="square" rtlCol="0">
              <a:noAutofit/>
            </a:bodyPr>
            <a:lstStyle/>
            <a:p>
              <a:pPr algn="ctr"/>
              <a:r>
                <a:rPr lang="de-DE" sz="1400" dirty="0"/>
                <a:t>8</a:t>
              </a:r>
              <a:r>
                <a:rPr lang="de-DE" sz="1400" dirty="0" smtClean="0"/>
                <a:t>0</a:t>
              </a:r>
              <a:endParaRPr lang="de-DE" sz="1400" dirty="0"/>
            </a:p>
          </p:txBody>
        </p:sp>
        <p:sp>
          <p:nvSpPr>
            <p:cNvPr id="34" name="Textfeld 33"/>
            <p:cNvSpPr txBox="1"/>
            <p:nvPr/>
          </p:nvSpPr>
          <p:spPr>
            <a:xfrm>
              <a:off x="887899" y="3802127"/>
              <a:ext cx="703269" cy="223104"/>
            </a:xfrm>
            <a:prstGeom prst="rect">
              <a:avLst/>
            </a:prstGeom>
            <a:noFill/>
          </p:spPr>
          <p:txBody>
            <a:bodyPr wrap="square" rtlCol="0">
              <a:noAutofit/>
            </a:bodyPr>
            <a:lstStyle/>
            <a:p>
              <a:pPr algn="ctr"/>
              <a:r>
                <a:rPr lang="de-DE" sz="1400" dirty="0"/>
                <a:t>6</a:t>
              </a:r>
              <a:r>
                <a:rPr lang="de-DE" sz="1400" dirty="0" smtClean="0"/>
                <a:t>0</a:t>
              </a:r>
              <a:endParaRPr lang="de-DE" sz="1400" dirty="0"/>
            </a:p>
          </p:txBody>
        </p:sp>
        <p:sp>
          <p:nvSpPr>
            <p:cNvPr id="35" name="Textfeld 34"/>
            <p:cNvSpPr txBox="1"/>
            <p:nvPr/>
          </p:nvSpPr>
          <p:spPr>
            <a:xfrm>
              <a:off x="890131" y="4087276"/>
              <a:ext cx="703269" cy="223104"/>
            </a:xfrm>
            <a:prstGeom prst="rect">
              <a:avLst/>
            </a:prstGeom>
            <a:noFill/>
          </p:spPr>
          <p:txBody>
            <a:bodyPr wrap="square" rtlCol="0">
              <a:noAutofit/>
            </a:bodyPr>
            <a:lstStyle/>
            <a:p>
              <a:pPr algn="ctr"/>
              <a:r>
                <a:rPr lang="de-DE" sz="1400" dirty="0"/>
                <a:t>5</a:t>
              </a:r>
              <a:r>
                <a:rPr lang="de-DE" sz="1400" dirty="0" smtClean="0"/>
                <a:t>0</a:t>
              </a:r>
              <a:endParaRPr lang="de-DE" sz="1400" dirty="0"/>
            </a:p>
          </p:txBody>
        </p:sp>
        <p:sp>
          <p:nvSpPr>
            <p:cNvPr id="36" name="Textfeld 35"/>
            <p:cNvSpPr txBox="1"/>
            <p:nvPr/>
          </p:nvSpPr>
          <p:spPr>
            <a:xfrm>
              <a:off x="900661" y="4896501"/>
              <a:ext cx="703269" cy="223104"/>
            </a:xfrm>
            <a:prstGeom prst="rect">
              <a:avLst/>
            </a:prstGeom>
            <a:noFill/>
          </p:spPr>
          <p:txBody>
            <a:bodyPr wrap="square" rtlCol="0">
              <a:noAutofit/>
            </a:bodyPr>
            <a:lstStyle/>
            <a:p>
              <a:pPr algn="ctr"/>
              <a:r>
                <a:rPr lang="de-DE" sz="1400" dirty="0" smtClean="0"/>
                <a:t>20</a:t>
              </a:r>
              <a:endParaRPr lang="de-DE" sz="1400" dirty="0"/>
            </a:p>
          </p:txBody>
        </p:sp>
        <p:sp>
          <p:nvSpPr>
            <p:cNvPr id="37" name="Textfeld 36"/>
            <p:cNvSpPr txBox="1"/>
            <p:nvPr/>
          </p:nvSpPr>
          <p:spPr>
            <a:xfrm>
              <a:off x="900661" y="4358420"/>
              <a:ext cx="703269" cy="223104"/>
            </a:xfrm>
            <a:prstGeom prst="rect">
              <a:avLst/>
            </a:prstGeom>
            <a:noFill/>
          </p:spPr>
          <p:txBody>
            <a:bodyPr wrap="square" rtlCol="0">
              <a:noAutofit/>
            </a:bodyPr>
            <a:lstStyle/>
            <a:p>
              <a:pPr algn="ctr"/>
              <a:r>
                <a:rPr lang="de-DE" sz="1400" dirty="0"/>
                <a:t>4</a:t>
              </a:r>
              <a:r>
                <a:rPr lang="de-DE" sz="1400" dirty="0" smtClean="0"/>
                <a:t>0</a:t>
              </a:r>
              <a:endParaRPr lang="de-DE" sz="1400" dirty="0"/>
            </a:p>
          </p:txBody>
        </p:sp>
        <p:sp>
          <p:nvSpPr>
            <p:cNvPr id="38" name="Textfeld 37"/>
            <p:cNvSpPr txBox="1"/>
            <p:nvPr/>
          </p:nvSpPr>
          <p:spPr>
            <a:xfrm>
              <a:off x="900661" y="4623702"/>
              <a:ext cx="703269" cy="223104"/>
            </a:xfrm>
            <a:prstGeom prst="rect">
              <a:avLst/>
            </a:prstGeom>
            <a:noFill/>
          </p:spPr>
          <p:txBody>
            <a:bodyPr wrap="square" rtlCol="0">
              <a:noAutofit/>
            </a:bodyPr>
            <a:lstStyle/>
            <a:p>
              <a:pPr algn="ctr"/>
              <a:r>
                <a:rPr lang="de-DE" sz="1400" dirty="0" smtClean="0"/>
                <a:t>30</a:t>
              </a:r>
              <a:endParaRPr lang="de-DE" sz="1400" dirty="0"/>
            </a:p>
          </p:txBody>
        </p:sp>
        <p:sp>
          <p:nvSpPr>
            <p:cNvPr id="39" name="Textfeld 38"/>
            <p:cNvSpPr txBox="1"/>
            <p:nvPr/>
          </p:nvSpPr>
          <p:spPr>
            <a:xfrm>
              <a:off x="900661" y="5169782"/>
              <a:ext cx="703269" cy="223104"/>
            </a:xfrm>
            <a:prstGeom prst="rect">
              <a:avLst/>
            </a:prstGeom>
            <a:noFill/>
          </p:spPr>
          <p:txBody>
            <a:bodyPr wrap="square" rtlCol="0">
              <a:noAutofit/>
            </a:bodyPr>
            <a:lstStyle/>
            <a:p>
              <a:pPr algn="ctr"/>
              <a:r>
                <a:rPr lang="de-DE" sz="1400" dirty="0" smtClean="0"/>
                <a:t>10</a:t>
              </a:r>
              <a:endParaRPr lang="de-DE" sz="1400" dirty="0"/>
            </a:p>
          </p:txBody>
        </p:sp>
        <p:sp>
          <p:nvSpPr>
            <p:cNvPr id="40" name="Textfeld 39"/>
            <p:cNvSpPr txBox="1"/>
            <p:nvPr/>
          </p:nvSpPr>
          <p:spPr>
            <a:xfrm>
              <a:off x="902894" y="5454931"/>
              <a:ext cx="703269" cy="223104"/>
            </a:xfrm>
            <a:prstGeom prst="rect">
              <a:avLst/>
            </a:prstGeom>
            <a:noFill/>
          </p:spPr>
          <p:txBody>
            <a:bodyPr wrap="square" rtlCol="0">
              <a:noAutofit/>
            </a:bodyPr>
            <a:lstStyle/>
            <a:p>
              <a:pPr algn="ctr"/>
              <a:r>
                <a:rPr lang="de-DE" sz="1400" dirty="0" smtClean="0"/>
                <a:t>0</a:t>
              </a:r>
              <a:endParaRPr lang="de-DE" sz="1400" dirty="0"/>
            </a:p>
          </p:txBody>
        </p:sp>
      </p:grpSp>
      <p:sp>
        <p:nvSpPr>
          <p:cNvPr id="26" name="Textfeld 25"/>
          <p:cNvSpPr txBox="1"/>
          <p:nvPr/>
        </p:nvSpPr>
        <p:spPr>
          <a:xfrm>
            <a:off x="6462009" y="5728841"/>
            <a:ext cx="484700" cy="221585"/>
          </a:xfrm>
          <a:prstGeom prst="rect">
            <a:avLst/>
          </a:prstGeom>
          <a:noFill/>
        </p:spPr>
        <p:txBody>
          <a:bodyPr wrap="square" rtlCol="0">
            <a:noAutofit/>
          </a:bodyPr>
          <a:lstStyle/>
          <a:p>
            <a:pPr algn="ctr"/>
            <a:r>
              <a:rPr lang="de-DE" sz="1400" dirty="0" smtClean="0"/>
              <a:t>21</a:t>
            </a:r>
            <a:endParaRPr lang="de-DE" sz="1400" dirty="0"/>
          </a:p>
        </p:txBody>
      </p:sp>
      <p:sp>
        <p:nvSpPr>
          <p:cNvPr id="41" name="Freihandform 40"/>
          <p:cNvSpPr/>
          <p:nvPr/>
        </p:nvSpPr>
        <p:spPr bwMode="auto">
          <a:xfrm>
            <a:off x="2828275" y="3084230"/>
            <a:ext cx="2156996" cy="2541388"/>
          </a:xfrm>
          <a:custGeom>
            <a:avLst/>
            <a:gdLst>
              <a:gd name="connsiteX0" fmla="*/ 0 w 2209800"/>
              <a:gd name="connsiteY0" fmla="*/ 2794000 h 2794000"/>
              <a:gd name="connsiteX1" fmla="*/ 660400 w 2209800"/>
              <a:gd name="connsiteY1" fmla="*/ 2794000 h 2794000"/>
              <a:gd name="connsiteX2" fmla="*/ 1130300 w 2209800"/>
              <a:gd name="connsiteY2" fmla="*/ 2298700 h 2794000"/>
              <a:gd name="connsiteX3" fmla="*/ 1460500 w 2209800"/>
              <a:gd name="connsiteY3" fmla="*/ 2108200 h 2794000"/>
              <a:gd name="connsiteX4" fmla="*/ 1790700 w 2209800"/>
              <a:gd name="connsiteY4" fmla="*/ 1612900 h 2794000"/>
              <a:gd name="connsiteX5" fmla="*/ 2209800 w 2209800"/>
              <a:gd name="connsiteY5" fmla="*/ 0 h 27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09800" h="2794000">
                <a:moveTo>
                  <a:pt x="0" y="2794000"/>
                </a:moveTo>
                <a:lnTo>
                  <a:pt x="660400" y="2794000"/>
                </a:lnTo>
                <a:lnTo>
                  <a:pt x="1130300" y="2298700"/>
                </a:lnTo>
                <a:lnTo>
                  <a:pt x="1460500" y="2108200"/>
                </a:lnTo>
                <a:lnTo>
                  <a:pt x="1790700" y="1612900"/>
                </a:lnTo>
                <a:lnTo>
                  <a:pt x="2209800" y="0"/>
                </a:lnTo>
              </a:path>
            </a:pathLst>
          </a:custGeom>
          <a:ln w="12700">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b="0" i="0" u="none" strike="noStrike" cap="none" normalizeH="0" baseline="0" smtClean="0">
              <a:ln>
                <a:noFill/>
              </a:ln>
              <a:solidFill>
                <a:schemeClr val="tx1"/>
              </a:solidFill>
              <a:effectLst/>
              <a:latin typeface="Arial" charset="0"/>
            </a:endParaRPr>
          </a:p>
        </p:txBody>
      </p:sp>
      <p:cxnSp>
        <p:nvCxnSpPr>
          <p:cNvPr id="42" name="Gerade Verbindung 41"/>
          <p:cNvCxnSpPr/>
          <p:nvPr/>
        </p:nvCxnSpPr>
        <p:spPr bwMode="auto">
          <a:xfrm flipV="1">
            <a:off x="4837062" y="2890584"/>
            <a:ext cx="296416" cy="83636"/>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3" name="Gerade Verbindung 42"/>
          <p:cNvCxnSpPr/>
          <p:nvPr/>
        </p:nvCxnSpPr>
        <p:spPr bwMode="auto">
          <a:xfrm flipV="1">
            <a:off x="4837062" y="3012880"/>
            <a:ext cx="296416" cy="83636"/>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4" name="Freihandform 43"/>
          <p:cNvSpPr/>
          <p:nvPr/>
        </p:nvSpPr>
        <p:spPr bwMode="auto">
          <a:xfrm>
            <a:off x="4999975" y="2294700"/>
            <a:ext cx="127000" cy="616837"/>
          </a:xfrm>
          <a:custGeom>
            <a:avLst/>
            <a:gdLst>
              <a:gd name="connsiteX0" fmla="*/ 0 w 127000"/>
              <a:gd name="connsiteY0" fmla="*/ 698500 h 698500"/>
              <a:gd name="connsiteX1" fmla="*/ 127000 w 127000"/>
              <a:gd name="connsiteY1" fmla="*/ 0 h 698500"/>
            </a:gdLst>
            <a:ahLst/>
            <a:cxnLst>
              <a:cxn ang="0">
                <a:pos x="connsiteX0" y="connsiteY0"/>
              </a:cxn>
              <a:cxn ang="0">
                <a:pos x="connsiteX1" y="connsiteY1"/>
              </a:cxn>
            </a:cxnLst>
            <a:rect l="l" t="t" r="r" b="b"/>
            <a:pathLst>
              <a:path w="127000" h="698500">
                <a:moveTo>
                  <a:pt x="0" y="698500"/>
                </a:moveTo>
                <a:lnTo>
                  <a:pt x="127000" y="0"/>
                </a:lnTo>
              </a:path>
            </a:pathLst>
          </a:custGeom>
          <a:ln w="12700">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b="0" i="0" u="none" strike="noStrike" cap="none" normalizeH="0" baseline="0" smtClean="0">
              <a:ln>
                <a:noFill/>
              </a:ln>
              <a:solidFill>
                <a:schemeClr val="tx1"/>
              </a:solidFill>
              <a:effectLst/>
              <a:latin typeface="Arial" charset="0"/>
            </a:endParaRPr>
          </a:p>
        </p:txBody>
      </p:sp>
      <p:sp>
        <p:nvSpPr>
          <p:cNvPr id="45" name="Textfeld 44"/>
          <p:cNvSpPr txBox="1"/>
          <p:nvPr/>
        </p:nvSpPr>
        <p:spPr>
          <a:xfrm>
            <a:off x="5241305" y="2372093"/>
            <a:ext cx="1011880" cy="244614"/>
          </a:xfrm>
          <a:prstGeom prst="rect">
            <a:avLst/>
          </a:prstGeom>
          <a:noFill/>
        </p:spPr>
        <p:txBody>
          <a:bodyPr wrap="square" rtlCol="0">
            <a:noAutofit/>
          </a:bodyPr>
          <a:lstStyle/>
          <a:p>
            <a:r>
              <a:rPr lang="de-DE" sz="1400" dirty="0" smtClean="0"/>
              <a:t>PCs</a:t>
            </a:r>
            <a:endParaRPr lang="de-DE" sz="1400" dirty="0"/>
          </a:p>
        </p:txBody>
      </p:sp>
      <p:sp>
        <p:nvSpPr>
          <p:cNvPr id="46" name="Freihandform 45"/>
          <p:cNvSpPr/>
          <p:nvPr/>
        </p:nvSpPr>
        <p:spPr bwMode="auto">
          <a:xfrm>
            <a:off x="2840975" y="3472297"/>
            <a:ext cx="3835400" cy="2142106"/>
          </a:xfrm>
          <a:custGeom>
            <a:avLst/>
            <a:gdLst>
              <a:gd name="connsiteX0" fmla="*/ 0 w 3835400"/>
              <a:gd name="connsiteY0" fmla="*/ 2425700 h 2425700"/>
              <a:gd name="connsiteX1" fmla="*/ 2540000 w 3835400"/>
              <a:gd name="connsiteY1" fmla="*/ 2197100 h 2425700"/>
              <a:gd name="connsiteX2" fmla="*/ 2921000 w 3835400"/>
              <a:gd name="connsiteY2" fmla="*/ 1714500 h 2425700"/>
              <a:gd name="connsiteX3" fmla="*/ 3619500 w 3835400"/>
              <a:gd name="connsiteY3" fmla="*/ 292100 h 2425700"/>
              <a:gd name="connsiteX4" fmla="*/ 3835400 w 3835400"/>
              <a:gd name="connsiteY4" fmla="*/ 0 h 2425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5400" h="2425700">
                <a:moveTo>
                  <a:pt x="0" y="2425700"/>
                </a:moveTo>
                <a:lnTo>
                  <a:pt x="2540000" y="2197100"/>
                </a:lnTo>
                <a:lnTo>
                  <a:pt x="2921000" y="1714500"/>
                </a:lnTo>
                <a:lnTo>
                  <a:pt x="3619500" y="292100"/>
                </a:lnTo>
                <a:lnTo>
                  <a:pt x="3835400" y="0"/>
                </a:lnTo>
              </a:path>
            </a:pathLst>
          </a:custGeom>
          <a:ln w="12700">
            <a:prstDash val="dash"/>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b="0" i="0" u="none" strike="noStrike" cap="none" normalizeH="0" baseline="0" smtClean="0">
              <a:ln>
                <a:noFill/>
              </a:ln>
              <a:solidFill>
                <a:schemeClr val="tx1"/>
              </a:solidFill>
              <a:effectLst/>
              <a:latin typeface="Arial" charset="0"/>
            </a:endParaRPr>
          </a:p>
        </p:txBody>
      </p:sp>
      <p:sp>
        <p:nvSpPr>
          <p:cNvPr id="47" name="Textfeld 46"/>
          <p:cNvSpPr txBox="1"/>
          <p:nvPr/>
        </p:nvSpPr>
        <p:spPr>
          <a:xfrm>
            <a:off x="5096563" y="3561206"/>
            <a:ext cx="1360512" cy="244614"/>
          </a:xfrm>
          <a:prstGeom prst="rect">
            <a:avLst/>
          </a:prstGeom>
          <a:noFill/>
        </p:spPr>
        <p:txBody>
          <a:bodyPr wrap="square" rtlCol="0">
            <a:noAutofit/>
          </a:bodyPr>
          <a:lstStyle/>
          <a:p>
            <a:pPr algn="ctr"/>
            <a:r>
              <a:rPr lang="de-DE" sz="1400" dirty="0" smtClean="0"/>
              <a:t>Digitalkameras</a:t>
            </a:r>
            <a:endParaRPr lang="de-DE" sz="1400" dirty="0"/>
          </a:p>
        </p:txBody>
      </p:sp>
      <p:sp>
        <p:nvSpPr>
          <p:cNvPr id="48" name="Freihandform 47"/>
          <p:cNvSpPr/>
          <p:nvPr/>
        </p:nvSpPr>
        <p:spPr bwMode="auto">
          <a:xfrm>
            <a:off x="2828275" y="5558328"/>
            <a:ext cx="3810000" cy="56076"/>
          </a:xfrm>
          <a:custGeom>
            <a:avLst/>
            <a:gdLst>
              <a:gd name="connsiteX0" fmla="*/ 0 w 3810000"/>
              <a:gd name="connsiteY0" fmla="*/ 63500 h 63500"/>
              <a:gd name="connsiteX1" fmla="*/ 3810000 w 3810000"/>
              <a:gd name="connsiteY1" fmla="*/ 0 h 63500"/>
            </a:gdLst>
            <a:ahLst/>
            <a:cxnLst>
              <a:cxn ang="0">
                <a:pos x="connsiteX0" y="connsiteY0"/>
              </a:cxn>
              <a:cxn ang="0">
                <a:pos x="connsiteX1" y="connsiteY1"/>
              </a:cxn>
            </a:cxnLst>
            <a:rect l="l" t="t" r="r" b="b"/>
            <a:pathLst>
              <a:path w="3810000" h="63500">
                <a:moveTo>
                  <a:pt x="0" y="63500"/>
                </a:moveTo>
                <a:lnTo>
                  <a:pt x="3810000" y="0"/>
                </a:lnTo>
              </a:path>
            </a:pathLst>
          </a:custGeom>
          <a:ln w="12700">
            <a:prstDash val="lgDash"/>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b="0" i="0" u="none" strike="noStrike" cap="none" normalizeH="0" baseline="0" smtClean="0">
              <a:ln>
                <a:noFill/>
              </a:ln>
              <a:solidFill>
                <a:schemeClr val="tx1"/>
              </a:solidFill>
              <a:effectLst/>
              <a:latin typeface="Arial" charset="0"/>
            </a:endParaRPr>
          </a:p>
        </p:txBody>
      </p:sp>
      <p:sp>
        <p:nvSpPr>
          <p:cNvPr id="49" name="Textfeld 48"/>
          <p:cNvSpPr txBox="1"/>
          <p:nvPr/>
        </p:nvSpPr>
        <p:spPr>
          <a:xfrm>
            <a:off x="6003028" y="5028753"/>
            <a:ext cx="1360512" cy="244614"/>
          </a:xfrm>
          <a:prstGeom prst="rect">
            <a:avLst/>
          </a:prstGeom>
          <a:noFill/>
        </p:spPr>
        <p:txBody>
          <a:bodyPr wrap="square" rtlCol="0">
            <a:noAutofit/>
          </a:bodyPr>
          <a:lstStyle/>
          <a:p>
            <a:r>
              <a:rPr lang="de-DE" sz="1400" dirty="0" smtClean="0"/>
              <a:t>Staubsauger</a:t>
            </a:r>
            <a:endParaRPr lang="de-DE" sz="1400" dirty="0"/>
          </a:p>
        </p:txBody>
      </p:sp>
      <p:sp>
        <p:nvSpPr>
          <p:cNvPr id="50" name="Freihandform 49"/>
          <p:cNvSpPr/>
          <p:nvPr/>
        </p:nvSpPr>
        <p:spPr bwMode="auto">
          <a:xfrm>
            <a:off x="2853675" y="5468606"/>
            <a:ext cx="3797300" cy="134583"/>
          </a:xfrm>
          <a:custGeom>
            <a:avLst/>
            <a:gdLst>
              <a:gd name="connsiteX0" fmla="*/ 0 w 3797300"/>
              <a:gd name="connsiteY0" fmla="*/ 152400 h 152400"/>
              <a:gd name="connsiteX1" fmla="*/ 1143000 w 3797300"/>
              <a:gd name="connsiteY1" fmla="*/ 139700 h 152400"/>
              <a:gd name="connsiteX2" fmla="*/ 1536700 w 3797300"/>
              <a:gd name="connsiteY2" fmla="*/ 88900 h 152400"/>
              <a:gd name="connsiteX3" fmla="*/ 2006600 w 3797300"/>
              <a:gd name="connsiteY3" fmla="*/ 139700 h 152400"/>
              <a:gd name="connsiteX4" fmla="*/ 2590800 w 3797300"/>
              <a:gd name="connsiteY4" fmla="*/ 12700 h 152400"/>
              <a:gd name="connsiteX5" fmla="*/ 3797300 w 3797300"/>
              <a:gd name="connsiteY5" fmla="*/ 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7300" h="152400">
                <a:moveTo>
                  <a:pt x="0" y="152400"/>
                </a:moveTo>
                <a:lnTo>
                  <a:pt x="1143000" y="139700"/>
                </a:lnTo>
                <a:lnTo>
                  <a:pt x="1536700" y="88900"/>
                </a:lnTo>
                <a:lnTo>
                  <a:pt x="2006600" y="139700"/>
                </a:lnTo>
                <a:lnTo>
                  <a:pt x="2590800" y="12700"/>
                </a:lnTo>
                <a:lnTo>
                  <a:pt x="3797300" y="0"/>
                </a:lnTo>
              </a:path>
            </a:pathLst>
          </a:custGeom>
          <a:ln w="12700">
            <a:prstDash val="sysDash"/>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b="0" i="0" u="none" strike="noStrike" cap="none" normalizeH="0" baseline="0" smtClean="0">
              <a:ln>
                <a:noFill/>
              </a:ln>
              <a:solidFill>
                <a:schemeClr val="tx1"/>
              </a:solidFill>
              <a:effectLst/>
              <a:latin typeface="Arial" charset="0"/>
            </a:endParaRPr>
          </a:p>
        </p:txBody>
      </p:sp>
      <p:sp>
        <p:nvSpPr>
          <p:cNvPr id="51" name="Textfeld 50"/>
          <p:cNvSpPr txBox="1"/>
          <p:nvPr/>
        </p:nvSpPr>
        <p:spPr>
          <a:xfrm>
            <a:off x="5846912" y="4769388"/>
            <a:ext cx="1360512" cy="244614"/>
          </a:xfrm>
          <a:prstGeom prst="rect">
            <a:avLst/>
          </a:prstGeom>
          <a:noFill/>
        </p:spPr>
        <p:txBody>
          <a:bodyPr wrap="square" rtlCol="0">
            <a:noAutofit/>
          </a:bodyPr>
          <a:lstStyle/>
          <a:p>
            <a:r>
              <a:rPr lang="de-DE" sz="1400" dirty="0" smtClean="0"/>
              <a:t>Stereoanlagen</a:t>
            </a:r>
            <a:endParaRPr lang="de-DE" sz="1400" dirty="0"/>
          </a:p>
        </p:txBody>
      </p:sp>
      <p:cxnSp>
        <p:nvCxnSpPr>
          <p:cNvPr id="53" name="Gerade Verbindung mit Pfeil 52"/>
          <p:cNvCxnSpPr/>
          <p:nvPr/>
        </p:nvCxnSpPr>
        <p:spPr bwMode="auto">
          <a:xfrm>
            <a:off x="5964555" y="5061849"/>
            <a:ext cx="0" cy="374205"/>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55" name="Gerade Verbindung mit Pfeil 54"/>
          <p:cNvCxnSpPr/>
          <p:nvPr/>
        </p:nvCxnSpPr>
        <p:spPr bwMode="auto">
          <a:xfrm>
            <a:off x="6377151" y="5308730"/>
            <a:ext cx="0" cy="147712"/>
          </a:xfrm>
          <a:prstGeom prst="straightConnector1">
            <a:avLst/>
          </a:prstGeom>
          <a:solidFill>
            <a:schemeClr val="bg1"/>
          </a:solidFill>
          <a:ln w="9525" cap="flat" cmpd="sng" algn="ctr">
            <a:solidFill>
              <a:schemeClr val="tx1"/>
            </a:solidFill>
            <a:prstDash val="solid"/>
            <a:round/>
            <a:headEnd type="none" w="med" len="med"/>
            <a:tailEnd type="arrow"/>
          </a:ln>
          <a:effectLst/>
        </p:spPr>
      </p:cxnSp>
      <p:sp>
        <p:nvSpPr>
          <p:cNvPr id="56" name="Textfeld 5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Auch bei der Leistungsverbesserung </a:t>
            </a:r>
            <a:r>
              <a:rPr lang="de-DE" sz="1600" b="1" dirty="0">
                <a:solidFill>
                  <a:srgbClr val="002060"/>
                </a:solidFill>
              </a:rPr>
              <a:t>ausgewählter Technologie in den Jahren nach der </a:t>
            </a:r>
            <a:r>
              <a:rPr lang="de-DE" sz="1600" b="1" dirty="0" smtClean="0">
                <a:solidFill>
                  <a:srgbClr val="002060"/>
                </a:solidFill>
              </a:rPr>
              <a:t>Einführung unterscheiden sich einige Produkte deutlich</a:t>
            </a:r>
            <a:endParaRPr lang="de-DE" sz="1600" b="1" dirty="0">
              <a:solidFill>
                <a:srgbClr val="002060"/>
              </a:solidFill>
            </a:endParaRPr>
          </a:p>
        </p:txBody>
      </p:sp>
      <p:sp>
        <p:nvSpPr>
          <p:cNvPr id="57" name="Textfeld 56"/>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58" name="Rectangle 1"/>
          <p:cNvSpPr>
            <a:spLocks noChangeArrowheads="1"/>
          </p:cNvSpPr>
          <p:nvPr/>
        </p:nvSpPr>
        <p:spPr bwMode="auto">
          <a:xfrm>
            <a:off x="369887" y="6337352"/>
            <a:ext cx="183415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Suarez </a:t>
            </a:r>
            <a:r>
              <a:rPr lang="de-DE" sz="1050" dirty="0">
                <a:solidFill>
                  <a:schemeClr val="bg1">
                    <a:lumMod val="50000"/>
                  </a:schemeClr>
                </a:solidFill>
              </a:rPr>
              <a:t>et al. (</a:t>
            </a:r>
            <a:r>
              <a:rPr lang="de-DE" sz="1050" dirty="0" smtClean="0">
                <a:solidFill>
                  <a:schemeClr val="bg1">
                    <a:lumMod val="50000"/>
                  </a:schemeClr>
                </a:solidFill>
              </a:rPr>
              <a:t>2005)</a:t>
            </a:r>
            <a:endParaRPr lang="de-DE" sz="1050" dirty="0">
              <a:solidFill>
                <a:schemeClr val="bg1">
                  <a:lumMod val="50000"/>
                </a:schemeClr>
              </a:solidFill>
            </a:endParaRPr>
          </a:p>
        </p:txBody>
      </p:sp>
      <p:sp>
        <p:nvSpPr>
          <p:cNvPr id="54"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52</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1822990797"/>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6603" y="1704250"/>
            <a:ext cx="1183821" cy="793289"/>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Ruhiges Fahrwasser</a:t>
            </a:r>
          </a:p>
        </p:txBody>
      </p:sp>
      <p:sp>
        <p:nvSpPr>
          <p:cNvPr id="3" name="Textfeld 2"/>
          <p:cNvSpPr txBox="1"/>
          <p:nvPr/>
        </p:nvSpPr>
        <p:spPr>
          <a:xfrm>
            <a:off x="286603" y="2535641"/>
            <a:ext cx="1183821" cy="1299379"/>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Markt führt Technologie</a:t>
            </a:r>
          </a:p>
        </p:txBody>
      </p:sp>
      <p:sp>
        <p:nvSpPr>
          <p:cNvPr id="4" name="Textfeld 3"/>
          <p:cNvSpPr txBox="1"/>
          <p:nvPr/>
        </p:nvSpPr>
        <p:spPr>
          <a:xfrm>
            <a:off x="286603" y="3881594"/>
            <a:ext cx="1183821" cy="963360"/>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Technologie führt Markt</a:t>
            </a:r>
          </a:p>
        </p:txBody>
      </p:sp>
      <p:sp>
        <p:nvSpPr>
          <p:cNvPr id="6" name="Textfeld 5"/>
          <p:cNvSpPr txBox="1"/>
          <p:nvPr/>
        </p:nvSpPr>
        <p:spPr>
          <a:xfrm>
            <a:off x="1608909" y="1203153"/>
            <a:ext cx="1625611" cy="276999"/>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Beschreibung</a:t>
            </a:r>
          </a:p>
        </p:txBody>
      </p:sp>
      <p:sp>
        <p:nvSpPr>
          <p:cNvPr id="7" name="Textfeld 6"/>
          <p:cNvSpPr txBox="1"/>
          <p:nvPr/>
        </p:nvSpPr>
        <p:spPr>
          <a:xfrm>
            <a:off x="3474013" y="1203153"/>
            <a:ext cx="1821325" cy="461665"/>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Kurzfristiger First-</a:t>
            </a:r>
            <a:r>
              <a:rPr lang="de-DE" sz="1200" b="1" dirty="0" err="1">
                <a:latin typeface="Arial" panose="020B0604020202020204" pitchFamily="34" charset="0"/>
                <a:cs typeface="Arial" panose="020B0604020202020204" pitchFamily="34" charset="0"/>
              </a:rPr>
              <a:t>Mover</a:t>
            </a:r>
            <a:r>
              <a:rPr lang="de-DE" sz="1200" b="1" dirty="0">
                <a:latin typeface="Arial" panose="020B0604020202020204" pitchFamily="34" charset="0"/>
                <a:cs typeface="Arial" panose="020B0604020202020204" pitchFamily="34" charset="0"/>
              </a:rPr>
              <a:t>-Vorteil</a:t>
            </a:r>
          </a:p>
        </p:txBody>
      </p:sp>
      <p:sp>
        <p:nvSpPr>
          <p:cNvPr id="8" name="Textfeld 7"/>
          <p:cNvSpPr txBox="1"/>
          <p:nvPr/>
        </p:nvSpPr>
        <p:spPr>
          <a:xfrm>
            <a:off x="5492411" y="1203153"/>
            <a:ext cx="1512168" cy="461665"/>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Dauerhafter First-</a:t>
            </a:r>
            <a:r>
              <a:rPr lang="de-DE" sz="1200" b="1" dirty="0" err="1">
                <a:latin typeface="Arial" panose="020B0604020202020204" pitchFamily="34" charset="0"/>
                <a:cs typeface="Arial" panose="020B0604020202020204" pitchFamily="34" charset="0"/>
              </a:rPr>
              <a:t>Mover</a:t>
            </a:r>
            <a:r>
              <a:rPr lang="de-DE" sz="1200" b="1" dirty="0">
                <a:latin typeface="Arial" panose="020B0604020202020204" pitchFamily="34" charset="0"/>
                <a:cs typeface="Arial" panose="020B0604020202020204" pitchFamily="34" charset="0"/>
              </a:rPr>
              <a:t>-Vorteil</a:t>
            </a:r>
            <a:endParaRPr lang="de-DE" sz="1200" b="1" dirty="0" smtClean="0">
              <a:latin typeface="Arial" panose="020B0604020202020204" pitchFamily="34" charset="0"/>
              <a:cs typeface="Arial" panose="020B0604020202020204" pitchFamily="34" charset="0"/>
            </a:endParaRPr>
          </a:p>
        </p:txBody>
      </p:sp>
      <p:sp>
        <p:nvSpPr>
          <p:cNvPr id="9" name="Textfeld 8"/>
          <p:cNvSpPr txBox="1"/>
          <p:nvPr/>
        </p:nvSpPr>
        <p:spPr>
          <a:xfrm>
            <a:off x="7314859" y="1203153"/>
            <a:ext cx="1512168" cy="461665"/>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Notwendige Ressourcen</a:t>
            </a:r>
          </a:p>
        </p:txBody>
      </p:sp>
      <p:sp>
        <p:nvSpPr>
          <p:cNvPr id="10" name="Textfeld 9"/>
          <p:cNvSpPr txBox="1"/>
          <p:nvPr/>
        </p:nvSpPr>
        <p:spPr>
          <a:xfrm>
            <a:off x="1608910" y="1704251"/>
            <a:ext cx="1625616" cy="830997"/>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Geringe Technologiedynamik, geringe Marktdynamik</a:t>
            </a:r>
          </a:p>
        </p:txBody>
      </p:sp>
      <p:sp>
        <p:nvSpPr>
          <p:cNvPr id="11" name="Textfeld 10"/>
          <p:cNvSpPr txBox="1"/>
          <p:nvPr/>
        </p:nvSpPr>
        <p:spPr>
          <a:xfrm>
            <a:off x="1608910" y="2535643"/>
            <a:ext cx="1721149" cy="646331"/>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Geringe </a:t>
            </a:r>
            <a:r>
              <a:rPr lang="de-DE" sz="1200" dirty="0" smtClean="0">
                <a:latin typeface="Arial" panose="020B0604020202020204" pitchFamily="34" charset="0"/>
                <a:cs typeface="Arial" panose="020B0604020202020204" pitchFamily="34" charset="0"/>
              </a:rPr>
              <a:t>Technologiedynamik, hohe </a:t>
            </a:r>
            <a:r>
              <a:rPr lang="de-DE" sz="1200" dirty="0">
                <a:latin typeface="Arial" panose="020B0604020202020204" pitchFamily="34" charset="0"/>
                <a:cs typeface="Arial" panose="020B0604020202020204" pitchFamily="34" charset="0"/>
              </a:rPr>
              <a:t>Marktdynamik</a:t>
            </a:r>
          </a:p>
        </p:txBody>
      </p:sp>
      <p:sp>
        <p:nvSpPr>
          <p:cNvPr id="12" name="Textfeld 11"/>
          <p:cNvSpPr txBox="1"/>
          <p:nvPr/>
        </p:nvSpPr>
        <p:spPr>
          <a:xfrm>
            <a:off x="1608910" y="3860802"/>
            <a:ext cx="1912218" cy="646331"/>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Hohe Technologiedynamik, geringe Marktdynamik</a:t>
            </a:r>
          </a:p>
        </p:txBody>
      </p:sp>
      <p:sp>
        <p:nvSpPr>
          <p:cNvPr id="13" name="Textfeld 12"/>
          <p:cNvSpPr txBox="1"/>
          <p:nvPr/>
        </p:nvSpPr>
        <p:spPr>
          <a:xfrm>
            <a:off x="3474014" y="1704251"/>
            <a:ext cx="1753085" cy="830997"/>
          </a:xfrm>
          <a:prstGeom prst="rect">
            <a:avLst/>
          </a:prstGeom>
          <a:noFill/>
        </p:spPr>
        <p:txBody>
          <a:bodyPr wrap="square" rtlCol="0">
            <a:spAutoFit/>
          </a:bodyPr>
          <a:lstStyle/>
          <a:p>
            <a:r>
              <a:rPr lang="de-DE" sz="1200" i="1" dirty="0">
                <a:latin typeface="Arial" panose="020B0604020202020204" pitchFamily="34" charset="0"/>
                <a:cs typeface="Arial" panose="020B0604020202020204" pitchFamily="34" charset="0"/>
              </a:rPr>
              <a:t>Unwahrscheinlich: </a:t>
            </a:r>
            <a:r>
              <a:rPr lang="de-DE" sz="1200" dirty="0">
                <a:latin typeface="Arial" panose="020B0604020202020204" pitchFamily="34" charset="0"/>
                <a:cs typeface="Arial" panose="020B0604020202020204" pitchFamily="34" charset="0"/>
              </a:rPr>
              <a:t>Selbst wenn erreichbar, dann ist Vorteil eher </a:t>
            </a:r>
            <a:r>
              <a:rPr lang="de-DE" sz="1200" dirty="0" smtClean="0">
                <a:latin typeface="Arial" panose="020B0604020202020204" pitchFamily="34" charset="0"/>
                <a:cs typeface="Arial" panose="020B0604020202020204" pitchFamily="34" charset="0"/>
              </a:rPr>
              <a:t>gering</a:t>
            </a:r>
            <a:endParaRPr lang="de-DE" sz="1200" dirty="0">
              <a:latin typeface="Arial" panose="020B0604020202020204" pitchFamily="34" charset="0"/>
              <a:cs typeface="Arial" panose="020B0604020202020204" pitchFamily="34" charset="0"/>
            </a:endParaRPr>
          </a:p>
        </p:txBody>
      </p:sp>
      <p:sp>
        <p:nvSpPr>
          <p:cNvPr id="14" name="Textfeld 13"/>
          <p:cNvSpPr txBox="1"/>
          <p:nvPr/>
        </p:nvSpPr>
        <p:spPr>
          <a:xfrm>
            <a:off x="3474013" y="2535643"/>
            <a:ext cx="1875915" cy="1384995"/>
          </a:xfrm>
          <a:prstGeom prst="rect">
            <a:avLst/>
          </a:prstGeom>
          <a:noFill/>
        </p:spPr>
        <p:txBody>
          <a:bodyPr wrap="square" rtlCol="0">
            <a:spAutoFit/>
          </a:bodyPr>
          <a:lstStyle/>
          <a:p>
            <a:r>
              <a:rPr lang="de-DE" sz="1200" i="1" dirty="0">
                <a:latin typeface="Arial" panose="020B0604020202020204" pitchFamily="34" charset="0"/>
                <a:cs typeface="Arial" panose="020B0604020202020204" pitchFamily="34" charset="0"/>
              </a:rPr>
              <a:t>Sehr wahrscheinlich</a:t>
            </a:r>
            <a:r>
              <a:rPr lang="de-DE" sz="1200" dirty="0">
                <a:latin typeface="Arial" panose="020B0604020202020204" pitchFamily="34" charset="0"/>
                <a:cs typeface="Arial" panose="020B0604020202020204" pitchFamily="34" charset="0"/>
              </a:rPr>
              <a:t>: Selbst wenn das Segment nicht dominiert werden kann, so sollte Beibehaltung des Kundenstammes möglich sein</a:t>
            </a:r>
          </a:p>
        </p:txBody>
      </p:sp>
      <p:sp>
        <p:nvSpPr>
          <p:cNvPr id="15" name="Textfeld 14"/>
          <p:cNvSpPr txBox="1"/>
          <p:nvPr/>
        </p:nvSpPr>
        <p:spPr>
          <a:xfrm>
            <a:off x="3474013" y="3860802"/>
            <a:ext cx="2026041" cy="1015663"/>
          </a:xfrm>
          <a:prstGeom prst="rect">
            <a:avLst/>
          </a:prstGeom>
          <a:noFill/>
        </p:spPr>
        <p:txBody>
          <a:bodyPr wrap="square" rtlCol="0">
            <a:spAutoFit/>
          </a:bodyPr>
          <a:lstStyle/>
          <a:p>
            <a:r>
              <a:rPr lang="de-DE" sz="1200" i="1" dirty="0">
                <a:latin typeface="Arial" panose="020B0604020202020204" pitchFamily="34" charset="0"/>
                <a:cs typeface="Arial" panose="020B0604020202020204" pitchFamily="34" charset="0"/>
              </a:rPr>
              <a:t>Sehr unwahrscheinlich: </a:t>
            </a:r>
            <a:r>
              <a:rPr lang="de-DE" sz="1200" dirty="0">
                <a:latin typeface="Arial" panose="020B0604020202020204" pitchFamily="34" charset="0"/>
                <a:cs typeface="Arial" panose="020B0604020202020204" pitchFamily="34" charset="0"/>
              </a:rPr>
              <a:t>Eine sich schnell verändernde Technologie nachteilig bei langsam wachsendem Markt</a:t>
            </a:r>
          </a:p>
        </p:txBody>
      </p:sp>
      <p:sp>
        <p:nvSpPr>
          <p:cNvPr id="16" name="Textfeld 15"/>
          <p:cNvSpPr txBox="1"/>
          <p:nvPr/>
        </p:nvSpPr>
        <p:spPr>
          <a:xfrm>
            <a:off x="5492411" y="1704251"/>
            <a:ext cx="1908212" cy="830997"/>
          </a:xfrm>
          <a:prstGeom prst="rect">
            <a:avLst/>
          </a:prstGeom>
          <a:noFill/>
        </p:spPr>
        <p:txBody>
          <a:bodyPr wrap="square" rtlCol="0">
            <a:spAutoFit/>
          </a:bodyPr>
          <a:lstStyle/>
          <a:p>
            <a:r>
              <a:rPr lang="de-DE" sz="1200" i="1" dirty="0">
                <a:latin typeface="Arial" panose="020B0604020202020204" pitchFamily="34" charset="0"/>
                <a:cs typeface="Arial" panose="020B0604020202020204" pitchFamily="34" charset="0"/>
              </a:rPr>
              <a:t>Sehr wahrscheinlich: </a:t>
            </a:r>
            <a:r>
              <a:rPr lang="de-DE" sz="1200" dirty="0">
                <a:latin typeface="Arial" panose="020B0604020202020204" pitchFamily="34" charset="0"/>
                <a:cs typeface="Arial" panose="020B0604020202020204" pitchFamily="34" charset="0"/>
              </a:rPr>
              <a:t>Als Erster den Markt zu betreten wird sich fast sicher auszahlen</a:t>
            </a:r>
          </a:p>
        </p:txBody>
      </p:sp>
      <p:sp>
        <p:nvSpPr>
          <p:cNvPr id="17" name="Textfeld 16"/>
          <p:cNvSpPr txBox="1"/>
          <p:nvPr/>
        </p:nvSpPr>
        <p:spPr>
          <a:xfrm>
            <a:off x="5492411" y="2535643"/>
            <a:ext cx="1908212" cy="830997"/>
          </a:xfrm>
          <a:prstGeom prst="rect">
            <a:avLst/>
          </a:prstGeom>
          <a:noFill/>
        </p:spPr>
        <p:txBody>
          <a:bodyPr wrap="square" rtlCol="0">
            <a:spAutoFit/>
          </a:bodyPr>
          <a:lstStyle/>
          <a:p>
            <a:r>
              <a:rPr lang="de-DE" sz="1200" i="1" dirty="0">
                <a:latin typeface="Arial" panose="020B0604020202020204" pitchFamily="34" charset="0"/>
                <a:cs typeface="Arial" panose="020B0604020202020204" pitchFamily="34" charset="0"/>
              </a:rPr>
              <a:t>Wahrscheinlich: </a:t>
            </a:r>
            <a:r>
              <a:rPr lang="de-DE" sz="1200" dirty="0">
                <a:latin typeface="Arial" panose="020B0604020202020204" pitchFamily="34" charset="0"/>
                <a:cs typeface="Arial" panose="020B0604020202020204" pitchFamily="34" charset="0"/>
              </a:rPr>
              <a:t>Sicherstellung, dass man über die notwendigen Ressourcen verfügt</a:t>
            </a:r>
          </a:p>
        </p:txBody>
      </p:sp>
      <p:sp>
        <p:nvSpPr>
          <p:cNvPr id="18" name="Textfeld 17"/>
          <p:cNvSpPr txBox="1"/>
          <p:nvPr/>
        </p:nvSpPr>
        <p:spPr>
          <a:xfrm>
            <a:off x="5492411" y="3852164"/>
            <a:ext cx="1850088" cy="1015663"/>
          </a:xfrm>
          <a:prstGeom prst="rect">
            <a:avLst/>
          </a:prstGeom>
          <a:noFill/>
        </p:spPr>
        <p:txBody>
          <a:bodyPr wrap="square" rtlCol="0">
            <a:spAutoFit/>
          </a:bodyPr>
          <a:lstStyle/>
          <a:p>
            <a:r>
              <a:rPr lang="de-DE" sz="1200" i="1" dirty="0">
                <a:latin typeface="Arial" panose="020B0604020202020204" pitchFamily="34" charset="0"/>
                <a:cs typeface="Arial" panose="020B0604020202020204" pitchFamily="34" charset="0"/>
              </a:rPr>
              <a:t>Unwahrscheinlich: </a:t>
            </a:r>
            <a:r>
              <a:rPr lang="de-DE" sz="1200" dirty="0">
                <a:latin typeface="Arial" panose="020B0604020202020204" pitchFamily="34" charset="0"/>
                <a:cs typeface="Arial" panose="020B0604020202020204" pitchFamily="34" charset="0"/>
              </a:rPr>
              <a:t>Sich schnell ändernde Technologie ermöglicht Folgern, später anzugreifen</a:t>
            </a:r>
          </a:p>
        </p:txBody>
      </p:sp>
      <p:sp>
        <p:nvSpPr>
          <p:cNvPr id="19" name="Textfeld 18"/>
          <p:cNvSpPr txBox="1"/>
          <p:nvPr/>
        </p:nvSpPr>
        <p:spPr>
          <a:xfrm>
            <a:off x="7314859" y="1704251"/>
            <a:ext cx="1583484" cy="461665"/>
          </a:xfrm>
          <a:prstGeom prst="rect">
            <a:avLst/>
          </a:prstGeom>
          <a:noFill/>
        </p:spPr>
        <p:txBody>
          <a:bodyPr wrap="square" rtlCol="0">
            <a:spAutoFit/>
          </a:bodyPr>
          <a:lstStyle/>
          <a:p>
            <a:r>
              <a:rPr lang="de-DE" sz="1200" dirty="0" smtClean="0">
                <a:latin typeface="Arial" panose="020B0604020202020204" pitchFamily="34" charset="0"/>
                <a:cs typeface="Arial" panose="020B0604020202020204" pitchFamily="34" charset="0"/>
              </a:rPr>
              <a:t>Marken-wahrnehmung</a:t>
            </a:r>
            <a:endParaRPr lang="de-DE" sz="1200" dirty="0">
              <a:latin typeface="Arial" panose="020B0604020202020204" pitchFamily="34" charset="0"/>
              <a:cs typeface="Arial" panose="020B0604020202020204" pitchFamily="34" charset="0"/>
            </a:endParaRPr>
          </a:p>
        </p:txBody>
      </p:sp>
      <p:sp>
        <p:nvSpPr>
          <p:cNvPr id="20" name="Textfeld 19"/>
          <p:cNvSpPr txBox="1"/>
          <p:nvPr/>
        </p:nvSpPr>
        <p:spPr>
          <a:xfrm>
            <a:off x="7314859" y="2535643"/>
            <a:ext cx="1774552" cy="1200329"/>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Groß angelegte </a:t>
            </a:r>
            <a:r>
              <a:rPr lang="de-DE" sz="1200" dirty="0" smtClean="0">
                <a:latin typeface="Arial" panose="020B0604020202020204" pitchFamily="34" charset="0"/>
                <a:cs typeface="Arial" panose="020B0604020202020204" pitchFamily="34" charset="0"/>
              </a:rPr>
              <a:t>Marketing-maßnahmen</a:t>
            </a:r>
            <a:r>
              <a:rPr lang="de-DE" sz="1200" dirty="0">
                <a:latin typeface="Arial" panose="020B0604020202020204" pitchFamily="34" charset="0"/>
                <a:cs typeface="Arial" panose="020B0604020202020204" pitchFamily="34" charset="0"/>
              </a:rPr>
              <a:t>, Aufbau von Distributions- und </a:t>
            </a:r>
            <a:r>
              <a:rPr lang="de-DE" sz="1200" dirty="0" smtClean="0">
                <a:latin typeface="Arial" panose="020B0604020202020204" pitchFamily="34" charset="0"/>
                <a:cs typeface="Arial" panose="020B0604020202020204" pitchFamily="34" charset="0"/>
              </a:rPr>
              <a:t>Produktions-kapazitäten</a:t>
            </a:r>
            <a:endParaRPr lang="de-DE" sz="1200" dirty="0">
              <a:latin typeface="Arial" panose="020B0604020202020204" pitchFamily="34" charset="0"/>
              <a:cs typeface="Arial" panose="020B0604020202020204" pitchFamily="34" charset="0"/>
            </a:endParaRPr>
          </a:p>
        </p:txBody>
      </p:sp>
      <p:sp>
        <p:nvSpPr>
          <p:cNvPr id="21" name="Textfeld 20"/>
          <p:cNvSpPr txBox="1"/>
          <p:nvPr/>
        </p:nvSpPr>
        <p:spPr>
          <a:xfrm>
            <a:off x="7314859" y="3858254"/>
            <a:ext cx="1801848" cy="830997"/>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Starke Forschung und Entwicklung, ausreichende finanzielle Mittel</a:t>
            </a:r>
          </a:p>
        </p:txBody>
      </p:sp>
      <p:sp>
        <p:nvSpPr>
          <p:cNvPr id="28" name="Textfeld 27"/>
          <p:cNvSpPr txBox="1"/>
          <p:nvPr/>
        </p:nvSpPr>
        <p:spPr>
          <a:xfrm>
            <a:off x="286603" y="1203153"/>
            <a:ext cx="1197469" cy="461665"/>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Szenario</a:t>
            </a:r>
          </a:p>
          <a:p>
            <a:endParaRPr lang="de-DE" sz="1200" b="1" dirty="0">
              <a:latin typeface="Arial" panose="020B0604020202020204" pitchFamily="34" charset="0"/>
              <a:cs typeface="Arial" panose="020B0604020202020204" pitchFamily="34" charset="0"/>
            </a:endParaRPr>
          </a:p>
        </p:txBody>
      </p:sp>
      <p:sp>
        <p:nvSpPr>
          <p:cNvPr id="30" name="Textfeld 29"/>
          <p:cNvSpPr txBox="1"/>
          <p:nvPr/>
        </p:nvSpPr>
        <p:spPr>
          <a:xfrm>
            <a:off x="286603" y="4891683"/>
            <a:ext cx="1183821" cy="1372637"/>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Unruhiges Fahrwasser</a:t>
            </a:r>
          </a:p>
        </p:txBody>
      </p:sp>
      <p:sp>
        <p:nvSpPr>
          <p:cNvPr id="35" name="Textfeld 34"/>
          <p:cNvSpPr txBox="1"/>
          <p:nvPr/>
        </p:nvSpPr>
        <p:spPr>
          <a:xfrm>
            <a:off x="1611182" y="4891684"/>
            <a:ext cx="1732525" cy="646331"/>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Hohe </a:t>
            </a:r>
            <a:r>
              <a:rPr lang="de-DE" sz="1200" dirty="0" smtClean="0">
                <a:latin typeface="Arial" panose="020B0604020202020204" pitchFamily="34" charset="0"/>
                <a:cs typeface="Arial" panose="020B0604020202020204" pitchFamily="34" charset="0"/>
              </a:rPr>
              <a:t>Technologie-dynamik</a:t>
            </a:r>
            <a:r>
              <a:rPr lang="de-DE" sz="1200" dirty="0">
                <a:latin typeface="Arial" panose="020B0604020202020204" pitchFamily="34" charset="0"/>
                <a:cs typeface="Arial" panose="020B0604020202020204" pitchFamily="34" charset="0"/>
              </a:rPr>
              <a:t>, hohe Marktdynamik</a:t>
            </a:r>
          </a:p>
        </p:txBody>
      </p:sp>
      <p:sp>
        <p:nvSpPr>
          <p:cNvPr id="36" name="Textfeld 35"/>
          <p:cNvSpPr txBox="1"/>
          <p:nvPr/>
        </p:nvSpPr>
        <p:spPr>
          <a:xfrm>
            <a:off x="3476285" y="4891684"/>
            <a:ext cx="2018397" cy="1015663"/>
          </a:xfrm>
          <a:prstGeom prst="rect">
            <a:avLst/>
          </a:prstGeom>
          <a:noFill/>
        </p:spPr>
        <p:txBody>
          <a:bodyPr wrap="square" rtlCol="0">
            <a:spAutoFit/>
          </a:bodyPr>
          <a:lstStyle/>
          <a:p>
            <a:r>
              <a:rPr lang="de-DE" sz="1200" i="1" dirty="0">
                <a:latin typeface="Arial" panose="020B0604020202020204" pitchFamily="34" charset="0"/>
                <a:cs typeface="Arial" panose="020B0604020202020204" pitchFamily="34" charset="0"/>
              </a:rPr>
              <a:t>Wahrscheinlich:</a:t>
            </a:r>
            <a:r>
              <a:rPr lang="de-DE" sz="1200" dirty="0">
                <a:latin typeface="Arial" panose="020B0604020202020204" pitchFamily="34" charset="0"/>
                <a:cs typeface="Arial" panose="020B0604020202020204" pitchFamily="34" charset="0"/>
              </a:rPr>
              <a:t> Eine Pionierstrategie macht Sinn, sofern notwendige Ressourcen </a:t>
            </a:r>
            <a:r>
              <a:rPr lang="de-DE" sz="1200" dirty="0" smtClean="0">
                <a:latin typeface="Arial" panose="020B0604020202020204" pitchFamily="34" charset="0"/>
                <a:cs typeface="Arial" panose="020B0604020202020204" pitchFamily="34" charset="0"/>
              </a:rPr>
              <a:t>vorhanden</a:t>
            </a:r>
            <a:endParaRPr lang="de-DE" sz="1200" dirty="0">
              <a:latin typeface="Arial" panose="020B0604020202020204" pitchFamily="34" charset="0"/>
              <a:cs typeface="Arial" panose="020B0604020202020204" pitchFamily="34" charset="0"/>
            </a:endParaRPr>
          </a:p>
          <a:p>
            <a:pPr marL="285750" indent="-285750">
              <a:buFont typeface="Symbol" panose="05050102010706020507" pitchFamily="18" charset="2"/>
              <a:buChar char="-"/>
            </a:pPr>
            <a:endParaRPr lang="de-DE" sz="1200" dirty="0">
              <a:latin typeface="Arial" panose="020B0604020202020204" pitchFamily="34" charset="0"/>
              <a:cs typeface="Arial" panose="020B0604020202020204" pitchFamily="34" charset="0"/>
            </a:endParaRPr>
          </a:p>
        </p:txBody>
      </p:sp>
      <p:sp>
        <p:nvSpPr>
          <p:cNvPr id="37" name="Textfeld 36"/>
          <p:cNvSpPr txBox="1"/>
          <p:nvPr/>
        </p:nvSpPr>
        <p:spPr>
          <a:xfrm>
            <a:off x="5492411" y="4891684"/>
            <a:ext cx="1908212" cy="646331"/>
          </a:xfrm>
          <a:prstGeom prst="rect">
            <a:avLst/>
          </a:prstGeom>
          <a:noFill/>
        </p:spPr>
        <p:txBody>
          <a:bodyPr wrap="square" rtlCol="0">
            <a:spAutoFit/>
          </a:bodyPr>
          <a:lstStyle/>
          <a:p>
            <a:r>
              <a:rPr lang="de-DE" sz="1200" i="1" dirty="0">
                <a:latin typeface="Arial" panose="020B0604020202020204" pitchFamily="34" charset="0"/>
                <a:cs typeface="Arial" panose="020B0604020202020204" pitchFamily="34" charset="0"/>
              </a:rPr>
              <a:t>Sehr unwahrscheinlich: </a:t>
            </a:r>
            <a:r>
              <a:rPr lang="de-DE" sz="1200" dirty="0">
                <a:latin typeface="Arial" panose="020B0604020202020204" pitchFamily="34" charset="0"/>
                <a:cs typeface="Arial" panose="020B0604020202020204" pitchFamily="34" charset="0"/>
              </a:rPr>
              <a:t>Geringe langfristige Erfolgschancen </a:t>
            </a:r>
          </a:p>
        </p:txBody>
      </p:sp>
      <p:sp>
        <p:nvSpPr>
          <p:cNvPr id="38" name="Textfeld 37"/>
          <p:cNvSpPr txBox="1"/>
          <p:nvPr/>
        </p:nvSpPr>
        <p:spPr>
          <a:xfrm>
            <a:off x="7314859" y="4891684"/>
            <a:ext cx="1785929" cy="1384995"/>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Groß angelegte </a:t>
            </a:r>
            <a:r>
              <a:rPr lang="de-DE" sz="1200" dirty="0" smtClean="0">
                <a:latin typeface="Arial" panose="020B0604020202020204" pitchFamily="34" charset="0"/>
                <a:cs typeface="Arial" panose="020B0604020202020204" pitchFamily="34" charset="0"/>
              </a:rPr>
              <a:t>Marketingmaßnahmen</a:t>
            </a:r>
            <a:r>
              <a:rPr lang="de-DE" sz="1200" dirty="0">
                <a:latin typeface="Arial" panose="020B0604020202020204" pitchFamily="34" charset="0"/>
                <a:cs typeface="Arial" panose="020B0604020202020204" pitchFamily="34" charset="0"/>
              </a:rPr>
              <a:t>, Aufbau von Distributions- und </a:t>
            </a:r>
            <a:r>
              <a:rPr lang="de-DE" sz="1200" dirty="0" smtClean="0">
                <a:latin typeface="Arial" panose="020B0604020202020204" pitchFamily="34" charset="0"/>
                <a:cs typeface="Arial" panose="020B0604020202020204" pitchFamily="34" charset="0"/>
              </a:rPr>
              <a:t>Produktions-kapazitäten</a:t>
            </a:r>
            <a:r>
              <a:rPr lang="de-DE" sz="1200" dirty="0">
                <a:latin typeface="Arial" panose="020B0604020202020204" pitchFamily="34" charset="0"/>
                <a:cs typeface="Arial" panose="020B0604020202020204" pitchFamily="34" charset="0"/>
              </a:rPr>
              <a:t>, </a:t>
            </a:r>
            <a:r>
              <a:rPr lang="de-DE" sz="1200" dirty="0" smtClean="0">
                <a:latin typeface="Arial" panose="020B0604020202020204" pitchFamily="34" charset="0"/>
                <a:cs typeface="Arial" panose="020B0604020202020204" pitchFamily="34" charset="0"/>
              </a:rPr>
              <a:t>starke F&amp;E</a:t>
            </a:r>
            <a:endParaRPr lang="de-DE" sz="1200" dirty="0">
              <a:latin typeface="Arial" panose="020B0604020202020204" pitchFamily="34" charset="0"/>
              <a:cs typeface="Arial" panose="020B0604020202020204" pitchFamily="34" charset="0"/>
            </a:endParaRPr>
          </a:p>
        </p:txBody>
      </p:sp>
      <p:sp>
        <p:nvSpPr>
          <p:cNvPr id="40" name="Textfeld 39"/>
          <p:cNvSpPr txBox="1"/>
          <p:nvPr/>
        </p:nvSpPr>
        <p:spPr>
          <a:xfrm>
            <a:off x="217170" y="318535"/>
            <a:ext cx="8515349" cy="584775"/>
          </a:xfrm>
          <a:prstGeom prst="rect">
            <a:avLst/>
          </a:prstGeom>
          <a:noFill/>
        </p:spPr>
        <p:txBody>
          <a:bodyPr wrap="square" rtlCol="0">
            <a:spAutoFit/>
          </a:bodyPr>
          <a:lstStyle/>
          <a:p>
            <a:r>
              <a:rPr lang="de-DE" sz="1600" b="1" dirty="0" smtClean="0">
                <a:solidFill>
                  <a:srgbClr val="002060"/>
                </a:solidFill>
              </a:rPr>
              <a:t>Die Erfolgspotentiale einer First-</a:t>
            </a:r>
            <a:r>
              <a:rPr lang="de-DE" sz="1600" b="1" dirty="0" err="1" smtClean="0">
                <a:solidFill>
                  <a:srgbClr val="002060"/>
                </a:solidFill>
              </a:rPr>
              <a:t>Mover</a:t>
            </a:r>
            <a:r>
              <a:rPr lang="de-DE" sz="1600" b="1" dirty="0" smtClean="0">
                <a:solidFill>
                  <a:srgbClr val="002060"/>
                </a:solidFill>
              </a:rPr>
              <a:t>-Strategie hängen von der Technologie- und Marktdynamik ab</a:t>
            </a:r>
            <a:endParaRPr lang="de-DE" sz="1600" b="1" dirty="0">
              <a:solidFill>
                <a:srgbClr val="002060"/>
              </a:solidFill>
            </a:endParaRPr>
          </a:p>
        </p:txBody>
      </p:sp>
      <p:sp>
        <p:nvSpPr>
          <p:cNvPr id="41" name="Textfeld 40"/>
          <p:cNvSpPr txBox="1"/>
          <p:nvPr/>
        </p:nvSpPr>
        <p:spPr>
          <a:xfrm>
            <a:off x="217170" y="83507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42" name="Rectangle 1"/>
          <p:cNvSpPr>
            <a:spLocks noChangeArrowheads="1"/>
          </p:cNvSpPr>
          <p:nvPr/>
        </p:nvSpPr>
        <p:spPr bwMode="auto">
          <a:xfrm>
            <a:off x="369887" y="6337352"/>
            <a:ext cx="183415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Suarez </a:t>
            </a:r>
            <a:r>
              <a:rPr lang="de-DE" sz="1050" dirty="0">
                <a:solidFill>
                  <a:schemeClr val="bg1">
                    <a:lumMod val="50000"/>
                  </a:schemeClr>
                </a:solidFill>
              </a:rPr>
              <a:t>et al. (</a:t>
            </a:r>
            <a:r>
              <a:rPr lang="de-DE" sz="1050" dirty="0" smtClean="0">
                <a:solidFill>
                  <a:schemeClr val="bg1">
                    <a:lumMod val="50000"/>
                  </a:schemeClr>
                </a:solidFill>
              </a:rPr>
              <a:t>2005)</a:t>
            </a:r>
            <a:endParaRPr lang="de-DE" sz="1050" dirty="0">
              <a:solidFill>
                <a:schemeClr val="bg1">
                  <a:lumMod val="50000"/>
                </a:schemeClr>
              </a:solidFill>
            </a:endParaRPr>
          </a:p>
        </p:txBody>
      </p:sp>
      <p:cxnSp>
        <p:nvCxnSpPr>
          <p:cNvPr id="44" name="Gerade Verbindung 43"/>
          <p:cNvCxnSpPr/>
          <p:nvPr/>
        </p:nvCxnSpPr>
        <p:spPr bwMode="auto">
          <a:xfrm>
            <a:off x="286603" y="1651380"/>
            <a:ext cx="8584442"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6" name="Gerade Verbindung 45"/>
          <p:cNvCxnSpPr/>
          <p:nvPr/>
        </p:nvCxnSpPr>
        <p:spPr bwMode="auto">
          <a:xfrm>
            <a:off x="286603" y="1189630"/>
            <a:ext cx="8584442"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53</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32381840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extLst>
              <p:ext uri="{D42A27DB-BD31-4B8C-83A1-F6EECF244321}">
                <p14:modId xmlns:p14="http://schemas.microsoft.com/office/powerpoint/2010/main" val="3113817968"/>
              </p:ext>
            </p:ext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368352" name="think-cell Folie" r:id="rId13" imgW="360" imgH="360" progId="TCLayout.ActiveDocument.1">
                  <p:embed/>
                </p:oleObj>
              </mc:Choice>
              <mc:Fallback>
                <p:oleObj name="think-cell Folie" r:id="rId13" imgW="360" imgH="360" progId="TCLayout.ActiveDocument.1">
                  <p:embed/>
                  <p:pic>
                    <p:nvPicPr>
                      <p:cNvPr id="0" name="Picture 129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2" hidden="1"/>
          <p:cNvSpPr/>
          <p:nvPr>
            <p:custDataLst>
              <p:tags r:id="rId3"/>
            </p:custDataLst>
          </p:nvPr>
        </p:nvSpPr>
        <p:spPr bwMode="auto">
          <a:xfrm>
            <a:off x="0" y="0"/>
            <a:ext cx="621750"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eaLnBrk="0" fontAlgn="base" hangingPunct="0">
              <a:spcBef>
                <a:spcPct val="0"/>
              </a:spcBef>
              <a:spcAft>
                <a:spcPct val="0"/>
              </a:spcAft>
            </a:pPr>
            <a:endParaRPr kumimoji="0" lang="de-DE" sz="1400" u="none" strike="noStrike" cap="none" normalizeH="0" smtClean="0">
              <a:ln>
                <a:noFill/>
              </a:ln>
              <a:solidFill>
                <a:schemeClr val="tx1"/>
              </a:solidFill>
              <a:effectLst/>
              <a:latin typeface="Arial"/>
              <a:sym typeface="Arial"/>
            </a:endParaRPr>
          </a:p>
        </p:txBody>
      </p:sp>
      <p:graphicFrame>
        <p:nvGraphicFramePr>
          <p:cNvPr id="2" name="Object 1"/>
          <p:cNvGraphicFramePr>
            <a:graphicFrameLocks/>
          </p:cNvGraphicFramePr>
          <p:nvPr>
            <p:custDataLst>
              <p:tags r:id="rId4"/>
            </p:custDataLst>
            <p:extLst>
              <p:ext uri="{D42A27DB-BD31-4B8C-83A1-F6EECF244321}">
                <p14:modId xmlns:p14="http://schemas.microsoft.com/office/powerpoint/2010/main" val="3475416576"/>
              </p:ext>
            </p:extLst>
          </p:nvPr>
        </p:nvGraphicFramePr>
        <p:xfrm>
          <a:off x="2476500" y="2552700"/>
          <a:ext cx="3895657" cy="2333715"/>
        </p:xfrm>
        <a:graphic>
          <a:graphicData uri="http://schemas.openxmlformats.org/presentationml/2006/ole">
            <mc:AlternateContent xmlns:mc="http://schemas.openxmlformats.org/markup-compatibility/2006">
              <mc:Choice xmlns:v="urn:schemas-microsoft-com:vml" Requires="v">
                <p:oleObj spid="_x0000_s1368353" name="Diagramm" r:id="rId15" imgW="3895657" imgH="2333715" progId="MSGraph.Chart.8">
                  <p:embed followColorScheme="full"/>
                </p:oleObj>
              </mc:Choice>
              <mc:Fallback>
                <p:oleObj name="Diagramm" r:id="rId15" imgW="3895657" imgH="2333715" progId="MSGraph.Chart.8">
                  <p:embed followColorScheme="full"/>
                  <p:pic>
                    <p:nvPicPr>
                      <p:cNvPr id="0" name="Picture 1299"/>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76500" y="2552700"/>
                        <a:ext cx="3895657" cy="233371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 name="Text Placeholder 39"/>
          <p:cNvSpPr>
            <a:spLocks noGrp="1"/>
          </p:cNvSpPr>
          <p:nvPr>
            <p:custDataLst>
              <p:tags r:id="rId5"/>
            </p:custDataLst>
          </p:nvPr>
        </p:nvSpPr>
        <p:spPr bwMode="gray">
          <a:xfrm>
            <a:off x="5376862" y="3162300"/>
            <a:ext cx="554037" cy="212725"/>
          </a:xfrm>
          <a:prstGeom prst="rect">
            <a:avLst/>
          </a:prstGeom>
          <a:noFill/>
          <a:extLst>
            <a:ext uri="{909E8E84-426E-40DD-AFC4-6F175D3DCCD1}">
              <a14:hiddenFill xmlns:a14="http://schemas.microsoft.com/office/drawing/2010/main">
                <a:solidFill>
                  <a:scrgbClr r="0" g="0" b="0"/>
                </a:solidFill>
              </a14:hiddenFill>
            </a:ext>
          </a:extLst>
        </p:spPr>
        <p:txBody>
          <a:bodyPr wrap="none" lIns="25400" tIns="0" rIns="25400" bIns="0" anchor="b"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FD9FF5EF-8DB4-4A79-9318-5903B92EB0C5}" type="datetime'''''''1''''''''''''''''''''7,''0'''''''''''''''''''''''">
              <a:rPr lang="en-US">
                <a:ea typeface="+mn-ea"/>
                <a:cs typeface="+mn-cs"/>
              </a:rPr>
              <a:pPr marL="0" indent="0" algn="ctr">
                <a:spcBef>
                  <a:spcPct val="0"/>
                </a:spcBef>
                <a:buNone/>
              </a:pPr>
              <a:t>17,0</a:t>
            </a:fld>
            <a:r>
              <a:rPr lang="en-US" smtClean="0">
                <a:ea typeface="+mn-ea"/>
                <a:cs typeface="+mn-cs"/>
                <a:sym typeface="+mn-lt"/>
              </a:rPr>
              <a:t>%</a:t>
            </a:r>
            <a:endParaRPr lang="de-DE" dirty="0">
              <a:ea typeface="+mn-ea"/>
              <a:cs typeface="+mn-cs"/>
              <a:sym typeface="+mn-lt"/>
            </a:endParaRPr>
          </a:p>
        </p:txBody>
      </p:sp>
      <p:sp>
        <p:nvSpPr>
          <p:cNvPr id="20" name="Text Placeholder 13"/>
          <p:cNvSpPr>
            <a:spLocks noGrp="1"/>
          </p:cNvSpPr>
          <p:nvPr>
            <p:custDataLst>
              <p:tags r:id="rId6"/>
            </p:custDataLst>
          </p:nvPr>
        </p:nvSpPr>
        <p:spPr bwMode="auto">
          <a:xfrm>
            <a:off x="4068762" y="4953000"/>
            <a:ext cx="722312" cy="4254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r>
              <a:rPr lang="en-US" dirty="0" err="1" smtClean="0">
                <a:ea typeface="+mn-ea"/>
                <a:cs typeface="+mn-cs"/>
                <a:sym typeface="+mn-lt"/>
              </a:rPr>
              <a:t>Frühe</a:t>
            </a:r>
            <a:r>
              <a:rPr lang="en-US" dirty="0" smtClean="0">
                <a:ea typeface="+mn-ea"/>
                <a:cs typeface="+mn-cs"/>
                <a:sym typeface="+mn-lt"/>
              </a:rPr>
              <a:t> </a:t>
            </a:r>
            <a:r>
              <a:rPr lang="en-US" dirty="0" err="1" smtClean="0">
                <a:ea typeface="+mn-ea"/>
                <a:cs typeface="+mn-cs"/>
                <a:sym typeface="+mn-lt"/>
              </a:rPr>
              <a:t>Verfolger</a:t>
            </a:r>
            <a:endParaRPr lang="de-DE" dirty="0">
              <a:ea typeface="+mn-ea"/>
              <a:cs typeface="+mn-cs"/>
              <a:sym typeface="+mn-lt"/>
            </a:endParaRPr>
          </a:p>
        </p:txBody>
      </p:sp>
      <p:sp>
        <p:nvSpPr>
          <p:cNvPr id="45" name="Text Placeholder 38"/>
          <p:cNvSpPr>
            <a:spLocks noGrp="1"/>
          </p:cNvSpPr>
          <p:nvPr>
            <p:custDataLst>
              <p:tags r:id="rId7"/>
            </p:custDataLst>
          </p:nvPr>
        </p:nvSpPr>
        <p:spPr bwMode="gray">
          <a:xfrm>
            <a:off x="4152900" y="2809875"/>
            <a:ext cx="554037" cy="212725"/>
          </a:xfrm>
          <a:prstGeom prst="rect">
            <a:avLst/>
          </a:prstGeom>
          <a:noFill/>
          <a:extLst>
            <a:ext uri="{909E8E84-426E-40DD-AFC4-6F175D3DCCD1}">
              <a14:hiddenFill xmlns:a14="http://schemas.microsoft.com/office/drawing/2010/main">
                <a:solidFill>
                  <a:scrgbClr r="0" g="0" b="0"/>
                </a:solidFill>
              </a14:hiddenFill>
            </a:ext>
          </a:extLst>
        </p:spPr>
        <p:txBody>
          <a:bodyPr wrap="none" lIns="25400" tIns="0" rIns="25400" bIns="0" anchor="b"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F6C73694-FA37-41AD-B79D-1D8D10E96BD0}" type="datetime'2''''''''1'',3'''''''''''''''''''''''''''''''''''''''">
              <a:rPr lang="en-US">
                <a:ea typeface="+mn-ea"/>
                <a:cs typeface="+mn-cs"/>
              </a:rPr>
              <a:pPr marL="0" indent="0" algn="ctr">
                <a:spcBef>
                  <a:spcPct val="0"/>
                </a:spcBef>
                <a:buNone/>
              </a:pPr>
              <a:t>21,3</a:t>
            </a:fld>
            <a:r>
              <a:rPr lang="en-US" smtClean="0">
                <a:ea typeface="+mn-ea"/>
                <a:cs typeface="+mn-cs"/>
                <a:sym typeface="+mn-lt"/>
              </a:rPr>
              <a:t>%</a:t>
            </a:r>
            <a:endParaRPr lang="de-DE" dirty="0">
              <a:ea typeface="+mn-ea"/>
              <a:cs typeface="+mn-cs"/>
              <a:sym typeface="+mn-lt"/>
            </a:endParaRPr>
          </a:p>
        </p:txBody>
      </p:sp>
      <p:sp>
        <p:nvSpPr>
          <p:cNvPr id="19" name="Text Placeholder 12"/>
          <p:cNvSpPr>
            <a:spLocks noGrp="1"/>
          </p:cNvSpPr>
          <p:nvPr>
            <p:custDataLst>
              <p:tags r:id="rId8"/>
            </p:custDataLst>
          </p:nvPr>
        </p:nvSpPr>
        <p:spPr bwMode="auto">
          <a:xfrm>
            <a:off x="2922587" y="4953000"/>
            <a:ext cx="565150" cy="2127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r>
              <a:rPr lang="en-US" dirty="0" err="1" smtClean="0">
                <a:ea typeface="+mn-ea"/>
                <a:cs typeface="+mn-cs"/>
                <a:sym typeface="+mn-lt"/>
              </a:rPr>
              <a:t>Pionier</a:t>
            </a:r>
            <a:endParaRPr lang="de-DE" dirty="0">
              <a:ea typeface="+mn-ea"/>
              <a:cs typeface="+mn-cs"/>
              <a:sym typeface="+mn-lt"/>
            </a:endParaRPr>
          </a:p>
        </p:txBody>
      </p:sp>
      <p:sp>
        <p:nvSpPr>
          <p:cNvPr id="44" name="Text Placeholder 37"/>
          <p:cNvSpPr>
            <a:spLocks noGrp="1"/>
          </p:cNvSpPr>
          <p:nvPr>
            <p:custDataLst>
              <p:tags r:id="rId9"/>
            </p:custDataLst>
          </p:nvPr>
        </p:nvSpPr>
        <p:spPr bwMode="gray">
          <a:xfrm>
            <a:off x="2928937" y="2686050"/>
            <a:ext cx="554037" cy="212725"/>
          </a:xfrm>
          <a:prstGeom prst="rect">
            <a:avLst/>
          </a:prstGeom>
          <a:noFill/>
          <a:extLst>
            <a:ext uri="{909E8E84-426E-40DD-AFC4-6F175D3DCCD1}">
              <a14:hiddenFill xmlns:a14="http://schemas.microsoft.com/office/drawing/2010/main">
                <a:solidFill>
                  <a:scrgbClr r="0" g="0" b="0"/>
                </a:solidFill>
              </a14:hiddenFill>
            </a:ext>
          </a:extLst>
        </p:spPr>
        <p:txBody>
          <a:bodyPr wrap="none" lIns="25400" tIns="0" rIns="25400" bIns="0" anchor="b"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fld id="{E9A77325-81C9-43C7-A780-FFAB593F642A}" type="datetime'2''''''''''2'''''''''''''''''',''''''''''''''8'''''''''''">
              <a:rPr lang="en-US">
                <a:ea typeface="+mn-ea"/>
                <a:cs typeface="+mn-cs"/>
              </a:rPr>
              <a:pPr marL="0" indent="0" algn="ctr">
                <a:spcBef>
                  <a:spcPct val="0"/>
                </a:spcBef>
                <a:buNone/>
              </a:pPr>
              <a:t>22,8</a:t>
            </a:fld>
            <a:r>
              <a:rPr lang="en-US" smtClean="0">
                <a:ea typeface="+mn-ea"/>
                <a:cs typeface="+mn-cs"/>
                <a:sym typeface="+mn-lt"/>
              </a:rPr>
              <a:t>%</a:t>
            </a:r>
            <a:endParaRPr lang="de-DE" dirty="0">
              <a:ea typeface="+mn-ea"/>
              <a:cs typeface="+mn-cs"/>
              <a:sym typeface="+mn-lt"/>
            </a:endParaRPr>
          </a:p>
        </p:txBody>
      </p:sp>
      <p:sp>
        <p:nvSpPr>
          <p:cNvPr id="43" name="Text Placeholder 36"/>
          <p:cNvSpPr>
            <a:spLocks noGrp="1"/>
          </p:cNvSpPr>
          <p:nvPr>
            <p:custDataLst>
              <p:tags r:id="rId10"/>
            </p:custDataLst>
          </p:nvPr>
        </p:nvSpPr>
        <p:spPr bwMode="auto">
          <a:xfrm>
            <a:off x="4411662" y="5519737"/>
            <a:ext cx="1860550" cy="192087"/>
          </a:xfrm>
          <a:prstGeom prst="rect">
            <a:avLst/>
          </a:prstGeom>
          <a:noFill/>
          <a:extLst>
            <a:ext uri="{909E8E84-426E-40DD-AFC4-6F175D3DCCD1}">
              <a14:hiddenFill xmlns:a14="http://schemas.microsoft.com/office/drawing/2010/main">
                <a:solidFill>
                  <a:scrgbClr r="0" g="0" b="0"/>
                </a:solidFill>
              </a14:hiddenFill>
            </a:ext>
          </a:extLst>
        </p:spPr>
        <p:txBody>
          <a:bodyPr wrap="non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r">
              <a:lnSpc>
                <a:spcPct val="90000"/>
              </a:lnSpc>
              <a:spcBef>
                <a:spcPct val="0"/>
              </a:spcBef>
              <a:buNone/>
            </a:pPr>
            <a:r>
              <a:rPr lang="en-US" b="1" dirty="0" err="1" smtClean="0">
                <a:ea typeface="+mn-ea"/>
                <a:cs typeface="+mn-cs"/>
                <a:sym typeface="+mn-lt"/>
              </a:rPr>
              <a:t>Markteintrittsstrategie</a:t>
            </a:r>
            <a:endParaRPr lang="de-DE" dirty="0">
              <a:solidFill>
                <a:srgbClr val="808080"/>
              </a:solidFill>
              <a:ea typeface="+mn-ea"/>
              <a:cs typeface="+mn-cs"/>
              <a:sym typeface="+mn-lt"/>
            </a:endParaRPr>
          </a:p>
        </p:txBody>
      </p:sp>
      <p:sp>
        <p:nvSpPr>
          <p:cNvPr id="21" name="Text Placeholder 15"/>
          <p:cNvSpPr>
            <a:spLocks noGrp="1"/>
          </p:cNvSpPr>
          <p:nvPr>
            <p:custDataLst>
              <p:tags r:id="rId11"/>
            </p:custDataLst>
          </p:nvPr>
        </p:nvSpPr>
        <p:spPr bwMode="auto">
          <a:xfrm>
            <a:off x="5292725" y="4953000"/>
            <a:ext cx="722312" cy="4254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None/>
            </a:pPr>
            <a:r>
              <a:rPr lang="en-US" dirty="0" err="1" smtClean="0">
                <a:ea typeface="+mn-ea"/>
                <a:cs typeface="+mn-cs"/>
                <a:sym typeface="+mn-lt"/>
              </a:rPr>
              <a:t>Späte</a:t>
            </a:r>
            <a:r>
              <a:rPr lang="en-US" dirty="0" smtClean="0">
                <a:ea typeface="+mn-ea"/>
                <a:cs typeface="+mn-cs"/>
                <a:sym typeface="+mn-lt"/>
              </a:rPr>
              <a:t> </a:t>
            </a:r>
            <a:r>
              <a:rPr lang="en-US" dirty="0" err="1" smtClean="0">
                <a:ea typeface="+mn-ea"/>
                <a:cs typeface="+mn-cs"/>
                <a:sym typeface="+mn-lt"/>
              </a:rPr>
              <a:t>Verfolger</a:t>
            </a:r>
            <a:endParaRPr lang="de-DE" dirty="0">
              <a:ea typeface="+mn-ea"/>
              <a:cs typeface="+mn-cs"/>
              <a:sym typeface="+mn-lt"/>
            </a:endParaRPr>
          </a:p>
        </p:txBody>
      </p:sp>
      <p:sp>
        <p:nvSpPr>
          <p:cNvPr id="16" name="Textfeld 19"/>
          <p:cNvSpPr txBox="1"/>
          <p:nvPr/>
        </p:nvSpPr>
        <p:spPr>
          <a:xfrm>
            <a:off x="1160060" y="1593850"/>
            <a:ext cx="2744311" cy="954107"/>
          </a:xfrm>
          <a:prstGeom prst="rect">
            <a:avLst/>
          </a:prstGeom>
          <a:noFill/>
        </p:spPr>
        <p:txBody>
          <a:bodyPr wrap="square" rtlCol="0">
            <a:spAutoFit/>
          </a:bodyPr>
          <a:lstStyle/>
          <a:p>
            <a:pPr algn="ctr"/>
            <a:r>
              <a:rPr lang="de-DE" sz="1400" b="1" dirty="0" smtClean="0"/>
              <a:t>Durchschnittlicher</a:t>
            </a:r>
            <a:endParaRPr lang="de-DE" sz="1400" b="1" dirty="0"/>
          </a:p>
          <a:p>
            <a:pPr algn="ctr"/>
            <a:r>
              <a:rPr lang="de-DE" sz="1400" b="1" dirty="0"/>
              <a:t>Return on Investment </a:t>
            </a:r>
          </a:p>
          <a:p>
            <a:pPr algn="ctr"/>
            <a:r>
              <a:rPr lang="de-DE" sz="1400" b="1" dirty="0"/>
              <a:t>über mehrere </a:t>
            </a:r>
            <a:r>
              <a:rPr lang="de-DE" sz="1400" b="1" dirty="0" smtClean="0"/>
              <a:t>Jahre </a:t>
            </a:r>
            <a:br>
              <a:rPr lang="de-DE" sz="1400" b="1" dirty="0" smtClean="0"/>
            </a:br>
            <a:r>
              <a:rPr lang="de-DE" sz="1400" dirty="0" smtClean="0"/>
              <a:t>(in Prozent)</a:t>
            </a:r>
            <a:endParaRPr lang="de-DE" sz="1400" dirty="0"/>
          </a:p>
        </p:txBody>
      </p:sp>
      <p:sp>
        <p:nvSpPr>
          <p:cNvPr id="15" name="Textfeld 1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Empirische Studien zeigen, dass sich im Schnitt First-</a:t>
            </a:r>
            <a:r>
              <a:rPr lang="de-DE" sz="1600" b="1" dirty="0" err="1" smtClean="0">
                <a:solidFill>
                  <a:srgbClr val="002060"/>
                </a:solidFill>
              </a:rPr>
              <a:t>Mover</a:t>
            </a:r>
            <a:r>
              <a:rPr lang="de-DE" sz="1600" b="1" dirty="0" smtClean="0">
                <a:solidFill>
                  <a:srgbClr val="002060"/>
                </a:solidFill>
              </a:rPr>
              <a:t>-Strategien für das Unternehmen auszahlen</a:t>
            </a:r>
            <a:endParaRPr lang="de-DE" sz="1600" b="1" dirty="0">
              <a:solidFill>
                <a:srgbClr val="002060"/>
              </a:solidFill>
            </a:endParaRPr>
          </a:p>
        </p:txBody>
      </p:sp>
      <p:sp>
        <p:nvSpPr>
          <p:cNvPr id="17" name="Textfeld 16"/>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18" name="Rectangle 1"/>
          <p:cNvSpPr>
            <a:spLocks noChangeArrowheads="1"/>
          </p:cNvSpPr>
          <p:nvPr/>
        </p:nvSpPr>
        <p:spPr bwMode="auto">
          <a:xfrm>
            <a:off x="369887" y="6337352"/>
            <a:ext cx="1822935"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err="1" smtClean="0">
                <a:solidFill>
                  <a:schemeClr val="bg1">
                    <a:lumMod val="50000"/>
                  </a:schemeClr>
                </a:solidFill>
              </a:rPr>
              <a:t>Hungenberg</a:t>
            </a:r>
            <a:r>
              <a:rPr lang="de-DE" sz="1050" dirty="0" smtClean="0">
                <a:solidFill>
                  <a:schemeClr val="bg1">
                    <a:lumMod val="50000"/>
                  </a:schemeClr>
                </a:solidFill>
              </a:rPr>
              <a:t> </a:t>
            </a:r>
            <a:r>
              <a:rPr lang="de-DE" sz="1050" dirty="0">
                <a:solidFill>
                  <a:schemeClr val="bg1">
                    <a:lumMod val="50000"/>
                  </a:schemeClr>
                </a:solidFill>
              </a:rPr>
              <a:t>(</a:t>
            </a:r>
            <a:r>
              <a:rPr lang="de-DE" sz="1050" dirty="0" smtClean="0">
                <a:solidFill>
                  <a:schemeClr val="bg1">
                    <a:lumMod val="50000"/>
                  </a:schemeClr>
                </a:solidFill>
              </a:rPr>
              <a:t>2012)</a:t>
            </a:r>
            <a:endParaRPr lang="de-DE" sz="1050" dirty="0">
              <a:solidFill>
                <a:schemeClr val="bg1">
                  <a:lumMod val="50000"/>
                </a:schemeClr>
              </a:solidFill>
            </a:endParaRPr>
          </a:p>
        </p:txBody>
      </p:sp>
      <p:sp>
        <p:nvSpPr>
          <p:cNvPr id="22"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54</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613742744"/>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2672748" y="1926168"/>
            <a:ext cx="5568287" cy="280800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Sind risikobereite Unternehmen erfolgreicher?</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55</a:t>
            </a:fld>
            <a:r>
              <a:rPr lang="de-DE" sz="1050" dirty="0" smtClean="0">
                <a:solidFill>
                  <a:prstClr val="black">
                    <a:tint val="75000"/>
                  </a:prstClr>
                </a:solidFill>
              </a:rPr>
              <a:t> -</a:t>
            </a:r>
            <a:endParaRPr lang="de-DE" sz="1050" dirty="0">
              <a:solidFill>
                <a:prstClr val="black">
                  <a:tint val="75000"/>
                </a:prstClr>
              </a:solidFill>
            </a:endParaRPr>
          </a:p>
        </p:txBody>
      </p:sp>
      <p:sp>
        <p:nvSpPr>
          <p:cNvPr id="4" name="Textfeld 3"/>
          <p:cNvSpPr txBox="1"/>
          <p:nvPr/>
        </p:nvSpPr>
        <p:spPr>
          <a:xfrm>
            <a:off x="4792980" y="2523296"/>
            <a:ext cx="2797780" cy="1754326"/>
          </a:xfrm>
          <a:prstGeom prst="rect">
            <a:avLst/>
          </a:prstGeom>
          <a:noFill/>
        </p:spPr>
        <p:txBody>
          <a:bodyPr wrap="square" rtlCol="0">
            <a:spAutoFit/>
          </a:bodyPr>
          <a:lstStyle/>
          <a:p>
            <a:pPr marL="342900" indent="-342900">
              <a:spcAft>
                <a:spcPts val="600"/>
              </a:spcAft>
              <a:buFont typeface="Symbol" panose="05050102010706020507" pitchFamily="18" charset="2"/>
              <a:buChar char="-"/>
            </a:pPr>
            <a:r>
              <a:rPr lang="de-DE" sz="1400" dirty="0" smtClean="0"/>
              <a:t>Varianz des Unternehmens-erfolgs nimmt zu</a:t>
            </a:r>
          </a:p>
          <a:p>
            <a:pPr marL="342900" indent="-342900">
              <a:spcAft>
                <a:spcPts val="600"/>
              </a:spcAft>
              <a:buFont typeface="Symbol" panose="05050102010706020507" pitchFamily="18" charset="2"/>
              <a:buChar char="-"/>
            </a:pPr>
            <a:r>
              <a:rPr lang="de-DE" sz="1400" b="1" u="sng" dirty="0" smtClean="0"/>
              <a:t>Aber</a:t>
            </a:r>
            <a:r>
              <a:rPr lang="de-DE" sz="1400" b="1" dirty="0" smtClean="0"/>
              <a:t>: </a:t>
            </a:r>
            <a:r>
              <a:rPr lang="de-DE" sz="1400" dirty="0" smtClean="0"/>
              <a:t>„Erfolg“ von risikobereitem Verhalten hängt von Zielsetzung und weiteren Aktivitäten ab </a:t>
            </a:r>
          </a:p>
          <a:p>
            <a:pPr marL="342900" indent="-342900">
              <a:buFont typeface="+mj-lt"/>
              <a:buAutoNum type="arabicPeriod"/>
            </a:pPr>
            <a:endParaRPr lang="de-DE" sz="1400" dirty="0"/>
          </a:p>
        </p:txBody>
      </p:sp>
      <p:sp>
        <p:nvSpPr>
          <p:cNvPr id="3" name="Richtungspfeil 2"/>
          <p:cNvSpPr/>
          <p:nvPr/>
        </p:nvSpPr>
        <p:spPr bwMode="auto">
          <a:xfrm>
            <a:off x="897351" y="1926168"/>
            <a:ext cx="3846099" cy="2805852"/>
          </a:xfrm>
          <a:prstGeom prst="homePlate">
            <a:avLst>
              <a:gd name="adj" fmla="val 12252"/>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6" name="Textfeld 5"/>
          <p:cNvSpPr txBox="1"/>
          <p:nvPr/>
        </p:nvSpPr>
        <p:spPr>
          <a:xfrm>
            <a:off x="988791" y="2523296"/>
            <a:ext cx="3385834" cy="1969770"/>
          </a:xfrm>
          <a:prstGeom prst="rect">
            <a:avLst/>
          </a:prstGeom>
          <a:noFill/>
        </p:spPr>
        <p:txBody>
          <a:bodyPr wrap="square" rtlCol="0">
            <a:spAutoFit/>
          </a:bodyPr>
          <a:lstStyle/>
          <a:p>
            <a:pPr marL="285750" indent="-285750">
              <a:spcAft>
                <a:spcPts val="600"/>
              </a:spcAft>
              <a:buFont typeface="Symbol" panose="05050102010706020507" pitchFamily="18" charset="2"/>
              <a:buChar char="-"/>
            </a:pPr>
            <a:r>
              <a:rPr lang="de-DE" sz="1400" dirty="0" smtClean="0"/>
              <a:t>Nutzen Gelegenheiten, auch wenn Erfolg in der Zukunft unklar ist</a:t>
            </a:r>
            <a:endParaRPr lang="de-DE" sz="1400" dirty="0"/>
          </a:p>
          <a:p>
            <a:pPr marL="285750" indent="-285750">
              <a:spcAft>
                <a:spcPts val="600"/>
              </a:spcAft>
              <a:buFont typeface="Symbol" panose="05050102010706020507" pitchFamily="18" charset="2"/>
              <a:buChar char="-"/>
            </a:pPr>
            <a:r>
              <a:rPr lang="de-DE" sz="1400" dirty="0" smtClean="0"/>
              <a:t>Investieren Ressourcen auch in innovative Aktivitäten, deren Machbarkeit nicht klar ist</a:t>
            </a:r>
            <a:endParaRPr lang="de-DE" sz="1400" dirty="0"/>
          </a:p>
          <a:p>
            <a:pPr marL="285750" indent="-285750">
              <a:spcAft>
                <a:spcPts val="600"/>
              </a:spcAft>
              <a:buFont typeface="Symbol" panose="05050102010706020507" pitchFamily="18" charset="2"/>
              <a:buChar char="-"/>
            </a:pPr>
            <a:r>
              <a:rPr lang="de-DE" sz="1400" dirty="0" smtClean="0"/>
              <a:t>Gehen davon aus, dass nur ein Teil der gestarteten Aktivitäten erfolgreich sein wird</a:t>
            </a:r>
          </a:p>
        </p:txBody>
      </p:sp>
      <p:sp>
        <p:nvSpPr>
          <p:cNvPr id="10" name="Textfeld 9"/>
          <p:cNvSpPr txBox="1"/>
          <p:nvPr/>
        </p:nvSpPr>
        <p:spPr>
          <a:xfrm>
            <a:off x="988791" y="2125980"/>
            <a:ext cx="3300647" cy="307777"/>
          </a:xfrm>
          <a:prstGeom prst="rect">
            <a:avLst/>
          </a:prstGeom>
          <a:noFill/>
        </p:spPr>
        <p:txBody>
          <a:bodyPr wrap="none" rtlCol="0">
            <a:spAutoFit/>
          </a:bodyPr>
          <a:lstStyle/>
          <a:p>
            <a:r>
              <a:rPr lang="de-DE" sz="1400" b="1" dirty="0" smtClean="0"/>
              <a:t>Was tun risikobereite Unternehmen?</a:t>
            </a:r>
            <a:endParaRPr lang="de-DE" sz="1400" b="1" dirty="0"/>
          </a:p>
        </p:txBody>
      </p:sp>
      <p:sp>
        <p:nvSpPr>
          <p:cNvPr id="11" name="Textfeld 10"/>
          <p:cNvSpPr txBox="1"/>
          <p:nvPr/>
        </p:nvSpPr>
        <p:spPr>
          <a:xfrm>
            <a:off x="4792980" y="2095500"/>
            <a:ext cx="3401380" cy="307777"/>
          </a:xfrm>
          <a:prstGeom prst="rect">
            <a:avLst/>
          </a:prstGeom>
          <a:noFill/>
        </p:spPr>
        <p:txBody>
          <a:bodyPr wrap="none" rtlCol="0">
            <a:spAutoFit/>
          </a:bodyPr>
          <a:lstStyle/>
          <a:p>
            <a:r>
              <a:rPr lang="de-DE" sz="1400" b="1" dirty="0" smtClean="0"/>
              <a:t>Was bewirkt risikobereites Verhalten?</a:t>
            </a:r>
            <a:endParaRPr lang="de-DE" sz="1400" b="1" dirty="0"/>
          </a:p>
        </p:txBody>
      </p:sp>
      <p:sp>
        <p:nvSpPr>
          <p:cNvPr id="13" name="Textfeld 12"/>
          <p:cNvSpPr txBox="1"/>
          <p:nvPr/>
        </p:nvSpPr>
        <p:spPr>
          <a:xfrm>
            <a:off x="217170" y="971550"/>
            <a:ext cx="4132863" cy="307777"/>
          </a:xfrm>
          <a:prstGeom prst="rect">
            <a:avLst/>
          </a:prstGeom>
          <a:noFill/>
        </p:spPr>
        <p:txBody>
          <a:bodyPr wrap="none" rtlCol="0">
            <a:spAutoFit/>
          </a:bodyPr>
          <a:lstStyle/>
          <a:p>
            <a:r>
              <a:rPr lang="de-DE" sz="1400" i="1" dirty="0">
                <a:solidFill>
                  <a:schemeClr val="bg1">
                    <a:lumMod val="50000"/>
                  </a:schemeClr>
                </a:solidFill>
              </a:rPr>
              <a:t>2.1 </a:t>
            </a:r>
            <a:r>
              <a:rPr lang="de-DE" sz="1400" i="1" dirty="0" smtClean="0">
                <a:solidFill>
                  <a:schemeClr val="bg1">
                    <a:lumMod val="50000"/>
                  </a:schemeClr>
                </a:solidFill>
              </a:rPr>
              <a:t>Dimensionen </a:t>
            </a:r>
            <a:r>
              <a:rPr lang="de-DE" sz="1400" i="1" dirty="0">
                <a:solidFill>
                  <a:schemeClr val="bg1">
                    <a:lumMod val="50000"/>
                  </a:schemeClr>
                </a:solidFill>
              </a:rPr>
              <a:t>von Corporate Entrepreneurship</a:t>
            </a:r>
          </a:p>
        </p:txBody>
      </p:sp>
      <p:sp>
        <p:nvSpPr>
          <p:cNvPr id="12" name="Rectangle 1"/>
          <p:cNvSpPr>
            <a:spLocks noChangeArrowheads="1"/>
          </p:cNvSpPr>
          <p:nvPr/>
        </p:nvSpPr>
        <p:spPr bwMode="auto">
          <a:xfrm>
            <a:off x="369887" y="6337352"/>
            <a:ext cx="140134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Miller (1983)</a:t>
            </a:r>
            <a:endParaRPr lang="de-DE" sz="1050" dirty="0">
              <a:solidFill>
                <a:schemeClr val="bg1">
                  <a:lumMod val="50000"/>
                </a:schemeClr>
              </a:solidFill>
            </a:endParaRPr>
          </a:p>
        </p:txBody>
      </p:sp>
    </p:spTree>
    <p:extLst>
      <p:ext uri="{BB962C8B-B14F-4D97-AF65-F5344CB8AC3E}">
        <p14:creationId xmlns:p14="http://schemas.microsoft.com/office/powerpoint/2010/main" val="59127701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12062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56</a:t>
            </a:fld>
            <a:r>
              <a:rPr lang="de-DE" sz="1050" dirty="0" smtClean="0">
                <a:solidFill>
                  <a:prstClr val="black">
                    <a:tint val="75000"/>
                  </a:prstClr>
                </a:solidFill>
              </a:rPr>
              <a:t> -</a:t>
            </a:r>
            <a:endParaRPr lang="de-DE" sz="1050" dirty="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270891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8"/>
          <p:cNvSpPr txBox="1">
            <a:spLocks noChangeAspect="1"/>
          </p:cNvSpPr>
          <p:nvPr/>
        </p:nvSpPr>
        <p:spPr>
          <a:xfrm>
            <a:off x="3367735" y="1965236"/>
            <a:ext cx="2704163" cy="738664"/>
          </a:xfrm>
          <a:prstGeom prst="rect">
            <a:avLst/>
          </a:prstGeom>
          <a:solidFill>
            <a:schemeClr val="accent2">
              <a:lumMod val="20000"/>
              <a:lumOff val="80000"/>
            </a:schemeClr>
          </a:solidFill>
          <a:ln w="12700">
            <a:solidFill>
              <a:schemeClr val="tx1"/>
            </a:solidFill>
          </a:ln>
        </p:spPr>
        <p:txBody>
          <a:bodyPr wrap="square" rtlCol="0" anchor="ctr">
            <a:spAutoFit/>
          </a:bodyPr>
          <a:lstStyle/>
          <a:p>
            <a:pPr algn="ctr"/>
            <a:r>
              <a:rPr lang="de-DE" sz="1400" dirty="0" smtClean="0">
                <a:solidFill>
                  <a:prstClr val="black"/>
                </a:solidFill>
                <a:latin typeface="Arial" panose="020B0604020202020204" pitchFamily="34" charset="0"/>
                <a:cs typeface="Arial" panose="020B0604020202020204" pitchFamily="34" charset="0"/>
              </a:rPr>
              <a:t>Fähigkeit zur </a:t>
            </a:r>
          </a:p>
          <a:p>
            <a:pPr algn="ctr"/>
            <a:r>
              <a:rPr lang="de-DE" sz="1400" dirty="0" smtClean="0">
                <a:solidFill>
                  <a:prstClr val="black"/>
                </a:solidFill>
                <a:latin typeface="Arial" panose="020B0604020202020204" pitchFamily="34" charset="0"/>
                <a:cs typeface="Arial" panose="020B0604020202020204" pitchFamily="34" charset="0"/>
              </a:rPr>
              <a:t>Identifikation </a:t>
            </a:r>
          </a:p>
          <a:p>
            <a:pPr algn="ctr"/>
            <a:r>
              <a:rPr lang="de-DE" sz="1400" dirty="0">
                <a:solidFill>
                  <a:prstClr val="black"/>
                </a:solidFill>
                <a:latin typeface="Arial" panose="020B0604020202020204" pitchFamily="34" charset="0"/>
                <a:cs typeface="Arial" panose="020B0604020202020204" pitchFamily="34" charset="0"/>
              </a:rPr>
              <a:t>v</a:t>
            </a:r>
            <a:r>
              <a:rPr lang="de-DE" sz="1400" dirty="0" smtClean="0">
                <a:solidFill>
                  <a:prstClr val="black"/>
                </a:solidFill>
                <a:latin typeface="Arial" panose="020B0604020202020204" pitchFamily="34" charset="0"/>
                <a:cs typeface="Arial" panose="020B0604020202020204" pitchFamily="34" charset="0"/>
              </a:rPr>
              <a:t>on Gelegenheiten</a:t>
            </a:r>
          </a:p>
        </p:txBody>
      </p:sp>
      <p:sp>
        <p:nvSpPr>
          <p:cNvPr id="20" name="Textfeld 19"/>
          <p:cNvSpPr txBox="1"/>
          <p:nvPr/>
        </p:nvSpPr>
        <p:spPr>
          <a:xfrm>
            <a:off x="3365604" y="2778313"/>
            <a:ext cx="2708424" cy="738664"/>
          </a:xfrm>
          <a:prstGeom prst="rect">
            <a:avLst/>
          </a:prstGeom>
          <a:solidFill>
            <a:schemeClr val="accent2">
              <a:lumMod val="20000"/>
              <a:lumOff val="80000"/>
            </a:schemeClr>
          </a:solidFill>
          <a:ln w="12700">
            <a:solidFill>
              <a:schemeClr val="tx1"/>
            </a:solidFill>
          </a:ln>
        </p:spPr>
        <p:txBody>
          <a:bodyPr wrap="square" rtlCol="0" anchor="ctr">
            <a:spAutoFit/>
          </a:bodyPr>
          <a:lstStyle/>
          <a:p>
            <a:pPr algn="ctr"/>
            <a:r>
              <a:rPr lang="de-DE" sz="1400" dirty="0" smtClean="0">
                <a:solidFill>
                  <a:prstClr val="black"/>
                </a:solidFill>
                <a:latin typeface="Arial" panose="020B0604020202020204" pitchFamily="34" charset="0"/>
                <a:cs typeface="Arial" panose="020B0604020202020204" pitchFamily="34" charset="0"/>
              </a:rPr>
              <a:t>Adressierung von </a:t>
            </a:r>
          </a:p>
          <a:p>
            <a:pPr algn="ctr"/>
            <a:r>
              <a:rPr lang="de-DE" sz="1400" dirty="0" err="1" smtClean="0">
                <a:solidFill>
                  <a:prstClr val="black"/>
                </a:solidFill>
                <a:latin typeface="Arial" panose="020B0604020202020204" pitchFamily="34" charset="0"/>
                <a:cs typeface="Arial" panose="020B0604020202020204" pitchFamily="34" charset="0"/>
              </a:rPr>
              <a:t>Premiumsegmenten</a:t>
            </a:r>
            <a:r>
              <a:rPr lang="de-DE" sz="1400" dirty="0" smtClean="0">
                <a:solidFill>
                  <a:prstClr val="black"/>
                </a:solidFill>
                <a:latin typeface="Arial" panose="020B0604020202020204" pitchFamily="34" charset="0"/>
                <a:cs typeface="Arial" panose="020B0604020202020204" pitchFamily="34" charset="0"/>
              </a:rPr>
              <a:t> mit hoher</a:t>
            </a:r>
          </a:p>
          <a:p>
            <a:pPr algn="ctr"/>
            <a:r>
              <a:rPr lang="de-DE" sz="1400" dirty="0" smtClean="0">
                <a:solidFill>
                  <a:prstClr val="black"/>
                </a:solidFill>
                <a:latin typeface="Arial" panose="020B0604020202020204" pitchFamily="34" charset="0"/>
                <a:cs typeface="Arial" panose="020B0604020202020204" pitchFamily="34" charset="0"/>
              </a:rPr>
              <a:t>Zahlungsbereitschaft </a:t>
            </a:r>
          </a:p>
        </p:txBody>
      </p:sp>
      <p:sp>
        <p:nvSpPr>
          <p:cNvPr id="21" name="Textfeld 20"/>
          <p:cNvSpPr txBox="1"/>
          <p:nvPr/>
        </p:nvSpPr>
        <p:spPr>
          <a:xfrm>
            <a:off x="3365948" y="3591390"/>
            <a:ext cx="2707736" cy="738664"/>
          </a:xfrm>
          <a:prstGeom prst="rect">
            <a:avLst/>
          </a:prstGeom>
          <a:solidFill>
            <a:schemeClr val="accent2">
              <a:lumMod val="20000"/>
              <a:lumOff val="80000"/>
            </a:schemeClr>
          </a:solidFill>
          <a:ln w="12700">
            <a:solidFill>
              <a:schemeClr val="tx1"/>
            </a:solidFill>
          </a:ln>
        </p:spPr>
        <p:txBody>
          <a:bodyPr wrap="square" rtlCol="0" anchor="ctr">
            <a:spAutoFit/>
          </a:bodyPr>
          <a:lstStyle/>
          <a:p>
            <a:pPr algn="ctr"/>
            <a:r>
              <a:rPr lang="de-DE" sz="1400" dirty="0" smtClean="0">
                <a:solidFill>
                  <a:prstClr val="black"/>
                </a:solidFill>
                <a:latin typeface="Arial" panose="020B0604020202020204" pitchFamily="34" charset="0"/>
                <a:cs typeface="Arial" panose="020B0604020202020204" pitchFamily="34" charset="0"/>
              </a:rPr>
              <a:t>Realisierung von </a:t>
            </a:r>
          </a:p>
          <a:p>
            <a:pPr algn="ctr"/>
            <a:r>
              <a:rPr lang="de-DE" sz="1400" dirty="0" smtClean="0">
                <a:solidFill>
                  <a:prstClr val="black"/>
                </a:solidFill>
                <a:latin typeface="Arial" panose="020B0604020202020204" pitchFamily="34" charset="0"/>
                <a:cs typeface="Arial" panose="020B0604020202020204" pitchFamily="34" charset="0"/>
              </a:rPr>
              <a:t>First-</a:t>
            </a:r>
            <a:r>
              <a:rPr lang="de-DE" sz="1400" dirty="0" err="1" smtClean="0">
                <a:solidFill>
                  <a:prstClr val="black"/>
                </a:solidFill>
                <a:latin typeface="Arial" panose="020B0604020202020204" pitchFamily="34" charset="0"/>
                <a:cs typeface="Arial" panose="020B0604020202020204" pitchFamily="34" charset="0"/>
              </a:rPr>
              <a:t>Mover</a:t>
            </a:r>
            <a:r>
              <a:rPr lang="de-DE" sz="1400" dirty="0" smtClean="0">
                <a:solidFill>
                  <a:prstClr val="black"/>
                </a:solidFill>
                <a:latin typeface="Arial" panose="020B0604020202020204" pitchFamily="34" charset="0"/>
                <a:cs typeface="Arial" panose="020B0604020202020204" pitchFamily="34" charset="0"/>
              </a:rPr>
              <a:t>-</a:t>
            </a:r>
          </a:p>
          <a:p>
            <a:pPr algn="ctr"/>
            <a:r>
              <a:rPr lang="de-DE" sz="1400" dirty="0" smtClean="0">
                <a:solidFill>
                  <a:prstClr val="black"/>
                </a:solidFill>
                <a:latin typeface="Arial" panose="020B0604020202020204" pitchFamily="34" charset="0"/>
                <a:cs typeface="Arial" panose="020B0604020202020204" pitchFamily="34" charset="0"/>
              </a:rPr>
              <a:t>Vorteilen</a:t>
            </a:r>
          </a:p>
        </p:txBody>
      </p:sp>
      <p:sp>
        <p:nvSpPr>
          <p:cNvPr id="22" name="Textfeld 21"/>
          <p:cNvSpPr txBox="1"/>
          <p:nvPr/>
        </p:nvSpPr>
        <p:spPr>
          <a:xfrm>
            <a:off x="3365948" y="4404466"/>
            <a:ext cx="2707736" cy="761894"/>
          </a:xfrm>
          <a:prstGeom prst="rect">
            <a:avLst/>
          </a:prstGeom>
          <a:solidFill>
            <a:schemeClr val="accent2">
              <a:lumMod val="20000"/>
              <a:lumOff val="80000"/>
            </a:schemeClr>
          </a:solidFill>
          <a:ln w="12700">
            <a:solidFill>
              <a:schemeClr val="tx1"/>
            </a:solidFill>
          </a:ln>
        </p:spPr>
        <p:txBody>
          <a:bodyPr wrap="square" rtlCol="0" anchor="ctr">
            <a:noAutofit/>
          </a:bodyPr>
          <a:lstStyle/>
          <a:p>
            <a:pPr algn="ctr"/>
            <a:r>
              <a:rPr lang="de-DE" sz="1400" dirty="0" smtClean="0">
                <a:solidFill>
                  <a:prstClr val="black"/>
                </a:solidFill>
                <a:latin typeface="Arial" panose="020B0604020202020204" pitchFamily="34" charset="0"/>
                <a:cs typeface="Arial" panose="020B0604020202020204" pitchFamily="34" charset="0"/>
              </a:rPr>
              <a:t>Bewunderung von </a:t>
            </a:r>
            <a:r>
              <a:rPr lang="de-DE" sz="1400" dirty="0" err="1" smtClean="0">
                <a:solidFill>
                  <a:prstClr val="black"/>
                </a:solidFill>
                <a:latin typeface="Arial" panose="020B0604020202020204" pitchFamily="34" charset="0"/>
                <a:cs typeface="Arial" panose="020B0604020202020204" pitchFamily="34" charset="0"/>
              </a:rPr>
              <a:t>Upstream</a:t>
            </a:r>
            <a:r>
              <a:rPr lang="de-DE" sz="1400" dirty="0" smtClean="0">
                <a:solidFill>
                  <a:prstClr val="black"/>
                </a:solidFill>
                <a:latin typeface="Arial" panose="020B0604020202020204" pitchFamily="34" charset="0"/>
                <a:cs typeface="Arial" panose="020B0604020202020204" pitchFamily="34" charset="0"/>
              </a:rPr>
              <a:t>-</a:t>
            </a:r>
          </a:p>
          <a:p>
            <a:pPr algn="ctr"/>
            <a:r>
              <a:rPr lang="de-DE" sz="1400" dirty="0" smtClean="0">
                <a:solidFill>
                  <a:prstClr val="black"/>
                </a:solidFill>
                <a:latin typeface="Arial" panose="020B0604020202020204" pitchFamily="34" charset="0"/>
                <a:cs typeface="Arial" panose="020B0604020202020204" pitchFamily="34" charset="0"/>
              </a:rPr>
              <a:t>und Downstream-Partnern</a:t>
            </a:r>
          </a:p>
        </p:txBody>
      </p:sp>
      <p:sp>
        <p:nvSpPr>
          <p:cNvPr id="23" name="Textfeld 22"/>
          <p:cNvSpPr txBox="1">
            <a:spLocks noChangeAspect="1"/>
          </p:cNvSpPr>
          <p:nvPr/>
        </p:nvSpPr>
        <p:spPr>
          <a:xfrm>
            <a:off x="843592" y="3108960"/>
            <a:ext cx="1792514" cy="777240"/>
          </a:xfrm>
          <a:prstGeom prst="rect">
            <a:avLst/>
          </a:prstGeom>
          <a:solidFill>
            <a:schemeClr val="accent2">
              <a:lumMod val="20000"/>
              <a:lumOff val="80000"/>
            </a:schemeClr>
          </a:solidFill>
          <a:ln w="12700">
            <a:solidFill>
              <a:schemeClr val="tx1"/>
            </a:solidFill>
          </a:ln>
        </p:spPr>
        <p:txBody>
          <a:bodyPr wrap="square" rtlCol="0" anchor="ctr">
            <a:noAutofit/>
          </a:bodyPr>
          <a:lstStyle/>
          <a:p>
            <a:pPr algn="ctr"/>
            <a:r>
              <a:rPr lang="de-DE" sz="1400" dirty="0" smtClean="0">
                <a:solidFill>
                  <a:prstClr val="black"/>
                </a:solidFill>
                <a:latin typeface="Arial" panose="020B0604020202020204" pitchFamily="34" charset="0"/>
                <a:cs typeface="Arial" panose="020B0604020202020204" pitchFamily="34" charset="0"/>
              </a:rPr>
              <a:t>Corporate </a:t>
            </a:r>
            <a:r>
              <a:rPr lang="de-DE" sz="1400" dirty="0" err="1" smtClean="0">
                <a:solidFill>
                  <a:prstClr val="black"/>
                </a:solidFill>
                <a:latin typeface="Arial" panose="020B0604020202020204" pitchFamily="34" charset="0"/>
                <a:cs typeface="Arial" panose="020B0604020202020204" pitchFamily="34" charset="0"/>
              </a:rPr>
              <a:t>Entrepreneurship</a:t>
            </a:r>
            <a:endParaRPr lang="de-DE" sz="1400" dirty="0" smtClean="0">
              <a:solidFill>
                <a:prstClr val="black"/>
              </a:solidFill>
              <a:latin typeface="Arial" panose="020B0604020202020204" pitchFamily="34" charset="0"/>
              <a:cs typeface="Arial" panose="020B0604020202020204" pitchFamily="34" charset="0"/>
            </a:endParaRPr>
          </a:p>
        </p:txBody>
      </p:sp>
      <p:sp>
        <p:nvSpPr>
          <p:cNvPr id="24" name="Textfeld 23"/>
          <p:cNvSpPr txBox="1">
            <a:spLocks noChangeAspect="1"/>
          </p:cNvSpPr>
          <p:nvPr/>
        </p:nvSpPr>
        <p:spPr>
          <a:xfrm>
            <a:off x="6697143" y="3002046"/>
            <a:ext cx="1486737" cy="1044000"/>
          </a:xfrm>
          <a:prstGeom prst="rect">
            <a:avLst/>
          </a:prstGeom>
          <a:solidFill>
            <a:schemeClr val="accent2">
              <a:lumMod val="20000"/>
              <a:lumOff val="80000"/>
            </a:schemeClr>
          </a:solidFill>
          <a:ln w="12700">
            <a:solidFill>
              <a:schemeClr val="tx1"/>
            </a:solidFill>
          </a:ln>
        </p:spPr>
        <p:txBody>
          <a:bodyPr wrap="square" rtlCol="0" anchor="ctr">
            <a:noAutofit/>
          </a:bodyPr>
          <a:lstStyle/>
          <a:p>
            <a:pPr algn="ctr"/>
            <a:r>
              <a:rPr lang="de-DE" sz="1400" dirty="0" smtClean="0">
                <a:solidFill>
                  <a:prstClr val="black"/>
                </a:solidFill>
                <a:latin typeface="Arial" panose="020B0604020202020204" pitchFamily="34" charset="0"/>
                <a:cs typeface="Arial" panose="020B0604020202020204" pitchFamily="34" charset="0"/>
              </a:rPr>
              <a:t>Unternehmens-erfolg</a:t>
            </a:r>
          </a:p>
        </p:txBody>
      </p:sp>
      <p:cxnSp>
        <p:nvCxnSpPr>
          <p:cNvPr id="25" name="Gerade Verbindung 24"/>
          <p:cNvCxnSpPr/>
          <p:nvPr/>
        </p:nvCxnSpPr>
        <p:spPr>
          <a:xfrm flipH="1">
            <a:off x="2988190" y="2394162"/>
            <a:ext cx="4527" cy="2353283"/>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6" name="Gerade Verbindung 25"/>
          <p:cNvCxnSpPr/>
          <p:nvPr/>
        </p:nvCxnSpPr>
        <p:spPr>
          <a:xfrm flipV="1">
            <a:off x="2988190" y="2389720"/>
            <a:ext cx="351350" cy="2721"/>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a:xfrm>
            <a:off x="2992717" y="3167224"/>
            <a:ext cx="339269" cy="0"/>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a:xfrm>
            <a:off x="2992717" y="3947579"/>
            <a:ext cx="340648" cy="0"/>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a:xfrm>
            <a:off x="2992717" y="4747445"/>
            <a:ext cx="339474" cy="1"/>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p:nvCxnSpPr>
        <p:spPr>
          <a:xfrm>
            <a:off x="6405453" y="3526978"/>
            <a:ext cx="297357" cy="0"/>
          </a:xfrm>
          <a:prstGeom prst="line">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Gerade Verbindung 31"/>
          <p:cNvCxnSpPr/>
          <p:nvPr/>
        </p:nvCxnSpPr>
        <p:spPr>
          <a:xfrm>
            <a:off x="6099216" y="2391115"/>
            <a:ext cx="296503"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p:nvCxnSpPr>
        <p:spPr>
          <a:xfrm>
            <a:off x="6100556" y="3167224"/>
            <a:ext cx="283288"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p:nvCxnSpPr>
        <p:spPr>
          <a:xfrm>
            <a:off x="6101495" y="3947579"/>
            <a:ext cx="298887"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a:xfrm>
            <a:off x="6100321" y="4747445"/>
            <a:ext cx="305132" cy="1"/>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a:xfrm>
            <a:off x="6395719" y="2391115"/>
            <a:ext cx="4663" cy="235633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8" name="Textfeld 3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Unternehmen, die unternehmerisch handeln, sind im Schnitt erfolgreicher als solche Unternehmen, die eher konservativ ausgerichtet sind</a:t>
            </a:r>
            <a:endParaRPr lang="de-DE" sz="1600" b="1" dirty="0">
              <a:solidFill>
                <a:srgbClr val="002060"/>
              </a:solidFill>
            </a:endParaRPr>
          </a:p>
        </p:txBody>
      </p:sp>
      <p:sp>
        <p:nvSpPr>
          <p:cNvPr id="39" name="Textfeld 38"/>
          <p:cNvSpPr txBox="1"/>
          <p:nvPr/>
        </p:nvSpPr>
        <p:spPr>
          <a:xfrm>
            <a:off x="217170" y="971550"/>
            <a:ext cx="4262705" cy="523220"/>
          </a:xfrm>
          <a:prstGeom prst="rect">
            <a:avLst/>
          </a:prstGeom>
          <a:noFill/>
        </p:spPr>
        <p:txBody>
          <a:bodyPr wrap="none" rtlCol="0">
            <a:spAutoFit/>
          </a:bodyPr>
          <a:lstStyle/>
          <a:p>
            <a:r>
              <a:rPr lang="de-DE" sz="1400" i="1" dirty="0">
                <a:solidFill>
                  <a:schemeClr val="bg1">
                    <a:lumMod val="50000"/>
                  </a:schemeClr>
                </a:solidFill>
              </a:rPr>
              <a:t>2.2 </a:t>
            </a:r>
            <a:r>
              <a:rPr lang="de-DE" sz="1400" i="1" dirty="0" smtClean="0">
                <a:solidFill>
                  <a:schemeClr val="bg1">
                    <a:lumMod val="50000"/>
                  </a:schemeClr>
                </a:solidFill>
              </a:rPr>
              <a:t>Erfolgswirkung </a:t>
            </a:r>
            <a:r>
              <a:rPr lang="de-DE" sz="1400" i="1" dirty="0">
                <a:solidFill>
                  <a:schemeClr val="bg1">
                    <a:lumMod val="50000"/>
                  </a:schemeClr>
                </a:solidFill>
              </a:rPr>
              <a:t>von Corporate Entrepreneurship</a:t>
            </a:r>
          </a:p>
          <a:p>
            <a:endParaRPr lang="de-DE" sz="1400" i="1" dirty="0">
              <a:solidFill>
                <a:schemeClr val="bg1">
                  <a:lumMod val="50000"/>
                </a:schemeClr>
              </a:solidFill>
            </a:endParaRPr>
          </a:p>
        </p:txBody>
      </p:sp>
      <p:sp>
        <p:nvSpPr>
          <p:cNvPr id="40" name="Rectangle 1"/>
          <p:cNvSpPr>
            <a:spLocks noChangeArrowheads="1"/>
          </p:cNvSpPr>
          <p:nvPr/>
        </p:nvSpPr>
        <p:spPr bwMode="auto">
          <a:xfrm>
            <a:off x="369887" y="6337352"/>
            <a:ext cx="3321743"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Eigene </a:t>
            </a:r>
            <a:r>
              <a:rPr lang="de-DE" sz="1050" dirty="0">
                <a:solidFill>
                  <a:schemeClr val="bg1">
                    <a:lumMod val="50000"/>
                  </a:schemeClr>
                </a:solidFill>
              </a:rPr>
              <a:t>Darstellung nach </a:t>
            </a:r>
            <a:r>
              <a:rPr lang="de-DE" sz="1050" dirty="0" err="1" smtClean="0">
                <a:solidFill>
                  <a:schemeClr val="bg1">
                    <a:lumMod val="50000"/>
                  </a:schemeClr>
                </a:solidFill>
              </a:rPr>
              <a:t>Stam</a:t>
            </a:r>
            <a:r>
              <a:rPr lang="de-DE" sz="1050" dirty="0">
                <a:solidFill>
                  <a:schemeClr val="bg1">
                    <a:lumMod val="50000"/>
                  </a:schemeClr>
                </a:solidFill>
              </a:rPr>
              <a:t>/</a:t>
            </a:r>
            <a:r>
              <a:rPr lang="de-DE" sz="1050" dirty="0" err="1" smtClean="0">
                <a:solidFill>
                  <a:schemeClr val="bg1">
                    <a:lumMod val="50000"/>
                  </a:schemeClr>
                </a:solidFill>
              </a:rPr>
              <a:t>Elfring</a:t>
            </a:r>
            <a:r>
              <a:rPr lang="de-DE" sz="1050" dirty="0" smtClean="0">
                <a:solidFill>
                  <a:schemeClr val="bg1">
                    <a:lumMod val="50000"/>
                  </a:schemeClr>
                </a:solidFill>
              </a:rPr>
              <a:t> </a:t>
            </a:r>
            <a:r>
              <a:rPr lang="de-DE" sz="1050" dirty="0">
                <a:solidFill>
                  <a:schemeClr val="bg1">
                    <a:lumMod val="50000"/>
                  </a:schemeClr>
                </a:solidFill>
              </a:rPr>
              <a:t>(2008</a:t>
            </a:r>
            <a:r>
              <a:rPr lang="de-DE" sz="1050" dirty="0" smtClean="0">
                <a:solidFill>
                  <a:schemeClr val="bg1">
                    <a:lumMod val="50000"/>
                  </a:schemeClr>
                </a:solidFill>
              </a:rPr>
              <a:t>)</a:t>
            </a:r>
            <a:endParaRPr lang="de-DE" sz="1050" dirty="0">
              <a:solidFill>
                <a:schemeClr val="bg1">
                  <a:lumMod val="50000"/>
                </a:schemeClr>
              </a:solidFill>
            </a:endParaRPr>
          </a:p>
        </p:txBody>
      </p:sp>
      <p:cxnSp>
        <p:nvCxnSpPr>
          <p:cNvPr id="52" name="Gerade Verbindung 51"/>
          <p:cNvCxnSpPr>
            <a:stCxn id="23" idx="3"/>
          </p:cNvCxnSpPr>
          <p:nvPr/>
        </p:nvCxnSpPr>
        <p:spPr bwMode="auto">
          <a:xfrm>
            <a:off x="2636106" y="3497580"/>
            <a:ext cx="347124"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0"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57</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1011712028"/>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3359943717"/>
              </p:ext>
            </p:ext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200611" name="think-cell Folie" r:id="rId4" imgW="360" imgH="360" progId="TCLayout.ActiveDocument.1">
                  <p:embed/>
                </p:oleObj>
              </mc:Choice>
              <mc:Fallback>
                <p:oleObj name="think-cell Folie" r:id="rId4" imgW="360" imgH="360" progId="TCLayout.ActiveDocument.1">
                  <p:embed/>
                  <p:pic>
                    <p:nvPicPr>
                      <p:cNvPr id="0" name="Picture 9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 name="Object 43"/>
          <p:cNvGraphicFramePr>
            <a:graphicFrameLocks/>
          </p:cNvGraphicFramePr>
          <p:nvPr>
            <p:extLst>
              <p:ext uri="{D42A27DB-BD31-4B8C-83A1-F6EECF244321}">
                <p14:modId xmlns:p14="http://schemas.microsoft.com/office/powerpoint/2010/main" val="80890590"/>
              </p:ext>
            </p:extLst>
          </p:nvPr>
        </p:nvGraphicFramePr>
        <p:xfrm>
          <a:off x="3982720" y="3575050"/>
          <a:ext cx="2965468" cy="812935"/>
        </p:xfrm>
        <a:graphic>
          <a:graphicData uri="http://schemas.openxmlformats.org/drawingml/2006/chart">
            <c:chart xmlns:c="http://schemas.openxmlformats.org/drawingml/2006/chart" xmlns:r="http://schemas.openxmlformats.org/officeDocument/2006/relationships" r:id="rId6"/>
          </a:graphicData>
        </a:graphic>
      </p:graphicFrame>
      <p:sp>
        <p:nvSpPr>
          <p:cNvPr id="27" name="Textfeld 4"/>
          <p:cNvSpPr txBox="1">
            <a:spLocks/>
          </p:cNvSpPr>
          <p:nvPr/>
        </p:nvSpPr>
        <p:spPr>
          <a:xfrm>
            <a:off x="2571814" y="2780938"/>
            <a:ext cx="1297500" cy="523220"/>
          </a:xfrm>
          <a:prstGeom prst="rect">
            <a:avLst/>
          </a:prstGeom>
          <a:noFill/>
          <a:ln w="6350">
            <a:noFill/>
          </a:ln>
        </p:spPr>
        <p:txBody>
          <a:bodyPr wrap="square" rtlCol="0">
            <a:spAutoFit/>
          </a:bodyPr>
          <a:lstStyle>
            <a:defPPr>
              <a:defRPr lang="de-DE"/>
            </a:defPPr>
            <a:lvl1pPr>
              <a:defRPr sz="1000">
                <a:latin typeface="Arial" panose="020B0604020202020204" pitchFamily="34" charset="0"/>
                <a:cs typeface="Arial" panose="020B0604020202020204" pitchFamily="34" charset="0"/>
              </a:defRPr>
            </a:lvl1pPr>
          </a:lstStyle>
          <a:p>
            <a:r>
              <a:rPr lang="en-US" sz="1400" dirty="0" err="1" smtClean="0"/>
              <a:t>Kleine</a:t>
            </a:r>
            <a:r>
              <a:rPr lang="en-US" sz="1400" dirty="0" smtClean="0"/>
              <a:t> </a:t>
            </a:r>
            <a:r>
              <a:rPr lang="en-US" sz="1400" dirty="0" err="1" smtClean="0"/>
              <a:t>Unternehmen</a:t>
            </a:r>
            <a:endParaRPr lang="de-DE" sz="1400" dirty="0">
              <a:solidFill>
                <a:prstClr val="black"/>
              </a:solidFill>
            </a:endParaRPr>
          </a:p>
        </p:txBody>
      </p:sp>
      <p:sp>
        <p:nvSpPr>
          <p:cNvPr id="28" name="Textfeld 4"/>
          <p:cNvSpPr txBox="1">
            <a:spLocks/>
          </p:cNvSpPr>
          <p:nvPr/>
        </p:nvSpPr>
        <p:spPr>
          <a:xfrm>
            <a:off x="2571814" y="3598108"/>
            <a:ext cx="1297500" cy="400110"/>
          </a:xfrm>
          <a:prstGeom prst="rect">
            <a:avLst/>
          </a:prstGeom>
          <a:noFill/>
          <a:ln w="6350">
            <a:noFill/>
          </a:ln>
        </p:spPr>
        <p:txBody>
          <a:bodyPr wrap="square" rtlCol="0">
            <a:noAutofit/>
          </a:bodyPr>
          <a:lstStyle>
            <a:defPPr>
              <a:defRPr lang="de-DE"/>
            </a:defPPr>
            <a:lvl1pPr>
              <a:defRPr sz="1000">
                <a:latin typeface="Arial" panose="020B0604020202020204" pitchFamily="34" charset="0"/>
                <a:cs typeface="Arial" panose="020B0604020202020204" pitchFamily="34" charset="0"/>
              </a:defRPr>
            </a:lvl1pPr>
          </a:lstStyle>
          <a:p>
            <a:r>
              <a:rPr lang="en-US" sz="1400" dirty="0"/>
              <a:t>Low-Tech-</a:t>
            </a:r>
            <a:r>
              <a:rPr lang="en-US" sz="1400" dirty="0" err="1"/>
              <a:t>Unternehmen</a:t>
            </a:r>
            <a:endParaRPr lang="de-DE" sz="1400" dirty="0">
              <a:solidFill>
                <a:prstClr val="black"/>
              </a:solidFill>
            </a:endParaRPr>
          </a:p>
        </p:txBody>
      </p:sp>
      <p:sp>
        <p:nvSpPr>
          <p:cNvPr id="29" name="Textfeld 4"/>
          <p:cNvSpPr txBox="1">
            <a:spLocks/>
          </p:cNvSpPr>
          <p:nvPr/>
        </p:nvSpPr>
        <p:spPr>
          <a:xfrm>
            <a:off x="7064439" y="2780938"/>
            <a:ext cx="1297500" cy="523220"/>
          </a:xfrm>
          <a:prstGeom prst="rect">
            <a:avLst/>
          </a:prstGeom>
          <a:noFill/>
          <a:ln w="6350">
            <a:noFill/>
          </a:ln>
        </p:spPr>
        <p:txBody>
          <a:bodyPr wrap="square" rtlCol="0">
            <a:spAutoFit/>
          </a:bodyPr>
          <a:lstStyle>
            <a:defPPr>
              <a:defRPr lang="de-DE"/>
            </a:defPPr>
            <a:lvl1pPr>
              <a:defRPr sz="1000">
                <a:latin typeface="Arial" panose="020B0604020202020204" pitchFamily="34" charset="0"/>
                <a:cs typeface="Arial" panose="020B0604020202020204" pitchFamily="34" charset="0"/>
              </a:defRPr>
            </a:lvl1pPr>
          </a:lstStyle>
          <a:p>
            <a:r>
              <a:rPr lang="en-US" sz="1400" dirty="0" err="1" smtClean="0"/>
              <a:t>Große</a:t>
            </a:r>
            <a:r>
              <a:rPr lang="en-US" sz="1400" dirty="0" smtClean="0"/>
              <a:t> </a:t>
            </a:r>
            <a:r>
              <a:rPr lang="en-US" sz="1400" dirty="0" err="1" smtClean="0"/>
              <a:t>Unternehmen</a:t>
            </a:r>
            <a:endParaRPr lang="de-DE" sz="1400" dirty="0">
              <a:solidFill>
                <a:prstClr val="black"/>
              </a:solidFill>
            </a:endParaRPr>
          </a:p>
        </p:txBody>
      </p:sp>
      <p:sp>
        <p:nvSpPr>
          <p:cNvPr id="30" name="Textfeld 4"/>
          <p:cNvSpPr txBox="1">
            <a:spLocks/>
          </p:cNvSpPr>
          <p:nvPr/>
        </p:nvSpPr>
        <p:spPr>
          <a:xfrm>
            <a:off x="7064439" y="3598108"/>
            <a:ext cx="1297500" cy="400110"/>
          </a:xfrm>
          <a:prstGeom prst="rect">
            <a:avLst/>
          </a:prstGeom>
          <a:noFill/>
          <a:ln w="6350">
            <a:noFill/>
          </a:ln>
        </p:spPr>
        <p:txBody>
          <a:bodyPr wrap="square" rtlCol="0">
            <a:noAutofit/>
          </a:bodyPr>
          <a:lstStyle>
            <a:defPPr>
              <a:defRPr lang="de-DE"/>
            </a:defPPr>
            <a:lvl1pPr>
              <a:defRPr sz="1000">
                <a:latin typeface="Arial" panose="020B0604020202020204" pitchFamily="34" charset="0"/>
                <a:cs typeface="Arial" panose="020B0604020202020204" pitchFamily="34" charset="0"/>
              </a:defRPr>
            </a:lvl1pPr>
          </a:lstStyle>
          <a:p>
            <a:r>
              <a:rPr lang="en-US" sz="1400" dirty="0" smtClean="0"/>
              <a:t>High-Tech-</a:t>
            </a:r>
            <a:r>
              <a:rPr lang="en-US" sz="1400" dirty="0" err="1" smtClean="0"/>
              <a:t>Unternehmen</a:t>
            </a:r>
            <a:endParaRPr lang="de-DE" sz="1400" dirty="0">
              <a:solidFill>
                <a:prstClr val="black"/>
              </a:solidFill>
            </a:endParaRPr>
          </a:p>
        </p:txBody>
      </p:sp>
      <p:sp>
        <p:nvSpPr>
          <p:cNvPr id="35" name="Textfeld 4"/>
          <p:cNvSpPr txBox="1"/>
          <p:nvPr/>
        </p:nvSpPr>
        <p:spPr>
          <a:xfrm>
            <a:off x="2595736" y="2058234"/>
            <a:ext cx="5622433" cy="523220"/>
          </a:xfrm>
          <a:prstGeom prst="rect">
            <a:avLst/>
          </a:prstGeom>
          <a:noFill/>
          <a:ln w="19050">
            <a:noFill/>
          </a:ln>
        </p:spPr>
        <p:txBody>
          <a:bodyPr wrap="square" rtlCol="0">
            <a:spAutoFit/>
          </a:bodyPr>
          <a:lstStyle>
            <a:defPPr>
              <a:defRPr lang="de-DE"/>
            </a:defPPr>
            <a:lvl1pPr>
              <a:defRPr sz="1000">
                <a:latin typeface="Arial" panose="020B0604020202020204" pitchFamily="34" charset="0"/>
                <a:cs typeface="Arial" panose="020B0604020202020204" pitchFamily="34" charset="0"/>
              </a:defRPr>
            </a:lvl1pPr>
          </a:lstStyle>
          <a:p>
            <a:pPr algn="ctr">
              <a:spcBef>
                <a:spcPct val="0"/>
              </a:spcBef>
              <a:spcAft>
                <a:spcPct val="0"/>
              </a:spcAft>
            </a:pPr>
            <a:r>
              <a:rPr lang="en-US" sz="1400" b="1" dirty="0" err="1"/>
              <a:t>Zusammenhang</a:t>
            </a:r>
            <a:r>
              <a:rPr lang="en-US" sz="1400" b="1" dirty="0"/>
              <a:t> von </a:t>
            </a:r>
            <a:r>
              <a:rPr lang="en-US" sz="1400" b="1" dirty="0" smtClean="0"/>
              <a:t>Corporate Entrepreneurship </a:t>
            </a:r>
            <a:r>
              <a:rPr lang="en-US" sz="1400" b="1" dirty="0"/>
              <a:t>und </a:t>
            </a:r>
            <a:r>
              <a:rPr lang="en-US" sz="1400" b="1" dirty="0" err="1" smtClean="0"/>
              <a:t>Unternehmenserfolg</a:t>
            </a:r>
            <a:endParaRPr lang="en-US" sz="1400" b="1" dirty="0"/>
          </a:p>
        </p:txBody>
      </p:sp>
      <p:sp>
        <p:nvSpPr>
          <p:cNvPr id="40" name="Textfeld 4"/>
          <p:cNvSpPr txBox="1">
            <a:spLocks/>
          </p:cNvSpPr>
          <p:nvPr/>
        </p:nvSpPr>
        <p:spPr>
          <a:xfrm>
            <a:off x="5932170" y="3710186"/>
            <a:ext cx="952881" cy="307777"/>
          </a:xfrm>
          <a:prstGeom prst="rect">
            <a:avLst/>
          </a:prstGeom>
          <a:noFill/>
          <a:ln w="6350">
            <a:noFill/>
          </a:ln>
        </p:spPr>
        <p:txBody>
          <a:bodyPr wrap="square" rtlCol="0">
            <a:spAutoFit/>
          </a:bodyPr>
          <a:lstStyle>
            <a:defPPr>
              <a:defRPr lang="de-DE"/>
            </a:defPPr>
            <a:lvl1pPr>
              <a:defRPr sz="1000">
                <a:latin typeface="Arial" panose="020B0604020202020204" pitchFamily="34" charset="0"/>
                <a:cs typeface="Arial" panose="020B0604020202020204" pitchFamily="34" charset="0"/>
              </a:defRPr>
            </a:lvl1pPr>
          </a:lstStyle>
          <a:p>
            <a:pPr algn="r"/>
            <a:r>
              <a:rPr lang="en-US" sz="1400" dirty="0" err="1" smtClean="0"/>
              <a:t>stärker</a:t>
            </a:r>
            <a:endParaRPr lang="de-DE" sz="1400" dirty="0">
              <a:solidFill>
                <a:prstClr val="black"/>
              </a:solidFill>
            </a:endParaRPr>
          </a:p>
        </p:txBody>
      </p:sp>
      <p:sp>
        <p:nvSpPr>
          <p:cNvPr id="42" name="Textfeld 4"/>
          <p:cNvSpPr txBox="1"/>
          <p:nvPr/>
        </p:nvSpPr>
        <p:spPr>
          <a:xfrm>
            <a:off x="468630" y="2780938"/>
            <a:ext cx="1943935" cy="523220"/>
          </a:xfrm>
          <a:prstGeom prst="rect">
            <a:avLst/>
          </a:prstGeom>
          <a:solidFill>
            <a:schemeClr val="accent2">
              <a:lumMod val="20000"/>
              <a:lumOff val="80000"/>
            </a:schemeClr>
          </a:solidFill>
          <a:ln w="3175">
            <a:noFill/>
          </a:ln>
        </p:spPr>
        <p:txBody>
          <a:bodyPr wrap="square" rtlCol="0">
            <a:spAutoFit/>
          </a:bodyPr>
          <a:lstStyle>
            <a:defPPr>
              <a:defRPr lang="de-DE"/>
            </a:defPPr>
            <a:lvl1pPr>
              <a:defRPr sz="1000">
                <a:latin typeface="Arial" panose="020B0604020202020204" pitchFamily="34" charset="0"/>
                <a:cs typeface="Arial" panose="020B0604020202020204" pitchFamily="34" charset="0"/>
              </a:defRPr>
            </a:lvl1pPr>
          </a:lstStyle>
          <a:p>
            <a:r>
              <a:rPr lang="en-US" sz="1400" b="1" dirty="0" err="1" smtClean="0"/>
              <a:t>Auswertung</a:t>
            </a:r>
            <a:r>
              <a:rPr lang="en-US" sz="1400" b="1" dirty="0" smtClean="0"/>
              <a:t> </a:t>
            </a:r>
            <a:r>
              <a:rPr lang="en-US" sz="1400" b="1" dirty="0" err="1" smtClean="0"/>
              <a:t>nach</a:t>
            </a:r>
            <a:r>
              <a:rPr lang="en-US" sz="1400" b="1" dirty="0" smtClean="0"/>
              <a:t> </a:t>
            </a:r>
            <a:r>
              <a:rPr lang="en-US" sz="1400" b="1" dirty="0" err="1" smtClean="0"/>
              <a:t>Unternehmensgröße</a:t>
            </a:r>
            <a:endParaRPr lang="de-DE" sz="1400" b="1" dirty="0">
              <a:solidFill>
                <a:prstClr val="black"/>
              </a:solidFill>
            </a:endParaRPr>
          </a:p>
        </p:txBody>
      </p:sp>
      <p:sp>
        <p:nvSpPr>
          <p:cNvPr id="43" name="Textfeld 4"/>
          <p:cNvSpPr txBox="1"/>
          <p:nvPr/>
        </p:nvSpPr>
        <p:spPr>
          <a:xfrm>
            <a:off x="470493" y="3619971"/>
            <a:ext cx="1930921" cy="523220"/>
          </a:xfrm>
          <a:prstGeom prst="rect">
            <a:avLst/>
          </a:prstGeom>
          <a:solidFill>
            <a:schemeClr val="accent2">
              <a:lumMod val="20000"/>
              <a:lumOff val="80000"/>
            </a:schemeClr>
          </a:solidFill>
          <a:ln w="3175">
            <a:noFill/>
          </a:ln>
        </p:spPr>
        <p:txBody>
          <a:bodyPr wrap="square" rtlCol="0">
            <a:spAutoFit/>
          </a:bodyPr>
          <a:lstStyle>
            <a:defPPr>
              <a:defRPr lang="de-DE"/>
            </a:defPPr>
            <a:lvl1pPr>
              <a:defRPr sz="1000">
                <a:latin typeface="Arial" panose="020B0604020202020204" pitchFamily="34" charset="0"/>
                <a:cs typeface="Arial" panose="020B0604020202020204" pitchFamily="34" charset="0"/>
              </a:defRPr>
            </a:lvl1pPr>
          </a:lstStyle>
          <a:p>
            <a:r>
              <a:rPr lang="en-US" sz="1400" b="1" dirty="0" err="1" smtClean="0"/>
              <a:t>Auswertung</a:t>
            </a:r>
            <a:r>
              <a:rPr lang="en-US" sz="1400" b="1" dirty="0" smtClean="0"/>
              <a:t> </a:t>
            </a:r>
            <a:r>
              <a:rPr lang="en-US" sz="1400" b="1" dirty="0" err="1"/>
              <a:t>nach</a:t>
            </a:r>
            <a:r>
              <a:rPr lang="en-US" sz="1400" b="1" dirty="0"/>
              <a:t> </a:t>
            </a:r>
            <a:r>
              <a:rPr lang="en-US" sz="1400" b="1" dirty="0" err="1" smtClean="0"/>
              <a:t>Technologiegrad</a:t>
            </a:r>
            <a:r>
              <a:rPr lang="en-US" sz="1400" b="1" dirty="0" smtClean="0"/>
              <a:t> </a:t>
            </a:r>
            <a:endParaRPr lang="de-DE" sz="1400" b="1" dirty="0"/>
          </a:p>
        </p:txBody>
      </p:sp>
      <p:cxnSp>
        <p:nvCxnSpPr>
          <p:cNvPr id="45" name="Gerade Verbindung 44"/>
          <p:cNvCxnSpPr/>
          <p:nvPr/>
        </p:nvCxnSpPr>
        <p:spPr bwMode="auto">
          <a:xfrm>
            <a:off x="2613287" y="2682704"/>
            <a:ext cx="5586761" cy="1"/>
          </a:xfrm>
          <a:prstGeom prst="line">
            <a:avLst/>
          </a:prstGeom>
          <a:solidFill>
            <a:schemeClr val="bg1"/>
          </a:solidFill>
          <a:ln w="9525" cap="flat" cmpd="sng" algn="ctr">
            <a:solidFill>
              <a:schemeClr val="tx1"/>
            </a:solidFill>
            <a:prstDash val="solid"/>
            <a:round/>
            <a:headEnd type="none" w="med" len="med"/>
            <a:tailEnd type="none" w="med" len="med"/>
          </a:ln>
          <a:effectLst/>
        </p:spPr>
      </p:cxnSp>
      <p:graphicFrame>
        <p:nvGraphicFramePr>
          <p:cNvPr id="4" name="Object 25"/>
          <p:cNvGraphicFramePr>
            <a:graphicFrameLocks/>
          </p:cNvGraphicFramePr>
          <p:nvPr>
            <p:extLst>
              <p:ext uri="{D42A27DB-BD31-4B8C-83A1-F6EECF244321}">
                <p14:modId xmlns:p14="http://schemas.microsoft.com/office/powerpoint/2010/main" val="3580852770"/>
              </p:ext>
            </p:extLst>
          </p:nvPr>
        </p:nvGraphicFramePr>
        <p:xfrm>
          <a:off x="3982720" y="2790190"/>
          <a:ext cx="2965468" cy="812935"/>
        </p:xfrm>
        <a:graphic>
          <a:graphicData uri="http://schemas.openxmlformats.org/drawingml/2006/chart">
            <c:chart xmlns:c="http://schemas.openxmlformats.org/drawingml/2006/chart" xmlns:r="http://schemas.openxmlformats.org/officeDocument/2006/relationships" r:id="rId7"/>
          </a:graphicData>
        </a:graphic>
      </p:graphicFrame>
      <p:sp>
        <p:nvSpPr>
          <p:cNvPr id="41" name="Textfeld 4"/>
          <p:cNvSpPr txBox="1">
            <a:spLocks/>
          </p:cNvSpPr>
          <p:nvPr/>
        </p:nvSpPr>
        <p:spPr>
          <a:xfrm>
            <a:off x="4013800" y="2941372"/>
            <a:ext cx="1015399" cy="307777"/>
          </a:xfrm>
          <a:prstGeom prst="rect">
            <a:avLst/>
          </a:prstGeom>
          <a:noFill/>
          <a:ln w="6350">
            <a:noFill/>
          </a:ln>
        </p:spPr>
        <p:txBody>
          <a:bodyPr wrap="square" rtlCol="0">
            <a:spAutoFit/>
          </a:bodyPr>
          <a:lstStyle>
            <a:defPPr>
              <a:defRPr lang="de-DE"/>
            </a:defPPr>
            <a:lvl1pPr>
              <a:defRPr sz="1000">
                <a:latin typeface="Arial" panose="020B0604020202020204" pitchFamily="34" charset="0"/>
                <a:cs typeface="Arial" panose="020B0604020202020204" pitchFamily="34" charset="0"/>
              </a:defRPr>
            </a:lvl1pPr>
          </a:lstStyle>
          <a:p>
            <a:r>
              <a:rPr lang="en-US" sz="1400" dirty="0" err="1" smtClean="0"/>
              <a:t>stärker</a:t>
            </a:r>
            <a:endParaRPr lang="de-DE" sz="1400" dirty="0">
              <a:solidFill>
                <a:prstClr val="black"/>
              </a:solidFill>
            </a:endParaRPr>
          </a:p>
        </p:txBody>
      </p:sp>
      <p:sp>
        <p:nvSpPr>
          <p:cNvPr id="19" name="Textfeld 18"/>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Corporate </a:t>
            </a:r>
            <a:r>
              <a:rPr lang="de-DE" sz="1600" b="1" dirty="0" err="1" smtClean="0">
                <a:solidFill>
                  <a:srgbClr val="002060"/>
                </a:solidFill>
              </a:rPr>
              <a:t>Entrepreneurship</a:t>
            </a:r>
            <a:r>
              <a:rPr lang="de-DE" sz="1600" b="1" dirty="0" smtClean="0">
                <a:solidFill>
                  <a:srgbClr val="002060"/>
                </a:solidFill>
              </a:rPr>
              <a:t> wirkt insbesondere für kleine Unternehmen und in High-Tech-Umfeldern auf den Unternehmenserfolg</a:t>
            </a:r>
            <a:endParaRPr lang="de-DE" sz="1600" b="1" dirty="0">
              <a:solidFill>
                <a:srgbClr val="002060"/>
              </a:solidFill>
            </a:endParaRPr>
          </a:p>
        </p:txBody>
      </p:sp>
      <p:sp>
        <p:nvSpPr>
          <p:cNvPr id="20" name="Textfeld 19"/>
          <p:cNvSpPr txBox="1"/>
          <p:nvPr/>
        </p:nvSpPr>
        <p:spPr>
          <a:xfrm>
            <a:off x="217170" y="971550"/>
            <a:ext cx="4262705" cy="523220"/>
          </a:xfrm>
          <a:prstGeom prst="rect">
            <a:avLst/>
          </a:prstGeom>
          <a:noFill/>
        </p:spPr>
        <p:txBody>
          <a:bodyPr wrap="none" rtlCol="0">
            <a:spAutoFit/>
          </a:bodyPr>
          <a:lstStyle/>
          <a:p>
            <a:r>
              <a:rPr lang="de-DE" sz="1400" i="1" dirty="0">
                <a:solidFill>
                  <a:schemeClr val="bg1">
                    <a:lumMod val="50000"/>
                  </a:schemeClr>
                </a:solidFill>
              </a:rPr>
              <a:t>2.2 </a:t>
            </a:r>
            <a:r>
              <a:rPr lang="de-DE" sz="1400" i="1" dirty="0" smtClean="0">
                <a:solidFill>
                  <a:schemeClr val="bg1">
                    <a:lumMod val="50000"/>
                  </a:schemeClr>
                </a:solidFill>
              </a:rPr>
              <a:t>Erfolgswirkung </a:t>
            </a:r>
            <a:r>
              <a:rPr lang="de-DE" sz="1400" i="1" dirty="0">
                <a:solidFill>
                  <a:schemeClr val="bg1">
                    <a:lumMod val="50000"/>
                  </a:schemeClr>
                </a:solidFill>
              </a:rPr>
              <a:t>von Corporate Entrepreneurship</a:t>
            </a:r>
          </a:p>
          <a:p>
            <a:endParaRPr lang="de-DE" sz="1400" i="1" dirty="0">
              <a:solidFill>
                <a:schemeClr val="bg1">
                  <a:lumMod val="50000"/>
                </a:schemeClr>
              </a:solidFill>
            </a:endParaRPr>
          </a:p>
        </p:txBody>
      </p:sp>
      <p:sp>
        <p:nvSpPr>
          <p:cNvPr id="21" name="Rectangle 1"/>
          <p:cNvSpPr>
            <a:spLocks noChangeArrowheads="1"/>
          </p:cNvSpPr>
          <p:nvPr/>
        </p:nvSpPr>
        <p:spPr bwMode="auto">
          <a:xfrm>
            <a:off x="369887" y="6337352"/>
            <a:ext cx="3344185"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Eigene </a:t>
            </a:r>
            <a:r>
              <a:rPr lang="de-DE" sz="1050" dirty="0">
                <a:solidFill>
                  <a:schemeClr val="bg1">
                    <a:lumMod val="50000"/>
                  </a:schemeClr>
                </a:solidFill>
              </a:rPr>
              <a:t>Darstellung nach Rauch et al. (2009</a:t>
            </a:r>
            <a:r>
              <a:rPr lang="de-DE" sz="1050" dirty="0" smtClean="0">
                <a:solidFill>
                  <a:schemeClr val="bg1">
                    <a:lumMod val="50000"/>
                  </a:schemeClr>
                </a:solidFill>
              </a:rPr>
              <a:t>)</a:t>
            </a:r>
            <a:endParaRPr lang="de-DE" sz="1050" dirty="0">
              <a:solidFill>
                <a:schemeClr val="bg1">
                  <a:lumMod val="50000"/>
                </a:schemeClr>
              </a:solidFill>
            </a:endParaRPr>
          </a:p>
        </p:txBody>
      </p:sp>
      <p:sp>
        <p:nvSpPr>
          <p:cNvPr id="22"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58</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611274149"/>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Objekt 3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54677"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Rechteck 35"/>
          <p:cNvSpPr/>
          <p:nvPr/>
        </p:nvSpPr>
        <p:spPr bwMode="auto">
          <a:xfrm>
            <a:off x="1417320" y="4812030"/>
            <a:ext cx="6503670" cy="115443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1" name="Richtungspfeil 30"/>
          <p:cNvSpPr/>
          <p:nvPr/>
        </p:nvSpPr>
        <p:spPr bwMode="auto">
          <a:xfrm rot="5400000">
            <a:off x="2880360" y="-1097280"/>
            <a:ext cx="3326130" cy="8446770"/>
          </a:xfrm>
          <a:prstGeom prst="homePlate">
            <a:avLst>
              <a:gd name="adj" fmla="val 1219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0" name="Textfeld 79"/>
          <p:cNvSpPr txBox="1"/>
          <p:nvPr/>
        </p:nvSpPr>
        <p:spPr>
          <a:xfrm>
            <a:off x="4012" y="3676479"/>
            <a:ext cx="1656184" cy="276999"/>
          </a:xfrm>
          <a:prstGeom prst="rect">
            <a:avLst/>
          </a:prstGeom>
          <a:noFill/>
        </p:spPr>
        <p:txBody>
          <a:bodyPr wrap="square" rtlCol="0">
            <a:spAutoFit/>
          </a:bodyPr>
          <a:lstStyle/>
          <a:p>
            <a:pPr algn="ctr"/>
            <a:r>
              <a:rPr lang="de-DE" sz="1200" dirty="0"/>
              <a:t>n</a:t>
            </a:r>
            <a:r>
              <a:rPr lang="de-DE" sz="1200" dirty="0" smtClean="0"/>
              <a:t>iedrig</a:t>
            </a:r>
            <a:endParaRPr lang="de-DE" sz="1200" dirty="0"/>
          </a:p>
        </p:txBody>
      </p:sp>
      <p:sp>
        <p:nvSpPr>
          <p:cNvPr id="90" name="Textfeld 89"/>
          <p:cNvSpPr txBox="1"/>
          <p:nvPr/>
        </p:nvSpPr>
        <p:spPr>
          <a:xfrm>
            <a:off x="6085448" y="3955860"/>
            <a:ext cx="2516898" cy="263424"/>
          </a:xfrm>
          <a:prstGeom prst="rect">
            <a:avLst/>
          </a:prstGeom>
          <a:noFill/>
        </p:spPr>
        <p:txBody>
          <a:bodyPr wrap="square" rtlCol="0">
            <a:spAutoFit/>
          </a:bodyPr>
          <a:lstStyle/>
          <a:p>
            <a:pPr algn="ctr"/>
            <a:r>
              <a:rPr lang="de-DE" sz="1200" b="1" dirty="0" smtClean="0">
                <a:latin typeface="Arial" panose="020B0604020202020204" pitchFamily="34" charset="0"/>
                <a:cs typeface="Arial" panose="020B0604020202020204" pitchFamily="34" charset="0"/>
              </a:rPr>
              <a:t>Risikobereitschaft</a:t>
            </a:r>
            <a:endParaRPr lang="de-DE" sz="1200" b="1" dirty="0">
              <a:latin typeface="Arial" panose="020B0604020202020204" pitchFamily="34" charset="0"/>
              <a:cs typeface="Arial" panose="020B0604020202020204" pitchFamily="34" charset="0"/>
            </a:endParaRPr>
          </a:p>
        </p:txBody>
      </p:sp>
      <p:sp>
        <p:nvSpPr>
          <p:cNvPr id="91" name="Textfeld 90"/>
          <p:cNvSpPr txBox="1"/>
          <p:nvPr/>
        </p:nvSpPr>
        <p:spPr>
          <a:xfrm>
            <a:off x="5561529" y="3685314"/>
            <a:ext cx="1560934" cy="263424"/>
          </a:xfrm>
          <a:prstGeom prst="rect">
            <a:avLst/>
          </a:prstGeom>
          <a:noFill/>
        </p:spPr>
        <p:txBody>
          <a:bodyPr wrap="square" rtlCol="0">
            <a:spAutoFit/>
          </a:bodyPr>
          <a:lstStyle/>
          <a:p>
            <a:pPr algn="ctr"/>
            <a:r>
              <a:rPr lang="de-DE" sz="1200" dirty="0"/>
              <a:t>n</a:t>
            </a:r>
            <a:r>
              <a:rPr lang="de-DE" sz="1200" dirty="0" smtClean="0"/>
              <a:t>iedrig</a:t>
            </a:r>
            <a:endParaRPr lang="de-DE" sz="1200" dirty="0"/>
          </a:p>
        </p:txBody>
      </p:sp>
      <p:sp>
        <p:nvSpPr>
          <p:cNvPr id="92" name="Textfeld 91"/>
          <p:cNvSpPr txBox="1"/>
          <p:nvPr/>
        </p:nvSpPr>
        <p:spPr>
          <a:xfrm>
            <a:off x="6584204" y="3685314"/>
            <a:ext cx="1560934" cy="263424"/>
          </a:xfrm>
          <a:prstGeom prst="rect">
            <a:avLst/>
          </a:prstGeom>
          <a:noFill/>
        </p:spPr>
        <p:txBody>
          <a:bodyPr wrap="square" rtlCol="0">
            <a:spAutoFit/>
          </a:bodyPr>
          <a:lstStyle/>
          <a:p>
            <a:pPr algn="ctr"/>
            <a:r>
              <a:rPr lang="de-DE" sz="1200" dirty="0"/>
              <a:t>m</a:t>
            </a:r>
            <a:r>
              <a:rPr lang="de-DE" sz="1200" dirty="0" smtClean="0"/>
              <a:t>oderat</a:t>
            </a:r>
            <a:endParaRPr lang="de-DE" sz="1200" dirty="0"/>
          </a:p>
        </p:txBody>
      </p:sp>
      <p:sp>
        <p:nvSpPr>
          <p:cNvPr id="93" name="Textfeld 92"/>
          <p:cNvSpPr txBox="1"/>
          <p:nvPr/>
        </p:nvSpPr>
        <p:spPr>
          <a:xfrm>
            <a:off x="7815885" y="3685314"/>
            <a:ext cx="1142841" cy="263424"/>
          </a:xfrm>
          <a:prstGeom prst="rect">
            <a:avLst/>
          </a:prstGeom>
          <a:noFill/>
        </p:spPr>
        <p:txBody>
          <a:bodyPr wrap="square" rtlCol="0">
            <a:spAutoFit/>
          </a:bodyPr>
          <a:lstStyle/>
          <a:p>
            <a:pPr algn="ctr"/>
            <a:r>
              <a:rPr lang="de-DE" sz="1200" dirty="0"/>
              <a:t>h</a:t>
            </a:r>
            <a:r>
              <a:rPr lang="de-DE" sz="1200" dirty="0" smtClean="0"/>
              <a:t>och</a:t>
            </a:r>
            <a:endParaRPr lang="de-DE" sz="1200" dirty="0"/>
          </a:p>
        </p:txBody>
      </p:sp>
      <p:cxnSp>
        <p:nvCxnSpPr>
          <p:cNvPr id="72" name="Gerade Verbindung 71"/>
          <p:cNvCxnSpPr/>
          <p:nvPr/>
        </p:nvCxnSpPr>
        <p:spPr bwMode="auto">
          <a:xfrm>
            <a:off x="6065948" y="3642709"/>
            <a:ext cx="2480334"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5" name="Gerade Verbindung 84"/>
          <p:cNvCxnSpPr/>
          <p:nvPr/>
        </p:nvCxnSpPr>
        <p:spPr bwMode="auto">
          <a:xfrm flipH="1" flipV="1">
            <a:off x="6055439" y="1719721"/>
            <a:ext cx="10511" cy="1919453"/>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96" name="Textfeld 95"/>
          <p:cNvSpPr txBox="1"/>
          <p:nvPr/>
        </p:nvSpPr>
        <p:spPr>
          <a:xfrm>
            <a:off x="6104648" y="1668780"/>
            <a:ext cx="1359281" cy="43903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Unternehmens-erfolg</a:t>
            </a:r>
            <a:endParaRPr lang="de-DE" sz="1200" b="1" dirty="0">
              <a:latin typeface="Arial" panose="020B0604020202020204" pitchFamily="34" charset="0"/>
              <a:cs typeface="Arial" panose="020B0604020202020204" pitchFamily="34" charset="0"/>
            </a:endParaRPr>
          </a:p>
        </p:txBody>
      </p:sp>
      <p:sp>
        <p:nvSpPr>
          <p:cNvPr id="54" name="Textfeld 53"/>
          <p:cNvSpPr txBox="1"/>
          <p:nvPr/>
        </p:nvSpPr>
        <p:spPr>
          <a:xfrm>
            <a:off x="5091244" y="3667064"/>
            <a:ext cx="1142841" cy="263424"/>
          </a:xfrm>
          <a:prstGeom prst="rect">
            <a:avLst/>
          </a:prstGeom>
          <a:noFill/>
        </p:spPr>
        <p:txBody>
          <a:bodyPr wrap="square" rtlCol="0">
            <a:spAutoFit/>
          </a:bodyPr>
          <a:lstStyle/>
          <a:p>
            <a:pPr algn="ctr"/>
            <a:r>
              <a:rPr lang="de-DE" sz="1200" dirty="0"/>
              <a:t>h</a:t>
            </a:r>
            <a:r>
              <a:rPr lang="de-DE" sz="1200" dirty="0" smtClean="0"/>
              <a:t>och</a:t>
            </a:r>
            <a:endParaRPr lang="de-DE" sz="1200" dirty="0"/>
          </a:p>
        </p:txBody>
      </p:sp>
      <p:sp>
        <p:nvSpPr>
          <p:cNvPr id="50" name="Textfeld 49"/>
          <p:cNvSpPr txBox="1"/>
          <p:nvPr/>
        </p:nvSpPr>
        <p:spPr>
          <a:xfrm>
            <a:off x="3353451" y="3955860"/>
            <a:ext cx="2501355" cy="263424"/>
          </a:xfrm>
          <a:prstGeom prst="rect">
            <a:avLst/>
          </a:prstGeom>
          <a:noFill/>
        </p:spPr>
        <p:txBody>
          <a:bodyPr wrap="square" rtlCol="0">
            <a:spAutoFit/>
          </a:bodyPr>
          <a:lstStyle/>
          <a:p>
            <a:pPr algn="ctr"/>
            <a:r>
              <a:rPr lang="de-DE" sz="1200" b="1" dirty="0" smtClean="0">
                <a:latin typeface="Arial" panose="020B0604020202020204" pitchFamily="34" charset="0"/>
                <a:cs typeface="Arial" panose="020B0604020202020204" pitchFamily="34" charset="0"/>
              </a:rPr>
              <a:t>Proaktivität</a:t>
            </a:r>
            <a:endParaRPr lang="de-DE" sz="1200" b="1" dirty="0">
              <a:latin typeface="Arial" panose="020B0604020202020204" pitchFamily="34" charset="0"/>
              <a:cs typeface="Arial" panose="020B0604020202020204" pitchFamily="34" charset="0"/>
            </a:endParaRPr>
          </a:p>
        </p:txBody>
      </p:sp>
      <p:sp>
        <p:nvSpPr>
          <p:cNvPr id="52" name="Textfeld 51"/>
          <p:cNvSpPr txBox="1"/>
          <p:nvPr/>
        </p:nvSpPr>
        <p:spPr>
          <a:xfrm>
            <a:off x="2847397" y="3667064"/>
            <a:ext cx="1560934" cy="263424"/>
          </a:xfrm>
          <a:prstGeom prst="rect">
            <a:avLst/>
          </a:prstGeom>
          <a:noFill/>
        </p:spPr>
        <p:txBody>
          <a:bodyPr wrap="square" rtlCol="0">
            <a:spAutoFit/>
          </a:bodyPr>
          <a:lstStyle/>
          <a:p>
            <a:pPr algn="ctr"/>
            <a:r>
              <a:rPr lang="de-DE" sz="1200" dirty="0"/>
              <a:t>n</a:t>
            </a:r>
            <a:r>
              <a:rPr lang="de-DE" sz="1200" dirty="0" smtClean="0"/>
              <a:t>iedrig</a:t>
            </a:r>
            <a:endParaRPr lang="de-DE" sz="1400" dirty="0"/>
          </a:p>
        </p:txBody>
      </p:sp>
      <p:sp>
        <p:nvSpPr>
          <p:cNvPr id="53" name="Textfeld 52"/>
          <p:cNvSpPr txBox="1"/>
          <p:nvPr/>
        </p:nvSpPr>
        <p:spPr>
          <a:xfrm>
            <a:off x="3859563" y="3667064"/>
            <a:ext cx="1560934" cy="263424"/>
          </a:xfrm>
          <a:prstGeom prst="rect">
            <a:avLst/>
          </a:prstGeom>
          <a:noFill/>
        </p:spPr>
        <p:txBody>
          <a:bodyPr wrap="square" rtlCol="0">
            <a:spAutoFit/>
          </a:bodyPr>
          <a:lstStyle/>
          <a:p>
            <a:pPr algn="ctr"/>
            <a:r>
              <a:rPr lang="de-DE" sz="1200" dirty="0"/>
              <a:t>m</a:t>
            </a:r>
            <a:r>
              <a:rPr lang="de-DE" sz="1200" dirty="0" smtClean="0"/>
              <a:t>oderat</a:t>
            </a:r>
            <a:endParaRPr lang="de-DE" sz="1200" dirty="0"/>
          </a:p>
        </p:txBody>
      </p:sp>
      <p:sp>
        <p:nvSpPr>
          <p:cNvPr id="46" name="Freihandform 45"/>
          <p:cNvSpPr/>
          <p:nvPr/>
        </p:nvSpPr>
        <p:spPr bwMode="auto">
          <a:xfrm>
            <a:off x="3595180" y="1829303"/>
            <a:ext cx="2038919" cy="1601311"/>
          </a:xfrm>
          <a:custGeom>
            <a:avLst/>
            <a:gdLst>
              <a:gd name="connsiteX0" fmla="*/ 0 w 2163336"/>
              <a:gd name="connsiteY0" fmla="*/ 1438507 h 1962614"/>
              <a:gd name="connsiteX1" fmla="*/ 591014 w 2163336"/>
              <a:gd name="connsiteY1" fmla="*/ 1906858 h 1962614"/>
              <a:gd name="connsiteX2" fmla="*/ 1148575 w 2163336"/>
              <a:gd name="connsiteY2" fmla="*/ 1773044 h 1962614"/>
              <a:gd name="connsiteX3" fmla="*/ 1750741 w 2163336"/>
              <a:gd name="connsiteY3" fmla="*/ 936702 h 1962614"/>
              <a:gd name="connsiteX4" fmla="*/ 2163336 w 2163336"/>
              <a:gd name="connsiteY4" fmla="*/ 0 h 1962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3336" h="1962614">
                <a:moveTo>
                  <a:pt x="0" y="1438507"/>
                </a:moveTo>
                <a:cubicBezTo>
                  <a:pt x="199792" y="1644804"/>
                  <a:pt x="399585" y="1851102"/>
                  <a:pt x="591014" y="1906858"/>
                </a:cubicBezTo>
                <a:cubicBezTo>
                  <a:pt x="782443" y="1962614"/>
                  <a:pt x="955287" y="1934737"/>
                  <a:pt x="1148575" y="1773044"/>
                </a:cubicBezTo>
                <a:cubicBezTo>
                  <a:pt x="1341863" y="1611351"/>
                  <a:pt x="1581614" y="1232209"/>
                  <a:pt x="1750741" y="936702"/>
                </a:cubicBezTo>
                <a:cubicBezTo>
                  <a:pt x="1919868" y="641195"/>
                  <a:pt x="2041602" y="320597"/>
                  <a:pt x="2163336" y="0"/>
                </a:cubicBezTo>
              </a:path>
            </a:pathLst>
          </a:cu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64" name="Gerade Verbindung 63"/>
          <p:cNvCxnSpPr/>
          <p:nvPr/>
        </p:nvCxnSpPr>
        <p:spPr bwMode="auto">
          <a:xfrm flipH="1" flipV="1">
            <a:off x="3342941" y="1723256"/>
            <a:ext cx="10511" cy="1919453"/>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0" name="Gerade Verbindung 69"/>
          <p:cNvCxnSpPr/>
          <p:nvPr/>
        </p:nvCxnSpPr>
        <p:spPr bwMode="auto">
          <a:xfrm>
            <a:off x="3362379" y="3642709"/>
            <a:ext cx="2480334"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94" name="Textfeld 93"/>
          <p:cNvSpPr txBox="1"/>
          <p:nvPr/>
        </p:nvSpPr>
        <p:spPr>
          <a:xfrm>
            <a:off x="3368775" y="1668780"/>
            <a:ext cx="1359281" cy="43903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Unternehmens-erfolg</a:t>
            </a:r>
            <a:endParaRPr lang="de-DE" sz="1200" b="1" dirty="0">
              <a:latin typeface="Arial" panose="020B0604020202020204" pitchFamily="34" charset="0"/>
              <a:cs typeface="Arial" panose="020B0604020202020204" pitchFamily="34" charset="0"/>
            </a:endParaRPr>
          </a:p>
        </p:txBody>
      </p:sp>
      <p:sp>
        <p:nvSpPr>
          <p:cNvPr id="82" name="Textfeld 81"/>
          <p:cNvSpPr txBox="1"/>
          <p:nvPr/>
        </p:nvSpPr>
        <p:spPr>
          <a:xfrm>
            <a:off x="2353235" y="3676479"/>
            <a:ext cx="1142841" cy="263424"/>
          </a:xfrm>
          <a:prstGeom prst="rect">
            <a:avLst/>
          </a:prstGeom>
          <a:noFill/>
        </p:spPr>
        <p:txBody>
          <a:bodyPr wrap="square" rtlCol="0">
            <a:spAutoFit/>
          </a:bodyPr>
          <a:lstStyle/>
          <a:p>
            <a:pPr algn="ctr"/>
            <a:r>
              <a:rPr lang="de-DE" sz="1200" dirty="0"/>
              <a:t>h</a:t>
            </a:r>
            <a:r>
              <a:rPr lang="de-DE" sz="1200" dirty="0" smtClean="0"/>
              <a:t>och</a:t>
            </a:r>
            <a:endParaRPr lang="de-DE" sz="1200" dirty="0"/>
          </a:p>
        </p:txBody>
      </p:sp>
      <p:sp>
        <p:nvSpPr>
          <p:cNvPr id="79" name="Textfeld 78"/>
          <p:cNvSpPr txBox="1"/>
          <p:nvPr/>
        </p:nvSpPr>
        <p:spPr>
          <a:xfrm>
            <a:off x="622798" y="3955860"/>
            <a:ext cx="2497447" cy="263424"/>
          </a:xfrm>
          <a:prstGeom prst="rect">
            <a:avLst/>
          </a:prstGeom>
          <a:noFill/>
        </p:spPr>
        <p:txBody>
          <a:bodyPr wrap="square" rtlCol="0">
            <a:spAutoFit/>
          </a:bodyPr>
          <a:lstStyle/>
          <a:p>
            <a:pPr algn="ctr"/>
            <a:r>
              <a:rPr lang="de-DE" sz="1200" b="1" dirty="0" err="1" smtClean="0">
                <a:latin typeface="Arial" panose="020B0604020202020204" pitchFamily="34" charset="0"/>
                <a:cs typeface="Arial" panose="020B0604020202020204" pitchFamily="34" charset="0"/>
              </a:rPr>
              <a:t>Innovativität</a:t>
            </a:r>
            <a:endParaRPr lang="de-DE" sz="1200" b="1" dirty="0">
              <a:latin typeface="Arial" panose="020B0604020202020204" pitchFamily="34" charset="0"/>
              <a:cs typeface="Arial" panose="020B0604020202020204" pitchFamily="34" charset="0"/>
            </a:endParaRPr>
          </a:p>
        </p:txBody>
      </p:sp>
      <p:sp>
        <p:nvSpPr>
          <p:cNvPr id="81" name="Textfeld 80"/>
          <p:cNvSpPr txBox="1"/>
          <p:nvPr/>
        </p:nvSpPr>
        <p:spPr>
          <a:xfrm>
            <a:off x="1121554" y="3676479"/>
            <a:ext cx="1560934" cy="263424"/>
          </a:xfrm>
          <a:prstGeom prst="rect">
            <a:avLst/>
          </a:prstGeom>
          <a:noFill/>
        </p:spPr>
        <p:txBody>
          <a:bodyPr wrap="square" rtlCol="0">
            <a:spAutoFit/>
          </a:bodyPr>
          <a:lstStyle/>
          <a:p>
            <a:pPr algn="ctr"/>
            <a:r>
              <a:rPr lang="de-DE" sz="1200" dirty="0"/>
              <a:t>m</a:t>
            </a:r>
            <a:r>
              <a:rPr lang="de-DE" sz="1200" dirty="0" smtClean="0"/>
              <a:t>oderat</a:t>
            </a:r>
            <a:endParaRPr lang="de-DE" sz="1200" dirty="0"/>
          </a:p>
        </p:txBody>
      </p:sp>
      <p:cxnSp>
        <p:nvCxnSpPr>
          <p:cNvPr id="71" name="Gerade Verbindung 70"/>
          <p:cNvCxnSpPr/>
          <p:nvPr/>
        </p:nvCxnSpPr>
        <p:spPr bwMode="auto">
          <a:xfrm>
            <a:off x="615379" y="3642709"/>
            <a:ext cx="2480334"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4" name="Gerade Verbindung 83"/>
          <p:cNvCxnSpPr/>
          <p:nvPr/>
        </p:nvCxnSpPr>
        <p:spPr bwMode="auto">
          <a:xfrm flipH="1" flipV="1">
            <a:off x="594359" y="1709116"/>
            <a:ext cx="10511" cy="1919453"/>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95" name="Textfeld 94"/>
          <p:cNvSpPr txBox="1"/>
          <p:nvPr/>
        </p:nvSpPr>
        <p:spPr>
          <a:xfrm>
            <a:off x="630704" y="1668780"/>
            <a:ext cx="1359281" cy="43903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Unternehmens-erfolg</a:t>
            </a:r>
            <a:endParaRPr lang="de-DE" sz="1200" b="1" dirty="0">
              <a:latin typeface="Arial" panose="020B0604020202020204" pitchFamily="34" charset="0"/>
              <a:cs typeface="Arial" panose="020B0604020202020204" pitchFamily="34" charset="0"/>
            </a:endParaRPr>
          </a:p>
        </p:txBody>
      </p:sp>
      <p:sp>
        <p:nvSpPr>
          <p:cNvPr id="41" name="Freihandform 40"/>
          <p:cNvSpPr/>
          <p:nvPr/>
        </p:nvSpPr>
        <p:spPr bwMode="auto">
          <a:xfrm>
            <a:off x="6289367" y="2815541"/>
            <a:ext cx="2014484" cy="543491"/>
          </a:xfrm>
          <a:custGeom>
            <a:avLst/>
            <a:gdLst>
              <a:gd name="connsiteX0" fmla="*/ 0 w 2137410"/>
              <a:gd name="connsiteY0" fmla="*/ 0 h 571500"/>
              <a:gd name="connsiteX1" fmla="*/ 1074420 w 2137410"/>
              <a:gd name="connsiteY1" fmla="*/ 514350 h 571500"/>
              <a:gd name="connsiteX2" fmla="*/ 2137410 w 2137410"/>
              <a:gd name="connsiteY2" fmla="*/ 342900 h 571500"/>
            </a:gdLst>
            <a:ahLst/>
            <a:cxnLst>
              <a:cxn ang="0">
                <a:pos x="connsiteX0" y="connsiteY0"/>
              </a:cxn>
              <a:cxn ang="0">
                <a:pos x="connsiteX1" y="connsiteY1"/>
              </a:cxn>
              <a:cxn ang="0">
                <a:pos x="connsiteX2" y="connsiteY2"/>
              </a:cxn>
            </a:cxnLst>
            <a:rect l="l" t="t" r="r" b="b"/>
            <a:pathLst>
              <a:path w="2137410" h="571500">
                <a:moveTo>
                  <a:pt x="0" y="0"/>
                </a:moveTo>
                <a:cubicBezTo>
                  <a:pt x="359092" y="228600"/>
                  <a:pt x="718185" y="457200"/>
                  <a:pt x="1074420" y="514350"/>
                </a:cubicBezTo>
                <a:cubicBezTo>
                  <a:pt x="1430655" y="571500"/>
                  <a:pt x="1784032" y="457200"/>
                  <a:pt x="2137410" y="342900"/>
                </a:cubicBezTo>
              </a:path>
            </a:pathLst>
          </a:cu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3" name="Freihandform 32"/>
          <p:cNvSpPr/>
          <p:nvPr/>
        </p:nvSpPr>
        <p:spPr bwMode="auto">
          <a:xfrm>
            <a:off x="862520" y="2598145"/>
            <a:ext cx="2038919" cy="879572"/>
          </a:xfrm>
          <a:custGeom>
            <a:avLst/>
            <a:gdLst>
              <a:gd name="connsiteX0" fmla="*/ 0 w 2163336"/>
              <a:gd name="connsiteY0" fmla="*/ 1438507 h 1962614"/>
              <a:gd name="connsiteX1" fmla="*/ 591014 w 2163336"/>
              <a:gd name="connsiteY1" fmla="*/ 1906858 h 1962614"/>
              <a:gd name="connsiteX2" fmla="*/ 1148575 w 2163336"/>
              <a:gd name="connsiteY2" fmla="*/ 1773044 h 1962614"/>
              <a:gd name="connsiteX3" fmla="*/ 1750741 w 2163336"/>
              <a:gd name="connsiteY3" fmla="*/ 936702 h 1962614"/>
              <a:gd name="connsiteX4" fmla="*/ 2163336 w 2163336"/>
              <a:gd name="connsiteY4" fmla="*/ 0 h 1962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3336" h="1962614">
                <a:moveTo>
                  <a:pt x="0" y="1438507"/>
                </a:moveTo>
                <a:cubicBezTo>
                  <a:pt x="199792" y="1644804"/>
                  <a:pt x="399585" y="1851102"/>
                  <a:pt x="591014" y="1906858"/>
                </a:cubicBezTo>
                <a:cubicBezTo>
                  <a:pt x="782443" y="1962614"/>
                  <a:pt x="955287" y="1934737"/>
                  <a:pt x="1148575" y="1773044"/>
                </a:cubicBezTo>
                <a:cubicBezTo>
                  <a:pt x="1341863" y="1611351"/>
                  <a:pt x="1581614" y="1232209"/>
                  <a:pt x="1750741" y="936702"/>
                </a:cubicBezTo>
                <a:cubicBezTo>
                  <a:pt x="1919868" y="641195"/>
                  <a:pt x="2041602" y="320597"/>
                  <a:pt x="2163336" y="0"/>
                </a:cubicBezTo>
              </a:path>
            </a:pathLst>
          </a:cu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8" name="Textfeld 2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Eine Studie zeigt einen nicht-linearen Zusammenhang zwischen den einzelnen Dimensionen von Corporate </a:t>
            </a:r>
            <a:r>
              <a:rPr lang="de-DE" sz="1600" b="1" dirty="0" err="1" smtClean="0">
                <a:solidFill>
                  <a:srgbClr val="002060"/>
                </a:solidFill>
              </a:rPr>
              <a:t>Entrepreneurship</a:t>
            </a:r>
            <a:r>
              <a:rPr lang="de-DE" sz="1600" b="1" dirty="0" smtClean="0">
                <a:solidFill>
                  <a:srgbClr val="002060"/>
                </a:solidFill>
              </a:rPr>
              <a:t> und dem Unternehmenserfolg</a:t>
            </a:r>
            <a:endParaRPr lang="de-DE" sz="1600" b="1" dirty="0">
              <a:solidFill>
                <a:srgbClr val="002060"/>
              </a:solidFill>
            </a:endParaRPr>
          </a:p>
        </p:txBody>
      </p:sp>
      <p:sp>
        <p:nvSpPr>
          <p:cNvPr id="29" name="Textfeld 28"/>
          <p:cNvSpPr txBox="1"/>
          <p:nvPr/>
        </p:nvSpPr>
        <p:spPr>
          <a:xfrm>
            <a:off x="217170" y="971550"/>
            <a:ext cx="4262705" cy="523220"/>
          </a:xfrm>
          <a:prstGeom prst="rect">
            <a:avLst/>
          </a:prstGeom>
          <a:noFill/>
        </p:spPr>
        <p:txBody>
          <a:bodyPr wrap="none" rtlCol="0">
            <a:spAutoFit/>
          </a:bodyPr>
          <a:lstStyle/>
          <a:p>
            <a:r>
              <a:rPr lang="de-DE" sz="1400" i="1" dirty="0">
                <a:solidFill>
                  <a:schemeClr val="bg1">
                    <a:lumMod val="50000"/>
                  </a:schemeClr>
                </a:solidFill>
              </a:rPr>
              <a:t>2.2 </a:t>
            </a:r>
            <a:r>
              <a:rPr lang="de-DE" sz="1400" i="1" dirty="0" smtClean="0">
                <a:solidFill>
                  <a:schemeClr val="bg1">
                    <a:lumMod val="50000"/>
                  </a:schemeClr>
                </a:solidFill>
              </a:rPr>
              <a:t>Erfolgswirkung </a:t>
            </a:r>
            <a:r>
              <a:rPr lang="de-DE" sz="1400" i="1" dirty="0">
                <a:solidFill>
                  <a:schemeClr val="bg1">
                    <a:lumMod val="50000"/>
                  </a:schemeClr>
                </a:solidFill>
              </a:rPr>
              <a:t>von Corporate Entrepreneurship</a:t>
            </a:r>
          </a:p>
          <a:p>
            <a:endParaRPr lang="de-DE" sz="1400" i="1" dirty="0">
              <a:solidFill>
                <a:schemeClr val="bg1">
                  <a:lumMod val="50000"/>
                </a:schemeClr>
              </a:solidFill>
            </a:endParaRPr>
          </a:p>
        </p:txBody>
      </p:sp>
      <p:sp>
        <p:nvSpPr>
          <p:cNvPr id="30" name="Rectangle 1"/>
          <p:cNvSpPr>
            <a:spLocks noChangeArrowheads="1"/>
          </p:cNvSpPr>
          <p:nvPr/>
        </p:nvSpPr>
        <p:spPr bwMode="auto">
          <a:xfrm>
            <a:off x="369887" y="6337352"/>
            <a:ext cx="183415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err="1" smtClean="0">
                <a:solidFill>
                  <a:schemeClr val="bg1">
                    <a:lumMod val="50000"/>
                  </a:schemeClr>
                </a:solidFill>
              </a:rPr>
              <a:t>Kreiser</a:t>
            </a:r>
            <a:r>
              <a:rPr lang="de-DE" sz="1050" dirty="0" smtClean="0">
                <a:solidFill>
                  <a:schemeClr val="bg1">
                    <a:lumMod val="50000"/>
                  </a:schemeClr>
                </a:solidFill>
              </a:rPr>
              <a:t> et al. (2013)</a:t>
            </a:r>
            <a:endParaRPr lang="de-DE" sz="1050" dirty="0">
              <a:solidFill>
                <a:schemeClr val="bg1">
                  <a:lumMod val="50000"/>
                </a:schemeClr>
              </a:solidFill>
            </a:endParaRPr>
          </a:p>
        </p:txBody>
      </p:sp>
      <p:sp>
        <p:nvSpPr>
          <p:cNvPr id="35" name="Textfeld 34"/>
          <p:cNvSpPr txBox="1"/>
          <p:nvPr/>
        </p:nvSpPr>
        <p:spPr>
          <a:xfrm>
            <a:off x="1562302" y="4891869"/>
            <a:ext cx="6301538" cy="1015663"/>
          </a:xfrm>
          <a:prstGeom prst="rect">
            <a:avLst/>
          </a:prstGeom>
          <a:noFill/>
        </p:spPr>
        <p:txBody>
          <a:bodyPr wrap="square" rtlCol="0">
            <a:spAutoFit/>
          </a:bodyPr>
          <a:lstStyle/>
          <a:p>
            <a:pPr marL="263525" indent="-263525">
              <a:buFont typeface="Symbol" pitchFamily="18" charset="2"/>
              <a:buChar char="-"/>
            </a:pPr>
            <a:r>
              <a:rPr lang="de-DE" sz="1200" dirty="0" smtClean="0"/>
              <a:t>Insbesondere die Proaktivitätsdimension wirkt auf den Unternehmenserfolg; Proaktivität ist damit elementarer Bestandteil unternehmerischen Verhaltens</a:t>
            </a:r>
          </a:p>
          <a:p>
            <a:pPr marL="263525" indent="-263525">
              <a:buFont typeface="Symbol" pitchFamily="18" charset="2"/>
              <a:buChar char="-"/>
            </a:pPr>
            <a:r>
              <a:rPr lang="de-DE" sz="1200" dirty="0" smtClean="0"/>
              <a:t>Risikobereitschaft alleine hat keine erfolgssteigernde Wirkung</a:t>
            </a:r>
          </a:p>
          <a:p>
            <a:pPr marL="263525" indent="-263525">
              <a:buFont typeface="Symbol" pitchFamily="18" charset="2"/>
              <a:buChar char="-"/>
            </a:pPr>
            <a:r>
              <a:rPr lang="de-DE" sz="1200" dirty="0" smtClean="0"/>
              <a:t>Für alle drei Dimensionen ergibt sich eine U-förmige Beziehung; mittlere Niveaus zahlen sich nicht aus („stuck in </a:t>
            </a:r>
            <a:r>
              <a:rPr lang="de-DE" sz="1200" dirty="0" err="1" smtClean="0"/>
              <a:t>the</a:t>
            </a:r>
            <a:r>
              <a:rPr lang="de-DE" sz="1200" dirty="0" smtClean="0"/>
              <a:t> </a:t>
            </a:r>
            <a:r>
              <a:rPr lang="de-DE" sz="1200" dirty="0" err="1" smtClean="0"/>
              <a:t>middle</a:t>
            </a:r>
            <a:r>
              <a:rPr lang="de-DE" sz="1200" dirty="0" smtClean="0"/>
              <a:t>“)</a:t>
            </a:r>
            <a:endParaRPr lang="de-DE" sz="1200" dirty="0"/>
          </a:p>
        </p:txBody>
      </p:sp>
      <p:sp>
        <p:nvSpPr>
          <p:cNvPr id="34"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59</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359674305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574737" y="1801096"/>
            <a:ext cx="1008112" cy="307777"/>
          </a:xfrm>
          <a:prstGeom prst="rect">
            <a:avLst/>
          </a:prstGeom>
          <a:noFill/>
        </p:spPr>
        <p:txBody>
          <a:bodyPr wrap="square" lIns="0" rtlCol="0">
            <a:spAutoFit/>
          </a:bodyPr>
          <a:lstStyle/>
          <a:p>
            <a:r>
              <a:rPr lang="de-DE" sz="1400" b="1" dirty="0" smtClean="0">
                <a:latin typeface="Arial" panose="020B0604020202020204" pitchFamily="34" charset="0"/>
                <a:cs typeface="Arial" panose="020B0604020202020204" pitchFamily="34" charset="0"/>
              </a:rPr>
              <a:t>Treiber</a:t>
            </a:r>
            <a:endParaRPr lang="de-DE" sz="1400" b="1" dirty="0">
              <a:latin typeface="Arial" panose="020B0604020202020204" pitchFamily="34" charset="0"/>
              <a:cs typeface="Arial" panose="020B0604020202020204" pitchFamily="34" charset="0"/>
            </a:endParaRPr>
          </a:p>
        </p:txBody>
      </p:sp>
      <p:sp>
        <p:nvSpPr>
          <p:cNvPr id="5" name="Textfeld 4"/>
          <p:cNvSpPr txBox="1"/>
          <p:nvPr/>
        </p:nvSpPr>
        <p:spPr>
          <a:xfrm>
            <a:off x="2987722" y="1801096"/>
            <a:ext cx="1728192" cy="307777"/>
          </a:xfrm>
          <a:prstGeom prst="rect">
            <a:avLst/>
          </a:prstGeom>
          <a:noFill/>
        </p:spPr>
        <p:txBody>
          <a:bodyPr wrap="square" lIns="0" rtlCol="0">
            <a:spAutoFit/>
          </a:bodyPr>
          <a:lstStyle/>
          <a:p>
            <a:r>
              <a:rPr lang="de-DE" sz="1400" b="1" dirty="0" smtClean="0">
                <a:latin typeface="Arial" panose="020B0604020202020204" pitchFamily="34" charset="0"/>
                <a:cs typeface="Arial" panose="020B0604020202020204" pitchFamily="34" charset="0"/>
              </a:rPr>
              <a:t>Ausprägungen</a:t>
            </a:r>
            <a:endParaRPr lang="de-DE" sz="1400" b="1" dirty="0">
              <a:latin typeface="Arial" panose="020B0604020202020204" pitchFamily="34" charset="0"/>
              <a:cs typeface="Arial" panose="020B0604020202020204" pitchFamily="34" charset="0"/>
            </a:endParaRPr>
          </a:p>
        </p:txBody>
      </p:sp>
      <p:sp>
        <p:nvSpPr>
          <p:cNvPr id="6" name="Rechteck 5"/>
          <p:cNvSpPr/>
          <p:nvPr/>
        </p:nvSpPr>
        <p:spPr>
          <a:xfrm>
            <a:off x="574737" y="2243103"/>
            <a:ext cx="2282763" cy="759403"/>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400" b="1" dirty="0" smtClean="0">
                <a:latin typeface="Arial" panose="020B0604020202020204" pitchFamily="34" charset="0"/>
                <a:cs typeface="Arial" panose="020B0604020202020204" pitchFamily="34" charset="0"/>
              </a:rPr>
              <a:t>Veränderungen im Wettbewerbsverhalten</a:t>
            </a:r>
            <a:endParaRPr lang="de-DE" sz="1400" b="1" dirty="0">
              <a:latin typeface="Arial" panose="020B0604020202020204" pitchFamily="34" charset="0"/>
              <a:cs typeface="Arial" panose="020B0604020202020204" pitchFamily="34" charset="0"/>
            </a:endParaRPr>
          </a:p>
        </p:txBody>
      </p:sp>
      <p:sp>
        <p:nvSpPr>
          <p:cNvPr id="7" name="Rechteck 6"/>
          <p:cNvSpPr/>
          <p:nvPr/>
        </p:nvSpPr>
        <p:spPr>
          <a:xfrm>
            <a:off x="574737" y="3095998"/>
            <a:ext cx="2282763" cy="767049"/>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400" b="1" dirty="0" smtClean="0">
                <a:latin typeface="Arial" panose="020B0604020202020204" pitchFamily="34" charset="0"/>
                <a:cs typeface="Arial" panose="020B0604020202020204" pitchFamily="34" charset="0"/>
              </a:rPr>
              <a:t>Veränderungen durch Technologieentwicklung</a:t>
            </a:r>
            <a:endParaRPr lang="de-DE" sz="1400" b="1" dirty="0">
              <a:latin typeface="Arial" panose="020B0604020202020204" pitchFamily="34" charset="0"/>
              <a:cs typeface="Arial" panose="020B0604020202020204" pitchFamily="34" charset="0"/>
            </a:endParaRPr>
          </a:p>
        </p:txBody>
      </p:sp>
      <p:sp>
        <p:nvSpPr>
          <p:cNvPr id="8" name="Rechteck 7"/>
          <p:cNvSpPr/>
          <p:nvPr/>
        </p:nvSpPr>
        <p:spPr>
          <a:xfrm>
            <a:off x="574737" y="3956539"/>
            <a:ext cx="2282763" cy="769597"/>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400" b="1" dirty="0" smtClean="0">
                <a:latin typeface="Arial" panose="020B0604020202020204" pitchFamily="34" charset="0"/>
                <a:cs typeface="Arial" panose="020B0604020202020204" pitchFamily="34" charset="0"/>
              </a:rPr>
              <a:t>Veränderungen im Kundenverhalten</a:t>
            </a:r>
            <a:endParaRPr lang="de-DE" sz="1400" b="1" dirty="0">
              <a:latin typeface="Arial" panose="020B0604020202020204" pitchFamily="34" charset="0"/>
              <a:cs typeface="Arial" panose="020B0604020202020204" pitchFamily="34" charset="0"/>
            </a:endParaRPr>
          </a:p>
        </p:txBody>
      </p:sp>
      <p:sp>
        <p:nvSpPr>
          <p:cNvPr id="9" name="Rechteck 8"/>
          <p:cNvSpPr/>
          <p:nvPr/>
        </p:nvSpPr>
        <p:spPr>
          <a:xfrm>
            <a:off x="574737" y="4819628"/>
            <a:ext cx="2282764" cy="767305"/>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400" b="1" dirty="0" smtClean="0">
                <a:latin typeface="Arial" panose="020B0604020202020204" pitchFamily="34" charset="0"/>
                <a:cs typeface="Arial" panose="020B0604020202020204" pitchFamily="34" charset="0"/>
              </a:rPr>
              <a:t>Veränderungen im institutionellen Kontext</a:t>
            </a:r>
            <a:endParaRPr lang="de-DE" sz="1400" b="1" dirty="0">
              <a:latin typeface="Arial" panose="020B0604020202020204" pitchFamily="34" charset="0"/>
              <a:cs typeface="Arial" panose="020B0604020202020204" pitchFamily="34" charset="0"/>
            </a:endParaRPr>
          </a:p>
        </p:txBody>
      </p:sp>
      <p:sp>
        <p:nvSpPr>
          <p:cNvPr id="10" name="Textfeld 9"/>
          <p:cNvSpPr txBox="1">
            <a:spLocks/>
          </p:cNvSpPr>
          <p:nvPr/>
        </p:nvSpPr>
        <p:spPr>
          <a:xfrm>
            <a:off x="2987722" y="2243103"/>
            <a:ext cx="5269174" cy="738664"/>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latin typeface="Arial" panose="020B0604020202020204" pitchFamily="34" charset="0"/>
                <a:cs typeface="Arial" panose="020B0604020202020204" pitchFamily="34" charset="0"/>
              </a:rPr>
              <a:t>Wachablösungen in einzelnen Industrien</a:t>
            </a:r>
          </a:p>
          <a:p>
            <a:pPr marL="285750" indent="-285750">
              <a:buFont typeface="Symbol" panose="05050102010706020507" pitchFamily="18" charset="2"/>
              <a:buChar char="-"/>
            </a:pPr>
            <a:r>
              <a:rPr lang="de-DE" sz="1400" dirty="0" smtClean="0">
                <a:latin typeface="Arial" panose="020B0604020202020204" pitchFamily="34" charset="0"/>
                <a:cs typeface="Arial" panose="020B0604020202020204" pitchFamily="34" charset="0"/>
              </a:rPr>
              <a:t>Überlegenheit und Dominanz junger Start-Up-Unternehmen in schnell wachsenden Märkten mit vielen Gelegenheiten</a:t>
            </a:r>
            <a:endParaRPr lang="de-DE" sz="1400" dirty="0">
              <a:latin typeface="Arial" panose="020B0604020202020204" pitchFamily="34" charset="0"/>
              <a:cs typeface="Arial" panose="020B0604020202020204" pitchFamily="34" charset="0"/>
            </a:endParaRPr>
          </a:p>
        </p:txBody>
      </p:sp>
      <p:sp>
        <p:nvSpPr>
          <p:cNvPr id="13" name="Textfeld 12"/>
          <p:cNvSpPr txBox="1">
            <a:spLocks/>
          </p:cNvSpPr>
          <p:nvPr/>
        </p:nvSpPr>
        <p:spPr>
          <a:xfrm>
            <a:off x="2987722" y="3095998"/>
            <a:ext cx="5269174" cy="523220"/>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latin typeface="Arial" panose="020B0604020202020204" pitchFamily="34" charset="0"/>
                <a:cs typeface="Arial" panose="020B0604020202020204" pitchFamily="34" charset="0"/>
              </a:rPr>
              <a:t>Stetiger technologischer Fortschritt in vielen Industrien</a:t>
            </a:r>
          </a:p>
          <a:p>
            <a:pPr marL="285750" indent="-285750">
              <a:buFont typeface="Symbol" panose="05050102010706020507" pitchFamily="18" charset="2"/>
              <a:buChar char="-"/>
            </a:pPr>
            <a:r>
              <a:rPr lang="de-DE" sz="1400" dirty="0" smtClean="0">
                <a:latin typeface="Arial" panose="020B0604020202020204" pitchFamily="34" charset="0"/>
                <a:cs typeface="Arial" panose="020B0604020202020204" pitchFamily="34" charset="0"/>
              </a:rPr>
              <a:t>Ersetzung bestehender Lösungen durch neue Technologien </a:t>
            </a:r>
            <a:endParaRPr lang="de-DE" sz="1400" dirty="0">
              <a:latin typeface="Arial" panose="020B0604020202020204" pitchFamily="34" charset="0"/>
              <a:cs typeface="Arial" panose="020B0604020202020204" pitchFamily="34" charset="0"/>
            </a:endParaRPr>
          </a:p>
        </p:txBody>
      </p:sp>
      <p:sp>
        <p:nvSpPr>
          <p:cNvPr id="14" name="Textfeld 13"/>
          <p:cNvSpPr txBox="1">
            <a:spLocks/>
          </p:cNvSpPr>
          <p:nvPr/>
        </p:nvSpPr>
        <p:spPr>
          <a:xfrm>
            <a:off x="3015120" y="3956539"/>
            <a:ext cx="5269174" cy="738664"/>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latin typeface="Arial" panose="020B0604020202020204" pitchFamily="34" charset="0"/>
                <a:cs typeface="Arial" panose="020B0604020202020204" pitchFamily="34" charset="0"/>
              </a:rPr>
              <a:t>Zunahme von Kundenansprüchen bei absinkender Loyalität</a:t>
            </a:r>
          </a:p>
          <a:p>
            <a:pPr marL="285750" indent="-285750">
              <a:buFont typeface="Symbol" panose="05050102010706020507" pitchFamily="18" charset="2"/>
              <a:buChar char="-"/>
            </a:pPr>
            <a:r>
              <a:rPr lang="de-DE" sz="1400" dirty="0" smtClean="0">
                <a:latin typeface="Arial" panose="020B0604020202020204" pitchFamily="34" charset="0"/>
                <a:cs typeface="Arial" panose="020B0604020202020204" pitchFamily="34" charset="0"/>
              </a:rPr>
              <a:t>Zunehmende Bedeutung der Individualisierung von Produkten</a:t>
            </a:r>
          </a:p>
        </p:txBody>
      </p:sp>
      <p:sp>
        <p:nvSpPr>
          <p:cNvPr id="15" name="Textfeld 14"/>
          <p:cNvSpPr txBox="1">
            <a:spLocks/>
          </p:cNvSpPr>
          <p:nvPr/>
        </p:nvSpPr>
        <p:spPr>
          <a:xfrm>
            <a:off x="3015120" y="4819628"/>
            <a:ext cx="5269174" cy="738664"/>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latin typeface="Arial" panose="020B0604020202020204" pitchFamily="34" charset="0"/>
                <a:cs typeface="Arial" panose="020B0604020202020204" pitchFamily="34" charset="0"/>
              </a:rPr>
              <a:t>Eintritt von Unternehmen aus früheren geschlossenen Planwirtschaften in vielen Industrien </a:t>
            </a:r>
          </a:p>
          <a:p>
            <a:pPr marL="285750" indent="-285750">
              <a:buFont typeface="Symbol" panose="05050102010706020507" pitchFamily="18" charset="2"/>
              <a:buChar char="-"/>
            </a:pPr>
            <a:r>
              <a:rPr lang="de-DE" sz="1400" dirty="0" smtClean="0">
                <a:latin typeface="Arial" panose="020B0604020202020204" pitchFamily="34" charset="0"/>
                <a:cs typeface="Arial" panose="020B0604020202020204" pitchFamily="34" charset="0"/>
              </a:rPr>
              <a:t>Verschärfung gesetzlicher Vorschriften in vielen Industrien</a:t>
            </a:r>
          </a:p>
        </p:txBody>
      </p:sp>
      <p:sp>
        <p:nvSpPr>
          <p:cNvPr id="17" name="Textfeld 16"/>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Warum ist Corporate </a:t>
            </a:r>
            <a:r>
              <a:rPr lang="de-DE" sz="1600" b="1" dirty="0" err="1" smtClean="0">
                <a:solidFill>
                  <a:srgbClr val="002060"/>
                </a:solidFill>
              </a:rPr>
              <a:t>Entrepreneurship</a:t>
            </a:r>
            <a:r>
              <a:rPr lang="de-DE" sz="1600" b="1" dirty="0" smtClean="0">
                <a:solidFill>
                  <a:srgbClr val="002060"/>
                </a:solidFill>
              </a:rPr>
              <a:t> wichtig? Überblick über Treiber von Veränderungen in Umfeldern von Unternehmen</a:t>
            </a:r>
            <a:endParaRPr lang="de-DE" sz="1600" b="1" dirty="0">
              <a:solidFill>
                <a:srgbClr val="002060"/>
              </a:solidFill>
            </a:endParaRPr>
          </a:p>
        </p:txBody>
      </p:sp>
      <p:sp>
        <p:nvSpPr>
          <p:cNvPr id="18" name="Textfeld 17"/>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19" name="Textfeld 18"/>
          <p:cNvSpPr txBox="1"/>
          <p:nvPr/>
        </p:nvSpPr>
        <p:spPr>
          <a:xfrm>
            <a:off x="346710" y="6371909"/>
            <a:ext cx="1871025"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Kuratko</a:t>
            </a:r>
            <a:r>
              <a:rPr lang="de-DE" sz="1050" dirty="0" smtClean="0">
                <a:solidFill>
                  <a:schemeClr val="bg1">
                    <a:lumMod val="50000"/>
                  </a:schemeClr>
                </a:solidFill>
              </a:rPr>
              <a:t> et al. (2011)</a:t>
            </a:r>
            <a:endParaRPr lang="de-DE" sz="1050" dirty="0">
              <a:solidFill>
                <a:schemeClr val="bg1">
                  <a:lumMod val="50000"/>
                </a:schemeClr>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6</a:t>
            </a:fld>
            <a:r>
              <a:rPr lang="de-DE" sz="1050" dirty="0" smtClean="0">
                <a:solidFill>
                  <a:prstClr val="black">
                    <a:tint val="75000"/>
                  </a:prstClr>
                </a:solidFill>
              </a:rPr>
              <a:t> -</a:t>
            </a:r>
            <a:endParaRPr lang="de-DE" sz="1050" dirty="0">
              <a:solidFill>
                <a:prstClr val="black">
                  <a:tint val="75000"/>
                </a:prstClr>
              </a:solidFill>
            </a:endParaRPr>
          </a:p>
        </p:txBody>
      </p:sp>
      <p:cxnSp>
        <p:nvCxnSpPr>
          <p:cNvPr id="22" name="Gerade Verbindung 21"/>
          <p:cNvCxnSpPr/>
          <p:nvPr/>
        </p:nvCxnSpPr>
        <p:spPr bwMode="auto">
          <a:xfrm>
            <a:off x="571500" y="2137410"/>
            <a:ext cx="74752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4" name="Gerade Verbindung 23"/>
          <p:cNvCxnSpPr/>
          <p:nvPr/>
        </p:nvCxnSpPr>
        <p:spPr bwMode="auto">
          <a:xfrm>
            <a:off x="571500" y="1752600"/>
            <a:ext cx="74752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feld 13"/>
          <p:cNvSpPr txBox="1"/>
          <p:nvPr/>
        </p:nvSpPr>
        <p:spPr>
          <a:xfrm>
            <a:off x="3291757" y="3869972"/>
            <a:ext cx="1440160" cy="276999"/>
          </a:xfrm>
          <a:prstGeom prst="rect">
            <a:avLst/>
          </a:prstGeom>
          <a:noFill/>
        </p:spPr>
        <p:txBody>
          <a:bodyPr wrap="square" rtlCol="0">
            <a:spAutoFit/>
          </a:bodyPr>
          <a:lstStyle/>
          <a:p>
            <a:pPr algn="ctr"/>
            <a:r>
              <a:rPr lang="de-DE" sz="1200" dirty="0">
                <a:latin typeface="Arial" panose="020B0604020202020204" pitchFamily="34" charset="0"/>
                <a:cs typeface="Arial" panose="020B0604020202020204" pitchFamily="34" charset="0"/>
              </a:rPr>
              <a:t>s</a:t>
            </a:r>
            <a:r>
              <a:rPr lang="de-DE" sz="1200" dirty="0" smtClean="0">
                <a:latin typeface="Arial" panose="020B0604020202020204" pitchFamily="34" charset="0"/>
                <a:cs typeface="Arial" panose="020B0604020202020204" pitchFamily="34" charset="0"/>
              </a:rPr>
              <a:t>ehr gering</a:t>
            </a:r>
          </a:p>
        </p:txBody>
      </p:sp>
      <p:sp>
        <p:nvSpPr>
          <p:cNvPr id="15" name="Textfeld 14"/>
          <p:cNvSpPr txBox="1"/>
          <p:nvPr/>
        </p:nvSpPr>
        <p:spPr>
          <a:xfrm>
            <a:off x="3291757" y="4325349"/>
            <a:ext cx="1440160" cy="276999"/>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gering</a:t>
            </a:r>
          </a:p>
        </p:txBody>
      </p:sp>
      <p:sp>
        <p:nvSpPr>
          <p:cNvPr id="16" name="Textfeld 15"/>
          <p:cNvSpPr txBox="1"/>
          <p:nvPr/>
        </p:nvSpPr>
        <p:spPr>
          <a:xfrm>
            <a:off x="3269455" y="4794277"/>
            <a:ext cx="1440160" cy="276999"/>
          </a:xfrm>
          <a:prstGeom prst="rect">
            <a:avLst/>
          </a:prstGeom>
          <a:noFill/>
        </p:spPr>
        <p:txBody>
          <a:bodyPr wrap="square" rtlCol="0">
            <a:spAutoFit/>
          </a:bodyPr>
          <a:lstStyle/>
          <a:p>
            <a:pPr algn="ctr"/>
            <a:r>
              <a:rPr lang="de-DE" sz="1200" dirty="0">
                <a:latin typeface="Arial" panose="020B0604020202020204" pitchFamily="34" charset="0"/>
                <a:cs typeface="Arial" panose="020B0604020202020204" pitchFamily="34" charset="0"/>
              </a:rPr>
              <a:t>k</a:t>
            </a:r>
            <a:r>
              <a:rPr lang="de-DE" sz="1200" dirty="0" smtClean="0">
                <a:latin typeface="Arial" panose="020B0604020202020204" pitchFamily="34" charset="0"/>
                <a:cs typeface="Arial" panose="020B0604020202020204" pitchFamily="34" charset="0"/>
              </a:rPr>
              <a:t>eine Zeit</a:t>
            </a:r>
          </a:p>
        </p:txBody>
      </p:sp>
      <p:sp>
        <p:nvSpPr>
          <p:cNvPr id="17" name="Textfeld 16"/>
          <p:cNvSpPr txBox="1"/>
          <p:nvPr/>
        </p:nvSpPr>
        <p:spPr>
          <a:xfrm>
            <a:off x="3300761" y="5489253"/>
            <a:ext cx="1431156" cy="646331"/>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 sind auf den Wendepunkt fokussiert</a:t>
            </a:r>
          </a:p>
        </p:txBody>
      </p:sp>
      <p:sp>
        <p:nvSpPr>
          <p:cNvPr id="18" name="Textfeld 17"/>
          <p:cNvSpPr txBox="1"/>
          <p:nvPr/>
        </p:nvSpPr>
        <p:spPr>
          <a:xfrm>
            <a:off x="4731917" y="3869972"/>
            <a:ext cx="1440160" cy="276999"/>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gering</a:t>
            </a:r>
          </a:p>
        </p:txBody>
      </p:sp>
      <p:sp>
        <p:nvSpPr>
          <p:cNvPr id="19" name="Textfeld 18"/>
          <p:cNvSpPr txBox="1"/>
          <p:nvPr/>
        </p:nvSpPr>
        <p:spPr>
          <a:xfrm>
            <a:off x="4731917" y="4325349"/>
            <a:ext cx="1440160" cy="276999"/>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hoch</a:t>
            </a:r>
          </a:p>
        </p:txBody>
      </p:sp>
      <p:sp>
        <p:nvSpPr>
          <p:cNvPr id="20" name="Textfeld 19"/>
          <p:cNvSpPr txBox="1"/>
          <p:nvPr/>
        </p:nvSpPr>
        <p:spPr>
          <a:xfrm>
            <a:off x="4735241" y="4794277"/>
            <a:ext cx="1440160" cy="461665"/>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nicht unbedingt notwendig</a:t>
            </a:r>
          </a:p>
        </p:txBody>
      </p:sp>
      <p:sp>
        <p:nvSpPr>
          <p:cNvPr id="21" name="Textfeld 20"/>
          <p:cNvSpPr txBox="1"/>
          <p:nvPr/>
        </p:nvSpPr>
        <p:spPr>
          <a:xfrm>
            <a:off x="4757543" y="5489253"/>
            <a:ext cx="1440160" cy="646331"/>
          </a:xfrm>
          <a:prstGeom prst="rect">
            <a:avLst/>
          </a:prstGeom>
          <a:noFill/>
        </p:spPr>
        <p:txBody>
          <a:bodyPr wrap="square" rtlCol="0">
            <a:spAutoFit/>
          </a:bodyPr>
          <a:lstStyle/>
          <a:p>
            <a:pPr algn="ctr"/>
            <a:r>
              <a:rPr lang="de-DE" sz="1200" smtClean="0">
                <a:latin typeface="Arial" panose="020B0604020202020204" pitchFamily="34" charset="0"/>
                <a:cs typeface="Arial" panose="020B0604020202020204" pitchFamily="34" charset="0"/>
              </a:rPr>
              <a:t>… fehlt </a:t>
            </a:r>
            <a:r>
              <a:rPr lang="de-DE" sz="1200" dirty="0" smtClean="0">
                <a:latin typeface="Arial" panose="020B0604020202020204" pitchFamily="34" charset="0"/>
                <a:cs typeface="Arial" panose="020B0604020202020204" pitchFamily="34" charset="0"/>
              </a:rPr>
              <a:t>es an Disziplin und Fokus</a:t>
            </a:r>
          </a:p>
        </p:txBody>
      </p:sp>
      <p:sp>
        <p:nvSpPr>
          <p:cNvPr id="22" name="Textfeld 21"/>
          <p:cNvSpPr txBox="1"/>
          <p:nvPr/>
        </p:nvSpPr>
        <p:spPr>
          <a:xfrm>
            <a:off x="6172077" y="3869972"/>
            <a:ext cx="1440160" cy="276999"/>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hoch</a:t>
            </a:r>
          </a:p>
        </p:txBody>
      </p:sp>
      <p:sp>
        <p:nvSpPr>
          <p:cNvPr id="23" name="Textfeld 22"/>
          <p:cNvSpPr txBox="1"/>
          <p:nvPr/>
        </p:nvSpPr>
        <p:spPr>
          <a:xfrm>
            <a:off x="6184930" y="4325349"/>
            <a:ext cx="1440160" cy="276999"/>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gering</a:t>
            </a:r>
          </a:p>
        </p:txBody>
      </p:sp>
      <p:sp>
        <p:nvSpPr>
          <p:cNvPr id="24" name="Textfeld 23"/>
          <p:cNvSpPr txBox="1"/>
          <p:nvPr/>
        </p:nvSpPr>
        <p:spPr>
          <a:xfrm>
            <a:off x="6293791" y="4794277"/>
            <a:ext cx="1440160" cy="646331"/>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hätte zehn Jahre vorher initiiert werden sollen</a:t>
            </a:r>
          </a:p>
        </p:txBody>
      </p:sp>
      <p:sp>
        <p:nvSpPr>
          <p:cNvPr id="25" name="Textfeld 24"/>
          <p:cNvSpPr txBox="1"/>
          <p:nvPr/>
        </p:nvSpPr>
        <p:spPr>
          <a:xfrm>
            <a:off x="6299368" y="5489253"/>
            <a:ext cx="1440160" cy="461665"/>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 sind sehr ungeduldig</a:t>
            </a:r>
          </a:p>
        </p:txBody>
      </p:sp>
      <p:cxnSp>
        <p:nvCxnSpPr>
          <p:cNvPr id="28" name="Gerade Verbindung 27"/>
          <p:cNvCxnSpPr/>
          <p:nvPr/>
        </p:nvCxnSpPr>
        <p:spPr>
          <a:xfrm>
            <a:off x="4766310" y="1577340"/>
            <a:ext cx="4162" cy="4448408"/>
          </a:xfrm>
          <a:prstGeom prst="line">
            <a:avLst/>
          </a:prstGeom>
          <a:ln w="12700">
            <a:prstDash val="dash"/>
          </a:ln>
        </p:spPr>
        <p:style>
          <a:lnRef idx="1">
            <a:schemeClr val="dk1"/>
          </a:lnRef>
          <a:fillRef idx="0">
            <a:schemeClr val="dk1"/>
          </a:fillRef>
          <a:effectRef idx="0">
            <a:schemeClr val="dk1"/>
          </a:effectRef>
          <a:fontRef idx="minor">
            <a:schemeClr val="tx1"/>
          </a:fontRef>
        </p:style>
      </p:cxnSp>
      <p:cxnSp>
        <p:nvCxnSpPr>
          <p:cNvPr id="5" name="Gerade Verbindung 4"/>
          <p:cNvCxnSpPr/>
          <p:nvPr/>
        </p:nvCxnSpPr>
        <p:spPr>
          <a:xfrm flipH="1">
            <a:off x="3291757" y="1577340"/>
            <a:ext cx="83" cy="2189941"/>
          </a:xfrm>
          <a:prstGeom prst="line">
            <a:avLst/>
          </a:prstGeom>
          <a:ln w="12700"/>
        </p:spPr>
        <p:style>
          <a:lnRef idx="1">
            <a:schemeClr val="dk1"/>
          </a:lnRef>
          <a:fillRef idx="0">
            <a:schemeClr val="dk1"/>
          </a:fillRef>
          <a:effectRef idx="0">
            <a:schemeClr val="dk1"/>
          </a:effectRef>
          <a:fontRef idx="minor">
            <a:schemeClr val="tx1"/>
          </a:fontRef>
        </p:style>
      </p:cxnSp>
      <p:cxnSp>
        <p:nvCxnSpPr>
          <p:cNvPr id="6" name="Gerade Verbindung 5"/>
          <p:cNvCxnSpPr/>
          <p:nvPr/>
        </p:nvCxnSpPr>
        <p:spPr>
          <a:xfrm>
            <a:off x="3291757" y="3782499"/>
            <a:ext cx="4320480" cy="0"/>
          </a:xfrm>
          <a:prstGeom prst="line">
            <a:avLst/>
          </a:prstGeom>
          <a:ln w="12700"/>
        </p:spPr>
        <p:style>
          <a:lnRef idx="1">
            <a:schemeClr val="dk1"/>
          </a:lnRef>
          <a:fillRef idx="0">
            <a:schemeClr val="dk1"/>
          </a:fillRef>
          <a:effectRef idx="0">
            <a:schemeClr val="dk1"/>
          </a:effectRef>
          <a:fontRef idx="minor">
            <a:schemeClr val="tx1"/>
          </a:fontRef>
        </p:style>
      </p:cxnSp>
      <p:sp>
        <p:nvSpPr>
          <p:cNvPr id="9" name="Textfeld 8"/>
          <p:cNvSpPr txBox="1"/>
          <p:nvPr/>
        </p:nvSpPr>
        <p:spPr>
          <a:xfrm>
            <a:off x="3291757" y="1657350"/>
            <a:ext cx="1440160" cy="189006"/>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Start-Up-Phase</a:t>
            </a:r>
            <a:endParaRPr lang="de-DE" sz="1200" dirty="0">
              <a:latin typeface="Arial" panose="020B0604020202020204" pitchFamily="34" charset="0"/>
              <a:cs typeface="Arial" panose="020B0604020202020204" pitchFamily="34" charset="0"/>
            </a:endParaRPr>
          </a:p>
        </p:txBody>
      </p:sp>
      <p:sp>
        <p:nvSpPr>
          <p:cNvPr id="10" name="Textfeld 9"/>
          <p:cNvSpPr txBox="1"/>
          <p:nvPr/>
        </p:nvSpPr>
        <p:spPr>
          <a:xfrm>
            <a:off x="4777637" y="1657350"/>
            <a:ext cx="1440160" cy="189006"/>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Wachstumsphase</a:t>
            </a:r>
            <a:endParaRPr lang="de-DE" sz="1200" dirty="0">
              <a:latin typeface="Arial" panose="020B0604020202020204" pitchFamily="34" charset="0"/>
              <a:cs typeface="Arial" panose="020B0604020202020204" pitchFamily="34" charset="0"/>
            </a:endParaRPr>
          </a:p>
        </p:txBody>
      </p:sp>
      <p:sp>
        <p:nvSpPr>
          <p:cNvPr id="11" name="Textfeld 10"/>
          <p:cNvSpPr txBox="1"/>
          <p:nvPr/>
        </p:nvSpPr>
        <p:spPr>
          <a:xfrm>
            <a:off x="6184930" y="1657350"/>
            <a:ext cx="1440160" cy="189006"/>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Reifephase</a:t>
            </a:r>
            <a:endParaRPr lang="de-DE" sz="1200" dirty="0">
              <a:latin typeface="Arial" panose="020B0604020202020204" pitchFamily="34" charset="0"/>
              <a:cs typeface="Arial" panose="020B0604020202020204" pitchFamily="34" charset="0"/>
            </a:endParaRPr>
          </a:p>
        </p:txBody>
      </p:sp>
      <p:sp>
        <p:nvSpPr>
          <p:cNvPr id="12" name="Freihandform 11"/>
          <p:cNvSpPr/>
          <p:nvPr/>
        </p:nvSpPr>
        <p:spPr>
          <a:xfrm>
            <a:off x="3435773" y="2032394"/>
            <a:ext cx="4083701" cy="1606454"/>
          </a:xfrm>
          <a:custGeom>
            <a:avLst/>
            <a:gdLst>
              <a:gd name="connsiteX0" fmla="*/ 651 w 4083701"/>
              <a:gd name="connsiteY0" fmla="*/ 2353651 h 2354356"/>
              <a:gd name="connsiteX1" fmla="*/ 51451 w 4083701"/>
              <a:gd name="connsiteY1" fmla="*/ 2353651 h 2354356"/>
              <a:gd name="connsiteX2" fmla="*/ 394351 w 4083701"/>
              <a:gd name="connsiteY2" fmla="*/ 2334601 h 2354356"/>
              <a:gd name="connsiteX3" fmla="*/ 711851 w 4083701"/>
              <a:gd name="connsiteY3" fmla="*/ 2277451 h 2354356"/>
              <a:gd name="connsiteX4" fmla="*/ 1073801 w 4083701"/>
              <a:gd name="connsiteY4" fmla="*/ 2156801 h 2354356"/>
              <a:gd name="connsiteX5" fmla="*/ 1423051 w 4083701"/>
              <a:gd name="connsiteY5" fmla="*/ 1934551 h 2354356"/>
              <a:gd name="connsiteX6" fmla="*/ 1867551 w 4083701"/>
              <a:gd name="connsiteY6" fmla="*/ 1394801 h 2354356"/>
              <a:gd name="connsiteX7" fmla="*/ 2458101 w 4083701"/>
              <a:gd name="connsiteY7" fmla="*/ 378801 h 2354356"/>
              <a:gd name="connsiteX8" fmla="*/ 2775601 w 4083701"/>
              <a:gd name="connsiteY8" fmla="*/ 80351 h 2354356"/>
              <a:gd name="connsiteX9" fmla="*/ 3258201 w 4083701"/>
              <a:gd name="connsiteY9" fmla="*/ 4151 h 2354356"/>
              <a:gd name="connsiteX10" fmla="*/ 4083701 w 4083701"/>
              <a:gd name="connsiteY10" fmla="*/ 16851 h 2354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3701" h="2354356">
                <a:moveTo>
                  <a:pt x="651" y="2353651"/>
                </a:moveTo>
                <a:cubicBezTo>
                  <a:pt x="-6758" y="2355238"/>
                  <a:pt x="51451" y="2353651"/>
                  <a:pt x="51451" y="2353651"/>
                </a:cubicBezTo>
                <a:cubicBezTo>
                  <a:pt x="117068" y="2350476"/>
                  <a:pt x="284284" y="2347301"/>
                  <a:pt x="394351" y="2334601"/>
                </a:cubicBezTo>
                <a:cubicBezTo>
                  <a:pt x="504418" y="2321901"/>
                  <a:pt x="598609" y="2307084"/>
                  <a:pt x="711851" y="2277451"/>
                </a:cubicBezTo>
                <a:cubicBezTo>
                  <a:pt x="825093" y="2247818"/>
                  <a:pt x="955268" y="2213951"/>
                  <a:pt x="1073801" y="2156801"/>
                </a:cubicBezTo>
                <a:cubicBezTo>
                  <a:pt x="1192334" y="2099651"/>
                  <a:pt x="1290759" y="2061551"/>
                  <a:pt x="1423051" y="1934551"/>
                </a:cubicBezTo>
                <a:cubicBezTo>
                  <a:pt x="1555343" y="1807551"/>
                  <a:pt x="1695043" y="1654093"/>
                  <a:pt x="1867551" y="1394801"/>
                </a:cubicBezTo>
                <a:cubicBezTo>
                  <a:pt x="2040059" y="1135509"/>
                  <a:pt x="2306759" y="597876"/>
                  <a:pt x="2458101" y="378801"/>
                </a:cubicBezTo>
                <a:cubicBezTo>
                  <a:pt x="2609443" y="159726"/>
                  <a:pt x="2642251" y="142793"/>
                  <a:pt x="2775601" y="80351"/>
                </a:cubicBezTo>
                <a:cubicBezTo>
                  <a:pt x="2908951" y="17909"/>
                  <a:pt x="3040185" y="14734"/>
                  <a:pt x="3258201" y="4151"/>
                </a:cubicBezTo>
                <a:cubicBezTo>
                  <a:pt x="3476217" y="-6432"/>
                  <a:pt x="3779959" y="5209"/>
                  <a:pt x="4083701" y="16851"/>
                </a:cubicBezTo>
              </a:path>
            </a:pathLst>
          </a:cu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sp>
        <p:nvSpPr>
          <p:cNvPr id="27" name="Textfeld 26"/>
          <p:cNvSpPr txBox="1"/>
          <p:nvPr/>
        </p:nvSpPr>
        <p:spPr>
          <a:xfrm>
            <a:off x="807318" y="1554480"/>
            <a:ext cx="2386444" cy="572865"/>
          </a:xfrm>
          <a:prstGeom prst="rect">
            <a:avLst/>
          </a:prstGeom>
          <a:noFill/>
        </p:spPr>
        <p:txBody>
          <a:bodyPr wrap="square" rtlCol="0">
            <a:spAutoFit/>
          </a:bodyPr>
          <a:lstStyle/>
          <a:p>
            <a:pPr algn="ctr"/>
            <a:r>
              <a:rPr lang="de-DE" sz="1200" b="1" dirty="0" smtClean="0">
                <a:latin typeface="Arial" panose="020B0604020202020204" pitchFamily="34" charset="0"/>
                <a:cs typeface="Arial" panose="020B0604020202020204" pitchFamily="34" charset="0"/>
              </a:rPr>
              <a:t>Lebenszyklusphase/ Umsatzentwicklung des bestehenden Kerngeschäfts</a:t>
            </a:r>
            <a:endParaRPr lang="de-DE" sz="1200" b="1" dirty="0">
              <a:latin typeface="Arial" panose="020B0604020202020204" pitchFamily="34" charset="0"/>
              <a:cs typeface="Arial" panose="020B0604020202020204" pitchFamily="34" charset="0"/>
            </a:endParaRPr>
          </a:p>
        </p:txBody>
      </p:sp>
      <p:sp>
        <p:nvSpPr>
          <p:cNvPr id="29" name="Rechteck 28"/>
          <p:cNvSpPr/>
          <p:nvPr/>
        </p:nvSpPr>
        <p:spPr>
          <a:xfrm>
            <a:off x="855583" y="3869972"/>
            <a:ext cx="2453268" cy="461665"/>
          </a:xfrm>
          <a:prstGeom prst="rect">
            <a:avLst/>
          </a:prstGeom>
        </p:spPr>
        <p:txBody>
          <a:bodyPr wrap="square">
            <a:spAutoFit/>
          </a:bodyPr>
          <a:lstStyle/>
          <a:p>
            <a:pPr algn="ctr"/>
            <a:r>
              <a:rPr lang="de-DE" sz="1200" b="1" dirty="0" smtClean="0">
                <a:latin typeface="Arial" panose="020B0604020202020204" pitchFamily="34" charset="0"/>
                <a:cs typeface="Arial" panose="020B0604020202020204" pitchFamily="34" charset="0"/>
              </a:rPr>
              <a:t>Bedarf für neues/zusätzliches Wachstum</a:t>
            </a:r>
          </a:p>
        </p:txBody>
      </p:sp>
      <p:sp>
        <p:nvSpPr>
          <p:cNvPr id="30" name="Rechteck 29"/>
          <p:cNvSpPr/>
          <p:nvPr/>
        </p:nvSpPr>
        <p:spPr>
          <a:xfrm>
            <a:off x="548640" y="4325349"/>
            <a:ext cx="3067154" cy="461665"/>
          </a:xfrm>
          <a:prstGeom prst="rect">
            <a:avLst/>
          </a:prstGeom>
        </p:spPr>
        <p:txBody>
          <a:bodyPr wrap="square">
            <a:spAutoFit/>
          </a:bodyPr>
          <a:lstStyle/>
          <a:p>
            <a:pPr algn="ctr"/>
            <a:r>
              <a:rPr lang="de-DE" sz="1200" b="1" dirty="0" smtClean="0">
                <a:latin typeface="Arial" panose="020B0604020202020204" pitchFamily="34" charset="0"/>
                <a:cs typeface="Arial" panose="020B0604020202020204" pitchFamily="34" charset="0"/>
              </a:rPr>
              <a:t>Verfügbare Ressourcen zur Stimulierung neuen Wachstums</a:t>
            </a:r>
          </a:p>
        </p:txBody>
      </p:sp>
      <p:sp>
        <p:nvSpPr>
          <p:cNvPr id="31" name="Rechteck 30"/>
          <p:cNvSpPr/>
          <p:nvPr/>
        </p:nvSpPr>
        <p:spPr>
          <a:xfrm>
            <a:off x="855583" y="4794277"/>
            <a:ext cx="2453268" cy="646331"/>
          </a:xfrm>
          <a:prstGeom prst="rect">
            <a:avLst/>
          </a:prstGeom>
        </p:spPr>
        <p:txBody>
          <a:bodyPr wrap="square">
            <a:spAutoFit/>
          </a:bodyPr>
          <a:lstStyle/>
          <a:p>
            <a:pPr algn="ctr"/>
            <a:r>
              <a:rPr lang="de-DE" sz="1200" b="1" dirty="0" smtClean="0">
                <a:latin typeface="Arial" panose="020B0604020202020204" pitchFamily="34" charset="0"/>
                <a:cs typeface="Arial" panose="020B0604020202020204" pitchFamily="34" charset="0"/>
              </a:rPr>
              <a:t>Meinung des Top-Managements über neue Gelegenheiten</a:t>
            </a:r>
          </a:p>
        </p:txBody>
      </p:sp>
      <p:sp>
        <p:nvSpPr>
          <p:cNvPr id="32" name="Rechteck 31"/>
          <p:cNvSpPr/>
          <p:nvPr/>
        </p:nvSpPr>
        <p:spPr>
          <a:xfrm>
            <a:off x="855583" y="5489253"/>
            <a:ext cx="2453268" cy="276999"/>
          </a:xfrm>
          <a:prstGeom prst="rect">
            <a:avLst/>
          </a:prstGeom>
        </p:spPr>
        <p:txBody>
          <a:bodyPr wrap="square">
            <a:spAutoFit/>
          </a:bodyPr>
          <a:lstStyle/>
          <a:p>
            <a:pPr algn="ctr"/>
            <a:r>
              <a:rPr lang="de-DE" sz="1200" b="1" dirty="0" smtClean="0">
                <a:latin typeface="Arial" panose="020B0604020202020204" pitchFamily="34" charset="0"/>
                <a:cs typeface="Arial" panose="020B0604020202020204" pitchFamily="34" charset="0"/>
              </a:rPr>
              <a:t>Innovationsanstrengungen</a:t>
            </a:r>
          </a:p>
        </p:txBody>
      </p:sp>
      <p:sp>
        <p:nvSpPr>
          <p:cNvPr id="34" name="Textfeld 33"/>
          <p:cNvSpPr txBox="1"/>
          <p:nvPr/>
        </p:nvSpPr>
        <p:spPr>
          <a:xfrm>
            <a:off x="217170" y="386775"/>
            <a:ext cx="8515349" cy="584775"/>
          </a:xfrm>
          <a:prstGeom prst="rect">
            <a:avLst/>
          </a:prstGeom>
          <a:noFill/>
        </p:spPr>
        <p:txBody>
          <a:bodyPr wrap="square" rtlCol="0">
            <a:spAutoFit/>
          </a:bodyPr>
          <a:lstStyle/>
          <a:p>
            <a:r>
              <a:rPr lang="de-DE" sz="1600" b="1" dirty="0">
                <a:solidFill>
                  <a:srgbClr val="002060"/>
                </a:solidFill>
              </a:rPr>
              <a:t>Das </a:t>
            </a:r>
            <a:r>
              <a:rPr lang="de-DE" sz="1600" b="1" dirty="0" smtClean="0">
                <a:solidFill>
                  <a:srgbClr val="002060"/>
                </a:solidFill>
              </a:rPr>
              <a:t>Innovations-Paradox erfasst das Phänomen, dass unternehmerische Anstrengungen immer zu spät initiiert werden</a:t>
            </a:r>
            <a:endParaRPr lang="de-DE" sz="1600" b="1" dirty="0">
              <a:solidFill>
                <a:srgbClr val="002060"/>
              </a:solidFill>
            </a:endParaRPr>
          </a:p>
        </p:txBody>
      </p:sp>
      <p:sp>
        <p:nvSpPr>
          <p:cNvPr id="35" name="Textfeld 34"/>
          <p:cNvSpPr txBox="1"/>
          <p:nvPr/>
        </p:nvSpPr>
        <p:spPr>
          <a:xfrm>
            <a:off x="217170" y="971550"/>
            <a:ext cx="4262705" cy="523220"/>
          </a:xfrm>
          <a:prstGeom prst="rect">
            <a:avLst/>
          </a:prstGeom>
          <a:noFill/>
        </p:spPr>
        <p:txBody>
          <a:bodyPr wrap="none" rtlCol="0">
            <a:spAutoFit/>
          </a:bodyPr>
          <a:lstStyle/>
          <a:p>
            <a:r>
              <a:rPr lang="de-DE" sz="1400" i="1" dirty="0">
                <a:solidFill>
                  <a:schemeClr val="bg1">
                    <a:lumMod val="50000"/>
                  </a:schemeClr>
                </a:solidFill>
              </a:rPr>
              <a:t>2.2 </a:t>
            </a:r>
            <a:r>
              <a:rPr lang="de-DE" sz="1400" i="1" dirty="0" smtClean="0">
                <a:solidFill>
                  <a:schemeClr val="bg1">
                    <a:lumMod val="50000"/>
                  </a:schemeClr>
                </a:solidFill>
              </a:rPr>
              <a:t>Erfolgswirkung </a:t>
            </a:r>
            <a:r>
              <a:rPr lang="de-DE" sz="1400" i="1" dirty="0">
                <a:solidFill>
                  <a:schemeClr val="bg1">
                    <a:lumMod val="50000"/>
                  </a:schemeClr>
                </a:solidFill>
              </a:rPr>
              <a:t>von Corporate Entrepreneurship</a:t>
            </a:r>
          </a:p>
          <a:p>
            <a:endParaRPr lang="de-DE" sz="1400" i="1" dirty="0">
              <a:solidFill>
                <a:schemeClr val="bg1">
                  <a:lumMod val="50000"/>
                </a:schemeClr>
              </a:solidFill>
            </a:endParaRPr>
          </a:p>
        </p:txBody>
      </p:sp>
      <p:sp>
        <p:nvSpPr>
          <p:cNvPr id="36" name="Rectangle 1"/>
          <p:cNvSpPr>
            <a:spLocks noChangeArrowheads="1"/>
          </p:cNvSpPr>
          <p:nvPr/>
        </p:nvSpPr>
        <p:spPr bwMode="auto">
          <a:xfrm>
            <a:off x="369887" y="6337352"/>
            <a:ext cx="157286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Anthony (2010)</a:t>
            </a:r>
            <a:endParaRPr lang="de-DE" sz="1050" dirty="0">
              <a:solidFill>
                <a:schemeClr val="bg1">
                  <a:lumMod val="50000"/>
                </a:schemeClr>
              </a:solidFill>
            </a:endParaRPr>
          </a:p>
        </p:txBody>
      </p:sp>
      <p:cxnSp>
        <p:nvCxnSpPr>
          <p:cNvPr id="40" name="Gerade Verbindung 39"/>
          <p:cNvCxnSpPr/>
          <p:nvPr/>
        </p:nvCxnSpPr>
        <p:spPr>
          <a:xfrm>
            <a:off x="6256020" y="1577340"/>
            <a:ext cx="4162" cy="4448408"/>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37" name="Foliennummernplatzhalter 19"/>
          <p:cNvSpPr txBox="1">
            <a:spLocks/>
          </p:cNvSpPr>
          <p:nvPr/>
        </p:nvSpPr>
        <p:spPr bwMode="auto">
          <a:xfrm>
            <a:off x="3656721" y="6371909"/>
            <a:ext cx="1905000" cy="287337"/>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fld id="{EDE9D4E2-8C11-4264-A17B-4C066A852835}" type="slidenum">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pPr marL="342900" marR="0" lvl="0" indent="-342900" algn="ctr" defTabSz="914400" rtl="0" eaLnBrk="0" fontAlgn="base" latinLnBrk="0" hangingPunct="0">
                <a:lnSpc>
                  <a:spcPct val="100000"/>
                </a:lnSpc>
                <a:spcBef>
                  <a:spcPct val="20000"/>
                </a:spcBef>
                <a:spcAft>
                  <a:spcPct val="0"/>
                </a:spcAft>
                <a:buClrTx/>
                <a:buSzTx/>
                <a:buFontTx/>
                <a:buNone/>
                <a:tabLst/>
                <a:defRPr/>
              </a:pPr>
              <a:t>60</a:t>
            </a:fld>
            <a:r>
              <a:rPr kumimoji="0" lang="de-DE" sz="1050" b="0" i="0" u="none" strike="noStrike" kern="0" cap="none" spc="0" normalizeH="0" baseline="0" noProof="0" smtClean="0">
                <a:ln>
                  <a:noFill/>
                </a:ln>
                <a:solidFill>
                  <a:schemeClr val="bg1">
                    <a:lumMod val="50000"/>
                  </a:schemeClr>
                </a:solidFill>
                <a:effectLst/>
                <a:uLnTx/>
                <a:uFillTx/>
                <a:latin typeface="+mn-lt"/>
                <a:ea typeface="ＭＳ Ｐゴシック" pitchFamily="-109" charset="-128"/>
                <a:cs typeface="ＭＳ Ｐゴシック" pitchFamily="-109" charset="-128"/>
              </a:rPr>
              <a:t> -</a:t>
            </a:r>
            <a:endParaRPr kumimoji="0" lang="de-DE" sz="1050" b="0" i="0" u="none" strike="noStrike" kern="0" cap="none" spc="0" normalizeH="0" baseline="0" noProof="0" dirty="0">
              <a:ln>
                <a:noFill/>
              </a:ln>
              <a:solidFill>
                <a:schemeClr val="bg1">
                  <a:lumMod val="50000"/>
                </a:schemeClr>
              </a:solidFill>
              <a:effectLst/>
              <a:uLnTx/>
              <a:uFillTx/>
              <a:latin typeface="+mn-lt"/>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3365687519"/>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123700"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smtClean="0">
                <a:solidFill>
                  <a:prstClr val="black">
                    <a:tint val="75000"/>
                  </a:prstClr>
                </a:solidFill>
              </a:rPr>
              <a:t>- </a:t>
            </a:r>
            <a:fld id="{EDE9D4E2-8C11-4264-A17B-4C066A852835}" type="slidenum">
              <a:rPr lang="de-DE" sz="1050" smtClean="0">
                <a:solidFill>
                  <a:prstClr val="black">
                    <a:tint val="75000"/>
                  </a:prstClr>
                </a:solidFill>
              </a:rPr>
              <a:pPr algn="ctr"/>
              <a:t>61</a:t>
            </a:fld>
            <a:r>
              <a:rPr lang="de-DE" sz="1050" smtClean="0">
                <a:solidFill>
                  <a:prstClr val="black">
                    <a:tint val="75000"/>
                  </a:prstClr>
                </a:solidFill>
              </a:rPr>
              <a:t> -</a:t>
            </a:r>
            <a:endParaRPr lang="de-DE" sz="105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312039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7"/>
          <p:cNvSpPr>
            <a:spLocks noChangeArrowheads="1"/>
          </p:cNvSpPr>
          <p:nvPr/>
        </p:nvSpPr>
        <p:spPr bwMode="gray">
          <a:xfrm>
            <a:off x="574153" y="2841169"/>
            <a:ext cx="1273175" cy="1273175"/>
          </a:xfrm>
          <a:prstGeom prst="ellipse">
            <a:avLst/>
          </a:prstGeom>
          <a:solidFill>
            <a:schemeClr val="accent2">
              <a:lumMod val="20000"/>
              <a:lumOff val="80000"/>
            </a:schemeClr>
          </a:solidFill>
          <a:ln w="9525">
            <a:solidFill>
              <a:schemeClr val="tx1"/>
            </a:solidFill>
            <a:round/>
            <a:headEnd/>
            <a:tailEnd/>
          </a:ln>
        </p:spPr>
        <p:txBody>
          <a:bodyPr wrap="none" anchor="ctr">
            <a:prstTxWarp prst="textNoShape">
              <a:avLst/>
            </a:prstTxWarp>
          </a:bodyPr>
          <a:lstStyle/>
          <a:p>
            <a:endParaRPr lang="de-DE"/>
          </a:p>
        </p:txBody>
      </p:sp>
      <p:grpSp>
        <p:nvGrpSpPr>
          <p:cNvPr id="2" name="Group 8"/>
          <p:cNvGrpSpPr>
            <a:grpSpLocks/>
          </p:cNvGrpSpPr>
          <p:nvPr/>
        </p:nvGrpSpPr>
        <p:grpSpPr bwMode="auto">
          <a:xfrm>
            <a:off x="992459" y="2959437"/>
            <a:ext cx="436563" cy="1036638"/>
            <a:chOff x="334" y="1937"/>
            <a:chExt cx="275" cy="653"/>
          </a:xfrm>
          <a:solidFill>
            <a:schemeClr val="bg1">
              <a:lumMod val="95000"/>
            </a:schemeClr>
          </a:solidFill>
        </p:grpSpPr>
        <p:sp>
          <p:nvSpPr>
            <p:cNvPr id="5" name="AutoShape 9"/>
            <p:cNvSpPr>
              <a:spLocks noChangeArrowheads="1"/>
            </p:cNvSpPr>
            <p:nvPr/>
          </p:nvSpPr>
          <p:spPr bwMode="gray">
            <a:xfrm>
              <a:off x="334" y="1937"/>
              <a:ext cx="275" cy="425"/>
            </a:xfrm>
            <a:custGeom>
              <a:avLst/>
              <a:gdLst>
                <a:gd name="T0" fmla="*/ 241 w 21600"/>
                <a:gd name="T1" fmla="*/ 213 h 21600"/>
                <a:gd name="T2" fmla="*/ 138 w 21600"/>
                <a:gd name="T3" fmla="*/ 425 h 21600"/>
                <a:gd name="T4" fmla="*/ 34 w 21600"/>
                <a:gd name="T5" fmla="*/ 213 h 21600"/>
                <a:gd name="T6" fmla="*/ 138 w 21600"/>
                <a:gd name="T7" fmla="*/ 0 h 21600"/>
                <a:gd name="T8" fmla="*/ 0 60000 65536"/>
                <a:gd name="T9" fmla="*/ 0 60000 65536"/>
                <a:gd name="T10" fmla="*/ 0 60000 65536"/>
                <a:gd name="T11" fmla="*/ 0 60000 65536"/>
                <a:gd name="T12" fmla="*/ 4477 w 21600"/>
                <a:gd name="T13" fmla="*/ 4523 h 21600"/>
                <a:gd name="T14" fmla="*/ 17123 w 21600"/>
                <a:gd name="T15" fmla="*/ 17077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grpFill/>
            <a:ln w="9525">
              <a:solidFill>
                <a:schemeClr val="tx1"/>
              </a:solidFill>
              <a:miter lim="800000"/>
              <a:headEnd/>
              <a:tailEnd/>
            </a:ln>
          </p:spPr>
          <p:txBody>
            <a:bodyPr wrap="none" anchor="ctr">
              <a:prstTxWarp prst="textNoShape">
                <a:avLst/>
              </a:prstTxWarp>
            </a:bodyPr>
            <a:lstStyle/>
            <a:p>
              <a:endParaRPr lang="de-DE"/>
            </a:p>
          </p:txBody>
        </p:sp>
        <p:sp>
          <p:nvSpPr>
            <p:cNvPr id="6" name="Oval 10"/>
            <p:cNvSpPr>
              <a:spLocks noChangeArrowheads="1"/>
            </p:cNvSpPr>
            <p:nvPr/>
          </p:nvSpPr>
          <p:spPr bwMode="gray">
            <a:xfrm>
              <a:off x="392" y="2431"/>
              <a:ext cx="159" cy="159"/>
            </a:xfrm>
            <a:prstGeom prst="ellipse">
              <a:avLst/>
            </a:prstGeom>
            <a:grpFill/>
            <a:ln w="9525">
              <a:solidFill>
                <a:schemeClr val="tx1"/>
              </a:solidFill>
              <a:round/>
              <a:headEnd/>
              <a:tailEnd/>
            </a:ln>
          </p:spPr>
          <p:txBody>
            <a:bodyPr wrap="none" anchor="ctr">
              <a:prstTxWarp prst="textNoShape">
                <a:avLst/>
              </a:prstTxWarp>
            </a:bodyPr>
            <a:lstStyle/>
            <a:p>
              <a:endParaRPr lang="de-DE"/>
            </a:p>
          </p:txBody>
        </p:sp>
      </p:grpSp>
      <p:cxnSp>
        <p:nvCxnSpPr>
          <p:cNvPr id="7" name="Gerade Verbindung 6"/>
          <p:cNvCxnSpPr>
            <a:stCxn id="3" idx="0"/>
          </p:cNvCxnSpPr>
          <p:nvPr/>
        </p:nvCxnSpPr>
        <p:spPr bwMode="auto">
          <a:xfrm flipV="1">
            <a:off x="1210741" y="1765011"/>
            <a:ext cx="636586" cy="107615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8" name="Gerade Verbindung 7"/>
          <p:cNvCxnSpPr>
            <a:stCxn id="3" idx="4"/>
          </p:cNvCxnSpPr>
          <p:nvPr/>
        </p:nvCxnSpPr>
        <p:spPr bwMode="auto">
          <a:xfrm>
            <a:off x="1210741" y="4114344"/>
            <a:ext cx="636587" cy="10593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9" name="Gerade Verbindung 8"/>
          <p:cNvCxnSpPr>
            <a:endCxn id="13" idx="2"/>
          </p:cNvCxnSpPr>
          <p:nvPr/>
        </p:nvCxnSpPr>
        <p:spPr bwMode="auto">
          <a:xfrm>
            <a:off x="1847328" y="5173654"/>
            <a:ext cx="6309060" cy="2381"/>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a:endCxn id="12" idx="0"/>
          </p:cNvCxnSpPr>
          <p:nvPr/>
        </p:nvCxnSpPr>
        <p:spPr bwMode="auto">
          <a:xfrm>
            <a:off x="1847328" y="1766597"/>
            <a:ext cx="6346688" cy="158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a:stCxn id="12" idx="2"/>
            <a:endCxn id="13" idx="0"/>
          </p:cNvCxnSpPr>
          <p:nvPr/>
        </p:nvCxnSpPr>
        <p:spPr bwMode="auto">
          <a:xfrm rot="5400000">
            <a:off x="6995747" y="3490129"/>
            <a:ext cx="2884175" cy="1"/>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Bogen 11"/>
          <p:cNvSpPr/>
          <p:nvPr/>
        </p:nvSpPr>
        <p:spPr bwMode="auto">
          <a:xfrm>
            <a:off x="7950198" y="1766597"/>
            <a:ext cx="487636" cy="562889"/>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
        <p:nvSpPr>
          <p:cNvPr id="13" name="Bogen 12"/>
          <p:cNvSpPr/>
          <p:nvPr/>
        </p:nvSpPr>
        <p:spPr bwMode="auto">
          <a:xfrm rot="5400000">
            <a:off x="7912570" y="4650772"/>
            <a:ext cx="487636" cy="562889"/>
          </a:xfrm>
          <a:prstGeom prst="arc">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
        <p:nvSpPr>
          <p:cNvPr id="14" name="Rechteck 13"/>
          <p:cNvSpPr/>
          <p:nvPr/>
        </p:nvSpPr>
        <p:spPr>
          <a:xfrm>
            <a:off x="2064929" y="2409977"/>
            <a:ext cx="6155301" cy="2031325"/>
          </a:xfrm>
          <a:prstGeom prst="rect">
            <a:avLst/>
          </a:prstGeom>
        </p:spPr>
        <p:txBody>
          <a:bodyPr wrap="square" anchor="ctr">
            <a:spAutoFit/>
          </a:bodyPr>
          <a:lstStyle/>
          <a:p>
            <a:pPr marL="184150" lvl="0" indent="-184150">
              <a:buFont typeface="Symbol" pitchFamily="18" charset="2"/>
              <a:buChar char="-"/>
            </a:pPr>
            <a:r>
              <a:rPr lang="de-DE" sz="1400" dirty="0" smtClean="0"/>
              <a:t>Kann Corporate </a:t>
            </a:r>
            <a:r>
              <a:rPr lang="de-DE" sz="1400" dirty="0" err="1" smtClean="0"/>
              <a:t>Entrepreneurship</a:t>
            </a:r>
            <a:r>
              <a:rPr lang="de-DE" sz="1400" dirty="0" smtClean="0"/>
              <a:t> im Unternehmen zielgerichtet implementiert werden?</a:t>
            </a:r>
          </a:p>
          <a:p>
            <a:pPr marL="184150" lvl="0" indent="-184150">
              <a:buFont typeface="Symbol" pitchFamily="18" charset="2"/>
              <a:buChar char="-"/>
            </a:pPr>
            <a:endParaRPr lang="de-DE" sz="1400" dirty="0" smtClean="0"/>
          </a:p>
          <a:p>
            <a:pPr marL="184150" lvl="0" indent="-184150">
              <a:buFont typeface="Symbol" pitchFamily="18" charset="2"/>
              <a:buChar char="-"/>
            </a:pPr>
            <a:r>
              <a:rPr lang="de-DE" sz="1400" dirty="0" smtClean="0"/>
              <a:t>Welche grundsätzlichen Hebel und Möglichkeiten der Implementierung von Corporate </a:t>
            </a:r>
            <a:r>
              <a:rPr lang="de-DE" sz="1400" dirty="0" err="1" smtClean="0"/>
              <a:t>Entrepreneurship</a:t>
            </a:r>
            <a:r>
              <a:rPr lang="de-DE" sz="1400" dirty="0" smtClean="0"/>
              <a:t> gibt es?</a:t>
            </a:r>
          </a:p>
          <a:p>
            <a:pPr marL="184150" lvl="0" indent="-184150">
              <a:buFont typeface="Symbol" pitchFamily="18" charset="2"/>
              <a:buChar char="-"/>
            </a:pPr>
            <a:endParaRPr lang="de-DE" sz="1400" dirty="0" smtClean="0"/>
          </a:p>
          <a:p>
            <a:pPr marL="184150" lvl="0" indent="-184150">
              <a:buFont typeface="Symbol" pitchFamily="18" charset="2"/>
              <a:buChar char="-"/>
            </a:pPr>
            <a:r>
              <a:rPr lang="de-DE" sz="1400" dirty="0" smtClean="0"/>
              <a:t>Welche konkreten Hebel zur Förderung von Corporate </a:t>
            </a:r>
            <a:r>
              <a:rPr lang="de-DE" sz="1400" dirty="0" err="1" smtClean="0"/>
              <a:t>Entrepreneurship</a:t>
            </a:r>
            <a:r>
              <a:rPr lang="de-DE" sz="1400" dirty="0" smtClean="0"/>
              <a:t> existieren entlang der Managementfunktionen Planung, Organisation, Personal, Führung und Kontrolle?</a:t>
            </a:r>
          </a:p>
        </p:txBody>
      </p:sp>
      <p:sp>
        <p:nvSpPr>
          <p:cNvPr id="15" name="Textfeld 14"/>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Grundlegende Fragestellungen in Kapitel 3</a:t>
            </a:r>
            <a:endParaRPr lang="de-DE" sz="1600" b="1" dirty="0">
              <a:solidFill>
                <a:srgbClr val="002060"/>
              </a:solidFill>
            </a:endParaRPr>
          </a:p>
        </p:txBody>
      </p:sp>
      <p:sp>
        <p:nvSpPr>
          <p:cNvPr id="16" name="Textfeld 15"/>
          <p:cNvSpPr txBox="1"/>
          <p:nvPr/>
        </p:nvSpPr>
        <p:spPr>
          <a:xfrm>
            <a:off x="217170" y="971550"/>
            <a:ext cx="5912196" cy="307777"/>
          </a:xfrm>
          <a:prstGeom prst="rect">
            <a:avLst/>
          </a:prstGeom>
          <a:noFill/>
        </p:spPr>
        <p:txBody>
          <a:bodyPr wrap="none" rtlCol="0">
            <a:spAutoFit/>
          </a:bodyPr>
          <a:lstStyle/>
          <a:p>
            <a:r>
              <a:rPr lang="de-DE" sz="1400" i="1" dirty="0" smtClean="0">
                <a:solidFill>
                  <a:schemeClr val="bg1">
                    <a:lumMod val="50000"/>
                  </a:schemeClr>
                </a:solidFill>
              </a:rPr>
              <a:t>3. Managementansätze zur Etablierung von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17"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62</a:t>
            </a:fld>
            <a:r>
              <a:rPr kumimoji="0" lang="de-DE" sz="1050" b="0" i="0" u="none" strike="noStrike" kern="1200" cap="none" spc="0" normalizeH="0" baseline="0" noProof="0" smtClean="0">
                <a:ln>
                  <a:noFill/>
                </a:ln>
                <a:solidFill>
                  <a:prstClr val="black">
                    <a:tint val="75000"/>
                  </a:prstClr>
                </a:solidFill>
                <a:effectLst/>
                <a:uLnTx/>
                <a:uFillTx/>
                <a:latin typeface="Arial" charset="0"/>
                <a:ea typeface="+mn-ea"/>
                <a:cs typeface="+mn-cs"/>
              </a:rPr>
              <a:t> -</a:t>
            </a:r>
            <a:endParaRPr kumimoji="0" lang="de-DE" sz="105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Objekt 2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51604"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Richtungspfeil 28"/>
          <p:cNvSpPr/>
          <p:nvPr/>
        </p:nvSpPr>
        <p:spPr bwMode="auto">
          <a:xfrm>
            <a:off x="316522" y="1500554"/>
            <a:ext cx="6318740" cy="4290646"/>
          </a:xfrm>
          <a:prstGeom prst="homePlate">
            <a:avLst>
              <a:gd name="adj" fmla="val 765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Textfeld 5"/>
          <p:cNvSpPr txBox="1"/>
          <p:nvPr/>
        </p:nvSpPr>
        <p:spPr>
          <a:xfrm>
            <a:off x="1505415" y="1942599"/>
            <a:ext cx="1457607" cy="506378"/>
          </a:xfrm>
          <a:prstGeom prst="rect">
            <a:avLst/>
          </a:prstGeom>
          <a:solidFill>
            <a:schemeClr val="accent2">
              <a:lumMod val="20000"/>
              <a:lumOff val="80000"/>
            </a:schemeClr>
          </a:solidFill>
          <a:ln w="9525"/>
        </p:spPr>
        <p:style>
          <a:lnRef idx="2">
            <a:schemeClr val="dk1"/>
          </a:lnRef>
          <a:fillRef idx="1">
            <a:schemeClr val="lt1"/>
          </a:fillRef>
          <a:effectRef idx="0">
            <a:schemeClr val="dk1"/>
          </a:effectRef>
          <a:fontRef idx="minor">
            <a:schemeClr val="dk1"/>
          </a:fontRef>
        </p:style>
        <p:txBody>
          <a:bodyPr wrap="none" rtlCol="0">
            <a:noAutofit/>
          </a:bodyPr>
          <a:lstStyle>
            <a:defPPr>
              <a:defRPr lang="de-DE"/>
            </a:defPPr>
            <a:lvl1pPr algn="ctr">
              <a:spcAft>
                <a:spcPts val="200"/>
              </a:spcAft>
              <a:defRPr sz="1000" b="1">
                <a:solidFill>
                  <a:schemeClr val="dk1"/>
                </a:solidFill>
                <a:latin typeface="Arial" panose="020B0604020202020204" pitchFamily="34" charset="0"/>
                <a:cs typeface="Arial" panose="020B0604020202020204" pitchFamily="34"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de-DE" sz="1200" dirty="0" smtClean="0">
                <a:solidFill>
                  <a:prstClr val="black"/>
                </a:solidFill>
              </a:rPr>
              <a:t>Corporate</a:t>
            </a:r>
            <a:r>
              <a:rPr lang="de-DE" sz="1200" b="0" dirty="0" smtClean="0">
                <a:solidFill>
                  <a:prstClr val="black"/>
                </a:solidFill>
              </a:rPr>
              <a:t> </a:t>
            </a:r>
          </a:p>
          <a:p>
            <a:r>
              <a:rPr lang="de-DE" sz="1200" dirty="0" err="1" smtClean="0">
                <a:solidFill>
                  <a:prstClr val="black"/>
                </a:solidFill>
              </a:rPr>
              <a:t>Entrepreneurship</a:t>
            </a:r>
            <a:endParaRPr lang="de-DE" sz="1200" dirty="0">
              <a:solidFill>
                <a:prstClr val="black"/>
              </a:solidFill>
            </a:endParaRPr>
          </a:p>
          <a:p>
            <a:endParaRPr lang="de-DE" sz="1200" b="0" dirty="0">
              <a:solidFill>
                <a:prstClr val="black"/>
              </a:solidFill>
            </a:endParaRPr>
          </a:p>
        </p:txBody>
      </p:sp>
      <p:sp>
        <p:nvSpPr>
          <p:cNvPr id="7" name="Textfeld 6"/>
          <p:cNvSpPr txBox="1"/>
          <p:nvPr/>
        </p:nvSpPr>
        <p:spPr>
          <a:xfrm>
            <a:off x="3755109" y="1931447"/>
            <a:ext cx="1441359" cy="518780"/>
          </a:xfrm>
          <a:prstGeom prst="rect">
            <a:avLst/>
          </a:prstGeom>
          <a:solidFill>
            <a:schemeClr val="accent2">
              <a:lumMod val="20000"/>
              <a:lumOff val="80000"/>
            </a:schemeClr>
          </a:solidFill>
          <a:ln w="9525"/>
        </p:spPr>
        <p:style>
          <a:lnRef idx="2">
            <a:schemeClr val="dk1"/>
          </a:lnRef>
          <a:fillRef idx="1">
            <a:schemeClr val="lt1"/>
          </a:fillRef>
          <a:effectRef idx="0">
            <a:schemeClr val="dk1"/>
          </a:effectRef>
          <a:fontRef idx="minor">
            <a:schemeClr val="dk1"/>
          </a:fontRef>
        </p:style>
        <p:txBody>
          <a:bodyPr wrap="none" rtlCol="0">
            <a:noAutofit/>
          </a:bodyPr>
          <a:lstStyle/>
          <a:p>
            <a:pPr algn="ctr">
              <a:spcAft>
                <a:spcPts val="200"/>
              </a:spcAft>
            </a:pPr>
            <a:r>
              <a:rPr lang="de-DE" sz="1200" b="1" dirty="0" smtClean="0">
                <a:solidFill>
                  <a:prstClr val="black"/>
                </a:solidFill>
                <a:cs typeface="Arial" panose="020B0604020202020204" pitchFamily="34" charset="0"/>
              </a:rPr>
              <a:t>Leistungsfähigkeit</a:t>
            </a:r>
          </a:p>
          <a:p>
            <a:pPr algn="ctr">
              <a:spcAft>
                <a:spcPts val="200"/>
              </a:spcAft>
            </a:pPr>
            <a:r>
              <a:rPr lang="de-DE" sz="1200" b="1" dirty="0">
                <a:solidFill>
                  <a:prstClr val="black"/>
                </a:solidFill>
                <a:cs typeface="Arial" panose="020B0604020202020204" pitchFamily="34" charset="0"/>
              </a:rPr>
              <a:t>d</a:t>
            </a:r>
            <a:r>
              <a:rPr lang="de-DE" sz="1200" b="1" dirty="0" smtClean="0">
                <a:solidFill>
                  <a:prstClr val="black"/>
                </a:solidFill>
                <a:cs typeface="Arial" panose="020B0604020202020204" pitchFamily="34" charset="0"/>
              </a:rPr>
              <a:t>es Unternehmens</a:t>
            </a:r>
          </a:p>
        </p:txBody>
      </p:sp>
      <p:sp>
        <p:nvSpPr>
          <p:cNvPr id="8" name="Textfeld 7"/>
          <p:cNvSpPr txBox="1"/>
          <p:nvPr/>
        </p:nvSpPr>
        <p:spPr>
          <a:xfrm>
            <a:off x="842931" y="2941882"/>
            <a:ext cx="1532279" cy="260804"/>
          </a:xfrm>
          <a:prstGeom prst="rect">
            <a:avLst/>
          </a:prstGeom>
          <a:solidFill>
            <a:schemeClr val="accent2">
              <a:lumMod val="20000"/>
              <a:lumOff val="80000"/>
            </a:schemeClr>
          </a:solidFill>
          <a:ln w="9525"/>
        </p:spPr>
        <p:style>
          <a:lnRef idx="2">
            <a:schemeClr val="dk1"/>
          </a:lnRef>
          <a:fillRef idx="1">
            <a:schemeClr val="lt1"/>
          </a:fillRef>
          <a:effectRef idx="0">
            <a:schemeClr val="dk1"/>
          </a:effectRef>
          <a:fontRef idx="minor">
            <a:schemeClr val="dk1"/>
          </a:fontRef>
        </p:style>
        <p:txBody>
          <a:bodyPr wrap="none" rtlCol="0">
            <a:noAutofit/>
          </a:bodyPr>
          <a:lstStyle>
            <a:defPPr>
              <a:defRPr lang="de-DE"/>
            </a:defPPr>
            <a:lvl1pPr algn="ctr">
              <a:spcAft>
                <a:spcPts val="200"/>
              </a:spcAft>
              <a:defRPr sz="1000" b="1">
                <a:solidFill>
                  <a:schemeClr val="dk1"/>
                </a:solidFill>
                <a:latin typeface="Arial" panose="020B0604020202020204" pitchFamily="34" charset="0"/>
                <a:cs typeface="Arial" panose="020B0604020202020204" pitchFamily="34"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de-DE" sz="1200" dirty="0" smtClean="0">
                <a:solidFill>
                  <a:prstClr val="black"/>
                </a:solidFill>
              </a:rPr>
              <a:t>Externe Variablen</a:t>
            </a:r>
            <a:endParaRPr lang="de-DE" sz="1200" dirty="0">
              <a:solidFill>
                <a:prstClr val="black"/>
              </a:solidFill>
            </a:endParaRPr>
          </a:p>
        </p:txBody>
      </p:sp>
      <p:sp>
        <p:nvSpPr>
          <p:cNvPr id="9" name="Textfeld 8"/>
          <p:cNvSpPr txBox="1"/>
          <p:nvPr/>
        </p:nvSpPr>
        <p:spPr>
          <a:xfrm>
            <a:off x="2575931" y="2946209"/>
            <a:ext cx="1439807" cy="256478"/>
          </a:xfrm>
          <a:prstGeom prst="rect">
            <a:avLst/>
          </a:prstGeom>
          <a:solidFill>
            <a:schemeClr val="accent2">
              <a:lumMod val="20000"/>
              <a:lumOff val="80000"/>
            </a:schemeClr>
          </a:solidFill>
          <a:ln w="9525"/>
        </p:spPr>
        <p:style>
          <a:lnRef idx="2">
            <a:schemeClr val="dk1"/>
          </a:lnRef>
          <a:fillRef idx="1">
            <a:schemeClr val="lt1"/>
          </a:fillRef>
          <a:effectRef idx="0">
            <a:schemeClr val="dk1"/>
          </a:effectRef>
          <a:fontRef idx="minor">
            <a:schemeClr val="dk1"/>
          </a:fontRef>
        </p:style>
        <p:txBody>
          <a:bodyPr wrap="none" rtlCol="0">
            <a:noAutofit/>
          </a:bodyPr>
          <a:lstStyle>
            <a:defPPr>
              <a:defRPr lang="de-DE"/>
            </a:defPPr>
            <a:lvl1pPr algn="ctr">
              <a:spcAft>
                <a:spcPts val="200"/>
              </a:spcAft>
              <a:defRPr sz="1000" b="0">
                <a:latin typeface="Arial" panose="020B0604020202020204" pitchFamily="34" charset="0"/>
                <a:cs typeface="Arial" panose="020B0604020202020204" pitchFamily="34" charset="0"/>
              </a:defRPr>
            </a:lvl1pPr>
          </a:lstStyle>
          <a:p>
            <a:r>
              <a:rPr lang="de-DE" sz="1200" b="1" dirty="0" smtClean="0">
                <a:solidFill>
                  <a:prstClr val="black"/>
                </a:solidFill>
              </a:rPr>
              <a:t>Strategie</a:t>
            </a:r>
            <a:endParaRPr lang="de-DE" sz="1200" b="1" dirty="0">
              <a:solidFill>
                <a:prstClr val="black"/>
              </a:solidFill>
            </a:endParaRPr>
          </a:p>
        </p:txBody>
      </p:sp>
      <p:sp>
        <p:nvSpPr>
          <p:cNvPr id="10" name="Textfeld 9"/>
          <p:cNvSpPr txBox="1"/>
          <p:nvPr/>
        </p:nvSpPr>
        <p:spPr>
          <a:xfrm>
            <a:off x="4187158" y="2953032"/>
            <a:ext cx="1589174" cy="260806"/>
          </a:xfrm>
          <a:prstGeom prst="rect">
            <a:avLst/>
          </a:prstGeom>
          <a:solidFill>
            <a:schemeClr val="accent2">
              <a:lumMod val="20000"/>
              <a:lumOff val="80000"/>
            </a:schemeClr>
          </a:solidFill>
          <a:ln w="9525"/>
        </p:spPr>
        <p:style>
          <a:lnRef idx="2">
            <a:schemeClr val="dk1"/>
          </a:lnRef>
          <a:fillRef idx="1">
            <a:schemeClr val="lt1"/>
          </a:fillRef>
          <a:effectRef idx="0">
            <a:schemeClr val="dk1"/>
          </a:effectRef>
          <a:fontRef idx="minor">
            <a:schemeClr val="dk1"/>
          </a:fontRef>
        </p:style>
        <p:txBody>
          <a:bodyPr wrap="none" rtlCol="0">
            <a:noAutofit/>
          </a:bodyPr>
          <a:lstStyle>
            <a:defPPr>
              <a:defRPr lang="de-DE"/>
            </a:defPPr>
            <a:lvl1pPr algn="ctr">
              <a:spcAft>
                <a:spcPts val="200"/>
              </a:spcAft>
              <a:defRPr sz="1000" b="0">
                <a:latin typeface="Arial" panose="020B0604020202020204" pitchFamily="34" charset="0"/>
                <a:cs typeface="Arial" panose="020B0604020202020204" pitchFamily="34" charset="0"/>
              </a:defRPr>
            </a:lvl1pPr>
          </a:lstStyle>
          <a:p>
            <a:r>
              <a:rPr lang="de-DE" sz="1200" b="1" dirty="0">
                <a:solidFill>
                  <a:prstClr val="black"/>
                </a:solidFill>
              </a:rPr>
              <a:t>Interne Variablen</a:t>
            </a:r>
          </a:p>
        </p:txBody>
      </p:sp>
      <p:sp>
        <p:nvSpPr>
          <p:cNvPr id="11" name="Textfeld 10"/>
          <p:cNvSpPr txBox="1"/>
          <p:nvPr/>
        </p:nvSpPr>
        <p:spPr>
          <a:xfrm>
            <a:off x="847492" y="3205061"/>
            <a:ext cx="1544015" cy="1944216"/>
          </a:xfrm>
          <a:prstGeom prst="rect">
            <a:avLst/>
          </a:prstGeom>
          <a:solidFill>
            <a:schemeClr val="accent2">
              <a:lumMod val="20000"/>
              <a:lumOff val="80000"/>
            </a:schemeClr>
          </a:solidFill>
          <a:ln w="9525"/>
        </p:spPr>
        <p:style>
          <a:lnRef idx="2">
            <a:schemeClr val="dk1"/>
          </a:lnRef>
          <a:fillRef idx="1">
            <a:schemeClr val="lt1"/>
          </a:fillRef>
          <a:effectRef idx="0">
            <a:schemeClr val="dk1"/>
          </a:effectRef>
          <a:fontRef idx="minor">
            <a:schemeClr val="dk1"/>
          </a:fontRef>
        </p:style>
        <p:txBody>
          <a:bodyPr wrap="square" rtlCol="0">
            <a:noAutofit/>
          </a:bodyPr>
          <a:lstStyle>
            <a:defPPr>
              <a:defRPr lang="de-DE"/>
            </a:defPPr>
            <a:lvl1pPr algn="ctr">
              <a:spcAft>
                <a:spcPts val="200"/>
              </a:spcAft>
              <a:defRPr sz="1000" b="1">
                <a:solidFill>
                  <a:schemeClr val="dk1"/>
                </a:solidFill>
                <a:latin typeface="Arial" panose="020B0604020202020204" pitchFamily="34" charset="0"/>
                <a:cs typeface="Arial" panose="020B0604020202020204" pitchFamily="34"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a:buFont typeface="Symbol" pitchFamily="18" charset="2"/>
              <a:buChar char="-"/>
            </a:pPr>
            <a:r>
              <a:rPr lang="de-DE" sz="1200" b="0" dirty="0" smtClean="0">
                <a:solidFill>
                  <a:prstClr val="black"/>
                </a:solidFill>
              </a:rPr>
              <a:t>  </a:t>
            </a:r>
            <a:r>
              <a:rPr lang="de-DE" sz="1200" b="0" dirty="0">
                <a:solidFill>
                  <a:prstClr val="black"/>
                </a:solidFill>
              </a:rPr>
              <a:t>Externe </a:t>
            </a:r>
            <a:r>
              <a:rPr lang="de-DE" sz="1200" b="0" dirty="0" smtClean="0">
                <a:solidFill>
                  <a:prstClr val="black"/>
                </a:solidFill>
              </a:rPr>
              <a:t>Umwelt</a:t>
            </a:r>
          </a:p>
          <a:p>
            <a:pPr marL="171450" indent="-171450" algn="l">
              <a:buFont typeface="Symbol" pitchFamily="18" charset="2"/>
              <a:buChar char="-"/>
            </a:pPr>
            <a:r>
              <a:rPr lang="de-DE" sz="1200" b="0" dirty="0" smtClean="0">
                <a:solidFill>
                  <a:prstClr val="black"/>
                </a:solidFill>
              </a:rPr>
              <a:t>Technologische Erfahrenheit</a:t>
            </a:r>
          </a:p>
          <a:p>
            <a:pPr marL="171450" indent="-171450" algn="l">
              <a:buFont typeface="Symbol" pitchFamily="18" charset="2"/>
              <a:buChar char="-"/>
            </a:pPr>
            <a:r>
              <a:rPr lang="de-DE" sz="1200" b="0" dirty="0" smtClean="0">
                <a:solidFill>
                  <a:prstClr val="black"/>
                </a:solidFill>
              </a:rPr>
              <a:t>Dynamische Kraft</a:t>
            </a:r>
          </a:p>
          <a:p>
            <a:pPr marL="171450" indent="-171450" algn="l">
              <a:buFont typeface="Symbol" pitchFamily="18" charset="2"/>
              <a:buChar char="-"/>
            </a:pPr>
            <a:r>
              <a:rPr lang="de-DE" sz="1200" b="0" dirty="0" smtClean="0">
                <a:solidFill>
                  <a:prstClr val="black"/>
                </a:solidFill>
              </a:rPr>
              <a:t>Feindseligkeit</a:t>
            </a:r>
          </a:p>
          <a:p>
            <a:pPr marL="171450" indent="-171450" algn="l">
              <a:spcAft>
                <a:spcPts val="600"/>
              </a:spcAft>
              <a:buFont typeface="Symbol" pitchFamily="18" charset="2"/>
              <a:buChar char="-"/>
            </a:pPr>
            <a:r>
              <a:rPr lang="de-DE" sz="1200" b="0" dirty="0" smtClean="0">
                <a:solidFill>
                  <a:prstClr val="black"/>
                </a:solidFill>
              </a:rPr>
              <a:t>Industrie-Lebenszyklus-  Phase</a:t>
            </a:r>
          </a:p>
        </p:txBody>
      </p:sp>
      <p:sp>
        <p:nvSpPr>
          <p:cNvPr id="12" name="Textfeld 11"/>
          <p:cNvSpPr txBox="1"/>
          <p:nvPr/>
        </p:nvSpPr>
        <p:spPr>
          <a:xfrm>
            <a:off x="2575931" y="3205061"/>
            <a:ext cx="1438509" cy="1944216"/>
          </a:xfrm>
          <a:prstGeom prst="rect">
            <a:avLst/>
          </a:prstGeom>
          <a:solidFill>
            <a:schemeClr val="accent2">
              <a:lumMod val="20000"/>
              <a:lumOff val="80000"/>
            </a:schemeClr>
          </a:solidFill>
          <a:ln w="9525"/>
        </p:spPr>
        <p:style>
          <a:lnRef idx="2">
            <a:schemeClr val="dk1"/>
          </a:lnRef>
          <a:fillRef idx="1">
            <a:schemeClr val="lt1"/>
          </a:fillRef>
          <a:effectRef idx="0">
            <a:schemeClr val="dk1"/>
          </a:effectRef>
          <a:fontRef idx="minor">
            <a:schemeClr val="dk1"/>
          </a:fontRef>
        </p:style>
        <p:txBody>
          <a:bodyPr wrap="square" rtlCol="0">
            <a:noAutofit/>
          </a:bodyPr>
          <a:lstStyle>
            <a:defPPr>
              <a:defRPr lang="de-DE"/>
            </a:defPPr>
            <a:lvl1pPr>
              <a:spcAft>
                <a:spcPts val="200"/>
              </a:spcAft>
              <a:defRPr sz="1000" b="0">
                <a:latin typeface="Arial" panose="020B0604020202020204" pitchFamily="34" charset="0"/>
                <a:cs typeface="Arial" panose="020B0604020202020204" pitchFamily="34" charset="0"/>
              </a:defRPr>
            </a:lvl1pPr>
          </a:lstStyle>
          <a:p>
            <a:pPr marL="177800" indent="-177800">
              <a:buFont typeface="Symbol" pitchFamily="18" charset="2"/>
              <a:buChar char="-"/>
            </a:pPr>
            <a:r>
              <a:rPr lang="de-DE" sz="1200" dirty="0" smtClean="0">
                <a:solidFill>
                  <a:prstClr val="black"/>
                </a:solidFill>
              </a:rPr>
              <a:t>Mission</a:t>
            </a:r>
          </a:p>
          <a:p>
            <a:pPr marL="177800" indent="-177800">
              <a:buFont typeface="Symbol" pitchFamily="18" charset="2"/>
              <a:buChar char="-"/>
            </a:pPr>
            <a:r>
              <a:rPr lang="de-DE" sz="1200" dirty="0" smtClean="0">
                <a:solidFill>
                  <a:prstClr val="black"/>
                </a:solidFill>
              </a:rPr>
              <a:t>Geschäfts-</a:t>
            </a:r>
            <a:r>
              <a:rPr lang="de-DE" sz="1200" dirty="0" err="1" smtClean="0">
                <a:solidFill>
                  <a:prstClr val="black"/>
                </a:solidFill>
              </a:rPr>
              <a:t>praxis</a:t>
            </a:r>
            <a:r>
              <a:rPr lang="de-DE" sz="1200" dirty="0" smtClean="0">
                <a:solidFill>
                  <a:prstClr val="black"/>
                </a:solidFill>
              </a:rPr>
              <a:t> und Wettbewerbs-</a:t>
            </a:r>
            <a:r>
              <a:rPr lang="de-DE" sz="1200" dirty="0" err="1" smtClean="0">
                <a:solidFill>
                  <a:prstClr val="black"/>
                </a:solidFill>
              </a:rPr>
              <a:t>taktik</a:t>
            </a:r>
            <a:endParaRPr lang="de-DE" sz="1200" dirty="0">
              <a:solidFill>
                <a:prstClr val="black"/>
              </a:solidFill>
            </a:endParaRPr>
          </a:p>
        </p:txBody>
      </p:sp>
      <p:sp>
        <p:nvSpPr>
          <p:cNvPr id="13" name="Textfeld 12"/>
          <p:cNvSpPr txBox="1"/>
          <p:nvPr/>
        </p:nvSpPr>
        <p:spPr>
          <a:xfrm>
            <a:off x="4187158" y="3205061"/>
            <a:ext cx="1589174" cy="1944216"/>
          </a:xfrm>
          <a:prstGeom prst="rect">
            <a:avLst/>
          </a:prstGeom>
          <a:solidFill>
            <a:schemeClr val="accent2">
              <a:lumMod val="20000"/>
              <a:lumOff val="80000"/>
            </a:schemeClr>
          </a:solidFill>
          <a:ln w="9525"/>
        </p:spPr>
        <p:style>
          <a:lnRef idx="2">
            <a:schemeClr val="dk1"/>
          </a:lnRef>
          <a:fillRef idx="1">
            <a:schemeClr val="lt1"/>
          </a:fillRef>
          <a:effectRef idx="0">
            <a:schemeClr val="dk1"/>
          </a:effectRef>
          <a:fontRef idx="minor">
            <a:schemeClr val="dk1"/>
          </a:fontRef>
        </p:style>
        <p:txBody>
          <a:bodyPr wrap="square" rtlCol="0">
            <a:noAutofit/>
          </a:bodyPr>
          <a:lstStyle>
            <a:defPPr>
              <a:defRPr lang="de-DE"/>
            </a:defPPr>
            <a:lvl1pPr>
              <a:spcAft>
                <a:spcPts val="200"/>
              </a:spcAft>
              <a:defRPr sz="1000" b="0">
                <a:latin typeface="Arial" panose="020B0604020202020204" pitchFamily="34" charset="0"/>
                <a:cs typeface="Arial" panose="020B0604020202020204" pitchFamily="34" charset="0"/>
              </a:defRPr>
            </a:lvl1pPr>
          </a:lstStyle>
          <a:p>
            <a:pPr marL="177800" indent="-177800">
              <a:buFont typeface="Symbol" pitchFamily="18" charset="2"/>
              <a:buChar char="-"/>
            </a:pPr>
            <a:r>
              <a:rPr lang="de-DE" sz="1200" dirty="0" smtClean="0">
                <a:solidFill>
                  <a:prstClr val="black"/>
                </a:solidFill>
              </a:rPr>
              <a:t>Management-Werte und Philosophien</a:t>
            </a:r>
          </a:p>
          <a:p>
            <a:pPr marL="177800" indent="-177800">
              <a:buFont typeface="Symbol" pitchFamily="18" charset="2"/>
              <a:buChar char="-"/>
            </a:pPr>
            <a:r>
              <a:rPr lang="de-DE" sz="1200" dirty="0" smtClean="0">
                <a:solidFill>
                  <a:prstClr val="black"/>
                </a:solidFill>
              </a:rPr>
              <a:t>Organisations-ressourcen und </a:t>
            </a:r>
            <a:br>
              <a:rPr lang="de-DE" sz="1200" dirty="0" smtClean="0">
                <a:solidFill>
                  <a:prstClr val="black"/>
                </a:solidFill>
              </a:rPr>
            </a:br>
            <a:r>
              <a:rPr lang="de-DE" sz="1200" dirty="0" smtClean="0">
                <a:solidFill>
                  <a:prstClr val="black"/>
                </a:solidFill>
              </a:rPr>
              <a:t>-kompetenzen</a:t>
            </a:r>
          </a:p>
          <a:p>
            <a:pPr marL="177800" indent="-177800">
              <a:buFont typeface="Symbol" pitchFamily="18" charset="2"/>
              <a:buChar char="-"/>
            </a:pPr>
            <a:r>
              <a:rPr lang="de-DE" sz="1200" dirty="0" smtClean="0">
                <a:solidFill>
                  <a:prstClr val="black"/>
                </a:solidFill>
              </a:rPr>
              <a:t>Organisations-</a:t>
            </a:r>
            <a:r>
              <a:rPr lang="de-DE" sz="1200" dirty="0" err="1" smtClean="0">
                <a:solidFill>
                  <a:prstClr val="black"/>
                </a:solidFill>
              </a:rPr>
              <a:t>kultur</a:t>
            </a:r>
            <a:endParaRPr lang="de-DE" sz="1200" dirty="0" smtClean="0">
              <a:solidFill>
                <a:prstClr val="black"/>
              </a:solidFill>
            </a:endParaRPr>
          </a:p>
          <a:p>
            <a:pPr marL="177800" indent="-177800">
              <a:buFont typeface="Symbol" pitchFamily="18" charset="2"/>
              <a:buChar char="-"/>
            </a:pPr>
            <a:r>
              <a:rPr lang="de-DE" sz="1200" dirty="0" smtClean="0">
                <a:solidFill>
                  <a:prstClr val="black"/>
                </a:solidFill>
              </a:rPr>
              <a:t>Organisations-</a:t>
            </a:r>
            <a:r>
              <a:rPr lang="de-DE" sz="1200" dirty="0" err="1" smtClean="0">
                <a:solidFill>
                  <a:prstClr val="black"/>
                </a:solidFill>
              </a:rPr>
              <a:t>struktur</a:t>
            </a:r>
            <a:endParaRPr lang="de-DE" sz="1200" dirty="0">
              <a:solidFill>
                <a:prstClr val="black"/>
              </a:solidFill>
            </a:endParaRPr>
          </a:p>
        </p:txBody>
      </p:sp>
      <p:cxnSp>
        <p:nvCxnSpPr>
          <p:cNvPr id="14" name="Gerade Verbindung mit Pfeil 13"/>
          <p:cNvCxnSpPr/>
          <p:nvPr/>
        </p:nvCxnSpPr>
        <p:spPr>
          <a:xfrm>
            <a:off x="2963023" y="2205137"/>
            <a:ext cx="792087" cy="0"/>
          </a:xfrm>
          <a:prstGeom prst="straightConnector1">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flipH="1">
            <a:off x="2963022" y="2282810"/>
            <a:ext cx="792088" cy="0"/>
          </a:xfrm>
          <a:prstGeom prst="straightConnector1">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flipH="1">
            <a:off x="1731451" y="2448977"/>
            <a:ext cx="363534" cy="504056"/>
          </a:xfrm>
          <a:prstGeom prst="straightConnector1">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p:nvPr/>
        </p:nvCxnSpPr>
        <p:spPr>
          <a:xfrm flipV="1">
            <a:off x="1829770" y="2448977"/>
            <a:ext cx="341164" cy="504056"/>
          </a:xfrm>
          <a:prstGeom prst="straightConnector1">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a:off x="2343216" y="2448977"/>
            <a:ext cx="866114" cy="504056"/>
          </a:xfrm>
          <a:prstGeom prst="straightConnector1">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flipH="1" flipV="1">
            <a:off x="2458966" y="2448977"/>
            <a:ext cx="938122" cy="504056"/>
          </a:xfrm>
          <a:prstGeom prst="straightConnector1">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p:nvPr/>
        </p:nvCxnSpPr>
        <p:spPr>
          <a:xfrm flipH="1" flipV="1">
            <a:off x="2890005" y="2448977"/>
            <a:ext cx="2161249" cy="504056"/>
          </a:xfrm>
          <a:prstGeom prst="straightConnector1">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a:off x="2674990" y="2450227"/>
            <a:ext cx="2016224" cy="502806"/>
          </a:xfrm>
          <a:prstGeom prst="straightConnector1">
            <a:avLst/>
          </a:prstGeom>
          <a:ln w="952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Rechteck 21"/>
          <p:cNvSpPr/>
          <p:nvPr/>
        </p:nvSpPr>
        <p:spPr>
          <a:xfrm>
            <a:off x="457201" y="1728897"/>
            <a:ext cx="5642516" cy="3793243"/>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solidFill>
                <a:prstClr val="white"/>
              </a:solidFill>
            </a:endParaRPr>
          </a:p>
        </p:txBody>
      </p:sp>
      <p:cxnSp>
        <p:nvCxnSpPr>
          <p:cNvPr id="26" name="Gerade Verbindung mit Pfeil 25"/>
          <p:cNvCxnSpPr/>
          <p:nvPr/>
        </p:nvCxnSpPr>
        <p:spPr>
          <a:xfrm>
            <a:off x="3308126" y="1728897"/>
            <a:ext cx="0" cy="476240"/>
          </a:xfrm>
          <a:prstGeom prst="straightConnector1">
            <a:avLst/>
          </a:prstGeom>
          <a:ln w="9525">
            <a:solidFill>
              <a:schemeClr val="tx1"/>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Gerade Verbindung mit Pfeil 41"/>
          <p:cNvCxnSpPr/>
          <p:nvPr/>
        </p:nvCxnSpPr>
        <p:spPr>
          <a:xfrm>
            <a:off x="1575970" y="5144888"/>
            <a:ext cx="7504" cy="362384"/>
          </a:xfrm>
          <a:prstGeom prst="straightConnector1">
            <a:avLst/>
          </a:prstGeom>
          <a:ln w="9525">
            <a:solidFill>
              <a:schemeClr val="tx1"/>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4" name="Gerade Verbindung mit Pfeil 43"/>
          <p:cNvCxnSpPr/>
          <p:nvPr/>
        </p:nvCxnSpPr>
        <p:spPr>
          <a:xfrm>
            <a:off x="3300692" y="5144888"/>
            <a:ext cx="7504" cy="362384"/>
          </a:xfrm>
          <a:prstGeom prst="straightConnector1">
            <a:avLst/>
          </a:prstGeom>
          <a:ln w="9525">
            <a:solidFill>
              <a:schemeClr val="tx1"/>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5" name="Gerade Verbindung mit Pfeil 44"/>
          <p:cNvCxnSpPr/>
          <p:nvPr/>
        </p:nvCxnSpPr>
        <p:spPr>
          <a:xfrm>
            <a:off x="4984526" y="5144888"/>
            <a:ext cx="7504" cy="362384"/>
          </a:xfrm>
          <a:prstGeom prst="straightConnector1">
            <a:avLst/>
          </a:prstGeom>
          <a:ln w="9525">
            <a:solidFill>
              <a:schemeClr val="tx1"/>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Rectangle 1"/>
          <p:cNvSpPr>
            <a:spLocks noChangeArrowheads="1"/>
          </p:cNvSpPr>
          <p:nvPr/>
        </p:nvSpPr>
        <p:spPr bwMode="auto">
          <a:xfrm>
            <a:off x="369887" y="6337352"/>
            <a:ext cx="1829347"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err="1" smtClean="0">
                <a:solidFill>
                  <a:schemeClr val="bg1">
                    <a:lumMod val="50000"/>
                  </a:schemeClr>
                </a:solidFill>
              </a:rPr>
              <a:t>Covin</a:t>
            </a:r>
            <a:r>
              <a:rPr lang="de-DE" sz="1050" dirty="0" smtClean="0">
                <a:solidFill>
                  <a:schemeClr val="bg1">
                    <a:lumMod val="50000"/>
                  </a:schemeClr>
                </a:solidFill>
              </a:rPr>
              <a:t>/</a:t>
            </a:r>
            <a:r>
              <a:rPr lang="de-DE" sz="1050" dirty="0" err="1" smtClean="0">
                <a:solidFill>
                  <a:schemeClr val="bg1">
                    <a:lumMod val="50000"/>
                  </a:schemeClr>
                </a:solidFill>
              </a:rPr>
              <a:t>Slevin</a:t>
            </a:r>
            <a:r>
              <a:rPr lang="de-DE" sz="1050" dirty="0" smtClean="0">
                <a:solidFill>
                  <a:schemeClr val="bg1">
                    <a:lumMod val="50000"/>
                  </a:schemeClr>
                </a:solidFill>
              </a:rPr>
              <a:t> (1991)</a:t>
            </a:r>
            <a:endParaRPr lang="de-DE" sz="1050" dirty="0">
              <a:solidFill>
                <a:schemeClr val="bg1">
                  <a:lumMod val="50000"/>
                </a:schemeClr>
              </a:solidFill>
            </a:endParaRPr>
          </a:p>
        </p:txBody>
      </p:sp>
      <p:sp>
        <p:nvSpPr>
          <p:cNvPr id="25" name="Textfeld 24"/>
          <p:cNvSpPr txBox="1"/>
          <p:nvPr/>
        </p:nvSpPr>
        <p:spPr>
          <a:xfrm>
            <a:off x="217170" y="971550"/>
            <a:ext cx="5912196" cy="523220"/>
          </a:xfrm>
          <a:prstGeom prst="rect">
            <a:avLst/>
          </a:prstGeom>
          <a:noFill/>
        </p:spPr>
        <p:txBody>
          <a:bodyPr wrap="none" rtlCol="0">
            <a:spAutoFit/>
          </a:bodyPr>
          <a:lstStyle/>
          <a:p>
            <a:r>
              <a:rPr lang="de-DE" sz="1400" i="1" dirty="0" smtClean="0">
                <a:solidFill>
                  <a:schemeClr val="bg1">
                    <a:lumMod val="50000"/>
                  </a:schemeClr>
                </a:solidFill>
              </a:rPr>
              <a:t>3.</a:t>
            </a:r>
            <a:r>
              <a:rPr lang="de-DE" sz="1400" i="1" dirty="0">
                <a:solidFill>
                  <a:schemeClr val="bg1">
                    <a:lumMod val="50000"/>
                  </a:schemeClr>
                </a:solidFill>
              </a:rPr>
              <a:t> Managementansätze zur Etablierung von Corporate Entrepreneurship</a:t>
            </a:r>
          </a:p>
          <a:p>
            <a:endParaRPr lang="de-DE" sz="1400" i="1" dirty="0">
              <a:solidFill>
                <a:schemeClr val="bg1">
                  <a:lumMod val="50000"/>
                </a:schemeClr>
              </a:solidFill>
            </a:endParaRPr>
          </a:p>
        </p:txBody>
      </p:sp>
      <p:sp>
        <p:nvSpPr>
          <p:cNvPr id="28" name="Textfeld 27"/>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Wovon hängt Corporate </a:t>
            </a:r>
            <a:r>
              <a:rPr lang="de-DE" sz="1600" b="1" dirty="0" err="1" smtClean="0">
                <a:solidFill>
                  <a:srgbClr val="002060"/>
                </a:solidFill>
              </a:rPr>
              <a:t>Entrepreneurship</a:t>
            </a:r>
            <a:r>
              <a:rPr lang="de-DE" sz="1600" b="1" dirty="0" smtClean="0">
                <a:solidFill>
                  <a:srgbClr val="002060"/>
                </a:solidFill>
              </a:rPr>
              <a:t> nun ab? Ist der Grad unternehmerischen Verhaltens im Unternehmen beeinflussbar?</a:t>
            </a:r>
            <a:endParaRPr lang="de-DE" sz="1600" b="1" dirty="0">
              <a:solidFill>
                <a:srgbClr val="002060"/>
              </a:solidFill>
            </a:endParaRPr>
          </a:p>
        </p:txBody>
      </p:sp>
      <p:sp>
        <p:nvSpPr>
          <p:cNvPr id="31" name="Rechteck 30"/>
          <p:cNvSpPr/>
          <p:nvPr/>
        </p:nvSpPr>
        <p:spPr bwMode="auto">
          <a:xfrm>
            <a:off x="6658708" y="2312669"/>
            <a:ext cx="2344615" cy="2599299"/>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2" name="Textfeld 31"/>
          <p:cNvSpPr txBox="1"/>
          <p:nvPr/>
        </p:nvSpPr>
        <p:spPr>
          <a:xfrm>
            <a:off x="6670431" y="2369062"/>
            <a:ext cx="2403231" cy="2492990"/>
          </a:xfrm>
          <a:prstGeom prst="rect">
            <a:avLst/>
          </a:prstGeom>
          <a:noFill/>
        </p:spPr>
        <p:txBody>
          <a:bodyPr wrap="square" rtlCol="0">
            <a:spAutoFit/>
          </a:bodyPr>
          <a:lstStyle/>
          <a:p>
            <a:pPr marL="263525" indent="-263525">
              <a:buFont typeface="Symbol" pitchFamily="18" charset="2"/>
              <a:buChar char="-"/>
            </a:pPr>
            <a:r>
              <a:rPr lang="de-DE" sz="1200" dirty="0" smtClean="0"/>
              <a:t>Der Grad des Corporate </a:t>
            </a:r>
            <a:r>
              <a:rPr lang="de-DE" sz="1200" dirty="0" err="1" smtClean="0"/>
              <a:t>Entrepreneurship</a:t>
            </a:r>
            <a:r>
              <a:rPr lang="de-DE" sz="1200" dirty="0" smtClean="0"/>
              <a:t> hängt von internen und externen Variablen ab</a:t>
            </a:r>
          </a:p>
          <a:p>
            <a:pPr marL="263525" indent="-263525">
              <a:buFont typeface="Symbol" pitchFamily="18" charset="2"/>
              <a:buChar char="-"/>
            </a:pPr>
            <a:r>
              <a:rPr lang="de-DE" sz="1200" dirty="0" smtClean="0"/>
              <a:t>Die internen Variablen wie die Strategie oder die Organisationskultur sind durch das Unternehmen steuerbar</a:t>
            </a:r>
          </a:p>
          <a:p>
            <a:pPr marL="263525" indent="-263525">
              <a:buFont typeface="Symbol" pitchFamily="18" charset="2"/>
              <a:buChar char="-"/>
            </a:pPr>
            <a:r>
              <a:rPr lang="de-DE" sz="1200" dirty="0" smtClean="0"/>
              <a:t>Zur Diskussion: Bestehen die beschriebenen Beziehungen in beide Richtungen?</a:t>
            </a:r>
            <a:endParaRPr lang="de-DE" sz="1200" dirty="0"/>
          </a:p>
        </p:txBody>
      </p:sp>
      <p:sp>
        <p:nvSpPr>
          <p:cNvPr id="3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63</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2669118264"/>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llipse 11"/>
          <p:cNvSpPr/>
          <p:nvPr/>
        </p:nvSpPr>
        <p:spPr>
          <a:xfrm>
            <a:off x="3440988" y="2889839"/>
            <a:ext cx="1851102" cy="1527718"/>
          </a:xfrm>
          <a:prstGeom prst="ellipse">
            <a:avLst/>
          </a:prstGeom>
          <a:no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2000">
              <a:solidFill>
                <a:srgbClr val="000000"/>
              </a:solidFill>
            </a:endParaRPr>
          </a:p>
        </p:txBody>
      </p:sp>
      <p:sp>
        <p:nvSpPr>
          <p:cNvPr id="3" name="Ellipse 2"/>
          <p:cNvSpPr/>
          <p:nvPr/>
        </p:nvSpPr>
        <p:spPr>
          <a:xfrm>
            <a:off x="3436061" y="1830479"/>
            <a:ext cx="1980743" cy="1224000"/>
          </a:xfrm>
          <a:prstGeom prst="ellipse">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smtClean="0">
                <a:solidFill>
                  <a:srgbClr val="000000"/>
                </a:solidFill>
                <a:cs typeface="Arial" panose="020B0604020202020204" pitchFamily="34" charset="0"/>
              </a:rPr>
              <a:t>Einstellung des Managements</a:t>
            </a:r>
            <a:endParaRPr lang="de-DE" sz="1400" dirty="0">
              <a:solidFill>
                <a:srgbClr val="000000"/>
              </a:solidFill>
              <a:cs typeface="Arial" panose="020B0604020202020204" pitchFamily="34" charset="0"/>
            </a:endParaRPr>
          </a:p>
        </p:txBody>
      </p:sp>
      <p:sp>
        <p:nvSpPr>
          <p:cNvPr id="4" name="Ellipse 3"/>
          <p:cNvSpPr/>
          <p:nvPr/>
        </p:nvSpPr>
        <p:spPr>
          <a:xfrm>
            <a:off x="4980126" y="2697636"/>
            <a:ext cx="1980743" cy="1224000"/>
          </a:xfrm>
          <a:prstGeom prst="ellipse">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smtClean="0">
                <a:solidFill>
                  <a:srgbClr val="000000"/>
                </a:solidFill>
                <a:cs typeface="Arial" panose="020B0604020202020204" pitchFamily="34" charset="0"/>
              </a:rPr>
              <a:t>Freiräume in der Arbeits-gestaltung</a:t>
            </a:r>
            <a:endParaRPr lang="de-DE" sz="1400" dirty="0">
              <a:solidFill>
                <a:srgbClr val="000000"/>
              </a:solidFill>
              <a:cs typeface="Arial" panose="020B0604020202020204" pitchFamily="34" charset="0"/>
            </a:endParaRPr>
          </a:p>
        </p:txBody>
      </p:sp>
      <p:sp>
        <p:nvSpPr>
          <p:cNvPr id="6" name="Ellipse 5"/>
          <p:cNvSpPr/>
          <p:nvPr/>
        </p:nvSpPr>
        <p:spPr>
          <a:xfrm>
            <a:off x="2447760" y="4002101"/>
            <a:ext cx="1980743" cy="1224000"/>
          </a:xfrm>
          <a:prstGeom prst="ellipse">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smtClean="0">
                <a:solidFill>
                  <a:srgbClr val="000000"/>
                </a:solidFill>
                <a:cs typeface="Arial" panose="020B0604020202020204" pitchFamily="34" charset="0"/>
              </a:rPr>
              <a:t>Zeitliche Verfügbarkeit</a:t>
            </a:r>
            <a:endParaRPr lang="de-DE" sz="1400" dirty="0">
              <a:solidFill>
                <a:srgbClr val="000000"/>
              </a:solidFill>
              <a:cs typeface="Arial" panose="020B0604020202020204" pitchFamily="34" charset="0"/>
            </a:endParaRPr>
          </a:p>
        </p:txBody>
      </p:sp>
      <p:sp>
        <p:nvSpPr>
          <p:cNvPr id="7" name="Ellipse 6"/>
          <p:cNvSpPr/>
          <p:nvPr/>
        </p:nvSpPr>
        <p:spPr>
          <a:xfrm>
            <a:off x="4467633" y="3972411"/>
            <a:ext cx="1980743" cy="1224000"/>
          </a:xfrm>
          <a:prstGeom prst="ellipse">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smtClean="0">
                <a:solidFill>
                  <a:srgbClr val="000000"/>
                </a:solidFill>
                <a:cs typeface="Arial" panose="020B0604020202020204" pitchFamily="34" charset="0"/>
              </a:rPr>
              <a:t>Belohnungs-systeme</a:t>
            </a:r>
            <a:endParaRPr lang="de-DE" sz="1400" dirty="0">
              <a:solidFill>
                <a:srgbClr val="000000"/>
              </a:solidFill>
              <a:cs typeface="Arial" panose="020B0604020202020204" pitchFamily="34" charset="0"/>
            </a:endParaRPr>
          </a:p>
        </p:txBody>
      </p:sp>
      <p:sp>
        <p:nvSpPr>
          <p:cNvPr id="5" name="Ellipse 4"/>
          <p:cNvSpPr/>
          <p:nvPr/>
        </p:nvSpPr>
        <p:spPr>
          <a:xfrm>
            <a:off x="1828799" y="2709512"/>
            <a:ext cx="2052259" cy="1224000"/>
          </a:xfrm>
          <a:prstGeom prst="ellipse">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400" dirty="0" smtClean="0">
                <a:solidFill>
                  <a:srgbClr val="000000"/>
                </a:solidFill>
              </a:rPr>
              <a:t>Unterstützende Organisations-strukturen </a:t>
            </a:r>
            <a:r>
              <a:rPr lang="de-DE" sz="1400" dirty="0">
                <a:solidFill>
                  <a:srgbClr val="000000"/>
                </a:solidFill>
              </a:rPr>
              <a:t>und </a:t>
            </a:r>
          </a:p>
          <a:p>
            <a:pPr algn="ctr"/>
            <a:r>
              <a:rPr lang="de-DE" sz="1400" dirty="0" smtClean="0">
                <a:solidFill>
                  <a:srgbClr val="000000"/>
                </a:solidFill>
              </a:rPr>
              <a:t>-ziele</a:t>
            </a:r>
            <a:endParaRPr lang="de-DE" sz="1400" dirty="0">
              <a:solidFill>
                <a:srgbClr val="000000"/>
              </a:solidFill>
              <a:cs typeface="Arial" panose="020B0604020202020204" pitchFamily="34" charset="0"/>
            </a:endParaRPr>
          </a:p>
        </p:txBody>
      </p:sp>
      <p:sp>
        <p:nvSpPr>
          <p:cNvPr id="10" name="Textfeld 9"/>
          <p:cNvSpPr txBox="1"/>
          <p:nvPr/>
        </p:nvSpPr>
        <p:spPr>
          <a:xfrm>
            <a:off x="3647361" y="3210081"/>
            <a:ext cx="1484415" cy="954107"/>
          </a:xfrm>
          <a:prstGeom prst="rect">
            <a:avLst/>
          </a:prstGeom>
          <a:noFill/>
        </p:spPr>
        <p:txBody>
          <a:bodyPr wrap="square" rtlCol="0">
            <a:spAutoFit/>
          </a:bodyPr>
          <a:lstStyle/>
          <a:p>
            <a:pPr algn="ctr"/>
            <a:r>
              <a:rPr lang="de-DE" sz="1400" b="1" dirty="0" smtClean="0">
                <a:solidFill>
                  <a:srgbClr val="000000"/>
                </a:solidFill>
                <a:cs typeface="Arial" panose="020B0604020202020204" pitchFamily="34" charset="0"/>
              </a:rPr>
              <a:t>Hebel unternehme-</a:t>
            </a:r>
            <a:r>
              <a:rPr lang="de-DE" sz="1400" b="1" dirty="0" err="1" smtClean="0">
                <a:solidFill>
                  <a:srgbClr val="000000"/>
                </a:solidFill>
                <a:cs typeface="Arial" panose="020B0604020202020204" pitchFamily="34" charset="0"/>
              </a:rPr>
              <a:t>rischen</a:t>
            </a:r>
            <a:r>
              <a:rPr lang="de-DE" sz="1400" b="1" dirty="0" smtClean="0">
                <a:solidFill>
                  <a:srgbClr val="000000"/>
                </a:solidFill>
                <a:cs typeface="Arial" panose="020B0604020202020204" pitchFamily="34" charset="0"/>
              </a:rPr>
              <a:t> Verhaltens</a:t>
            </a:r>
            <a:endParaRPr lang="de-DE" sz="1400" b="1" dirty="0">
              <a:solidFill>
                <a:srgbClr val="000000"/>
              </a:solidFill>
              <a:cs typeface="Arial" panose="020B0604020202020204" pitchFamily="34" charset="0"/>
            </a:endParaRPr>
          </a:p>
        </p:txBody>
      </p:sp>
      <p:sp>
        <p:nvSpPr>
          <p:cNvPr id="13" name="Rectangle 1"/>
          <p:cNvSpPr>
            <a:spLocks noChangeArrowheads="1"/>
          </p:cNvSpPr>
          <p:nvPr/>
        </p:nvSpPr>
        <p:spPr bwMode="auto">
          <a:xfrm>
            <a:off x="369887" y="6337352"/>
            <a:ext cx="341952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Eigene Darstellung nach Hornsby et al. (2002)</a:t>
            </a:r>
            <a:endParaRPr lang="de-DE" sz="1050" dirty="0">
              <a:solidFill>
                <a:schemeClr val="bg1">
                  <a:lumMod val="50000"/>
                </a:schemeClr>
              </a:solidFill>
            </a:endParaRPr>
          </a:p>
        </p:txBody>
      </p:sp>
      <p:sp>
        <p:nvSpPr>
          <p:cNvPr id="14" name="Textfeld 13"/>
          <p:cNvSpPr txBox="1"/>
          <p:nvPr/>
        </p:nvSpPr>
        <p:spPr>
          <a:xfrm>
            <a:off x="217170" y="971550"/>
            <a:ext cx="5912196" cy="523220"/>
          </a:xfrm>
          <a:prstGeom prst="rect">
            <a:avLst/>
          </a:prstGeom>
          <a:noFill/>
        </p:spPr>
        <p:txBody>
          <a:bodyPr wrap="none" rtlCol="0">
            <a:spAutoFit/>
          </a:bodyPr>
          <a:lstStyle/>
          <a:p>
            <a:r>
              <a:rPr lang="de-DE" sz="1400" i="1" dirty="0" smtClean="0">
                <a:solidFill>
                  <a:schemeClr val="bg1">
                    <a:lumMod val="50000"/>
                  </a:schemeClr>
                </a:solidFill>
              </a:rPr>
              <a:t>3.</a:t>
            </a:r>
            <a:r>
              <a:rPr lang="de-DE" sz="1400" i="1" dirty="0">
                <a:solidFill>
                  <a:schemeClr val="bg1">
                    <a:lumMod val="50000"/>
                  </a:schemeClr>
                </a:solidFill>
              </a:rPr>
              <a:t> Managementansätze zur Etablierung von Corporate Entrepreneurship</a:t>
            </a:r>
          </a:p>
          <a:p>
            <a:endParaRPr lang="de-DE" sz="1400" i="1" dirty="0">
              <a:solidFill>
                <a:schemeClr val="bg1">
                  <a:lumMod val="50000"/>
                </a:schemeClr>
              </a:solidFill>
            </a:endParaRPr>
          </a:p>
        </p:txBody>
      </p:sp>
      <p:sp>
        <p:nvSpPr>
          <p:cNvPr id="15" name="Textfeld 1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Eine andere Unterteilung der Treiber von Corporate </a:t>
            </a:r>
            <a:r>
              <a:rPr lang="de-DE" sz="1600" b="1" dirty="0" err="1" smtClean="0">
                <a:solidFill>
                  <a:srgbClr val="002060"/>
                </a:solidFill>
              </a:rPr>
              <a:t>Entrepreneurship</a:t>
            </a:r>
            <a:r>
              <a:rPr lang="de-DE" sz="1600" b="1" dirty="0" smtClean="0">
                <a:solidFill>
                  <a:srgbClr val="002060"/>
                </a:solidFill>
              </a:rPr>
              <a:t> auf mittlerer Managementebene sieht fünf zentrale interne Stellhebel</a:t>
            </a:r>
            <a:endParaRPr lang="de-DE" sz="1600" b="1" dirty="0">
              <a:solidFill>
                <a:srgbClr val="002060"/>
              </a:solidFill>
            </a:endParaRPr>
          </a:p>
        </p:txBody>
      </p:sp>
      <p:sp>
        <p:nvSpPr>
          <p:cNvPr id="1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64</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19417399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Objekt 36"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48574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Rechteck 33"/>
          <p:cNvSpPr/>
          <p:nvPr/>
        </p:nvSpPr>
        <p:spPr bwMode="auto">
          <a:xfrm>
            <a:off x="3516923" y="2215661"/>
            <a:ext cx="1522657" cy="890954"/>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1" i="0" u="none" strike="noStrike" cap="none" normalizeH="0" baseline="0" smtClean="0">
              <a:ln>
                <a:noFill/>
              </a:ln>
              <a:solidFill>
                <a:schemeClr val="tx1"/>
              </a:solidFill>
              <a:effectLst/>
              <a:latin typeface="Arial" charset="0"/>
            </a:endParaRPr>
          </a:p>
        </p:txBody>
      </p:sp>
      <p:sp>
        <p:nvSpPr>
          <p:cNvPr id="35" name="Rechteck 34"/>
          <p:cNvSpPr/>
          <p:nvPr/>
        </p:nvSpPr>
        <p:spPr bwMode="auto">
          <a:xfrm>
            <a:off x="3516923" y="3341077"/>
            <a:ext cx="1522657" cy="890954"/>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1" i="0" u="none" strike="noStrike" cap="none" normalizeH="0" baseline="0" smtClean="0">
              <a:ln>
                <a:noFill/>
              </a:ln>
              <a:solidFill>
                <a:schemeClr val="tx1"/>
              </a:solidFill>
              <a:effectLst/>
              <a:latin typeface="Arial" charset="0"/>
            </a:endParaRPr>
          </a:p>
        </p:txBody>
      </p:sp>
      <p:sp>
        <p:nvSpPr>
          <p:cNvPr id="36" name="Rechteck 35"/>
          <p:cNvSpPr/>
          <p:nvPr/>
        </p:nvSpPr>
        <p:spPr bwMode="auto">
          <a:xfrm>
            <a:off x="3516923" y="4454769"/>
            <a:ext cx="1522657" cy="890954"/>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1" i="0" u="none" strike="noStrike" cap="none" normalizeH="0" baseline="0" smtClean="0">
              <a:ln>
                <a:noFill/>
              </a:ln>
              <a:solidFill>
                <a:schemeClr val="tx1"/>
              </a:solidFill>
              <a:effectLst/>
              <a:latin typeface="Arial" charset="0"/>
            </a:endParaRPr>
          </a:p>
        </p:txBody>
      </p:sp>
      <p:sp>
        <p:nvSpPr>
          <p:cNvPr id="6" name="Gleichschenkliges Dreieck 5"/>
          <p:cNvSpPr/>
          <p:nvPr/>
        </p:nvSpPr>
        <p:spPr bwMode="auto">
          <a:xfrm>
            <a:off x="421445" y="2091690"/>
            <a:ext cx="2960370" cy="3257550"/>
          </a:xfrm>
          <a:prstGeom prst="triangl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9" name="Gerade Verbindung 8"/>
          <p:cNvCxnSpPr/>
          <p:nvPr/>
        </p:nvCxnSpPr>
        <p:spPr bwMode="auto">
          <a:xfrm>
            <a:off x="1438715" y="3120390"/>
            <a:ext cx="92583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1015805" y="4057650"/>
            <a:ext cx="17602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3" name="Gerade Verbindung 12"/>
          <p:cNvCxnSpPr/>
          <p:nvPr/>
        </p:nvCxnSpPr>
        <p:spPr bwMode="auto">
          <a:xfrm>
            <a:off x="1027235" y="407289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4" name="Gerade Verbindung 13"/>
          <p:cNvCxnSpPr/>
          <p:nvPr/>
        </p:nvCxnSpPr>
        <p:spPr bwMode="auto">
          <a:xfrm>
            <a:off x="1375469" y="407289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5" name="Gerade Verbindung 14"/>
          <p:cNvCxnSpPr/>
          <p:nvPr/>
        </p:nvCxnSpPr>
        <p:spPr bwMode="auto">
          <a:xfrm>
            <a:off x="1723703" y="407289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6" name="Gerade Verbindung 15"/>
          <p:cNvCxnSpPr/>
          <p:nvPr/>
        </p:nvCxnSpPr>
        <p:spPr bwMode="auto">
          <a:xfrm>
            <a:off x="2071937" y="407289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7" name="Gerade Verbindung 16"/>
          <p:cNvCxnSpPr/>
          <p:nvPr/>
        </p:nvCxnSpPr>
        <p:spPr bwMode="auto">
          <a:xfrm>
            <a:off x="2420171" y="407289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8" name="Gerade Verbindung 17"/>
          <p:cNvCxnSpPr/>
          <p:nvPr/>
        </p:nvCxnSpPr>
        <p:spPr bwMode="auto">
          <a:xfrm>
            <a:off x="2768405" y="4072890"/>
            <a:ext cx="0" cy="179451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9" name="Textfeld 18"/>
          <p:cNvSpPr txBox="1"/>
          <p:nvPr/>
        </p:nvSpPr>
        <p:spPr>
          <a:xfrm>
            <a:off x="3497213" y="1774580"/>
            <a:ext cx="821059" cy="307777"/>
          </a:xfrm>
          <a:prstGeom prst="rect">
            <a:avLst/>
          </a:prstGeom>
          <a:noFill/>
        </p:spPr>
        <p:txBody>
          <a:bodyPr wrap="none" rtlCol="0">
            <a:spAutoFit/>
          </a:bodyPr>
          <a:lstStyle/>
          <a:p>
            <a:r>
              <a:rPr lang="de-DE" sz="1400" b="1" dirty="0" smtClean="0"/>
              <a:t>Gruppe</a:t>
            </a:r>
            <a:endParaRPr lang="de-DE" sz="1400" b="1" dirty="0"/>
          </a:p>
        </p:txBody>
      </p:sp>
      <p:sp>
        <p:nvSpPr>
          <p:cNvPr id="20" name="Textfeld 19"/>
          <p:cNvSpPr txBox="1"/>
          <p:nvPr/>
        </p:nvSpPr>
        <p:spPr>
          <a:xfrm>
            <a:off x="5039580" y="1744100"/>
            <a:ext cx="3658374" cy="307777"/>
          </a:xfrm>
          <a:prstGeom prst="rect">
            <a:avLst/>
          </a:prstGeom>
          <a:noFill/>
        </p:spPr>
        <p:txBody>
          <a:bodyPr wrap="none" rtlCol="0">
            <a:spAutoFit/>
          </a:bodyPr>
          <a:lstStyle/>
          <a:p>
            <a:r>
              <a:rPr lang="de-DE" sz="1400" b="1" dirty="0" smtClean="0"/>
              <a:t>Beitrag zum Corporate </a:t>
            </a:r>
            <a:r>
              <a:rPr lang="de-DE" sz="1400" b="1" dirty="0" err="1" smtClean="0"/>
              <a:t>Entrepreneurship</a:t>
            </a:r>
            <a:endParaRPr lang="de-DE" sz="1400" b="1" dirty="0"/>
          </a:p>
        </p:txBody>
      </p:sp>
      <p:sp>
        <p:nvSpPr>
          <p:cNvPr id="21" name="Textfeld 20"/>
          <p:cNvSpPr txBox="1"/>
          <p:nvPr/>
        </p:nvSpPr>
        <p:spPr>
          <a:xfrm>
            <a:off x="3497213" y="2222695"/>
            <a:ext cx="1565813" cy="523220"/>
          </a:xfrm>
          <a:prstGeom prst="rect">
            <a:avLst/>
          </a:prstGeom>
          <a:noFill/>
        </p:spPr>
        <p:txBody>
          <a:bodyPr wrap="square" rtlCol="0">
            <a:spAutoFit/>
          </a:bodyPr>
          <a:lstStyle/>
          <a:p>
            <a:r>
              <a:rPr lang="de-DE" sz="1400" b="1" dirty="0" smtClean="0"/>
              <a:t>Top Management</a:t>
            </a:r>
            <a:endParaRPr lang="de-DE" sz="1400" b="1" dirty="0"/>
          </a:p>
        </p:txBody>
      </p:sp>
      <p:sp>
        <p:nvSpPr>
          <p:cNvPr id="22" name="Textfeld 21"/>
          <p:cNvSpPr txBox="1"/>
          <p:nvPr/>
        </p:nvSpPr>
        <p:spPr>
          <a:xfrm>
            <a:off x="3497213" y="3336680"/>
            <a:ext cx="1718310" cy="523220"/>
          </a:xfrm>
          <a:prstGeom prst="rect">
            <a:avLst/>
          </a:prstGeom>
          <a:noFill/>
        </p:spPr>
        <p:txBody>
          <a:bodyPr wrap="square" rtlCol="0">
            <a:spAutoFit/>
          </a:bodyPr>
          <a:lstStyle/>
          <a:p>
            <a:r>
              <a:rPr lang="de-DE" sz="1400" b="1" dirty="0" smtClean="0"/>
              <a:t>Mittleres Management</a:t>
            </a:r>
            <a:endParaRPr lang="de-DE" sz="1400" b="1" dirty="0"/>
          </a:p>
        </p:txBody>
      </p:sp>
      <p:sp>
        <p:nvSpPr>
          <p:cNvPr id="23" name="Textfeld 22"/>
          <p:cNvSpPr txBox="1"/>
          <p:nvPr/>
        </p:nvSpPr>
        <p:spPr>
          <a:xfrm>
            <a:off x="3497213" y="4460630"/>
            <a:ext cx="1378586" cy="738664"/>
          </a:xfrm>
          <a:prstGeom prst="rect">
            <a:avLst/>
          </a:prstGeom>
          <a:noFill/>
        </p:spPr>
        <p:txBody>
          <a:bodyPr wrap="square" rtlCol="0">
            <a:spAutoFit/>
          </a:bodyPr>
          <a:lstStyle/>
          <a:p>
            <a:r>
              <a:rPr lang="de-DE" sz="1400" b="1" dirty="0" smtClean="0"/>
              <a:t>„Non-</a:t>
            </a:r>
            <a:r>
              <a:rPr lang="de-DE" sz="1400" b="1" dirty="0" err="1" smtClean="0"/>
              <a:t>managerial</a:t>
            </a:r>
            <a:r>
              <a:rPr lang="de-DE" sz="1400" b="1" dirty="0" smtClean="0"/>
              <a:t>“ Mitarbeiter</a:t>
            </a:r>
            <a:endParaRPr lang="de-DE" sz="1400" b="1" dirty="0"/>
          </a:p>
        </p:txBody>
      </p:sp>
      <p:sp>
        <p:nvSpPr>
          <p:cNvPr id="24" name="Textfeld 23"/>
          <p:cNvSpPr txBox="1"/>
          <p:nvPr/>
        </p:nvSpPr>
        <p:spPr>
          <a:xfrm rot="16200000">
            <a:off x="376770" y="5727674"/>
            <a:ext cx="970137" cy="307777"/>
          </a:xfrm>
          <a:prstGeom prst="rect">
            <a:avLst/>
          </a:prstGeom>
          <a:noFill/>
        </p:spPr>
        <p:txBody>
          <a:bodyPr wrap="none" rtlCol="0">
            <a:spAutoFit/>
          </a:bodyPr>
          <a:lstStyle/>
          <a:p>
            <a:r>
              <a:rPr lang="de-DE" sz="1400" dirty="0" smtClean="0"/>
              <a:t>Marketing</a:t>
            </a:r>
            <a:endParaRPr lang="de-DE" sz="1400" dirty="0"/>
          </a:p>
        </p:txBody>
      </p:sp>
      <p:sp>
        <p:nvSpPr>
          <p:cNvPr id="25" name="Textfeld 24"/>
          <p:cNvSpPr txBox="1"/>
          <p:nvPr/>
        </p:nvSpPr>
        <p:spPr>
          <a:xfrm rot="16200000">
            <a:off x="808244" y="5643389"/>
            <a:ext cx="801566" cy="307777"/>
          </a:xfrm>
          <a:prstGeom prst="rect">
            <a:avLst/>
          </a:prstGeom>
          <a:noFill/>
        </p:spPr>
        <p:txBody>
          <a:bodyPr wrap="none" rtlCol="0">
            <a:spAutoFit/>
          </a:bodyPr>
          <a:lstStyle/>
          <a:p>
            <a:r>
              <a:rPr lang="de-DE" sz="1400" dirty="0" smtClean="0"/>
              <a:t>Vertrieb</a:t>
            </a:r>
            <a:endParaRPr lang="de-DE" sz="1400" dirty="0"/>
          </a:p>
        </p:txBody>
      </p:sp>
      <p:sp>
        <p:nvSpPr>
          <p:cNvPr id="26" name="Textfeld 25"/>
          <p:cNvSpPr txBox="1"/>
          <p:nvPr/>
        </p:nvSpPr>
        <p:spPr>
          <a:xfrm rot="16200000">
            <a:off x="1646762" y="5499247"/>
            <a:ext cx="513282" cy="307777"/>
          </a:xfrm>
          <a:prstGeom prst="rect">
            <a:avLst/>
          </a:prstGeom>
          <a:noFill/>
        </p:spPr>
        <p:txBody>
          <a:bodyPr wrap="none" rtlCol="0">
            <a:spAutoFit/>
          </a:bodyPr>
          <a:lstStyle/>
          <a:p>
            <a:r>
              <a:rPr lang="de-DE" sz="1400" dirty="0" err="1" smtClean="0"/>
              <a:t>FuE</a:t>
            </a:r>
            <a:endParaRPr lang="de-DE" sz="1400" dirty="0"/>
          </a:p>
        </p:txBody>
      </p:sp>
      <p:sp>
        <p:nvSpPr>
          <p:cNvPr id="27" name="Textfeld 26"/>
          <p:cNvSpPr txBox="1"/>
          <p:nvPr/>
        </p:nvSpPr>
        <p:spPr>
          <a:xfrm rot="16200000">
            <a:off x="2077444" y="5762941"/>
            <a:ext cx="1040670" cy="307777"/>
          </a:xfrm>
          <a:prstGeom prst="rect">
            <a:avLst/>
          </a:prstGeom>
          <a:noFill/>
        </p:spPr>
        <p:txBody>
          <a:bodyPr wrap="none" rtlCol="0">
            <a:spAutoFit/>
          </a:bodyPr>
          <a:lstStyle/>
          <a:p>
            <a:r>
              <a:rPr lang="de-DE" sz="1400" dirty="0" smtClean="0"/>
              <a:t>Controlling</a:t>
            </a:r>
            <a:endParaRPr lang="de-DE" sz="1400" dirty="0"/>
          </a:p>
        </p:txBody>
      </p:sp>
      <p:sp>
        <p:nvSpPr>
          <p:cNvPr id="28" name="Textfeld 27"/>
          <p:cNvSpPr txBox="1"/>
          <p:nvPr/>
        </p:nvSpPr>
        <p:spPr>
          <a:xfrm rot="16200000">
            <a:off x="2553675" y="5633900"/>
            <a:ext cx="782587" cy="307777"/>
          </a:xfrm>
          <a:prstGeom prst="rect">
            <a:avLst/>
          </a:prstGeom>
          <a:noFill/>
        </p:spPr>
        <p:txBody>
          <a:bodyPr wrap="none" rtlCol="0">
            <a:spAutoFit/>
          </a:bodyPr>
          <a:lstStyle/>
          <a:p>
            <a:r>
              <a:rPr lang="de-DE" sz="1400" dirty="0" smtClean="0"/>
              <a:t>Service</a:t>
            </a:r>
            <a:endParaRPr lang="de-DE" sz="1400" dirty="0"/>
          </a:p>
        </p:txBody>
      </p:sp>
      <p:sp>
        <p:nvSpPr>
          <p:cNvPr id="29" name="Textfeld 28"/>
          <p:cNvSpPr txBox="1"/>
          <p:nvPr/>
        </p:nvSpPr>
        <p:spPr>
          <a:xfrm rot="16200000">
            <a:off x="1384533" y="5414288"/>
            <a:ext cx="343364" cy="307777"/>
          </a:xfrm>
          <a:prstGeom prst="rect">
            <a:avLst/>
          </a:prstGeom>
          <a:noFill/>
        </p:spPr>
        <p:txBody>
          <a:bodyPr wrap="none" rtlCol="0">
            <a:spAutoFit/>
          </a:bodyPr>
          <a:lstStyle/>
          <a:p>
            <a:r>
              <a:rPr lang="de-DE" sz="1400" dirty="0" smtClean="0"/>
              <a:t>IT</a:t>
            </a:r>
            <a:endParaRPr lang="de-DE" sz="1400" dirty="0"/>
          </a:p>
        </p:txBody>
      </p:sp>
      <p:sp>
        <p:nvSpPr>
          <p:cNvPr id="30" name="Textfeld 29"/>
          <p:cNvSpPr txBox="1"/>
          <p:nvPr/>
        </p:nvSpPr>
        <p:spPr>
          <a:xfrm rot="16200000">
            <a:off x="1660525" y="5832671"/>
            <a:ext cx="1180131" cy="307777"/>
          </a:xfrm>
          <a:prstGeom prst="rect">
            <a:avLst/>
          </a:prstGeom>
          <a:noFill/>
        </p:spPr>
        <p:txBody>
          <a:bodyPr wrap="none" rtlCol="0">
            <a:spAutoFit/>
          </a:bodyPr>
          <a:lstStyle/>
          <a:p>
            <a:r>
              <a:rPr lang="de-DE" sz="1400" dirty="0" smtClean="0"/>
              <a:t>Buchhaltung</a:t>
            </a:r>
            <a:endParaRPr lang="de-DE" sz="1400" dirty="0"/>
          </a:p>
        </p:txBody>
      </p:sp>
      <p:sp>
        <p:nvSpPr>
          <p:cNvPr id="31" name="Textfeld 30"/>
          <p:cNvSpPr txBox="1"/>
          <p:nvPr/>
        </p:nvSpPr>
        <p:spPr>
          <a:xfrm>
            <a:off x="5039580" y="2190749"/>
            <a:ext cx="4151312" cy="954107"/>
          </a:xfrm>
          <a:prstGeom prst="rect">
            <a:avLst/>
          </a:prstGeom>
          <a:noFill/>
        </p:spPr>
        <p:txBody>
          <a:bodyPr wrap="square" rtlCol="0">
            <a:spAutoFit/>
          </a:bodyPr>
          <a:lstStyle/>
          <a:p>
            <a:pPr marL="269875" indent="-269875">
              <a:buFont typeface="Symbol" pitchFamily="18" charset="2"/>
              <a:buChar char="-"/>
            </a:pPr>
            <a:r>
              <a:rPr lang="de-DE" sz="1400" dirty="0" smtClean="0"/>
              <a:t>Entwicklung der gesamten Unternehmensausrichtung</a:t>
            </a:r>
          </a:p>
          <a:p>
            <a:pPr marL="269875" indent="-269875">
              <a:buFont typeface="Symbol" pitchFamily="18" charset="2"/>
              <a:buChar char="-"/>
            </a:pPr>
            <a:r>
              <a:rPr lang="de-DE" sz="1400" dirty="0" smtClean="0"/>
              <a:t>Schaffung eines Handlungsrahmens durch Ressourcenzuteilungen und Kommunikation</a:t>
            </a:r>
            <a:endParaRPr lang="de-DE" sz="1400" dirty="0"/>
          </a:p>
        </p:txBody>
      </p:sp>
      <p:sp>
        <p:nvSpPr>
          <p:cNvPr id="32" name="Textfeld 31"/>
          <p:cNvSpPr txBox="1"/>
          <p:nvPr/>
        </p:nvSpPr>
        <p:spPr>
          <a:xfrm>
            <a:off x="5039580" y="3339610"/>
            <a:ext cx="3928574" cy="954107"/>
          </a:xfrm>
          <a:prstGeom prst="rect">
            <a:avLst/>
          </a:prstGeom>
          <a:noFill/>
        </p:spPr>
        <p:txBody>
          <a:bodyPr wrap="square" rtlCol="0">
            <a:spAutoFit/>
          </a:bodyPr>
          <a:lstStyle/>
          <a:p>
            <a:pPr marL="269875" indent="-269875">
              <a:buFont typeface="Symbol" pitchFamily="18" charset="2"/>
              <a:buChar char="-"/>
            </a:pPr>
            <a:r>
              <a:rPr lang="de-DE" sz="1400" dirty="0" smtClean="0"/>
              <a:t>Brücke zwischen Top-Management und „Non-</a:t>
            </a:r>
            <a:r>
              <a:rPr lang="de-DE" sz="1400" dirty="0" err="1" smtClean="0"/>
              <a:t>managerial</a:t>
            </a:r>
            <a:r>
              <a:rPr lang="de-DE" sz="1400" dirty="0" smtClean="0"/>
              <a:t>“ Mitarbeiter</a:t>
            </a:r>
          </a:p>
          <a:p>
            <a:pPr marL="269875" indent="-269875">
              <a:buFont typeface="Symbol" pitchFamily="18" charset="2"/>
              <a:buChar char="-"/>
            </a:pPr>
            <a:r>
              <a:rPr lang="de-DE" sz="1400" dirty="0" smtClean="0"/>
              <a:t>Filterung von Ideen aus unteren Ebenen in Richtung Top Management</a:t>
            </a:r>
            <a:endParaRPr lang="de-DE" sz="1400" dirty="0"/>
          </a:p>
        </p:txBody>
      </p:sp>
      <p:sp>
        <p:nvSpPr>
          <p:cNvPr id="33" name="Textfeld 32"/>
          <p:cNvSpPr txBox="1"/>
          <p:nvPr/>
        </p:nvSpPr>
        <p:spPr>
          <a:xfrm>
            <a:off x="5039580" y="4441580"/>
            <a:ext cx="3933459" cy="954107"/>
          </a:xfrm>
          <a:prstGeom prst="rect">
            <a:avLst/>
          </a:prstGeom>
          <a:noFill/>
        </p:spPr>
        <p:txBody>
          <a:bodyPr wrap="square" rtlCol="0">
            <a:spAutoFit/>
          </a:bodyPr>
          <a:lstStyle/>
          <a:p>
            <a:pPr marL="269875" indent="-269875">
              <a:buFont typeface="Symbol" pitchFamily="18" charset="2"/>
              <a:buChar char="-"/>
            </a:pPr>
            <a:r>
              <a:rPr lang="de-DE" sz="1400" dirty="0" smtClean="0"/>
              <a:t>Umsetzung von unternehmerischen Vorgaben</a:t>
            </a:r>
          </a:p>
          <a:p>
            <a:pPr marL="269875" indent="-269875">
              <a:buFont typeface="Symbol" pitchFamily="18" charset="2"/>
              <a:buChar char="-"/>
            </a:pPr>
            <a:r>
              <a:rPr lang="de-DE" sz="1400" dirty="0" smtClean="0"/>
              <a:t>Generierung von Ideen und Beobachtungen aus operativer täglicher Arbeit </a:t>
            </a:r>
            <a:endParaRPr lang="de-DE" sz="1400" dirty="0"/>
          </a:p>
        </p:txBody>
      </p:sp>
      <p:cxnSp>
        <p:nvCxnSpPr>
          <p:cNvPr id="39" name="Gerade Verbindung 38"/>
          <p:cNvCxnSpPr/>
          <p:nvPr/>
        </p:nvCxnSpPr>
        <p:spPr bwMode="auto">
          <a:xfrm flipH="1">
            <a:off x="2221594" y="2672861"/>
            <a:ext cx="1266093"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1" name="Gerade Verbindung 50"/>
          <p:cNvCxnSpPr/>
          <p:nvPr/>
        </p:nvCxnSpPr>
        <p:spPr bwMode="auto">
          <a:xfrm>
            <a:off x="2760857" y="3821722"/>
            <a:ext cx="72683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64" name="Ellipse 63"/>
          <p:cNvSpPr/>
          <p:nvPr/>
        </p:nvSpPr>
        <p:spPr bwMode="auto">
          <a:xfrm>
            <a:off x="2114550" y="2628900"/>
            <a:ext cx="119063" cy="90488"/>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5" name="Ellipse 64"/>
          <p:cNvSpPr/>
          <p:nvPr/>
        </p:nvSpPr>
        <p:spPr bwMode="auto">
          <a:xfrm>
            <a:off x="2633662" y="3771900"/>
            <a:ext cx="119063" cy="90488"/>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67" name="Gerade Verbindung 66"/>
          <p:cNvCxnSpPr/>
          <p:nvPr/>
        </p:nvCxnSpPr>
        <p:spPr bwMode="auto">
          <a:xfrm flipH="1" flipV="1">
            <a:off x="3152774" y="4829175"/>
            <a:ext cx="334913" cy="787"/>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68" name="Ellipse 67"/>
          <p:cNvSpPr/>
          <p:nvPr/>
        </p:nvSpPr>
        <p:spPr bwMode="auto">
          <a:xfrm>
            <a:off x="3081337" y="4781550"/>
            <a:ext cx="119063" cy="90488"/>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70" name="Gerade Verbindung 69"/>
          <p:cNvCxnSpPr/>
          <p:nvPr/>
        </p:nvCxnSpPr>
        <p:spPr bwMode="auto">
          <a:xfrm>
            <a:off x="3520440" y="2125980"/>
            <a:ext cx="53721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1" name="Gerade Verbindung 70"/>
          <p:cNvCxnSpPr/>
          <p:nvPr/>
        </p:nvCxnSpPr>
        <p:spPr bwMode="auto">
          <a:xfrm>
            <a:off x="3520440" y="1672590"/>
            <a:ext cx="53721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72" name="Textfeld 71"/>
          <p:cNvSpPr txBox="1"/>
          <p:nvPr/>
        </p:nvSpPr>
        <p:spPr>
          <a:xfrm>
            <a:off x="217170" y="971550"/>
            <a:ext cx="5912196" cy="523220"/>
          </a:xfrm>
          <a:prstGeom prst="rect">
            <a:avLst/>
          </a:prstGeom>
          <a:noFill/>
        </p:spPr>
        <p:txBody>
          <a:bodyPr wrap="none" rtlCol="0">
            <a:spAutoFit/>
          </a:bodyPr>
          <a:lstStyle/>
          <a:p>
            <a:r>
              <a:rPr lang="de-DE" sz="1400" i="1" dirty="0" smtClean="0">
                <a:solidFill>
                  <a:schemeClr val="bg1">
                    <a:lumMod val="50000"/>
                  </a:schemeClr>
                </a:solidFill>
              </a:rPr>
              <a:t>3.</a:t>
            </a:r>
            <a:r>
              <a:rPr lang="de-DE" sz="1400" i="1" dirty="0">
                <a:solidFill>
                  <a:schemeClr val="bg1">
                    <a:lumMod val="50000"/>
                  </a:schemeClr>
                </a:solidFill>
              </a:rPr>
              <a:t> Managementansätze zur Etablierung von Corporate Entrepreneurship</a:t>
            </a:r>
          </a:p>
          <a:p>
            <a:endParaRPr lang="de-DE" sz="1400" i="1" dirty="0">
              <a:solidFill>
                <a:schemeClr val="bg1">
                  <a:lumMod val="50000"/>
                </a:schemeClr>
              </a:solidFill>
            </a:endParaRPr>
          </a:p>
        </p:txBody>
      </p:sp>
      <p:sp>
        <p:nvSpPr>
          <p:cNvPr id="73" name="Textfeld 7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Corporate </a:t>
            </a:r>
            <a:r>
              <a:rPr lang="de-DE" sz="1600" b="1" dirty="0" err="1" smtClean="0">
                <a:solidFill>
                  <a:srgbClr val="002060"/>
                </a:solidFill>
              </a:rPr>
              <a:t>Entrepreneurship</a:t>
            </a:r>
            <a:r>
              <a:rPr lang="de-DE" sz="1600" b="1" dirty="0" smtClean="0">
                <a:solidFill>
                  <a:srgbClr val="002060"/>
                </a:solidFill>
              </a:rPr>
              <a:t> betrifft das gesamte Unternehmen. Jede hierarchische Ebene hat einen eigenen Beitrag </a:t>
            </a:r>
            <a:endParaRPr lang="de-DE" sz="1600" b="1" dirty="0">
              <a:solidFill>
                <a:srgbClr val="002060"/>
              </a:solidFill>
            </a:endParaRPr>
          </a:p>
        </p:txBody>
      </p:sp>
      <p:sp>
        <p:nvSpPr>
          <p:cNvPr id="74" name="Ellipse 73"/>
          <p:cNvSpPr/>
          <p:nvPr/>
        </p:nvSpPr>
        <p:spPr bwMode="auto">
          <a:xfrm>
            <a:off x="1733550" y="26955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5" name="Ellipse 74"/>
          <p:cNvSpPr/>
          <p:nvPr/>
        </p:nvSpPr>
        <p:spPr bwMode="auto">
          <a:xfrm>
            <a:off x="1885950" y="28479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6" name="Ellipse 75"/>
          <p:cNvSpPr/>
          <p:nvPr/>
        </p:nvSpPr>
        <p:spPr bwMode="auto">
          <a:xfrm>
            <a:off x="1857375" y="24003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7" name="Ellipse 76"/>
          <p:cNvSpPr/>
          <p:nvPr/>
        </p:nvSpPr>
        <p:spPr bwMode="auto">
          <a:xfrm>
            <a:off x="1471613" y="3424237"/>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8" name="Ellipse 77"/>
          <p:cNvSpPr/>
          <p:nvPr/>
        </p:nvSpPr>
        <p:spPr bwMode="auto">
          <a:xfrm>
            <a:off x="1800225" y="358616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79" name="Ellipse 78"/>
          <p:cNvSpPr/>
          <p:nvPr/>
        </p:nvSpPr>
        <p:spPr bwMode="auto">
          <a:xfrm>
            <a:off x="2190750" y="32575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0" name="Ellipse 79"/>
          <p:cNvSpPr/>
          <p:nvPr/>
        </p:nvSpPr>
        <p:spPr bwMode="auto">
          <a:xfrm>
            <a:off x="1838325" y="330041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1" name="Ellipse 80"/>
          <p:cNvSpPr/>
          <p:nvPr/>
        </p:nvSpPr>
        <p:spPr bwMode="auto">
          <a:xfrm>
            <a:off x="2233612" y="36480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2" name="Ellipse 81"/>
          <p:cNvSpPr/>
          <p:nvPr/>
        </p:nvSpPr>
        <p:spPr bwMode="auto">
          <a:xfrm>
            <a:off x="1185862" y="41814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3" name="Ellipse 82"/>
          <p:cNvSpPr/>
          <p:nvPr/>
        </p:nvSpPr>
        <p:spPr bwMode="auto">
          <a:xfrm>
            <a:off x="838200" y="44958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4" name="Ellipse 83"/>
          <p:cNvSpPr/>
          <p:nvPr/>
        </p:nvSpPr>
        <p:spPr bwMode="auto">
          <a:xfrm>
            <a:off x="757238" y="47244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5" name="Ellipse 84"/>
          <p:cNvSpPr/>
          <p:nvPr/>
        </p:nvSpPr>
        <p:spPr bwMode="auto">
          <a:xfrm>
            <a:off x="876300" y="4900613"/>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6" name="Ellipse 85"/>
          <p:cNvSpPr/>
          <p:nvPr/>
        </p:nvSpPr>
        <p:spPr bwMode="auto">
          <a:xfrm>
            <a:off x="666750" y="50387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7" name="Ellipse 86"/>
          <p:cNvSpPr/>
          <p:nvPr/>
        </p:nvSpPr>
        <p:spPr bwMode="auto">
          <a:xfrm>
            <a:off x="1185863" y="4395788"/>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8" name="Ellipse 87"/>
          <p:cNvSpPr/>
          <p:nvPr/>
        </p:nvSpPr>
        <p:spPr bwMode="auto">
          <a:xfrm>
            <a:off x="1114425" y="46386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0" name="Ellipse 89"/>
          <p:cNvSpPr/>
          <p:nvPr/>
        </p:nvSpPr>
        <p:spPr bwMode="auto">
          <a:xfrm>
            <a:off x="1176338" y="512921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1" name="Ellipse 90"/>
          <p:cNvSpPr/>
          <p:nvPr/>
        </p:nvSpPr>
        <p:spPr bwMode="auto">
          <a:xfrm>
            <a:off x="1162050" y="491489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2" name="Ellipse 91"/>
          <p:cNvSpPr/>
          <p:nvPr/>
        </p:nvSpPr>
        <p:spPr bwMode="auto">
          <a:xfrm>
            <a:off x="1514474" y="41814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3" name="Ellipse 92"/>
          <p:cNvSpPr/>
          <p:nvPr/>
        </p:nvSpPr>
        <p:spPr bwMode="auto">
          <a:xfrm>
            <a:off x="1438274" y="43815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4" name="Ellipse 93"/>
          <p:cNvSpPr/>
          <p:nvPr/>
        </p:nvSpPr>
        <p:spPr bwMode="auto">
          <a:xfrm>
            <a:off x="1404937" y="4605337"/>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6" name="Ellipse 95"/>
          <p:cNvSpPr/>
          <p:nvPr/>
        </p:nvSpPr>
        <p:spPr bwMode="auto">
          <a:xfrm>
            <a:off x="1490663" y="503396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7" name="Ellipse 96"/>
          <p:cNvSpPr/>
          <p:nvPr/>
        </p:nvSpPr>
        <p:spPr bwMode="auto">
          <a:xfrm>
            <a:off x="1509712" y="4824411"/>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8" name="Ellipse 97"/>
          <p:cNvSpPr/>
          <p:nvPr/>
        </p:nvSpPr>
        <p:spPr bwMode="auto">
          <a:xfrm>
            <a:off x="1862137" y="41814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9" name="Ellipse 98"/>
          <p:cNvSpPr/>
          <p:nvPr/>
        </p:nvSpPr>
        <p:spPr bwMode="auto">
          <a:xfrm>
            <a:off x="1781175" y="44577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0" name="Ellipse 99"/>
          <p:cNvSpPr/>
          <p:nvPr/>
        </p:nvSpPr>
        <p:spPr bwMode="auto">
          <a:xfrm>
            <a:off x="1804988" y="4700587"/>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2" name="Ellipse 101"/>
          <p:cNvSpPr/>
          <p:nvPr/>
        </p:nvSpPr>
        <p:spPr bwMode="auto">
          <a:xfrm>
            <a:off x="1781176" y="514826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3" name="Ellipse 102"/>
          <p:cNvSpPr/>
          <p:nvPr/>
        </p:nvSpPr>
        <p:spPr bwMode="auto">
          <a:xfrm>
            <a:off x="1838325" y="491489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4" name="Ellipse 103"/>
          <p:cNvSpPr/>
          <p:nvPr/>
        </p:nvSpPr>
        <p:spPr bwMode="auto">
          <a:xfrm>
            <a:off x="2138362" y="4271963"/>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5" name="Ellipse 104"/>
          <p:cNvSpPr/>
          <p:nvPr/>
        </p:nvSpPr>
        <p:spPr bwMode="auto">
          <a:xfrm>
            <a:off x="2233612" y="44386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6" name="Ellipse 105"/>
          <p:cNvSpPr/>
          <p:nvPr/>
        </p:nvSpPr>
        <p:spPr bwMode="auto">
          <a:xfrm>
            <a:off x="2166937" y="47053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8" name="Ellipse 107"/>
          <p:cNvSpPr/>
          <p:nvPr/>
        </p:nvSpPr>
        <p:spPr bwMode="auto">
          <a:xfrm>
            <a:off x="2176463" y="512921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9" name="Ellipse 108"/>
          <p:cNvSpPr/>
          <p:nvPr/>
        </p:nvSpPr>
        <p:spPr bwMode="auto">
          <a:xfrm>
            <a:off x="2162175" y="491489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0" name="Ellipse 109"/>
          <p:cNvSpPr/>
          <p:nvPr/>
        </p:nvSpPr>
        <p:spPr bwMode="auto">
          <a:xfrm>
            <a:off x="2481262" y="41433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1" name="Ellipse 110"/>
          <p:cNvSpPr/>
          <p:nvPr/>
        </p:nvSpPr>
        <p:spPr bwMode="auto">
          <a:xfrm>
            <a:off x="2514600" y="439102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2" name="Ellipse 111"/>
          <p:cNvSpPr/>
          <p:nvPr/>
        </p:nvSpPr>
        <p:spPr bwMode="auto">
          <a:xfrm>
            <a:off x="2476500" y="462915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4" name="Ellipse 113"/>
          <p:cNvSpPr/>
          <p:nvPr/>
        </p:nvSpPr>
        <p:spPr bwMode="auto">
          <a:xfrm>
            <a:off x="2538413" y="512921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5" name="Ellipse 114"/>
          <p:cNvSpPr/>
          <p:nvPr/>
        </p:nvSpPr>
        <p:spPr bwMode="auto">
          <a:xfrm>
            <a:off x="2524125" y="483869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7" name="Ellipse 116"/>
          <p:cNvSpPr/>
          <p:nvPr/>
        </p:nvSpPr>
        <p:spPr bwMode="auto">
          <a:xfrm>
            <a:off x="2833687" y="4457700"/>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8" name="Ellipse 117"/>
          <p:cNvSpPr/>
          <p:nvPr/>
        </p:nvSpPr>
        <p:spPr bwMode="auto">
          <a:xfrm>
            <a:off x="2938462" y="4676775"/>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0" name="Ellipse 119"/>
          <p:cNvSpPr/>
          <p:nvPr/>
        </p:nvSpPr>
        <p:spPr bwMode="auto">
          <a:xfrm>
            <a:off x="2905125" y="5129212"/>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1" name="Ellipse 120"/>
          <p:cNvSpPr/>
          <p:nvPr/>
        </p:nvSpPr>
        <p:spPr bwMode="auto">
          <a:xfrm>
            <a:off x="2890837" y="4914899"/>
            <a:ext cx="119063" cy="90488"/>
          </a:xfrm>
          <a:prstGeom prst="ellipse">
            <a:avLst/>
          </a:prstGeom>
          <a:solidFill>
            <a:schemeClr val="bg1">
              <a:lumMod val="65000"/>
            </a:schemeClr>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8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65</a:t>
            </a:fld>
            <a:r>
              <a:rPr lang="de-DE" sz="1050" dirty="0" smtClean="0">
                <a:solidFill>
                  <a:schemeClr val="bg1">
                    <a:lumMod val="50000"/>
                  </a:schemeClr>
                </a:solidFill>
              </a:rPr>
              <a:t> -</a:t>
            </a:r>
            <a:endParaRPr lang="de-DE" sz="1050" dirty="0">
              <a:solidFill>
                <a:schemeClr val="bg1">
                  <a:lumMod val="50000"/>
                </a:schemeClr>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Objekt 26"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22005" name="think-cell Folie" r:id="rId4" imgW="270" imgH="270" progId="TCLayout.ActiveDocument.1">
                  <p:embed/>
                </p:oleObj>
              </mc:Choice>
              <mc:Fallback>
                <p:oleObj name="think-cell Folie" r:id="rId4" imgW="270" imgH="270" progId="TCLayout.ActiveDocument.1">
                  <p:embed/>
                  <p:pic>
                    <p:nvPicPr>
                      <p:cNvPr id="0" name="Picture 3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Rechteck 25"/>
          <p:cNvSpPr/>
          <p:nvPr/>
        </p:nvSpPr>
        <p:spPr bwMode="auto">
          <a:xfrm>
            <a:off x="3417570" y="1802423"/>
            <a:ext cx="1623939" cy="1615147"/>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646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6" name="Rechteck 5"/>
          <p:cNvSpPr/>
          <p:nvPr/>
        </p:nvSpPr>
        <p:spPr bwMode="auto">
          <a:xfrm>
            <a:off x="1806819" y="1802423"/>
            <a:ext cx="3234690" cy="3234690"/>
          </a:xfrm>
          <a:prstGeom prst="rect">
            <a:avLst/>
          </a:prstGeom>
          <a:no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8" name="Gerade Verbindung 7"/>
          <p:cNvCxnSpPr>
            <a:stCxn id="6" idx="0"/>
            <a:endCxn id="6" idx="2"/>
          </p:cNvCxnSpPr>
          <p:nvPr/>
        </p:nvCxnSpPr>
        <p:spPr bwMode="auto">
          <a:xfrm>
            <a:off x="3424164" y="1802423"/>
            <a:ext cx="0" cy="323469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0" name="Gerade Verbindung 9"/>
          <p:cNvCxnSpPr>
            <a:stCxn id="6" idx="1"/>
            <a:endCxn id="6" idx="3"/>
          </p:cNvCxnSpPr>
          <p:nvPr/>
        </p:nvCxnSpPr>
        <p:spPr bwMode="auto">
          <a:xfrm>
            <a:off x="1806819" y="3419768"/>
            <a:ext cx="323469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1" name="Textfeld 10"/>
          <p:cNvSpPr txBox="1"/>
          <p:nvPr/>
        </p:nvSpPr>
        <p:spPr>
          <a:xfrm>
            <a:off x="1946201" y="1897673"/>
            <a:ext cx="1490857" cy="307777"/>
          </a:xfrm>
          <a:prstGeom prst="rect">
            <a:avLst/>
          </a:prstGeom>
          <a:noFill/>
        </p:spPr>
        <p:txBody>
          <a:bodyPr wrap="none" rtlCol="0">
            <a:spAutoFit/>
          </a:bodyPr>
          <a:lstStyle/>
          <a:p>
            <a:r>
              <a:rPr lang="de-DE" sz="1400" dirty="0" smtClean="0"/>
              <a:t>Blinde Aktivisten</a:t>
            </a:r>
            <a:endParaRPr lang="de-DE" sz="1400" dirty="0"/>
          </a:p>
        </p:txBody>
      </p:sp>
      <p:sp>
        <p:nvSpPr>
          <p:cNvPr id="12" name="Textfeld 11"/>
          <p:cNvSpPr txBox="1"/>
          <p:nvPr/>
        </p:nvSpPr>
        <p:spPr>
          <a:xfrm>
            <a:off x="3494650" y="1897673"/>
            <a:ext cx="1493520" cy="523220"/>
          </a:xfrm>
          <a:prstGeom prst="rect">
            <a:avLst/>
          </a:prstGeom>
          <a:noFill/>
        </p:spPr>
        <p:txBody>
          <a:bodyPr wrap="square" rtlCol="0">
            <a:spAutoFit/>
          </a:bodyPr>
          <a:lstStyle/>
          <a:p>
            <a:r>
              <a:rPr lang="de-DE" sz="1400" dirty="0" smtClean="0"/>
              <a:t>Aktive </a:t>
            </a:r>
            <a:r>
              <a:rPr lang="de-DE" sz="1400" dirty="0" err="1" smtClean="0"/>
              <a:t>Intrapreneure</a:t>
            </a:r>
            <a:endParaRPr lang="de-DE" sz="1400" dirty="0"/>
          </a:p>
        </p:txBody>
      </p:sp>
      <p:sp>
        <p:nvSpPr>
          <p:cNvPr id="13" name="Textfeld 12"/>
          <p:cNvSpPr txBox="1"/>
          <p:nvPr/>
        </p:nvSpPr>
        <p:spPr>
          <a:xfrm>
            <a:off x="3494650" y="3501683"/>
            <a:ext cx="1501140" cy="523220"/>
          </a:xfrm>
          <a:prstGeom prst="rect">
            <a:avLst/>
          </a:prstGeom>
          <a:noFill/>
        </p:spPr>
        <p:txBody>
          <a:bodyPr wrap="square" rtlCol="0">
            <a:spAutoFit/>
          </a:bodyPr>
          <a:lstStyle/>
          <a:p>
            <a:r>
              <a:rPr lang="de-DE" sz="1400" dirty="0" smtClean="0"/>
              <a:t>Passive </a:t>
            </a:r>
            <a:r>
              <a:rPr lang="de-DE" sz="1400" dirty="0" err="1" smtClean="0"/>
              <a:t>Intrapreneure</a:t>
            </a:r>
            <a:endParaRPr lang="de-DE" sz="1400" dirty="0"/>
          </a:p>
        </p:txBody>
      </p:sp>
      <p:sp>
        <p:nvSpPr>
          <p:cNvPr id="14" name="Textfeld 13"/>
          <p:cNvSpPr txBox="1"/>
          <p:nvPr/>
        </p:nvSpPr>
        <p:spPr>
          <a:xfrm>
            <a:off x="1946201" y="3501683"/>
            <a:ext cx="1269899" cy="307777"/>
          </a:xfrm>
          <a:prstGeom prst="rect">
            <a:avLst/>
          </a:prstGeom>
          <a:noFill/>
        </p:spPr>
        <p:txBody>
          <a:bodyPr wrap="none" rtlCol="0">
            <a:spAutoFit/>
          </a:bodyPr>
          <a:lstStyle/>
          <a:p>
            <a:r>
              <a:rPr lang="de-DE" sz="1400" dirty="0" smtClean="0"/>
              <a:t>Stabilisatoren</a:t>
            </a:r>
            <a:endParaRPr lang="de-DE" sz="1400" dirty="0"/>
          </a:p>
        </p:txBody>
      </p:sp>
      <p:sp>
        <p:nvSpPr>
          <p:cNvPr id="15" name="Textfeld 14"/>
          <p:cNvSpPr txBox="1"/>
          <p:nvPr/>
        </p:nvSpPr>
        <p:spPr>
          <a:xfrm>
            <a:off x="1699248" y="5086643"/>
            <a:ext cx="752129" cy="307777"/>
          </a:xfrm>
          <a:prstGeom prst="rect">
            <a:avLst/>
          </a:prstGeom>
          <a:noFill/>
        </p:spPr>
        <p:txBody>
          <a:bodyPr wrap="none" rtlCol="0">
            <a:spAutoFit/>
          </a:bodyPr>
          <a:lstStyle/>
          <a:p>
            <a:r>
              <a:rPr lang="de-DE" sz="1400" dirty="0" smtClean="0"/>
              <a:t>Niedrig</a:t>
            </a:r>
            <a:endParaRPr lang="de-DE" sz="1400" dirty="0"/>
          </a:p>
        </p:txBody>
      </p:sp>
      <p:sp>
        <p:nvSpPr>
          <p:cNvPr id="16" name="Textfeld 15"/>
          <p:cNvSpPr txBox="1"/>
          <p:nvPr/>
        </p:nvSpPr>
        <p:spPr>
          <a:xfrm>
            <a:off x="4453181" y="5075213"/>
            <a:ext cx="603050" cy="307777"/>
          </a:xfrm>
          <a:prstGeom prst="rect">
            <a:avLst/>
          </a:prstGeom>
          <a:noFill/>
        </p:spPr>
        <p:txBody>
          <a:bodyPr wrap="none" rtlCol="0">
            <a:spAutoFit/>
          </a:bodyPr>
          <a:lstStyle/>
          <a:p>
            <a:r>
              <a:rPr lang="de-DE" sz="1400" dirty="0" smtClean="0"/>
              <a:t>Hoch</a:t>
            </a:r>
            <a:endParaRPr lang="de-DE" sz="1400" dirty="0"/>
          </a:p>
        </p:txBody>
      </p:sp>
      <p:sp>
        <p:nvSpPr>
          <p:cNvPr id="17" name="Textfeld 16"/>
          <p:cNvSpPr txBox="1"/>
          <p:nvPr/>
        </p:nvSpPr>
        <p:spPr>
          <a:xfrm>
            <a:off x="1110712" y="1844333"/>
            <a:ext cx="603050" cy="307777"/>
          </a:xfrm>
          <a:prstGeom prst="rect">
            <a:avLst/>
          </a:prstGeom>
          <a:noFill/>
        </p:spPr>
        <p:txBody>
          <a:bodyPr wrap="none" rtlCol="0">
            <a:spAutoFit/>
          </a:bodyPr>
          <a:lstStyle/>
          <a:p>
            <a:r>
              <a:rPr lang="de-DE" sz="1400" dirty="0" smtClean="0"/>
              <a:t>Hoch</a:t>
            </a:r>
            <a:endParaRPr lang="de-DE" sz="1400" dirty="0"/>
          </a:p>
        </p:txBody>
      </p:sp>
      <p:sp>
        <p:nvSpPr>
          <p:cNvPr id="18" name="Textfeld 17"/>
          <p:cNvSpPr txBox="1"/>
          <p:nvPr/>
        </p:nvSpPr>
        <p:spPr>
          <a:xfrm>
            <a:off x="961633" y="4736123"/>
            <a:ext cx="752129" cy="307777"/>
          </a:xfrm>
          <a:prstGeom prst="rect">
            <a:avLst/>
          </a:prstGeom>
          <a:noFill/>
        </p:spPr>
        <p:txBody>
          <a:bodyPr wrap="none" rtlCol="0">
            <a:spAutoFit/>
          </a:bodyPr>
          <a:lstStyle/>
          <a:p>
            <a:r>
              <a:rPr lang="de-DE" sz="1400" dirty="0" smtClean="0"/>
              <a:t>Niedrig</a:t>
            </a:r>
            <a:endParaRPr lang="de-DE" sz="1400" dirty="0"/>
          </a:p>
        </p:txBody>
      </p:sp>
      <p:sp>
        <p:nvSpPr>
          <p:cNvPr id="19" name="Textfeld 18"/>
          <p:cNvSpPr txBox="1"/>
          <p:nvPr/>
        </p:nvSpPr>
        <p:spPr>
          <a:xfrm>
            <a:off x="2565357" y="5181893"/>
            <a:ext cx="1998919" cy="523220"/>
          </a:xfrm>
          <a:prstGeom prst="rect">
            <a:avLst/>
          </a:prstGeom>
          <a:noFill/>
        </p:spPr>
        <p:txBody>
          <a:bodyPr wrap="square" rtlCol="0">
            <a:spAutoFit/>
          </a:bodyPr>
          <a:lstStyle/>
          <a:p>
            <a:pPr algn="ctr"/>
            <a:r>
              <a:rPr lang="de-DE" sz="1400" b="1" dirty="0" smtClean="0"/>
              <a:t>Unternehmerisches Potential</a:t>
            </a:r>
            <a:endParaRPr lang="de-DE" sz="1400" b="1" dirty="0"/>
          </a:p>
        </p:txBody>
      </p:sp>
      <p:sp>
        <p:nvSpPr>
          <p:cNvPr id="20" name="Textfeld 19"/>
          <p:cNvSpPr txBox="1"/>
          <p:nvPr/>
        </p:nvSpPr>
        <p:spPr>
          <a:xfrm>
            <a:off x="285750" y="3181643"/>
            <a:ext cx="1372479" cy="738664"/>
          </a:xfrm>
          <a:prstGeom prst="rect">
            <a:avLst/>
          </a:prstGeom>
          <a:noFill/>
        </p:spPr>
        <p:txBody>
          <a:bodyPr wrap="square" rtlCol="0">
            <a:spAutoFit/>
          </a:bodyPr>
          <a:lstStyle/>
          <a:p>
            <a:pPr algn="ctr"/>
            <a:r>
              <a:rPr lang="de-DE" sz="1400" b="1" dirty="0" smtClean="0"/>
              <a:t>Unternehmer-</a:t>
            </a:r>
            <a:r>
              <a:rPr lang="de-DE" sz="1400" b="1" dirty="0" err="1" smtClean="0"/>
              <a:t>ische</a:t>
            </a:r>
            <a:r>
              <a:rPr lang="de-DE" sz="1400" b="1" dirty="0" smtClean="0"/>
              <a:t> Aktivität</a:t>
            </a:r>
            <a:endParaRPr lang="de-DE" sz="1400" b="1" dirty="0"/>
          </a:p>
        </p:txBody>
      </p:sp>
      <p:sp>
        <p:nvSpPr>
          <p:cNvPr id="21" name="Textfeld 20"/>
          <p:cNvSpPr txBox="1"/>
          <p:nvPr/>
        </p:nvSpPr>
        <p:spPr>
          <a:xfrm>
            <a:off x="3799449" y="4191293"/>
            <a:ext cx="697627" cy="307777"/>
          </a:xfrm>
          <a:prstGeom prst="rect">
            <a:avLst/>
          </a:prstGeom>
          <a:noFill/>
        </p:spPr>
        <p:txBody>
          <a:bodyPr wrap="none" rtlCol="0">
            <a:spAutoFit/>
          </a:bodyPr>
          <a:lstStyle/>
          <a:p>
            <a:r>
              <a:rPr lang="de-DE" sz="1400" dirty="0" smtClean="0"/>
              <a:t>~ 25%</a:t>
            </a:r>
            <a:endParaRPr lang="de-DE" sz="1400" dirty="0"/>
          </a:p>
        </p:txBody>
      </p:sp>
      <p:sp>
        <p:nvSpPr>
          <p:cNvPr id="22" name="Textfeld 21"/>
          <p:cNvSpPr txBox="1"/>
          <p:nvPr/>
        </p:nvSpPr>
        <p:spPr>
          <a:xfrm>
            <a:off x="3799449" y="2552993"/>
            <a:ext cx="697627" cy="307777"/>
          </a:xfrm>
          <a:prstGeom prst="rect">
            <a:avLst/>
          </a:prstGeom>
          <a:noFill/>
        </p:spPr>
        <p:txBody>
          <a:bodyPr wrap="none" rtlCol="0">
            <a:spAutoFit/>
          </a:bodyPr>
          <a:lstStyle/>
          <a:p>
            <a:r>
              <a:rPr lang="de-DE" sz="1400" dirty="0" smtClean="0"/>
              <a:t>~ 15%</a:t>
            </a:r>
            <a:endParaRPr lang="de-DE" sz="1400" dirty="0"/>
          </a:p>
        </p:txBody>
      </p:sp>
      <p:sp>
        <p:nvSpPr>
          <p:cNvPr id="23" name="Textfeld 22"/>
          <p:cNvSpPr txBox="1"/>
          <p:nvPr/>
        </p:nvSpPr>
        <p:spPr>
          <a:xfrm>
            <a:off x="2328789" y="2552993"/>
            <a:ext cx="598241" cy="307777"/>
          </a:xfrm>
          <a:prstGeom prst="rect">
            <a:avLst/>
          </a:prstGeom>
          <a:noFill/>
        </p:spPr>
        <p:txBody>
          <a:bodyPr wrap="none" rtlCol="0">
            <a:spAutoFit/>
          </a:bodyPr>
          <a:lstStyle/>
          <a:p>
            <a:r>
              <a:rPr lang="de-DE" sz="1400" dirty="0" smtClean="0"/>
              <a:t>~ 5%</a:t>
            </a:r>
            <a:endParaRPr lang="de-DE" sz="1400" dirty="0"/>
          </a:p>
        </p:txBody>
      </p:sp>
      <p:sp>
        <p:nvSpPr>
          <p:cNvPr id="24" name="Textfeld 23"/>
          <p:cNvSpPr txBox="1"/>
          <p:nvPr/>
        </p:nvSpPr>
        <p:spPr>
          <a:xfrm>
            <a:off x="2229403" y="4191293"/>
            <a:ext cx="697627" cy="307777"/>
          </a:xfrm>
          <a:prstGeom prst="rect">
            <a:avLst/>
          </a:prstGeom>
          <a:noFill/>
        </p:spPr>
        <p:txBody>
          <a:bodyPr wrap="none" rtlCol="0">
            <a:spAutoFit/>
          </a:bodyPr>
          <a:lstStyle/>
          <a:p>
            <a:r>
              <a:rPr lang="de-DE" sz="1400" dirty="0" smtClean="0"/>
              <a:t>~ 55%</a:t>
            </a:r>
            <a:endParaRPr lang="de-DE" sz="1400" dirty="0"/>
          </a:p>
        </p:txBody>
      </p:sp>
      <p:sp>
        <p:nvSpPr>
          <p:cNvPr id="30" name="Gebogener Pfeil 29"/>
          <p:cNvSpPr/>
          <p:nvPr/>
        </p:nvSpPr>
        <p:spPr bwMode="auto">
          <a:xfrm rot="5400000" flipH="1">
            <a:off x="4024239" y="2236763"/>
            <a:ext cx="2045970" cy="2388870"/>
          </a:xfrm>
          <a:prstGeom prst="circularArrow">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2" name="Rechteck 31"/>
          <p:cNvSpPr/>
          <p:nvPr/>
        </p:nvSpPr>
        <p:spPr bwMode="auto">
          <a:xfrm>
            <a:off x="5737860" y="1804477"/>
            <a:ext cx="2945423" cy="328245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1" name="Textfeld 30"/>
          <p:cNvSpPr txBox="1"/>
          <p:nvPr/>
        </p:nvSpPr>
        <p:spPr>
          <a:xfrm>
            <a:off x="5772150" y="1878040"/>
            <a:ext cx="3051810" cy="3323987"/>
          </a:xfrm>
          <a:prstGeom prst="rect">
            <a:avLst/>
          </a:prstGeom>
          <a:noFill/>
        </p:spPr>
        <p:txBody>
          <a:bodyPr wrap="square" rtlCol="0">
            <a:spAutoFit/>
          </a:bodyPr>
          <a:lstStyle/>
          <a:p>
            <a:r>
              <a:rPr lang="de-DE" sz="1400" b="1" dirty="0" smtClean="0"/>
              <a:t>„Aktivierung“ des Potentials durch</a:t>
            </a:r>
            <a:r>
              <a:rPr lang="de-DE" sz="1400" dirty="0" smtClean="0"/>
              <a:t>:</a:t>
            </a:r>
          </a:p>
          <a:p>
            <a:pPr marL="269875" indent="-269875">
              <a:buFontTx/>
              <a:buChar char="-"/>
            </a:pPr>
            <a:r>
              <a:rPr lang="de-DE" sz="1400" dirty="0" smtClean="0"/>
              <a:t>Sammlung von Erfahrungen in anderen Umfeldern (wie Industrien)</a:t>
            </a:r>
          </a:p>
          <a:p>
            <a:pPr marL="269875" indent="-269875">
              <a:buFontTx/>
              <a:buChar char="-"/>
            </a:pPr>
            <a:r>
              <a:rPr lang="de-DE" sz="1400" dirty="0" smtClean="0"/>
              <a:t>Zuweisung von Verantwortung</a:t>
            </a:r>
          </a:p>
          <a:p>
            <a:pPr marL="269875" indent="-269875">
              <a:buFontTx/>
              <a:buChar char="-"/>
            </a:pPr>
            <a:r>
              <a:rPr lang="de-DE" sz="1400" dirty="0" smtClean="0"/>
              <a:t>Gewährung von Entscheidungsfreiheiten</a:t>
            </a:r>
          </a:p>
          <a:p>
            <a:pPr marL="269875" indent="-269875">
              <a:buFontTx/>
              <a:buChar char="-"/>
            </a:pPr>
            <a:r>
              <a:rPr lang="de-DE" sz="1400" dirty="0" smtClean="0"/>
              <a:t>Unterstützung durch den Vorgesetzten</a:t>
            </a:r>
          </a:p>
          <a:p>
            <a:pPr marL="269875" indent="-269875">
              <a:buFontTx/>
              <a:buChar char="-"/>
            </a:pPr>
            <a:endParaRPr lang="de-DE" sz="1400" dirty="0" smtClean="0"/>
          </a:p>
          <a:p>
            <a:pPr marL="269875" indent="-269875"/>
            <a:r>
              <a:rPr lang="de-DE" sz="1400" b="1" dirty="0" smtClean="0"/>
              <a:t>Allerdings:</a:t>
            </a:r>
          </a:p>
          <a:p>
            <a:pPr marL="269875" indent="-269875"/>
            <a:r>
              <a:rPr lang="de-DE" sz="1400" dirty="0" smtClean="0"/>
              <a:t>- 	Negative Wirkung von Autonomie in Arbeitsgestaltung</a:t>
            </a:r>
          </a:p>
          <a:p>
            <a:pPr>
              <a:buFontTx/>
              <a:buChar char="-"/>
            </a:pPr>
            <a:endParaRPr lang="de-DE" sz="1400" dirty="0"/>
          </a:p>
        </p:txBody>
      </p:sp>
      <p:sp>
        <p:nvSpPr>
          <p:cNvPr id="33" name="Textfeld 3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Eine empirische Untersuchung zeigt, dass bis zu 25% der Mitarbeiter in Unternehmen „passive </a:t>
            </a:r>
            <a:r>
              <a:rPr lang="de-DE" sz="1600" b="1" dirty="0" err="1" smtClean="0">
                <a:solidFill>
                  <a:srgbClr val="002060"/>
                </a:solidFill>
              </a:rPr>
              <a:t>Intrapreneure</a:t>
            </a:r>
            <a:r>
              <a:rPr lang="de-DE" sz="1600" b="1" dirty="0" smtClean="0">
                <a:solidFill>
                  <a:srgbClr val="002060"/>
                </a:solidFill>
              </a:rPr>
              <a:t>“ sind, die zu aktiven entwickelt werden können</a:t>
            </a:r>
            <a:endParaRPr lang="de-DE" sz="1600" b="1" dirty="0">
              <a:solidFill>
                <a:srgbClr val="002060"/>
              </a:solidFill>
            </a:endParaRPr>
          </a:p>
        </p:txBody>
      </p:sp>
      <p:sp>
        <p:nvSpPr>
          <p:cNvPr id="2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66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9" name="Textfeld 28"/>
          <p:cNvSpPr txBox="1"/>
          <p:nvPr/>
        </p:nvSpPr>
        <p:spPr>
          <a:xfrm>
            <a:off x="217170" y="971550"/>
            <a:ext cx="5912196" cy="523220"/>
          </a:xfrm>
          <a:prstGeom prst="rect">
            <a:avLst/>
          </a:prstGeom>
          <a:noFill/>
        </p:spPr>
        <p:txBody>
          <a:bodyPr wrap="none" rtlCol="0">
            <a:spAutoFit/>
          </a:bodyPr>
          <a:lstStyle/>
          <a:p>
            <a:r>
              <a:rPr lang="de-DE" sz="1400" i="1" dirty="0" smtClean="0">
                <a:solidFill>
                  <a:schemeClr val="bg1">
                    <a:lumMod val="50000"/>
                  </a:schemeClr>
                </a:solidFill>
              </a:rPr>
              <a:t>3.</a:t>
            </a:r>
            <a:r>
              <a:rPr lang="de-DE" sz="1400" i="1" dirty="0">
                <a:solidFill>
                  <a:schemeClr val="bg1">
                    <a:lumMod val="50000"/>
                  </a:schemeClr>
                </a:solidFill>
              </a:rPr>
              <a:t> Managementansätze zur Etablierung von Corporate Entrepreneurship</a:t>
            </a:r>
          </a:p>
          <a:p>
            <a:endParaRPr lang="de-DE" sz="1400" i="1" dirty="0">
              <a:solidFill>
                <a:schemeClr val="bg1">
                  <a:lumMod val="50000"/>
                </a:schemeClr>
              </a:solidFill>
            </a:endParaRPr>
          </a:p>
        </p:txBody>
      </p:sp>
      <p:sp>
        <p:nvSpPr>
          <p:cNvPr id="34" name="Rectangle 1"/>
          <p:cNvSpPr>
            <a:spLocks noChangeArrowheads="1"/>
          </p:cNvSpPr>
          <p:nvPr/>
        </p:nvSpPr>
        <p:spPr bwMode="auto">
          <a:xfrm>
            <a:off x="369887" y="6337352"/>
            <a:ext cx="2339102"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err="1" smtClean="0">
                <a:solidFill>
                  <a:schemeClr val="bg1">
                    <a:lumMod val="50000"/>
                  </a:schemeClr>
                </a:solidFill>
              </a:rPr>
              <a:t>Govindarajan</a:t>
            </a:r>
            <a:r>
              <a:rPr lang="de-DE" sz="1050" dirty="0" smtClean="0">
                <a:solidFill>
                  <a:schemeClr val="bg1">
                    <a:lumMod val="50000"/>
                  </a:schemeClr>
                </a:solidFill>
              </a:rPr>
              <a:t>/</a:t>
            </a:r>
            <a:r>
              <a:rPr lang="de-DE" sz="1050" dirty="0" err="1" smtClean="0">
                <a:solidFill>
                  <a:schemeClr val="bg1">
                    <a:lumMod val="50000"/>
                  </a:schemeClr>
                </a:solidFill>
              </a:rPr>
              <a:t>Desai</a:t>
            </a:r>
            <a:r>
              <a:rPr lang="de-DE" sz="1050" dirty="0">
                <a:solidFill>
                  <a:schemeClr val="bg1">
                    <a:lumMod val="50000"/>
                  </a:schemeClr>
                </a:solidFill>
              </a:rPr>
              <a:t>. </a:t>
            </a:r>
            <a:r>
              <a:rPr lang="de-DE" sz="1050" dirty="0" smtClean="0">
                <a:solidFill>
                  <a:schemeClr val="bg1">
                    <a:lumMod val="50000"/>
                  </a:schemeClr>
                </a:solidFill>
              </a:rPr>
              <a:t>(2013</a:t>
            </a:r>
            <a:r>
              <a:rPr lang="de-DE" sz="1050" dirty="0">
                <a:solidFill>
                  <a:schemeClr val="bg1">
                    <a:lumMod val="50000"/>
                  </a:schemeClr>
                </a:solidFill>
              </a:rPr>
              <a: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49556"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ichtungspfeil 6"/>
          <p:cNvSpPr/>
          <p:nvPr/>
        </p:nvSpPr>
        <p:spPr bwMode="auto">
          <a:xfrm>
            <a:off x="316522" y="1500554"/>
            <a:ext cx="5307038" cy="4214446"/>
          </a:xfrm>
          <a:prstGeom prst="homePlate">
            <a:avLst>
              <a:gd name="adj" fmla="val 765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aphicFrame>
        <p:nvGraphicFramePr>
          <p:cNvPr id="5" name="Diagramm 4"/>
          <p:cNvGraphicFramePr/>
          <p:nvPr>
            <p:extLst>
              <p:ext uri="{D42A27DB-BD31-4B8C-83A1-F6EECF244321}">
                <p14:modId xmlns:p14="http://schemas.microsoft.com/office/powerpoint/2010/main" val="487723081"/>
              </p:ext>
            </p:extLst>
          </p:nvPr>
        </p:nvGraphicFramePr>
        <p:xfrm>
          <a:off x="449580" y="1817370"/>
          <a:ext cx="4888230" cy="373507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Textfeld 3"/>
          <p:cNvSpPr txBox="1"/>
          <p:nvPr/>
        </p:nvSpPr>
        <p:spPr>
          <a:xfrm>
            <a:off x="217170" y="971550"/>
            <a:ext cx="5912196" cy="523220"/>
          </a:xfrm>
          <a:prstGeom prst="rect">
            <a:avLst/>
          </a:prstGeom>
          <a:noFill/>
        </p:spPr>
        <p:txBody>
          <a:bodyPr wrap="none" rtlCol="0">
            <a:spAutoFit/>
          </a:bodyPr>
          <a:lstStyle/>
          <a:p>
            <a:r>
              <a:rPr lang="de-DE" sz="1400" i="1" dirty="0" smtClean="0">
                <a:solidFill>
                  <a:schemeClr val="bg1">
                    <a:lumMod val="50000"/>
                  </a:schemeClr>
                </a:solidFill>
              </a:rPr>
              <a:t>3.</a:t>
            </a:r>
            <a:r>
              <a:rPr lang="de-DE" sz="1400" i="1" dirty="0">
                <a:solidFill>
                  <a:schemeClr val="bg1">
                    <a:lumMod val="50000"/>
                  </a:schemeClr>
                </a:solidFill>
              </a:rPr>
              <a:t> Managementansätze zur Etablierung von Corporate Entrepreneurship</a:t>
            </a:r>
          </a:p>
          <a:p>
            <a:endParaRPr lang="de-DE" sz="1400" i="1" dirty="0">
              <a:solidFill>
                <a:schemeClr val="bg1">
                  <a:lumMod val="50000"/>
                </a:schemeClr>
              </a:solidFill>
            </a:endParaRPr>
          </a:p>
        </p:txBody>
      </p:sp>
      <p:sp>
        <p:nvSpPr>
          <p:cNvPr id="9" name="Textfeld 8"/>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Im Folgenden wird eine funktionale Managementsicht auf die möglichen internen Stellhebel eines Corporate </a:t>
            </a:r>
            <a:r>
              <a:rPr lang="de-DE" sz="1600" b="1" dirty="0" err="1" smtClean="0">
                <a:solidFill>
                  <a:srgbClr val="002060"/>
                </a:solidFill>
              </a:rPr>
              <a:t>Entrepreneurships</a:t>
            </a:r>
            <a:r>
              <a:rPr lang="de-DE" sz="1600" b="1" dirty="0" smtClean="0">
                <a:solidFill>
                  <a:srgbClr val="002060"/>
                </a:solidFill>
              </a:rPr>
              <a:t> genommen</a:t>
            </a:r>
            <a:endParaRPr lang="de-DE" sz="1600" b="1" dirty="0">
              <a:solidFill>
                <a:srgbClr val="002060"/>
              </a:solidFill>
            </a:endParaRPr>
          </a:p>
        </p:txBody>
      </p:sp>
      <p:sp>
        <p:nvSpPr>
          <p:cNvPr id="11" name="Rechteck 10"/>
          <p:cNvSpPr/>
          <p:nvPr/>
        </p:nvSpPr>
        <p:spPr bwMode="auto">
          <a:xfrm>
            <a:off x="5744308" y="1497330"/>
            <a:ext cx="3056792" cy="4229099"/>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 name="Textfeld 11"/>
          <p:cNvSpPr txBox="1"/>
          <p:nvPr/>
        </p:nvSpPr>
        <p:spPr>
          <a:xfrm>
            <a:off x="5836041" y="1614682"/>
            <a:ext cx="2885049" cy="3970318"/>
          </a:xfrm>
          <a:prstGeom prst="rect">
            <a:avLst/>
          </a:prstGeom>
          <a:noFill/>
        </p:spPr>
        <p:txBody>
          <a:bodyPr wrap="square" rtlCol="0">
            <a:spAutoFit/>
          </a:bodyPr>
          <a:lstStyle/>
          <a:p>
            <a:pPr marL="263525" indent="-263525">
              <a:buFont typeface="Symbol" pitchFamily="18" charset="2"/>
              <a:buChar char="-"/>
            </a:pPr>
            <a:r>
              <a:rPr lang="de-DE" sz="1400" dirty="0" smtClean="0"/>
              <a:t>Management wird als ein Bündel von Aufgaben verstanden, die das ganze Unternehmen betreffen</a:t>
            </a:r>
          </a:p>
          <a:p>
            <a:pPr marL="263525" indent="-263525">
              <a:buFont typeface="Symbol" pitchFamily="18" charset="2"/>
              <a:buChar char="-"/>
            </a:pPr>
            <a:r>
              <a:rPr lang="de-DE" sz="1400" dirty="0" smtClean="0"/>
              <a:t>Diese Aufgaben werden in fünf Funktionen gegliedert, die aufeinander aufbauen</a:t>
            </a:r>
          </a:p>
          <a:p>
            <a:pPr marL="263525" indent="-263525">
              <a:buFont typeface="Symbol" pitchFamily="18" charset="2"/>
              <a:buChar char="-"/>
            </a:pPr>
            <a:r>
              <a:rPr lang="de-DE" sz="1400" dirty="0" smtClean="0"/>
              <a:t>Die Planung stellt die erste Funktion des Managementzyklus dar („Primat der Planung“)</a:t>
            </a:r>
          </a:p>
          <a:p>
            <a:pPr marL="263525" indent="-263525">
              <a:buFont typeface="Symbol" pitchFamily="18" charset="2"/>
              <a:buChar char="-"/>
            </a:pPr>
            <a:r>
              <a:rPr lang="de-DE" sz="1400" dirty="0" smtClean="0"/>
              <a:t>Die Inhalte der folgenden Funktionen hängen vom Planungsinhalt ab.</a:t>
            </a:r>
          </a:p>
          <a:p>
            <a:pPr marL="263525" indent="-263525">
              <a:buFont typeface="Symbol" pitchFamily="18" charset="2"/>
              <a:buChar char="-"/>
            </a:pPr>
            <a:r>
              <a:rPr lang="de-DE" sz="1400" dirty="0" smtClean="0"/>
              <a:t>Kontrolle schließt den Managementzyklus ab und gibt der Planung Input für den nächsten Durchlauf</a:t>
            </a:r>
            <a:endParaRPr lang="de-DE" sz="1400" dirty="0"/>
          </a:p>
        </p:txBody>
      </p:sp>
      <p:sp>
        <p:nvSpPr>
          <p:cNvPr id="1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67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3" name="Rectangle 1"/>
          <p:cNvSpPr>
            <a:spLocks noChangeArrowheads="1"/>
          </p:cNvSpPr>
          <p:nvPr/>
        </p:nvSpPr>
        <p:spPr bwMode="auto">
          <a:xfrm>
            <a:off x="369887" y="6337352"/>
            <a:ext cx="3709670"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Eigene Darstellung nach </a:t>
            </a:r>
            <a:r>
              <a:rPr lang="de-DE" sz="1050" dirty="0" err="1" smtClean="0">
                <a:solidFill>
                  <a:schemeClr val="bg1">
                    <a:lumMod val="50000"/>
                  </a:schemeClr>
                </a:solidFill>
              </a:rPr>
              <a:t>Koontz</a:t>
            </a:r>
            <a:r>
              <a:rPr lang="de-DE" sz="1050" dirty="0">
                <a:solidFill>
                  <a:schemeClr val="bg1">
                    <a:lumMod val="50000"/>
                  </a:schemeClr>
                </a:solidFill>
              </a:rPr>
              <a:t>/</a:t>
            </a:r>
            <a:r>
              <a:rPr lang="de-DE" sz="1050" dirty="0" err="1" smtClean="0">
                <a:solidFill>
                  <a:schemeClr val="bg1">
                    <a:lumMod val="50000"/>
                  </a:schemeClr>
                </a:solidFill>
              </a:rPr>
              <a:t>O'Donnell</a:t>
            </a:r>
            <a:r>
              <a:rPr lang="de-DE" sz="1050" dirty="0" smtClean="0">
                <a:solidFill>
                  <a:schemeClr val="bg1">
                    <a:lumMod val="50000"/>
                  </a:schemeClr>
                </a:solidFill>
              </a:rPr>
              <a:t> (1955</a:t>
            </a:r>
            <a:r>
              <a:rPr lang="de-DE" sz="1050" dirty="0">
                <a:solidFill>
                  <a:schemeClr val="bg1">
                    <a:lumMod val="50000"/>
                  </a:schemeClr>
                </a:solidFill>
              </a:rPr>
              <a:t>)</a:t>
            </a:r>
          </a:p>
        </p:txBody>
      </p:sp>
    </p:spTree>
    <p:extLst>
      <p:ext uri="{BB962C8B-B14F-4D97-AF65-F5344CB8AC3E}">
        <p14:creationId xmlns:p14="http://schemas.microsoft.com/office/powerpoint/2010/main" val="1754817247"/>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26100"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feld 16"/>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Agenda</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smtClean="0">
                <a:solidFill>
                  <a:prstClr val="black">
                    <a:tint val="75000"/>
                  </a:prstClr>
                </a:solidFill>
              </a:rPr>
              <a:t>- </a:t>
            </a:r>
            <a:fld id="{EDE9D4E2-8C11-4264-A17B-4C066A852835}" type="slidenum">
              <a:rPr lang="de-DE" sz="1050" smtClean="0">
                <a:solidFill>
                  <a:prstClr val="black">
                    <a:tint val="75000"/>
                  </a:prstClr>
                </a:solidFill>
              </a:rPr>
              <a:pPr algn="ctr"/>
              <a:t>68</a:t>
            </a:fld>
            <a:r>
              <a:rPr lang="de-DE" sz="1050" smtClean="0">
                <a:solidFill>
                  <a:prstClr val="black">
                    <a:tint val="75000"/>
                  </a:prstClr>
                </a:solidFill>
              </a:rPr>
              <a:t> -</a:t>
            </a:r>
            <a:endParaRPr lang="de-DE" sz="1050">
              <a:solidFill>
                <a:prstClr val="black">
                  <a:tint val="75000"/>
                </a:prstClr>
              </a:solidFill>
            </a:endParaRPr>
          </a:p>
        </p:txBody>
      </p:sp>
      <p:sp>
        <p:nvSpPr>
          <p:cNvPr id="7" name="Textfeld 6"/>
          <p:cNvSpPr txBox="1"/>
          <p:nvPr/>
        </p:nvSpPr>
        <p:spPr>
          <a:xfrm>
            <a:off x="1485956" y="1846816"/>
            <a:ext cx="6617914" cy="3108543"/>
          </a:xfrm>
          <a:prstGeom prst="rect">
            <a:avLst/>
          </a:prstGeom>
          <a:noFill/>
        </p:spPr>
        <p:txBody>
          <a:bodyPr wrap="square" lIns="0" rtlCol="0">
            <a:spAutoFit/>
          </a:bodyPr>
          <a:lstStyle/>
          <a:p>
            <a:pPr marL="536575" indent="-536575">
              <a:buAutoNum type="arabicPeriod"/>
            </a:pPr>
            <a:r>
              <a:rPr lang="de-DE" sz="1400" b="1" dirty="0" smtClean="0">
                <a:latin typeface="Arial" panose="020B0604020202020204" pitchFamily="34" charset="0"/>
                <a:cs typeface="Arial" panose="020B0604020202020204" pitchFamily="34" charset="0"/>
              </a:rPr>
              <a:t>Einführung in das Thema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2. 	Grundlagen zum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2.1 	Dimensionen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2.2 	Erfolgswirkung von Corporate </a:t>
            </a:r>
            <a:r>
              <a:rPr lang="de-DE" sz="1400" dirty="0" err="1" smtClean="0">
                <a:latin typeface="Arial" panose="020B0604020202020204" pitchFamily="34" charset="0"/>
                <a:cs typeface="Arial" panose="020B0604020202020204" pitchFamily="34" charset="0"/>
              </a:rPr>
              <a:t>Entrepreneurship</a:t>
            </a:r>
            <a:endParaRPr lang="de-DE" sz="1400" dirty="0" smtClean="0">
              <a:latin typeface="Arial" panose="020B0604020202020204" pitchFamily="34" charset="0"/>
              <a:cs typeface="Arial" panose="020B0604020202020204" pitchFamily="34" charset="0"/>
            </a:endParaRP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3.	Managementansätze zur Etablierung von Corporate </a:t>
            </a:r>
            <a:r>
              <a:rPr lang="de-DE" sz="1400" b="1" dirty="0" err="1" smtClean="0">
                <a:latin typeface="Arial" panose="020B0604020202020204" pitchFamily="34" charset="0"/>
                <a:cs typeface="Arial" panose="020B0604020202020204" pitchFamily="34" charset="0"/>
              </a:rPr>
              <a:t>Entrepreneurship</a:t>
            </a:r>
            <a:endParaRPr lang="de-DE" sz="1400" b="1" dirty="0" smtClean="0">
              <a:latin typeface="Arial" panose="020B0604020202020204" pitchFamily="34" charset="0"/>
              <a:cs typeface="Arial" panose="020B0604020202020204" pitchFamily="34" charset="0"/>
            </a:endParaRPr>
          </a:p>
          <a:p>
            <a:pPr marL="536575" indent="-536575"/>
            <a:r>
              <a:rPr lang="de-DE" sz="1400" dirty="0" smtClean="0">
                <a:latin typeface="Arial" panose="020B0604020202020204" pitchFamily="34" charset="0"/>
                <a:cs typeface="Arial" panose="020B0604020202020204" pitchFamily="34" charset="0"/>
              </a:rPr>
              <a:t>	3.1 Planung</a:t>
            </a:r>
          </a:p>
          <a:p>
            <a:pPr marL="536575" indent="-536575"/>
            <a:r>
              <a:rPr lang="de-DE" sz="1400" dirty="0" smtClean="0">
                <a:latin typeface="Arial" panose="020B0604020202020204" pitchFamily="34" charset="0"/>
                <a:cs typeface="Arial" panose="020B0604020202020204" pitchFamily="34" charset="0"/>
              </a:rPr>
              <a:t>	3.2 Organisation</a:t>
            </a:r>
          </a:p>
          <a:p>
            <a:pPr marL="536575" indent="-536575"/>
            <a:r>
              <a:rPr lang="de-DE" sz="1400" dirty="0" smtClean="0">
                <a:latin typeface="Arial" panose="020B0604020202020204" pitchFamily="34" charset="0"/>
                <a:cs typeface="Arial" panose="020B0604020202020204" pitchFamily="34" charset="0"/>
              </a:rPr>
              <a:t>	3.3 Personal</a:t>
            </a:r>
          </a:p>
          <a:p>
            <a:pPr marL="536575" indent="-536575"/>
            <a:r>
              <a:rPr lang="de-DE" sz="1400" dirty="0" smtClean="0">
                <a:latin typeface="Arial" panose="020B0604020202020204" pitchFamily="34" charset="0"/>
                <a:cs typeface="Arial" panose="020B0604020202020204" pitchFamily="34" charset="0"/>
              </a:rPr>
              <a:t>	3.4 Führung</a:t>
            </a:r>
          </a:p>
          <a:p>
            <a:pPr marL="536575" indent="-536575"/>
            <a:r>
              <a:rPr lang="de-DE" sz="1400" dirty="0" smtClean="0">
                <a:latin typeface="Arial" panose="020B0604020202020204" pitchFamily="34" charset="0"/>
                <a:cs typeface="Arial" panose="020B0604020202020204" pitchFamily="34" charset="0"/>
              </a:rPr>
              <a:t>	3.5 Kontrolle</a:t>
            </a:r>
          </a:p>
          <a:p>
            <a:pPr marL="536575" indent="-536575"/>
            <a:endParaRPr lang="de-DE" sz="1400" dirty="0" smtClean="0">
              <a:latin typeface="Arial" panose="020B0604020202020204" pitchFamily="34" charset="0"/>
              <a:cs typeface="Arial" panose="020B0604020202020204" pitchFamily="34" charset="0"/>
            </a:endParaRPr>
          </a:p>
          <a:p>
            <a:pPr marL="536575" indent="-536575"/>
            <a:r>
              <a:rPr lang="de-DE" sz="1400" b="1" dirty="0" smtClean="0">
                <a:latin typeface="Arial" panose="020B0604020202020204" pitchFamily="34" charset="0"/>
                <a:cs typeface="Arial" panose="020B0604020202020204" pitchFamily="34" charset="0"/>
              </a:rPr>
              <a:t>4. 	Veränderungsmanagement</a:t>
            </a:r>
          </a:p>
        </p:txBody>
      </p:sp>
      <p:sp>
        <p:nvSpPr>
          <p:cNvPr id="8" name="Rechteck 7"/>
          <p:cNvSpPr/>
          <p:nvPr/>
        </p:nvSpPr>
        <p:spPr bwMode="auto">
          <a:xfrm>
            <a:off x="1108710" y="1623060"/>
            <a:ext cx="7200900" cy="3509010"/>
          </a:xfrm>
          <a:prstGeom prst="rect">
            <a:avLst/>
          </a:prstGeom>
          <a:no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3" name="Richtungspfeil 22"/>
          <p:cNvSpPr/>
          <p:nvPr/>
        </p:nvSpPr>
        <p:spPr bwMode="auto">
          <a:xfrm>
            <a:off x="560070" y="3337560"/>
            <a:ext cx="800100" cy="274320"/>
          </a:xfrm>
          <a:prstGeom prst="homePlat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eaLnBrk="0" fontAlgn="base" hangingPunct="0">
              <a:spcBef>
                <a:spcPct val="20000"/>
              </a:spcBef>
              <a:spcAft>
                <a:spcPct val="0"/>
              </a:spcAft>
            </a:pPr>
            <a:endParaRPr lang="de-DE" sz="1600" smtClean="0">
              <a:solidFill>
                <a:srgbClr val="000000"/>
              </a:solidFill>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 4"/>
          <p:cNvGraphicFramePr/>
          <p:nvPr>
            <p:extLst>
              <p:ext uri="{D42A27DB-BD31-4B8C-83A1-F6EECF244321}">
                <p14:modId xmlns:p14="http://schemas.microsoft.com/office/powerpoint/2010/main" val="2852125838"/>
              </p:ext>
            </p:extLst>
          </p:nvPr>
        </p:nvGraphicFramePr>
        <p:xfrm>
          <a:off x="1565910" y="1657350"/>
          <a:ext cx="5657270" cy="43062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feld 5"/>
          <p:cNvSpPr txBox="1"/>
          <p:nvPr/>
        </p:nvSpPr>
        <p:spPr>
          <a:xfrm>
            <a:off x="2991054" y="1610903"/>
            <a:ext cx="1008112" cy="307777"/>
          </a:xfrm>
          <a:prstGeom prst="rect">
            <a:avLst/>
          </a:prstGeom>
          <a:noFill/>
        </p:spPr>
        <p:txBody>
          <a:bodyPr wrap="square" rtlCol="0">
            <a:spAutoFit/>
          </a:bodyPr>
          <a:lstStyle/>
          <a:p>
            <a:r>
              <a:rPr lang="de-DE" sz="1400" b="1" dirty="0" smtClean="0">
                <a:solidFill>
                  <a:prstClr val="black"/>
                </a:solidFill>
                <a:cs typeface="Arial" panose="020B0604020202020204" pitchFamily="34" charset="0"/>
              </a:rPr>
              <a:t>Planung</a:t>
            </a:r>
            <a:endParaRPr lang="de-DE" sz="1600" b="1" dirty="0">
              <a:solidFill>
                <a:prstClr val="black"/>
              </a:solidFill>
              <a:cs typeface="Arial" panose="020B0604020202020204" pitchFamily="34" charset="0"/>
            </a:endParaRPr>
          </a:p>
        </p:txBody>
      </p:sp>
      <p:sp>
        <p:nvSpPr>
          <p:cNvPr id="7" name="Textfeld 6"/>
          <p:cNvSpPr txBox="1"/>
          <p:nvPr/>
        </p:nvSpPr>
        <p:spPr>
          <a:xfrm>
            <a:off x="2991054" y="1884687"/>
            <a:ext cx="1820976" cy="954107"/>
          </a:xfrm>
          <a:prstGeom prst="rect">
            <a:avLst/>
          </a:prstGeom>
          <a:noFill/>
        </p:spPr>
        <p:txBody>
          <a:bodyPr wrap="square" rtlCol="0">
            <a:spAutoFit/>
          </a:bodyPr>
          <a:lstStyle/>
          <a:p>
            <a:pPr marL="285750" indent="-285750">
              <a:buFont typeface="Arial" panose="020B0604020202020204" pitchFamily="34" charset="0"/>
              <a:buChar char="•"/>
            </a:pPr>
            <a:r>
              <a:rPr lang="de-DE" sz="1400" dirty="0" smtClean="0">
                <a:solidFill>
                  <a:prstClr val="black"/>
                </a:solidFill>
                <a:cs typeface="Arial" panose="020B0604020202020204" pitchFamily="34" charset="0"/>
              </a:rPr>
              <a:t>Wert der Planung</a:t>
            </a:r>
          </a:p>
          <a:p>
            <a:pPr marL="285750" indent="-285750">
              <a:buFont typeface="Arial" panose="020B0604020202020204" pitchFamily="34" charset="0"/>
              <a:buChar char="•"/>
            </a:pPr>
            <a:r>
              <a:rPr lang="de-DE" sz="1400" dirty="0" smtClean="0">
                <a:solidFill>
                  <a:prstClr val="black"/>
                </a:solidFill>
                <a:cs typeface="Arial" panose="020B0604020202020204" pitchFamily="34" charset="0"/>
              </a:rPr>
              <a:t>Leitbilder und Ziele</a:t>
            </a:r>
          </a:p>
        </p:txBody>
      </p:sp>
      <p:sp>
        <p:nvSpPr>
          <p:cNvPr id="8" name="Textfeld 7"/>
          <p:cNvSpPr txBox="1"/>
          <p:nvPr/>
        </p:nvSpPr>
        <p:spPr>
          <a:xfrm>
            <a:off x="4739208" y="1862624"/>
            <a:ext cx="1877212" cy="954107"/>
          </a:xfrm>
          <a:prstGeom prst="rect">
            <a:avLst/>
          </a:prstGeom>
          <a:noFill/>
        </p:spPr>
        <p:txBody>
          <a:bodyPr wrap="square" rtlCol="0">
            <a:spAutoFit/>
          </a:bodyPr>
          <a:lstStyle/>
          <a:p>
            <a:pPr marL="285750" indent="-285750">
              <a:buFont typeface="Arial" panose="020B0604020202020204" pitchFamily="34" charset="0"/>
              <a:buChar char="•"/>
            </a:pPr>
            <a:r>
              <a:rPr lang="de-DE" sz="1400" dirty="0" smtClean="0">
                <a:solidFill>
                  <a:prstClr val="black"/>
                </a:solidFill>
                <a:cs typeface="Arial" panose="020B0604020202020204" pitchFamily="34" charset="0"/>
              </a:rPr>
              <a:t>Inhalt der Planung</a:t>
            </a:r>
          </a:p>
          <a:p>
            <a:pPr marL="285750" indent="-285750">
              <a:buFont typeface="Arial" panose="020B0604020202020204" pitchFamily="34" charset="0"/>
              <a:buChar char="•"/>
            </a:pPr>
            <a:r>
              <a:rPr lang="de-DE" sz="1400" dirty="0" smtClean="0">
                <a:solidFill>
                  <a:prstClr val="black"/>
                </a:solidFill>
                <a:cs typeface="Arial" panose="020B0604020202020204" pitchFamily="34" charset="0"/>
              </a:rPr>
              <a:t>Ausgestaltung der Planung</a:t>
            </a:r>
            <a:endParaRPr lang="de-DE" sz="1400" dirty="0">
              <a:solidFill>
                <a:prstClr val="black"/>
              </a:solidFill>
              <a:cs typeface="Arial" panose="020B0604020202020204" pitchFamily="34" charset="0"/>
            </a:endParaRPr>
          </a:p>
        </p:txBody>
      </p:sp>
      <p:sp>
        <p:nvSpPr>
          <p:cNvPr id="11" name="Textfeld 10"/>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Im Rahmen der Planung werden vier zentrale Themen auf ihre Eignung, Corporate </a:t>
            </a:r>
            <a:r>
              <a:rPr lang="de-DE" sz="1600" b="1" dirty="0" err="1" smtClean="0">
                <a:solidFill>
                  <a:srgbClr val="002060"/>
                </a:solidFill>
              </a:rPr>
              <a:t>Entrepreneurship</a:t>
            </a:r>
            <a:r>
              <a:rPr lang="de-DE" sz="1600" b="1" dirty="0" smtClean="0">
                <a:solidFill>
                  <a:srgbClr val="002060"/>
                </a:solidFill>
              </a:rPr>
              <a:t> zu fördern, untersucht</a:t>
            </a:r>
            <a:endParaRPr lang="de-DE" sz="1600" b="1" dirty="0">
              <a:solidFill>
                <a:srgbClr val="002060"/>
              </a:solidFill>
            </a:endParaRPr>
          </a:p>
        </p:txBody>
      </p:sp>
      <p:sp>
        <p:nvSpPr>
          <p:cNvPr id="13" name="Textfeld 12"/>
          <p:cNvSpPr txBox="1"/>
          <p:nvPr/>
        </p:nvSpPr>
        <p:spPr>
          <a:xfrm>
            <a:off x="217170" y="971550"/>
            <a:ext cx="1140056" cy="307777"/>
          </a:xfrm>
          <a:prstGeom prst="rect">
            <a:avLst/>
          </a:prstGeom>
          <a:noFill/>
        </p:spPr>
        <p:txBody>
          <a:bodyPr wrap="none" rtlCol="0">
            <a:spAutoFit/>
          </a:bodyPr>
          <a:lstStyle/>
          <a:p>
            <a:r>
              <a:rPr lang="de-DE" sz="1400" i="1" dirty="0" smtClean="0">
                <a:solidFill>
                  <a:schemeClr val="bg1">
                    <a:lumMod val="50000"/>
                  </a:schemeClr>
                </a:solidFill>
              </a:rPr>
              <a:t>3.1 Planung</a:t>
            </a:r>
            <a:endParaRPr lang="de-DE" sz="1400" i="1" dirty="0">
              <a:solidFill>
                <a:schemeClr val="bg1">
                  <a:lumMod val="50000"/>
                </a:schemeClr>
              </a:solidFill>
            </a:endParaRPr>
          </a:p>
        </p:txBody>
      </p:sp>
      <p:sp>
        <p:nvSpPr>
          <p:cNvPr id="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69</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202206802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2579804403"/>
              </p:ext>
            </p:extLst>
          </p:nvPr>
        </p:nvGraphicFramePr>
        <p:xfrm>
          <a:off x="971600" y="1844824"/>
          <a:ext cx="7056784" cy="3520440"/>
        </p:xfrm>
        <a:graphic>
          <a:graphicData uri="http://schemas.openxmlformats.org/drawingml/2006/table">
            <a:tbl>
              <a:tblPr/>
              <a:tblGrid>
                <a:gridCol w="985010"/>
                <a:gridCol w="3251785"/>
                <a:gridCol w="1375936"/>
                <a:gridCol w="1444053"/>
              </a:tblGrid>
              <a:tr h="0">
                <a:tc>
                  <a:txBody>
                    <a:bodyPr/>
                    <a:lstStyle/>
                    <a:p>
                      <a:pPr>
                        <a:lnSpc>
                          <a:spcPct val="150000"/>
                        </a:lnSpc>
                        <a:spcAft>
                          <a:spcPts val="0"/>
                        </a:spcAft>
                      </a:pPr>
                      <a:r>
                        <a:rPr lang="de-DE" sz="1400" b="1" dirty="0">
                          <a:latin typeface="Arial"/>
                          <a:ea typeface="Calibri"/>
                          <a:cs typeface="Times New Roman"/>
                        </a:rPr>
                        <a:t>Rang</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nSpc>
                          <a:spcPct val="150000"/>
                        </a:lnSpc>
                        <a:spcAft>
                          <a:spcPts val="0"/>
                        </a:spcAft>
                      </a:pPr>
                      <a:r>
                        <a:rPr lang="de-DE" sz="1400" b="1" dirty="0">
                          <a:latin typeface="Arial"/>
                          <a:ea typeface="Calibri"/>
                          <a:cs typeface="Times New Roman"/>
                        </a:rPr>
                        <a:t>Unternehmen</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a:lnSpc>
                          <a:spcPct val="150000"/>
                        </a:lnSpc>
                        <a:spcAft>
                          <a:spcPts val="0"/>
                        </a:spcAft>
                      </a:pPr>
                      <a:r>
                        <a:rPr lang="de-DE" sz="1400" b="1" dirty="0">
                          <a:latin typeface="Arial"/>
                          <a:ea typeface="Calibri"/>
                          <a:cs typeface="Times New Roman"/>
                        </a:rPr>
                        <a:t>Land</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nSpc>
                          <a:spcPct val="150000"/>
                        </a:lnSpc>
                        <a:spcAft>
                          <a:spcPts val="0"/>
                        </a:spcAft>
                      </a:pPr>
                      <a:r>
                        <a:rPr lang="de-DE" sz="1400" b="1" dirty="0">
                          <a:latin typeface="Arial"/>
                          <a:ea typeface="Calibri"/>
                          <a:cs typeface="Times New Roman"/>
                        </a:rPr>
                        <a:t>Gründungsjahr</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0">
                <a:tc>
                  <a:txBody>
                    <a:bodyPr/>
                    <a:lstStyle/>
                    <a:p>
                      <a:pPr>
                        <a:lnSpc>
                          <a:spcPct val="150000"/>
                        </a:lnSpc>
                        <a:spcAft>
                          <a:spcPts val="0"/>
                        </a:spcAft>
                      </a:pPr>
                      <a:r>
                        <a:rPr lang="de-DE" sz="1400" dirty="0">
                          <a:latin typeface="Arial"/>
                          <a:ea typeface="Calibri"/>
                          <a:cs typeface="Times New Roman"/>
                        </a:rPr>
                        <a:t>1</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a:latin typeface="Arial"/>
                          <a:ea typeface="Calibri"/>
                          <a:cs typeface="Times New Roman"/>
                        </a:rPr>
                        <a:t>Salesforce.com</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USA</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a:latin typeface="Arial"/>
                          <a:ea typeface="Calibri"/>
                          <a:cs typeface="Times New Roman"/>
                        </a:rPr>
                        <a:t>1999</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a:lnSpc>
                          <a:spcPct val="150000"/>
                        </a:lnSpc>
                        <a:spcAft>
                          <a:spcPts val="0"/>
                        </a:spcAft>
                      </a:pPr>
                      <a:r>
                        <a:rPr lang="de-DE" sz="1400" dirty="0">
                          <a:latin typeface="Arial"/>
                          <a:ea typeface="Calibri"/>
                          <a:cs typeface="Times New Roman"/>
                        </a:rPr>
                        <a:t>2</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err="1">
                          <a:latin typeface="Arial"/>
                          <a:ea typeface="Calibri"/>
                          <a:cs typeface="Times New Roman"/>
                        </a:rPr>
                        <a:t>Alexion</a:t>
                      </a:r>
                      <a:r>
                        <a:rPr lang="de-DE" sz="1400" dirty="0">
                          <a:latin typeface="Arial"/>
                          <a:ea typeface="Calibri"/>
                          <a:cs typeface="Times New Roman"/>
                        </a:rPr>
                        <a:t> Pharmaceuticals</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USA</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a:latin typeface="Arial"/>
                          <a:ea typeface="Calibri"/>
                          <a:cs typeface="Times New Roman"/>
                        </a:rPr>
                        <a:t>1992</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a:lnSpc>
                          <a:spcPct val="150000"/>
                        </a:lnSpc>
                        <a:spcAft>
                          <a:spcPts val="0"/>
                        </a:spcAft>
                      </a:pPr>
                      <a:r>
                        <a:rPr lang="de-DE" sz="1400">
                          <a:latin typeface="Arial"/>
                          <a:ea typeface="Calibri"/>
                          <a:cs typeface="Times New Roman"/>
                        </a:rPr>
                        <a:t>3</a:t>
                      </a:r>
                      <a:endParaRPr lang="de-DE" sz="140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err="1">
                          <a:latin typeface="Arial"/>
                          <a:ea typeface="Calibri"/>
                          <a:cs typeface="Times New Roman"/>
                        </a:rPr>
                        <a:t>VMware</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USA</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a:latin typeface="Arial"/>
                          <a:ea typeface="Calibri"/>
                          <a:cs typeface="Times New Roman"/>
                        </a:rPr>
                        <a:t>1998</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a:lnSpc>
                          <a:spcPct val="150000"/>
                        </a:lnSpc>
                        <a:spcAft>
                          <a:spcPts val="0"/>
                        </a:spcAft>
                      </a:pPr>
                      <a:r>
                        <a:rPr lang="de-DE" sz="1400" dirty="0">
                          <a:latin typeface="Arial"/>
                          <a:ea typeface="Calibri"/>
                          <a:cs typeface="Times New Roman"/>
                        </a:rPr>
                        <a:t>4</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err="1">
                          <a:latin typeface="Arial"/>
                          <a:ea typeface="Calibri"/>
                          <a:cs typeface="Times New Roman"/>
                        </a:rPr>
                        <a:t>Regeneron</a:t>
                      </a:r>
                      <a:r>
                        <a:rPr lang="de-DE" sz="1400" dirty="0">
                          <a:latin typeface="Arial"/>
                          <a:ea typeface="Calibri"/>
                          <a:cs typeface="Times New Roman"/>
                        </a:rPr>
                        <a:t> Pharmaceuticals</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USA</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smtClean="0">
                          <a:latin typeface="Arial"/>
                          <a:ea typeface="Calibri"/>
                          <a:cs typeface="Times New Roman"/>
                        </a:rPr>
                        <a:t>1998</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a:lnSpc>
                          <a:spcPct val="150000"/>
                        </a:lnSpc>
                        <a:spcAft>
                          <a:spcPts val="0"/>
                        </a:spcAft>
                      </a:pPr>
                      <a:r>
                        <a:rPr lang="de-DE" sz="1400">
                          <a:latin typeface="Arial"/>
                          <a:ea typeface="Calibri"/>
                          <a:cs typeface="Times New Roman"/>
                        </a:rPr>
                        <a:t>5</a:t>
                      </a:r>
                      <a:endParaRPr lang="de-DE" sz="140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a:latin typeface="Arial"/>
                          <a:ea typeface="Calibri"/>
                          <a:cs typeface="Times New Roman"/>
                        </a:rPr>
                        <a:t>ARM Holdings</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Großbritannien</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a:latin typeface="Arial"/>
                          <a:ea typeface="Calibri"/>
                          <a:cs typeface="Times New Roman"/>
                        </a:rPr>
                        <a:t>1990</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a:lnSpc>
                          <a:spcPct val="150000"/>
                        </a:lnSpc>
                        <a:spcAft>
                          <a:spcPts val="0"/>
                        </a:spcAft>
                      </a:pPr>
                      <a:r>
                        <a:rPr lang="de-DE" sz="1400" dirty="0">
                          <a:latin typeface="Arial"/>
                          <a:ea typeface="Calibri"/>
                          <a:cs typeface="Times New Roman"/>
                        </a:rPr>
                        <a:t>6</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err="1">
                          <a:latin typeface="Arial"/>
                          <a:ea typeface="Calibri"/>
                          <a:cs typeface="Times New Roman"/>
                        </a:rPr>
                        <a:t>Baidu</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China</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a:latin typeface="Arial"/>
                          <a:ea typeface="Calibri"/>
                          <a:cs typeface="Times New Roman"/>
                        </a:rPr>
                        <a:t>2000</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a:lnSpc>
                          <a:spcPct val="150000"/>
                        </a:lnSpc>
                        <a:spcAft>
                          <a:spcPts val="0"/>
                        </a:spcAft>
                      </a:pPr>
                      <a:r>
                        <a:rPr lang="de-DE" sz="1400">
                          <a:latin typeface="Arial"/>
                          <a:ea typeface="Calibri"/>
                          <a:cs typeface="Times New Roman"/>
                        </a:rPr>
                        <a:t>7</a:t>
                      </a:r>
                      <a:endParaRPr lang="de-DE" sz="140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a:latin typeface="Arial"/>
                          <a:ea typeface="Calibri"/>
                          <a:cs typeface="Times New Roman"/>
                        </a:rPr>
                        <a:t>Amazon.com</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USA</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a:latin typeface="Arial"/>
                          <a:ea typeface="Calibri"/>
                          <a:cs typeface="Times New Roman"/>
                        </a:rPr>
                        <a:t>1994</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a:lnSpc>
                          <a:spcPct val="150000"/>
                        </a:lnSpc>
                        <a:spcAft>
                          <a:spcPts val="0"/>
                        </a:spcAft>
                      </a:pPr>
                      <a:r>
                        <a:rPr lang="de-DE" sz="1400" dirty="0">
                          <a:latin typeface="Arial"/>
                          <a:ea typeface="Calibri"/>
                          <a:cs typeface="Times New Roman"/>
                        </a:rPr>
                        <a:t>8</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a:latin typeface="Arial"/>
                          <a:ea typeface="Calibri"/>
                          <a:cs typeface="Times New Roman"/>
                        </a:rPr>
                        <a:t>Intuitive </a:t>
                      </a:r>
                      <a:r>
                        <a:rPr lang="de-DE" sz="1400" dirty="0" err="1">
                          <a:latin typeface="Arial"/>
                          <a:ea typeface="Calibri"/>
                          <a:cs typeface="Times New Roman"/>
                        </a:rPr>
                        <a:t>Surgical</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USA</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a:latin typeface="Arial"/>
                          <a:ea typeface="Calibri"/>
                          <a:cs typeface="Times New Roman"/>
                        </a:rPr>
                        <a:t>1995</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a:lnSpc>
                          <a:spcPct val="150000"/>
                        </a:lnSpc>
                        <a:spcAft>
                          <a:spcPts val="0"/>
                        </a:spcAft>
                      </a:pPr>
                      <a:r>
                        <a:rPr lang="de-DE" sz="1400">
                          <a:latin typeface="Arial"/>
                          <a:ea typeface="Calibri"/>
                          <a:cs typeface="Times New Roman"/>
                        </a:rPr>
                        <a:t>9</a:t>
                      </a:r>
                      <a:endParaRPr lang="de-DE" sz="140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err="1">
                          <a:latin typeface="Arial"/>
                          <a:ea typeface="Calibri"/>
                          <a:cs typeface="Times New Roman"/>
                        </a:rPr>
                        <a:t>Rakuten</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Japan</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a:latin typeface="Arial"/>
                          <a:ea typeface="Calibri"/>
                          <a:cs typeface="Times New Roman"/>
                        </a:rPr>
                        <a:t>1997</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0">
                <a:tc>
                  <a:txBody>
                    <a:bodyPr/>
                    <a:lstStyle/>
                    <a:p>
                      <a:pPr>
                        <a:lnSpc>
                          <a:spcPct val="150000"/>
                        </a:lnSpc>
                        <a:spcAft>
                          <a:spcPts val="0"/>
                        </a:spcAft>
                      </a:pPr>
                      <a:r>
                        <a:rPr lang="de-DE" sz="1400" dirty="0">
                          <a:latin typeface="Arial"/>
                          <a:ea typeface="Calibri"/>
                          <a:cs typeface="Times New Roman"/>
                        </a:rPr>
                        <a:t>10</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50000"/>
                        </a:lnSpc>
                        <a:spcAft>
                          <a:spcPts val="0"/>
                        </a:spcAft>
                      </a:pPr>
                      <a:r>
                        <a:rPr lang="de-DE" sz="1400" dirty="0">
                          <a:latin typeface="Arial"/>
                          <a:ea typeface="Calibri"/>
                          <a:cs typeface="Times New Roman"/>
                        </a:rPr>
                        <a:t>Natura </a:t>
                      </a:r>
                      <a:r>
                        <a:rPr lang="de-DE" sz="1400" dirty="0" err="1">
                          <a:latin typeface="Arial"/>
                          <a:ea typeface="Calibri"/>
                          <a:cs typeface="Times New Roman"/>
                        </a:rPr>
                        <a:t>Cosmeticos</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50000"/>
                        </a:lnSpc>
                        <a:spcAft>
                          <a:spcPts val="0"/>
                        </a:spcAft>
                      </a:pPr>
                      <a:r>
                        <a:rPr lang="de-DE" sz="1400" dirty="0">
                          <a:latin typeface="Arial"/>
                          <a:ea typeface="Calibri"/>
                          <a:cs typeface="Times New Roman"/>
                        </a:rPr>
                        <a:t>Brasilien</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50000"/>
                        </a:lnSpc>
                        <a:spcAft>
                          <a:spcPts val="0"/>
                        </a:spcAft>
                      </a:pPr>
                      <a:r>
                        <a:rPr lang="de-DE" sz="1400" dirty="0">
                          <a:latin typeface="Arial"/>
                          <a:ea typeface="Calibri"/>
                          <a:cs typeface="Times New Roman"/>
                        </a:rPr>
                        <a:t>1969</a:t>
                      </a:r>
                      <a:endParaRPr lang="de-DE" sz="1400" dirty="0">
                        <a:latin typeface="Arial Unicode MS"/>
                        <a:ea typeface="Times New Roman"/>
                        <a:cs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7" name="Textfeld 6"/>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Forbes kürt jedes Jahr </a:t>
            </a:r>
            <a:r>
              <a:rPr lang="de-DE" sz="1600" b="1" dirty="0" err="1" smtClean="0">
                <a:solidFill>
                  <a:srgbClr val="002060"/>
                </a:solidFill>
              </a:rPr>
              <a:t>the</a:t>
            </a:r>
            <a:r>
              <a:rPr lang="de-DE" sz="1600" b="1" dirty="0" smtClean="0">
                <a:solidFill>
                  <a:srgbClr val="002060"/>
                </a:solidFill>
              </a:rPr>
              <a:t> „</a:t>
            </a:r>
            <a:r>
              <a:rPr lang="de-DE" sz="1600" b="1" dirty="0" err="1" smtClean="0">
                <a:solidFill>
                  <a:srgbClr val="002060"/>
                </a:solidFill>
              </a:rPr>
              <a:t>World‘s</a:t>
            </a:r>
            <a:r>
              <a:rPr lang="de-DE" sz="1600" b="1" dirty="0" smtClean="0">
                <a:solidFill>
                  <a:srgbClr val="002060"/>
                </a:solidFill>
              </a:rPr>
              <a:t> Most Innovative Companies“ –  2013 gab es nur ein Unternehmen unter den Top 10, das vor 1990 gegründet wurde</a:t>
            </a:r>
            <a:endParaRPr lang="de-DE" sz="1600" b="1" dirty="0">
              <a:solidFill>
                <a:srgbClr val="002060"/>
              </a:solidFill>
            </a:endParaRPr>
          </a:p>
        </p:txBody>
      </p:sp>
      <p:sp>
        <p:nvSpPr>
          <p:cNvPr id="8" name="Textfeld 7"/>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9" name="Textfeld 8"/>
          <p:cNvSpPr txBox="1"/>
          <p:nvPr/>
        </p:nvSpPr>
        <p:spPr>
          <a:xfrm>
            <a:off x="346710" y="6382247"/>
            <a:ext cx="1497526" cy="253916"/>
          </a:xfrm>
          <a:prstGeom prst="rect">
            <a:avLst/>
          </a:prstGeom>
          <a:noFill/>
        </p:spPr>
        <p:txBody>
          <a:bodyPr wrap="none" rtlCol="0">
            <a:spAutoFit/>
          </a:bodyPr>
          <a:lstStyle/>
          <a:p>
            <a:r>
              <a:rPr lang="de-DE" sz="1050" dirty="0" smtClean="0">
                <a:solidFill>
                  <a:schemeClr val="bg1">
                    <a:lumMod val="50000"/>
                  </a:schemeClr>
                </a:solidFill>
              </a:rPr>
              <a:t>Quelle: Forbes (2013)</a:t>
            </a:r>
            <a:endParaRPr lang="de-DE" sz="1050" dirty="0">
              <a:solidFill>
                <a:schemeClr val="bg1">
                  <a:lumMod val="50000"/>
                </a:schemeClr>
              </a:solidFill>
            </a:endParaRPr>
          </a:p>
        </p:txBody>
      </p:sp>
      <p:cxnSp>
        <p:nvCxnSpPr>
          <p:cNvPr id="12" name="Gerade Verbindung 11"/>
          <p:cNvCxnSpPr/>
          <p:nvPr/>
        </p:nvCxnSpPr>
        <p:spPr bwMode="auto">
          <a:xfrm>
            <a:off x="982980" y="1828800"/>
            <a:ext cx="70180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3" name="Gerade Verbindung 12"/>
          <p:cNvCxnSpPr/>
          <p:nvPr/>
        </p:nvCxnSpPr>
        <p:spPr bwMode="auto">
          <a:xfrm>
            <a:off x="982980" y="2150432"/>
            <a:ext cx="70180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1"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7</a:t>
            </a:fld>
            <a:r>
              <a:rPr kumimoji="0" lang="de-DE" sz="1050" b="0" i="0" u="none" strike="noStrike" kern="1200" cap="none" spc="0" normalizeH="0" baseline="0" noProof="0" dirty="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70</a:t>
            </a:fld>
            <a:r>
              <a:rPr lang="de-DE" sz="1050" dirty="0" smtClean="0">
                <a:solidFill>
                  <a:prstClr val="black">
                    <a:tint val="75000"/>
                  </a:prstClr>
                </a:solidFill>
              </a:rPr>
              <a:t> -</a:t>
            </a:r>
            <a:endParaRPr lang="de-DE" sz="1050" dirty="0">
              <a:solidFill>
                <a:prstClr val="black">
                  <a:tint val="75000"/>
                </a:prstClr>
              </a:solidFill>
            </a:endParaRPr>
          </a:p>
        </p:txBody>
      </p:sp>
      <p:sp>
        <p:nvSpPr>
          <p:cNvPr id="3" name="Richtungspfeil 2"/>
          <p:cNvSpPr/>
          <p:nvPr/>
        </p:nvSpPr>
        <p:spPr bwMode="auto">
          <a:xfrm rot="10800000">
            <a:off x="2274563" y="1931669"/>
            <a:ext cx="5329403" cy="2937511"/>
          </a:xfrm>
          <a:prstGeom prst="homePlate">
            <a:avLst>
              <a:gd name="adj" fmla="val 20277"/>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2" name="Ellipse 1"/>
          <p:cNvSpPr/>
          <p:nvPr/>
        </p:nvSpPr>
        <p:spPr bwMode="auto">
          <a:xfrm>
            <a:off x="1479327" y="2694673"/>
            <a:ext cx="1908000" cy="133200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400" b="1" i="0" u="none" strike="noStrike" cap="none" normalizeH="0" baseline="0" dirty="0" smtClean="0">
                <a:ln>
                  <a:noFill/>
                </a:ln>
                <a:solidFill>
                  <a:schemeClr val="tx1"/>
                </a:solidFill>
                <a:effectLst/>
                <a:latin typeface="Arial" charset="0"/>
              </a:rPr>
              <a:t>Vorteile von Planungs-prozessen</a:t>
            </a:r>
          </a:p>
        </p:txBody>
      </p:sp>
      <p:sp>
        <p:nvSpPr>
          <p:cNvPr id="4" name="Textfeld 3"/>
          <p:cNvSpPr txBox="1"/>
          <p:nvPr/>
        </p:nvSpPr>
        <p:spPr>
          <a:xfrm>
            <a:off x="3455272" y="2142868"/>
            <a:ext cx="4155016" cy="2714882"/>
          </a:xfrm>
          <a:prstGeom prst="rect">
            <a:avLst/>
          </a:prstGeom>
          <a:noFill/>
        </p:spPr>
        <p:txBody>
          <a:bodyPr wrap="square" rtlCol="0">
            <a:noAutofit/>
          </a:bodyPr>
          <a:lstStyle/>
          <a:p>
            <a:pPr marL="342900" indent="-342900">
              <a:spcAft>
                <a:spcPts val="600"/>
              </a:spcAft>
              <a:buFont typeface="Symbol" panose="05050102010706020507" pitchFamily="18" charset="2"/>
              <a:buChar char="-"/>
            </a:pPr>
            <a:r>
              <a:rPr lang="de-DE" sz="1400" dirty="0" smtClean="0"/>
              <a:t>Möglichkeit schneller Entscheidungsfindung, da Informationen schon vorhanden</a:t>
            </a:r>
          </a:p>
          <a:p>
            <a:pPr marL="342900" indent="-342900">
              <a:spcAft>
                <a:spcPts val="600"/>
              </a:spcAft>
              <a:buFont typeface="Symbol" panose="05050102010706020507" pitchFamily="18" charset="2"/>
              <a:buChar char="-"/>
            </a:pPr>
            <a:r>
              <a:rPr lang="de-DE" sz="1400" dirty="0" smtClean="0"/>
              <a:t>Simulierung von Annahmen in Modellen ohne dass tatsächliche Ressourcen aufgewendet werden </a:t>
            </a:r>
          </a:p>
          <a:p>
            <a:pPr marL="342900" indent="-342900">
              <a:spcAft>
                <a:spcPts val="600"/>
              </a:spcAft>
              <a:buFont typeface="Symbol" panose="05050102010706020507" pitchFamily="18" charset="2"/>
              <a:buChar char="-"/>
            </a:pPr>
            <a:r>
              <a:rPr lang="de-DE" sz="1400" dirty="0" smtClean="0"/>
              <a:t>Plangenaue und effiziente Ressourcenplanung</a:t>
            </a:r>
          </a:p>
          <a:p>
            <a:pPr marL="342900" indent="-342900">
              <a:spcAft>
                <a:spcPts val="600"/>
              </a:spcAft>
              <a:buFont typeface="Symbol" panose="05050102010706020507" pitchFamily="18" charset="2"/>
              <a:buChar char="-"/>
            </a:pPr>
            <a:r>
              <a:rPr lang="de-DE" sz="1400" dirty="0" smtClean="0"/>
              <a:t>Zügige Erkennung von Abweichungen</a:t>
            </a:r>
          </a:p>
          <a:p>
            <a:pPr marL="342900" indent="-342900">
              <a:spcAft>
                <a:spcPts val="600"/>
              </a:spcAft>
              <a:buFont typeface="Symbol" panose="05050102010706020507" pitchFamily="18" charset="2"/>
              <a:buChar char="-"/>
            </a:pPr>
            <a:r>
              <a:rPr lang="de-DE" sz="1400" dirty="0" smtClean="0"/>
              <a:t>Ermöglichung der internen und externen Kommunikation</a:t>
            </a:r>
          </a:p>
          <a:p>
            <a:pPr marL="342900" indent="-342900">
              <a:buFont typeface="+mj-lt"/>
              <a:buAutoNum type="arabicPeriod"/>
            </a:pPr>
            <a:endParaRPr lang="de-DE" sz="1400" dirty="0"/>
          </a:p>
        </p:txBody>
      </p:sp>
      <p:sp>
        <p:nvSpPr>
          <p:cNvPr id="8" name="Textfeld 7"/>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Warum sollten sich Unternehmen generell mit Planung beschäftigen?</a:t>
            </a:r>
            <a:endParaRPr lang="de-DE" sz="1600" b="1" dirty="0">
              <a:solidFill>
                <a:srgbClr val="002060"/>
              </a:solidFill>
            </a:endParaRPr>
          </a:p>
        </p:txBody>
      </p:sp>
      <p:sp>
        <p:nvSpPr>
          <p:cNvPr id="9" name="Textfeld 8"/>
          <p:cNvSpPr txBox="1"/>
          <p:nvPr/>
        </p:nvSpPr>
        <p:spPr>
          <a:xfrm>
            <a:off x="217170" y="971550"/>
            <a:ext cx="2728567" cy="307777"/>
          </a:xfrm>
          <a:prstGeom prst="rect">
            <a:avLst/>
          </a:prstGeom>
          <a:noFill/>
        </p:spPr>
        <p:txBody>
          <a:bodyPr wrap="none" rtlCol="0">
            <a:spAutoFit/>
          </a:bodyPr>
          <a:lstStyle/>
          <a:p>
            <a:r>
              <a:rPr lang="de-DE" sz="1400" i="1" dirty="0" smtClean="0">
                <a:solidFill>
                  <a:schemeClr val="bg1">
                    <a:lumMod val="50000"/>
                  </a:schemeClr>
                </a:solidFill>
              </a:rPr>
              <a:t>3.1 Planung – Wert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184165684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431478" name="think-cell Folie" r:id="rId5" imgW="270" imgH="270" progId="TCLayout.ActiveDocument.1">
                  <p:embed/>
                </p:oleObj>
              </mc:Choice>
              <mc:Fallback>
                <p:oleObj name="think-cell Folie" r:id="rId5" imgW="270" imgH="270" progId="TCLayout.ActiveDocument.1">
                  <p:embed/>
                  <p:pic>
                    <p:nvPicPr>
                      <p:cNvPr id="0" name="Picture 3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hteck 13"/>
          <p:cNvSpPr/>
          <p:nvPr/>
        </p:nvSpPr>
        <p:spPr bwMode="auto">
          <a:xfrm>
            <a:off x="5829300" y="2080260"/>
            <a:ext cx="3166110" cy="264033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Die Lernschule nimmt die Position ein, dass strategisches Denken auf Kreativität, Intuition und Lernerfahrungen basiert</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71</a:t>
            </a:fld>
            <a:r>
              <a:rPr lang="de-DE" sz="1050" dirty="0" smtClean="0">
                <a:solidFill>
                  <a:prstClr val="black">
                    <a:tint val="75000"/>
                  </a:prstClr>
                </a:solidFill>
              </a:rPr>
              <a:t> -</a:t>
            </a:r>
            <a:endParaRPr lang="de-DE" sz="1050" dirty="0">
              <a:solidFill>
                <a:prstClr val="black">
                  <a:tint val="75000"/>
                </a:prstClr>
              </a:solidFill>
            </a:endParaRPr>
          </a:p>
        </p:txBody>
      </p:sp>
      <p:sp>
        <p:nvSpPr>
          <p:cNvPr id="3" name="Richtungspfeil 2"/>
          <p:cNvSpPr/>
          <p:nvPr/>
        </p:nvSpPr>
        <p:spPr bwMode="auto">
          <a:xfrm rot="10800000">
            <a:off x="651506" y="2103117"/>
            <a:ext cx="4069084" cy="2571751"/>
          </a:xfrm>
          <a:prstGeom prst="homePlate">
            <a:avLst>
              <a:gd name="adj" fmla="val 26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2" name="Ellipse 1"/>
          <p:cNvSpPr/>
          <p:nvPr/>
        </p:nvSpPr>
        <p:spPr bwMode="auto">
          <a:xfrm>
            <a:off x="160020" y="2536649"/>
            <a:ext cx="1691640" cy="1647677"/>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400" b="1" i="0" u="none" strike="noStrike" cap="none" normalizeH="0" baseline="0" dirty="0" smtClean="0">
                <a:ln>
                  <a:noFill/>
                </a:ln>
                <a:solidFill>
                  <a:schemeClr val="tx1"/>
                </a:solidFill>
                <a:effectLst/>
                <a:latin typeface="Arial" charset="0"/>
              </a:rPr>
              <a:t>Kritik der Lernschule an der Planungs-schule</a:t>
            </a:r>
          </a:p>
        </p:txBody>
      </p:sp>
      <p:sp>
        <p:nvSpPr>
          <p:cNvPr id="4" name="Textfeld 3"/>
          <p:cNvSpPr txBox="1"/>
          <p:nvPr/>
        </p:nvSpPr>
        <p:spPr>
          <a:xfrm>
            <a:off x="1878591" y="2314487"/>
            <a:ext cx="2853429" cy="2416046"/>
          </a:xfrm>
          <a:prstGeom prst="rect">
            <a:avLst/>
          </a:prstGeom>
          <a:noFill/>
        </p:spPr>
        <p:txBody>
          <a:bodyPr wrap="square" rtlCol="0">
            <a:spAutoFit/>
          </a:bodyPr>
          <a:lstStyle/>
          <a:p>
            <a:pPr marL="342900" indent="-342900">
              <a:spcAft>
                <a:spcPts val="600"/>
              </a:spcAft>
              <a:buFont typeface="Symbol" panose="05050102010706020507" pitchFamily="18" charset="2"/>
              <a:buChar char="-"/>
            </a:pPr>
            <a:r>
              <a:rPr lang="de-DE" sz="1400" dirty="0" smtClean="0"/>
              <a:t>Glaube an Vorhersehbarkeit</a:t>
            </a:r>
          </a:p>
          <a:p>
            <a:pPr marL="342900" indent="-342900">
              <a:spcAft>
                <a:spcPts val="600"/>
              </a:spcAft>
              <a:buFont typeface="Symbol" panose="05050102010706020507" pitchFamily="18" charset="2"/>
              <a:buChar char="-"/>
            </a:pPr>
            <a:r>
              <a:rPr lang="de-DE" sz="1400" dirty="0" smtClean="0"/>
              <a:t>Glaube an die „Macht“ harter Fakten</a:t>
            </a:r>
          </a:p>
          <a:p>
            <a:pPr marL="342900" indent="-342900">
              <a:spcAft>
                <a:spcPts val="600"/>
              </a:spcAft>
              <a:buFont typeface="Symbol" panose="05050102010706020507" pitchFamily="18" charset="2"/>
              <a:buChar char="-"/>
            </a:pPr>
            <a:r>
              <a:rPr lang="de-DE" sz="1400" dirty="0" smtClean="0"/>
              <a:t>Fehlen qualitativer Informationen</a:t>
            </a:r>
          </a:p>
          <a:p>
            <a:pPr marL="342900" indent="-342900">
              <a:spcAft>
                <a:spcPts val="600"/>
              </a:spcAft>
              <a:buFont typeface="Symbol" panose="05050102010706020507" pitchFamily="18" charset="2"/>
              <a:buChar char="-"/>
            </a:pPr>
            <a:r>
              <a:rPr lang="de-DE" sz="1400" dirty="0" smtClean="0"/>
              <a:t>Glaube an „Top-Down-Ansatz“</a:t>
            </a:r>
          </a:p>
          <a:p>
            <a:pPr marL="342900" indent="-342900">
              <a:spcAft>
                <a:spcPts val="600"/>
              </a:spcAft>
              <a:buFont typeface="Symbol" panose="05050102010706020507" pitchFamily="18" charset="2"/>
              <a:buChar char="-"/>
            </a:pPr>
            <a:r>
              <a:rPr lang="de-DE" sz="1400" dirty="0" smtClean="0"/>
              <a:t>Überformalisierung</a:t>
            </a:r>
          </a:p>
          <a:p>
            <a:pPr marL="342900" indent="-342900">
              <a:buFont typeface="+mj-lt"/>
              <a:buAutoNum type="arabicPeriod"/>
            </a:pPr>
            <a:endParaRPr lang="de-DE" sz="1400" dirty="0"/>
          </a:p>
        </p:txBody>
      </p:sp>
      <p:sp>
        <p:nvSpPr>
          <p:cNvPr id="5" name="Textfeld 4"/>
          <p:cNvSpPr txBox="1"/>
          <p:nvPr/>
        </p:nvSpPr>
        <p:spPr>
          <a:xfrm>
            <a:off x="6023611" y="2221678"/>
            <a:ext cx="2754844" cy="2901339"/>
          </a:xfrm>
          <a:prstGeom prst="rect">
            <a:avLst/>
          </a:prstGeom>
          <a:noFill/>
          <a:ln w="12700">
            <a:noFill/>
          </a:ln>
        </p:spPr>
        <p:txBody>
          <a:bodyPr wrap="square" tIns="252000" rtlCol="0" anchor="ctr" anchorCtr="0">
            <a:spAutoFit/>
          </a:bodyPr>
          <a:lstStyle/>
          <a:p>
            <a:pPr marL="285750" indent="-285750">
              <a:spcAft>
                <a:spcPts val="600"/>
              </a:spcAft>
              <a:buFont typeface="Symbol" panose="05050102010706020507" pitchFamily="18" charset="2"/>
              <a:buChar char="-"/>
            </a:pPr>
            <a:r>
              <a:rPr lang="de-DE" sz="1400" dirty="0" smtClean="0"/>
              <a:t>Strategisches Denken basiert auf Kreativität und Intuition</a:t>
            </a:r>
          </a:p>
          <a:p>
            <a:pPr marL="285750" indent="-285750">
              <a:spcAft>
                <a:spcPts val="600"/>
              </a:spcAft>
              <a:buFont typeface="Symbol" panose="05050102010706020507" pitchFamily="18" charset="2"/>
              <a:buChar char="-"/>
            </a:pPr>
            <a:r>
              <a:rPr lang="de-DE" sz="1400" dirty="0" smtClean="0"/>
              <a:t>Rigider und formalisierter Planungsprozess verhindert strategisches Denken</a:t>
            </a:r>
          </a:p>
          <a:p>
            <a:pPr marL="285750" indent="-285750">
              <a:spcAft>
                <a:spcPts val="600"/>
              </a:spcAft>
              <a:buFont typeface="Symbol" panose="05050102010706020507" pitchFamily="18" charset="2"/>
              <a:buChar char="-"/>
            </a:pPr>
            <a:r>
              <a:rPr lang="de-DE" sz="1400" dirty="0" smtClean="0"/>
              <a:t>Lerneffekte müssen im Planungsprozess bedacht werden</a:t>
            </a:r>
          </a:p>
          <a:p>
            <a:pPr marL="285750" indent="-285750">
              <a:buFont typeface="Symbol" panose="05050102010706020507" pitchFamily="18" charset="2"/>
              <a:buChar char="-"/>
            </a:pPr>
            <a:endParaRPr lang="de-DE" sz="1400" dirty="0"/>
          </a:p>
          <a:p>
            <a:pPr marL="285750" indent="-285750">
              <a:buFont typeface="Symbol" panose="05050102010706020507" pitchFamily="18" charset="2"/>
              <a:buChar char="-"/>
            </a:pPr>
            <a:endParaRPr lang="de-DE" sz="1400" dirty="0"/>
          </a:p>
        </p:txBody>
      </p:sp>
      <p:sp>
        <p:nvSpPr>
          <p:cNvPr id="6" name="Pfeil nach rechts 5"/>
          <p:cNvSpPr/>
          <p:nvPr/>
        </p:nvSpPr>
        <p:spPr bwMode="auto">
          <a:xfrm>
            <a:off x="4816883" y="2992953"/>
            <a:ext cx="983460" cy="655093"/>
          </a:xfrm>
          <a:prstGeom prst="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Textfeld 10"/>
          <p:cNvSpPr txBox="1"/>
          <p:nvPr/>
        </p:nvSpPr>
        <p:spPr>
          <a:xfrm>
            <a:off x="6206490" y="2137410"/>
            <a:ext cx="2460930" cy="307777"/>
          </a:xfrm>
          <a:prstGeom prst="rect">
            <a:avLst/>
          </a:prstGeom>
          <a:noFill/>
        </p:spPr>
        <p:txBody>
          <a:bodyPr wrap="none" rtlCol="0">
            <a:spAutoFit/>
          </a:bodyPr>
          <a:lstStyle/>
          <a:p>
            <a:r>
              <a:rPr lang="de-DE" sz="1400" b="1" dirty="0" smtClean="0"/>
              <a:t>Grundzüge der Lernschule</a:t>
            </a:r>
            <a:endParaRPr lang="de-DE" sz="1400" b="1" dirty="0"/>
          </a:p>
        </p:txBody>
      </p:sp>
      <p:sp>
        <p:nvSpPr>
          <p:cNvPr id="13" name="Textfeld 12"/>
          <p:cNvSpPr txBox="1"/>
          <p:nvPr/>
        </p:nvSpPr>
        <p:spPr>
          <a:xfrm>
            <a:off x="217170" y="971550"/>
            <a:ext cx="2728567" cy="307777"/>
          </a:xfrm>
          <a:prstGeom prst="rect">
            <a:avLst/>
          </a:prstGeom>
          <a:noFill/>
        </p:spPr>
        <p:txBody>
          <a:bodyPr wrap="none" rtlCol="0">
            <a:spAutoFit/>
          </a:bodyPr>
          <a:lstStyle/>
          <a:p>
            <a:r>
              <a:rPr lang="de-DE" sz="1400" i="1" dirty="0" smtClean="0">
                <a:solidFill>
                  <a:schemeClr val="bg1">
                    <a:lumMod val="50000"/>
                  </a:schemeClr>
                </a:solidFill>
              </a:rPr>
              <a:t>3.1 Planung – Wert der Planung</a:t>
            </a:r>
            <a:endParaRPr lang="de-DE" sz="1400" i="1" dirty="0">
              <a:solidFill>
                <a:schemeClr val="bg1">
                  <a:lumMod val="50000"/>
                </a:schemeClr>
              </a:solidFill>
            </a:endParaRPr>
          </a:p>
        </p:txBody>
      </p:sp>
      <p:sp>
        <p:nvSpPr>
          <p:cNvPr id="16" name="Rectangle 1"/>
          <p:cNvSpPr>
            <a:spLocks noChangeArrowheads="1"/>
          </p:cNvSpPr>
          <p:nvPr/>
        </p:nvSpPr>
        <p:spPr bwMode="auto">
          <a:xfrm>
            <a:off x="369887" y="6337352"/>
            <a:ext cx="1670650"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err="1" smtClean="0">
                <a:solidFill>
                  <a:schemeClr val="bg1">
                    <a:lumMod val="50000"/>
                  </a:schemeClr>
                </a:solidFill>
                <a:ea typeface="Arial Unicode MS" pitchFamily="34" charset="-128"/>
                <a:cs typeface="Times New Roman" pitchFamily="18" charset="0"/>
              </a:rPr>
              <a:t>Mintzberg</a:t>
            </a:r>
            <a:r>
              <a:rPr lang="de-DE" sz="1050" dirty="0" smtClean="0">
                <a:solidFill>
                  <a:schemeClr val="bg1">
                    <a:lumMod val="50000"/>
                  </a:schemeClr>
                </a:solidFill>
                <a:ea typeface="Arial Unicode MS" pitchFamily="34" charset="-128"/>
                <a:cs typeface="Times New Roman" pitchFamily="18" charset="0"/>
              </a:rPr>
              <a:t> (1994)</a:t>
            </a:r>
            <a:endParaRPr lang="de-DE" sz="1050" dirty="0">
              <a:solidFill>
                <a:schemeClr val="bg1">
                  <a:lumMod val="50000"/>
                </a:schemeClr>
              </a:solidFill>
            </a:endParaRPr>
          </a:p>
        </p:txBody>
      </p:sp>
    </p:spTree>
    <p:extLst>
      <p:ext uri="{BB962C8B-B14F-4D97-AF65-F5344CB8AC3E}">
        <p14:creationId xmlns:p14="http://schemas.microsoft.com/office/powerpoint/2010/main" val="388655524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432501" name="think-cell Folie" r:id="rId5" imgW="270" imgH="270" progId="TCLayout.ActiveDocument.1">
                  <p:embed/>
                </p:oleObj>
              </mc:Choice>
              <mc:Fallback>
                <p:oleObj name="think-cell Folie" r:id="rId5" imgW="270" imgH="270" progId="TCLayout.ActiveDocument.1">
                  <p:embed/>
                  <p:pic>
                    <p:nvPicPr>
                      <p:cNvPr id="0" name="Picture 36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ichtungspfeil 10"/>
          <p:cNvSpPr/>
          <p:nvPr/>
        </p:nvSpPr>
        <p:spPr bwMode="auto">
          <a:xfrm rot="10800000">
            <a:off x="1907219" y="1668776"/>
            <a:ext cx="5932174" cy="3348993"/>
          </a:xfrm>
          <a:prstGeom prst="homePlate">
            <a:avLst>
              <a:gd name="adj" fmla="val 26000"/>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14" name="Ellipse 13"/>
          <p:cNvSpPr/>
          <p:nvPr/>
        </p:nvSpPr>
        <p:spPr bwMode="auto">
          <a:xfrm>
            <a:off x="948690" y="2251710"/>
            <a:ext cx="2617470" cy="210312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Sollten unternehmerische Unternehmen überhaupt planen? – Eine Abwägung zwischen Planungs- und Lernschule</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72</a:t>
            </a:fld>
            <a:r>
              <a:rPr lang="de-DE" sz="1050" dirty="0" smtClean="0">
                <a:solidFill>
                  <a:prstClr val="black">
                    <a:tint val="75000"/>
                  </a:prstClr>
                </a:solidFill>
              </a:rPr>
              <a:t> -</a:t>
            </a:r>
            <a:endParaRPr lang="de-DE" sz="1050" dirty="0">
              <a:solidFill>
                <a:prstClr val="black">
                  <a:tint val="75000"/>
                </a:prstClr>
              </a:solidFill>
            </a:endParaRPr>
          </a:p>
        </p:txBody>
      </p:sp>
      <p:sp>
        <p:nvSpPr>
          <p:cNvPr id="4" name="Textfeld 3"/>
          <p:cNvSpPr txBox="1"/>
          <p:nvPr/>
        </p:nvSpPr>
        <p:spPr>
          <a:xfrm>
            <a:off x="3626883" y="2253072"/>
            <a:ext cx="4065507" cy="2616101"/>
          </a:xfrm>
          <a:prstGeom prst="rect">
            <a:avLst/>
          </a:prstGeom>
          <a:noFill/>
        </p:spPr>
        <p:txBody>
          <a:bodyPr wrap="square" rtlCol="0">
            <a:spAutoFit/>
          </a:bodyPr>
          <a:lstStyle/>
          <a:p>
            <a:pPr marL="285750" indent="-285750">
              <a:spcAft>
                <a:spcPts val="600"/>
              </a:spcAft>
              <a:buFont typeface="Symbol" panose="05050102010706020507" pitchFamily="18" charset="2"/>
              <a:buChar char="-"/>
            </a:pPr>
            <a:r>
              <a:rPr lang="de-DE" sz="1400" dirty="0" smtClean="0"/>
              <a:t>Unternehmerische Unternehmen sollten planen, um Vorhaben zu durchdenken und relevante Informationen zu sammeln (Annahmen der Planungsschule)</a:t>
            </a:r>
            <a:endParaRPr lang="de-DE" sz="1400" dirty="0"/>
          </a:p>
          <a:p>
            <a:pPr marL="285750" indent="-285750">
              <a:spcAft>
                <a:spcPts val="600"/>
              </a:spcAft>
              <a:buFont typeface="Symbol" panose="05050102010706020507" pitchFamily="18" charset="2"/>
              <a:buChar char="-"/>
            </a:pPr>
            <a:r>
              <a:rPr lang="de-DE" sz="1400" dirty="0" smtClean="0"/>
              <a:t>Unternehmerische Unternehmen sollten allerdings von einmal getroffenen Planungsinhalten Abstand nehmen, wenn neue Informationen gewonnen werden, die eine Reaktion erfordern</a:t>
            </a:r>
          </a:p>
          <a:p>
            <a:pPr marL="342900" indent="-342900">
              <a:buFont typeface="+mj-lt"/>
              <a:buAutoNum type="arabicPeriod"/>
            </a:pPr>
            <a:endParaRPr lang="de-DE" sz="1400" dirty="0" smtClean="0"/>
          </a:p>
          <a:p>
            <a:pPr marL="342900" indent="-342900">
              <a:buFont typeface="+mj-lt"/>
              <a:buAutoNum type="arabicPeriod"/>
            </a:pPr>
            <a:endParaRPr lang="de-DE" sz="1400" dirty="0"/>
          </a:p>
        </p:txBody>
      </p:sp>
      <p:sp>
        <p:nvSpPr>
          <p:cNvPr id="6" name="Textfeld 5"/>
          <p:cNvSpPr txBox="1"/>
          <p:nvPr/>
        </p:nvSpPr>
        <p:spPr>
          <a:xfrm>
            <a:off x="1207323" y="2622936"/>
            <a:ext cx="2118808" cy="1384995"/>
          </a:xfrm>
          <a:prstGeom prst="rect">
            <a:avLst/>
          </a:prstGeom>
          <a:noFill/>
        </p:spPr>
        <p:txBody>
          <a:bodyPr wrap="square" rtlCol="0">
            <a:spAutoFit/>
          </a:bodyPr>
          <a:lstStyle/>
          <a:p>
            <a:pPr algn="ctr"/>
            <a:r>
              <a:rPr lang="de-DE" sz="1400" b="1" dirty="0" smtClean="0"/>
              <a:t>Treffen die Annahmen der Planungsschule oder die Annahmen der Lernschule auf unternehmerische Unternehmen zu?</a:t>
            </a:r>
            <a:endParaRPr lang="de-DE" sz="1400" b="1" dirty="0"/>
          </a:p>
        </p:txBody>
      </p:sp>
      <p:sp>
        <p:nvSpPr>
          <p:cNvPr id="7" name="Ellipse 6"/>
          <p:cNvSpPr/>
          <p:nvPr/>
        </p:nvSpPr>
        <p:spPr bwMode="auto">
          <a:xfrm>
            <a:off x="3272553" y="4553982"/>
            <a:ext cx="4305538" cy="104176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400" b="0" i="0" u="none" strike="noStrike" cap="none" normalizeH="0" baseline="0" dirty="0" smtClean="0">
                <a:ln>
                  <a:noFill/>
                </a:ln>
                <a:solidFill>
                  <a:schemeClr val="tx1"/>
                </a:solidFill>
                <a:effectLst/>
                <a:latin typeface="Arial" charset="0"/>
              </a:rPr>
              <a:t>Zudem kommt es auf die grundlegende Ausgestaltung der Planungsprozesse an!</a:t>
            </a:r>
          </a:p>
        </p:txBody>
      </p:sp>
      <p:sp>
        <p:nvSpPr>
          <p:cNvPr id="15" name="Textfeld 14"/>
          <p:cNvSpPr txBox="1"/>
          <p:nvPr/>
        </p:nvSpPr>
        <p:spPr>
          <a:xfrm>
            <a:off x="3626883" y="1965960"/>
            <a:ext cx="1276311" cy="307777"/>
          </a:xfrm>
          <a:prstGeom prst="rect">
            <a:avLst/>
          </a:prstGeom>
          <a:noFill/>
        </p:spPr>
        <p:txBody>
          <a:bodyPr wrap="none" rtlCol="0">
            <a:spAutoFit/>
          </a:bodyPr>
          <a:lstStyle/>
          <a:p>
            <a:r>
              <a:rPr lang="de-DE" sz="1400" b="1" dirty="0" smtClean="0"/>
              <a:t>„Lösungen:“</a:t>
            </a:r>
            <a:endParaRPr lang="de-DE" sz="1400" b="1" dirty="0"/>
          </a:p>
        </p:txBody>
      </p:sp>
      <p:sp>
        <p:nvSpPr>
          <p:cNvPr id="12" name="Textfeld 11"/>
          <p:cNvSpPr txBox="1"/>
          <p:nvPr/>
        </p:nvSpPr>
        <p:spPr>
          <a:xfrm>
            <a:off x="217170" y="971550"/>
            <a:ext cx="2728567" cy="307777"/>
          </a:xfrm>
          <a:prstGeom prst="rect">
            <a:avLst/>
          </a:prstGeom>
          <a:noFill/>
        </p:spPr>
        <p:txBody>
          <a:bodyPr wrap="none" rtlCol="0">
            <a:spAutoFit/>
          </a:bodyPr>
          <a:lstStyle/>
          <a:p>
            <a:r>
              <a:rPr lang="de-DE" sz="1400" i="1" dirty="0" smtClean="0">
                <a:solidFill>
                  <a:schemeClr val="bg1">
                    <a:lumMod val="50000"/>
                  </a:schemeClr>
                </a:solidFill>
              </a:rPr>
              <a:t>3.1 Planung – Wert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108903001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34292"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hteck 11"/>
          <p:cNvSpPr/>
          <p:nvPr/>
        </p:nvSpPr>
        <p:spPr bwMode="auto">
          <a:xfrm>
            <a:off x="4206240" y="1977390"/>
            <a:ext cx="3794760" cy="302895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Textfeld 5"/>
          <p:cNvSpPr txBox="1"/>
          <p:nvPr/>
        </p:nvSpPr>
        <p:spPr>
          <a:xfrm>
            <a:off x="4522471" y="2472690"/>
            <a:ext cx="3345179" cy="2554545"/>
          </a:xfrm>
          <a:prstGeom prst="rect">
            <a:avLst/>
          </a:prstGeom>
          <a:noFill/>
        </p:spPr>
        <p:txBody>
          <a:bodyPr wrap="square" rtlCol="0">
            <a:spAutoFit/>
          </a:bodyPr>
          <a:lstStyle/>
          <a:p>
            <a:pPr>
              <a:spcAft>
                <a:spcPts val="600"/>
              </a:spcAft>
            </a:pPr>
            <a:r>
              <a:rPr lang="de-DE" sz="1400" dirty="0" smtClean="0"/>
              <a:t>Eine Vision …</a:t>
            </a:r>
          </a:p>
          <a:p>
            <a:pPr marL="182563" indent="-182563">
              <a:spcAft>
                <a:spcPts val="600"/>
              </a:spcAft>
              <a:buFont typeface="Symbol" pitchFamily="18" charset="2"/>
              <a:buChar char="-"/>
            </a:pPr>
            <a:r>
              <a:rPr lang="de-DE" sz="1400" dirty="0" smtClean="0"/>
              <a:t>ermöglicht die Ableitung von konsistenten Entscheidungen in allen Hierarchieebenen und Abteilungen des Unternehmens</a:t>
            </a:r>
          </a:p>
          <a:p>
            <a:pPr marL="182563" indent="-182563">
              <a:spcAft>
                <a:spcPts val="600"/>
              </a:spcAft>
              <a:buFont typeface="Symbol" pitchFamily="18" charset="2"/>
              <a:buChar char="-"/>
            </a:pPr>
            <a:r>
              <a:rPr lang="de-DE" sz="1400" dirty="0" smtClean="0"/>
              <a:t>motiviert Mitarbeiter und erhöht ihre Identifikation mit dem Unternehmen</a:t>
            </a:r>
          </a:p>
          <a:p>
            <a:pPr marL="182563" indent="-182563">
              <a:spcAft>
                <a:spcPts val="600"/>
              </a:spcAft>
              <a:buFont typeface="Symbol" pitchFamily="18" charset="2"/>
              <a:buChar char="-"/>
            </a:pPr>
            <a:r>
              <a:rPr lang="de-DE" sz="1400" dirty="0" smtClean="0"/>
              <a:t>informiert Außenstehende über den „Zweck“ des Unternehmens</a:t>
            </a:r>
          </a:p>
          <a:p>
            <a:pPr>
              <a:spcAft>
                <a:spcPts val="600"/>
              </a:spcAft>
            </a:pPr>
            <a:endParaRPr lang="de-DE" sz="1400" dirty="0"/>
          </a:p>
        </p:txBody>
      </p:sp>
      <p:sp>
        <p:nvSpPr>
          <p:cNvPr id="10" name="Richtungspfeil 9"/>
          <p:cNvSpPr/>
          <p:nvPr/>
        </p:nvSpPr>
        <p:spPr bwMode="auto">
          <a:xfrm>
            <a:off x="902970" y="2177415"/>
            <a:ext cx="3326130" cy="2628900"/>
          </a:xfrm>
          <a:prstGeom prst="homePlate">
            <a:avLst>
              <a:gd name="adj" fmla="val 14093"/>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 name="Textfeld 3"/>
          <p:cNvSpPr txBox="1"/>
          <p:nvPr/>
        </p:nvSpPr>
        <p:spPr>
          <a:xfrm>
            <a:off x="963931" y="2668905"/>
            <a:ext cx="2846069" cy="1831271"/>
          </a:xfrm>
          <a:prstGeom prst="rect">
            <a:avLst/>
          </a:prstGeom>
          <a:noFill/>
        </p:spPr>
        <p:txBody>
          <a:bodyPr wrap="square" rtlCol="0">
            <a:spAutoFit/>
          </a:bodyPr>
          <a:lstStyle/>
          <a:p>
            <a:pPr>
              <a:spcAft>
                <a:spcPts val="600"/>
              </a:spcAft>
            </a:pPr>
            <a:r>
              <a:rPr lang="de-DE" sz="1400" dirty="0" smtClean="0"/>
              <a:t>Eine Vision …</a:t>
            </a:r>
          </a:p>
          <a:p>
            <a:pPr marL="182563" indent="-182563">
              <a:spcAft>
                <a:spcPts val="600"/>
              </a:spcAft>
              <a:buFont typeface="Symbol" pitchFamily="18" charset="2"/>
              <a:buChar char="-"/>
            </a:pPr>
            <a:r>
              <a:rPr lang="de-DE" sz="1400" dirty="0" smtClean="0"/>
              <a:t>beschreibt die grundsätzliche Richtung des Unternehmens</a:t>
            </a:r>
          </a:p>
          <a:p>
            <a:pPr marL="182563" indent="-182563">
              <a:spcAft>
                <a:spcPts val="600"/>
              </a:spcAft>
              <a:buFont typeface="Symbol" pitchFamily="18" charset="2"/>
              <a:buChar char="-"/>
            </a:pPr>
            <a:r>
              <a:rPr lang="de-DE" sz="1400" dirty="0" smtClean="0"/>
              <a:t>legt das Selbstverständnis des Unternehmens dar</a:t>
            </a:r>
          </a:p>
          <a:p>
            <a:pPr marL="182563" indent="-182563">
              <a:spcAft>
                <a:spcPts val="600"/>
              </a:spcAft>
              <a:buFont typeface="Symbol" pitchFamily="18" charset="2"/>
              <a:buChar char="-"/>
            </a:pPr>
            <a:r>
              <a:rPr lang="de-DE" sz="1400" dirty="0" smtClean="0"/>
              <a:t>ist typischerweise nicht länger als wenige Sätze</a:t>
            </a:r>
            <a:endParaRPr lang="de-DE" sz="1400" dirty="0"/>
          </a:p>
        </p:txBody>
      </p:sp>
      <p:sp>
        <p:nvSpPr>
          <p:cNvPr id="7" name="Textfeld 6"/>
          <p:cNvSpPr txBox="1"/>
          <p:nvPr/>
        </p:nvSpPr>
        <p:spPr>
          <a:xfrm>
            <a:off x="963931" y="2306955"/>
            <a:ext cx="3223260" cy="307777"/>
          </a:xfrm>
          <a:prstGeom prst="rect">
            <a:avLst/>
          </a:prstGeom>
          <a:noFill/>
        </p:spPr>
        <p:txBody>
          <a:bodyPr wrap="square" rtlCol="0">
            <a:spAutoFit/>
          </a:bodyPr>
          <a:lstStyle/>
          <a:p>
            <a:r>
              <a:rPr lang="de-DE" sz="1400" b="1" dirty="0" smtClean="0"/>
              <a:t>Was ist eine Vision?</a:t>
            </a:r>
            <a:endParaRPr lang="de-DE" sz="1400" b="1" dirty="0"/>
          </a:p>
        </p:txBody>
      </p:sp>
      <p:sp>
        <p:nvSpPr>
          <p:cNvPr id="8" name="Textfeld 7"/>
          <p:cNvSpPr txBox="1"/>
          <p:nvPr/>
        </p:nvSpPr>
        <p:spPr>
          <a:xfrm>
            <a:off x="4522471" y="2099310"/>
            <a:ext cx="3223260" cy="307777"/>
          </a:xfrm>
          <a:prstGeom prst="rect">
            <a:avLst/>
          </a:prstGeom>
          <a:noFill/>
        </p:spPr>
        <p:txBody>
          <a:bodyPr wrap="square" rtlCol="0">
            <a:spAutoFit/>
          </a:bodyPr>
          <a:lstStyle/>
          <a:p>
            <a:r>
              <a:rPr lang="de-DE" sz="1400" b="1" dirty="0" smtClean="0"/>
              <a:t>Was bewirkt eine Vision?</a:t>
            </a:r>
            <a:endParaRPr lang="de-DE" sz="1400" b="1" dirty="0"/>
          </a:p>
        </p:txBody>
      </p:sp>
      <p:sp>
        <p:nvSpPr>
          <p:cNvPr id="13" name="Textfeld 12"/>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Der erste Schritt in der strategischen Planung ist zumeist die Ableitung einer Vision für das ganze Unternehmen</a:t>
            </a:r>
            <a:endParaRPr lang="de-DE" sz="1600" b="1" dirty="0">
              <a:solidFill>
                <a:srgbClr val="002060"/>
              </a:solidFill>
            </a:endParaRPr>
          </a:p>
        </p:txBody>
      </p:sp>
      <p:sp>
        <p:nvSpPr>
          <p:cNvPr id="14" name="Textfeld 13"/>
          <p:cNvSpPr txBox="1"/>
          <p:nvPr/>
        </p:nvSpPr>
        <p:spPr>
          <a:xfrm>
            <a:off x="217170" y="971550"/>
            <a:ext cx="2850460" cy="307777"/>
          </a:xfrm>
          <a:prstGeom prst="rect">
            <a:avLst/>
          </a:prstGeom>
          <a:noFill/>
        </p:spPr>
        <p:txBody>
          <a:bodyPr wrap="none" rtlCol="0">
            <a:spAutoFit/>
          </a:bodyPr>
          <a:lstStyle/>
          <a:p>
            <a:r>
              <a:rPr lang="de-DE" sz="1400" i="1" dirty="0">
                <a:solidFill>
                  <a:schemeClr val="bg1">
                    <a:lumMod val="50000"/>
                  </a:schemeClr>
                </a:solidFill>
              </a:rPr>
              <a:t>3</a:t>
            </a:r>
            <a:r>
              <a:rPr lang="de-DE" sz="1400" i="1" dirty="0" smtClean="0">
                <a:solidFill>
                  <a:schemeClr val="bg1">
                    <a:lumMod val="50000"/>
                  </a:schemeClr>
                </a:solidFill>
              </a:rPr>
              <a:t>.1 Planung – Leitbilder und Ziele</a:t>
            </a:r>
            <a:endParaRPr lang="de-DE" sz="1400" i="1" dirty="0">
              <a:solidFill>
                <a:schemeClr val="bg1">
                  <a:lumMod val="50000"/>
                </a:schemeClr>
              </a:solidFill>
            </a:endParaRPr>
          </a:p>
        </p:txBody>
      </p:sp>
      <p:sp>
        <p:nvSpPr>
          <p:cNvPr id="1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73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6" name="Rectangle 1"/>
          <p:cNvSpPr>
            <a:spLocks noChangeArrowheads="1"/>
          </p:cNvSpPr>
          <p:nvPr/>
        </p:nvSpPr>
        <p:spPr bwMode="auto">
          <a:xfrm>
            <a:off x="369887" y="6337352"/>
            <a:ext cx="1903085"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Engelen et al. (2013)</a:t>
            </a:r>
            <a:endParaRPr lang="de-DE" sz="1050" dirty="0">
              <a:solidFill>
                <a:schemeClr val="bg1">
                  <a:lumMod val="50000"/>
                </a:schemeClr>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392430" y="1430465"/>
            <a:ext cx="8224084" cy="4755148"/>
          </a:xfrm>
          <a:prstGeom prst="rect">
            <a:avLst/>
          </a:prstGeom>
        </p:spPr>
        <p:txBody>
          <a:bodyPr wrap="square">
            <a:spAutoFit/>
          </a:bodyPr>
          <a:lstStyle/>
          <a:p>
            <a:pPr lvl="0" fontAlgn="base">
              <a:spcBef>
                <a:spcPct val="0"/>
              </a:spcBef>
              <a:spcAft>
                <a:spcPct val="0"/>
              </a:spcAft>
            </a:pPr>
            <a:r>
              <a:rPr lang="en-US" sz="1200" b="1" dirty="0" smtClean="0">
                <a:solidFill>
                  <a:srgbClr val="000000"/>
                </a:solidFill>
              </a:rPr>
              <a:t>LinkedIn</a:t>
            </a:r>
            <a:r>
              <a:rPr lang="en-US" sz="1200" b="1" dirty="0">
                <a:solidFill>
                  <a:srgbClr val="000000"/>
                </a:solidFill>
              </a:rPr>
              <a:t>: </a:t>
            </a:r>
            <a:r>
              <a:rPr lang="en-US" sz="1200" dirty="0">
                <a:solidFill>
                  <a:srgbClr val="000000"/>
                </a:solidFill>
              </a:rPr>
              <a:t>„Our mission is to connect the world’s professionals to make them more productive and successful. Our members come first. We believe that prioritizing the needs of our members is the most effective, and ultimately most profitable, way to accomplish our mission and create long-term value for all our stakeholders. We will continue to </a:t>
            </a:r>
            <a:r>
              <a:rPr lang="en-US" sz="1200" b="1" dirty="0">
                <a:solidFill>
                  <a:srgbClr val="002060"/>
                </a:solidFill>
              </a:rPr>
              <a:t>concentrate on opportunities </a:t>
            </a:r>
            <a:r>
              <a:rPr lang="en-US" sz="1200" dirty="0">
                <a:solidFill>
                  <a:srgbClr val="000000"/>
                </a:solidFill>
              </a:rPr>
              <a:t>we believe are in the best interests of our members. Our long-term approach enables us to invest, </a:t>
            </a:r>
            <a:r>
              <a:rPr lang="en-US" sz="1200" b="1" dirty="0">
                <a:solidFill>
                  <a:srgbClr val="002060"/>
                </a:solidFill>
              </a:rPr>
              <a:t>innovate and pioneer </a:t>
            </a:r>
            <a:r>
              <a:rPr lang="en-US" sz="1200" dirty="0">
                <a:solidFill>
                  <a:srgbClr val="000000"/>
                </a:solidFill>
              </a:rPr>
              <a:t>in unexplored segments of our industry to increase the value proposition of our proprietary platform and extensive data.“ </a:t>
            </a:r>
            <a:r>
              <a:rPr lang="de-DE" sz="1200" i="1" dirty="0">
                <a:solidFill>
                  <a:schemeClr val="bg1">
                    <a:lumMod val="50000"/>
                  </a:schemeClr>
                </a:solidFill>
              </a:rPr>
              <a:t>(</a:t>
            </a:r>
            <a:r>
              <a:rPr lang="de-DE" sz="1200" i="1" dirty="0" smtClean="0">
                <a:solidFill>
                  <a:schemeClr val="bg1">
                    <a:lumMod val="50000"/>
                  </a:schemeClr>
                </a:solidFill>
              </a:rPr>
              <a:t>Quelle: http://www.linkedin.com/about-us)</a:t>
            </a:r>
          </a:p>
          <a:p>
            <a:pPr lvl="0" fontAlgn="base">
              <a:spcBef>
                <a:spcPct val="0"/>
              </a:spcBef>
              <a:spcAft>
                <a:spcPct val="0"/>
              </a:spcAft>
            </a:pPr>
            <a:endParaRPr lang="de-DE" sz="1200" i="1" dirty="0" smtClean="0">
              <a:solidFill>
                <a:schemeClr val="bg1">
                  <a:lumMod val="50000"/>
                </a:schemeClr>
              </a:solidFill>
            </a:endParaRPr>
          </a:p>
          <a:p>
            <a:pPr lvl="0" fontAlgn="base">
              <a:spcBef>
                <a:spcPct val="0"/>
              </a:spcBef>
              <a:spcAft>
                <a:spcPct val="0"/>
              </a:spcAft>
            </a:pPr>
            <a:endParaRPr lang="de-DE" sz="1200" i="1" dirty="0" smtClean="0">
              <a:solidFill>
                <a:schemeClr val="bg1">
                  <a:lumMod val="50000"/>
                </a:schemeClr>
              </a:solidFill>
            </a:endParaRPr>
          </a:p>
          <a:p>
            <a:pPr lvl="0" fontAlgn="base">
              <a:spcBef>
                <a:spcPts val="600"/>
              </a:spcBef>
              <a:spcAft>
                <a:spcPct val="0"/>
              </a:spcAft>
            </a:pPr>
            <a:r>
              <a:rPr lang="de-DE" sz="1200" b="1" dirty="0" smtClean="0">
                <a:solidFill>
                  <a:srgbClr val="000000"/>
                </a:solidFill>
              </a:rPr>
              <a:t>Salesforce.com</a:t>
            </a:r>
            <a:r>
              <a:rPr lang="de-DE" sz="1200" b="1" dirty="0">
                <a:solidFill>
                  <a:srgbClr val="000000"/>
                </a:solidFill>
              </a:rPr>
              <a:t>: </a:t>
            </a:r>
            <a:r>
              <a:rPr lang="de-DE" sz="1200" dirty="0">
                <a:solidFill>
                  <a:srgbClr val="000000"/>
                </a:solidFill>
              </a:rPr>
              <a:t>„Salesforce.com ist der </a:t>
            </a:r>
            <a:r>
              <a:rPr lang="de-DE" sz="1200" b="1" dirty="0">
                <a:solidFill>
                  <a:srgbClr val="002060"/>
                </a:solidFill>
              </a:rPr>
              <a:t>Pionier für Cloud Computing </a:t>
            </a:r>
            <a:r>
              <a:rPr lang="de-DE" sz="1200" dirty="0">
                <a:solidFill>
                  <a:srgbClr val="000000"/>
                </a:solidFill>
              </a:rPr>
              <a:t>im Bereich Geschäftsanwendungen. Was das heißt? Wir stellen Unternehmenslösungen, z. B. für Kundenbeziehungsmanagement (CRM), online bereit. Das macht unsere Anwendungen zu den besseren Werkzeugen für Unternehmen jeder Größe. Denn mit uns reduzieren Sie die Kosten für Hard- und Software, IT-Management und Wartung. Gleichzeitig erhöhen Sie Ihre Flexibilität und Effizienz. Kurz: </a:t>
            </a:r>
            <a:r>
              <a:rPr lang="de-DE" sz="1200" b="1" dirty="0">
                <a:solidFill>
                  <a:srgbClr val="002060"/>
                </a:solidFill>
              </a:rPr>
              <a:t>Salesforce.com ist „das Ende von Software“, so wie man sie kennt.</a:t>
            </a:r>
            <a:r>
              <a:rPr lang="de-DE" sz="1200" dirty="0">
                <a:solidFill>
                  <a:srgbClr val="000000"/>
                </a:solidFill>
              </a:rPr>
              <a:t> Denn alles, was Sie für Geschäftsanwendungen ab sofort brauchen, ist ein Browser.“ </a:t>
            </a:r>
            <a:endParaRPr lang="de-DE" sz="1200" dirty="0" smtClean="0">
              <a:solidFill>
                <a:srgbClr val="000000"/>
              </a:solidFill>
            </a:endParaRPr>
          </a:p>
          <a:p>
            <a:pPr lvl="0" fontAlgn="base">
              <a:spcAft>
                <a:spcPct val="0"/>
              </a:spcAft>
            </a:pPr>
            <a:r>
              <a:rPr lang="en-US" sz="1200" i="1" dirty="0" smtClean="0">
                <a:solidFill>
                  <a:schemeClr val="bg1">
                    <a:lumMod val="50000"/>
                  </a:schemeClr>
                </a:solidFill>
              </a:rPr>
              <a:t>(</a:t>
            </a:r>
            <a:r>
              <a:rPr lang="en-US" sz="1200" i="1" dirty="0" err="1">
                <a:solidFill>
                  <a:schemeClr val="bg1">
                    <a:lumMod val="50000"/>
                  </a:schemeClr>
                </a:solidFill>
              </a:rPr>
              <a:t>Quelle</a:t>
            </a:r>
            <a:r>
              <a:rPr lang="en-US" sz="1200" i="1" dirty="0">
                <a:solidFill>
                  <a:schemeClr val="bg1">
                    <a:lumMod val="50000"/>
                  </a:schemeClr>
                </a:solidFill>
              </a:rPr>
              <a:t>: http://www.salesforce.com/de/company</a:t>
            </a:r>
            <a:r>
              <a:rPr lang="en-US" sz="1200" i="1" dirty="0" smtClean="0">
                <a:solidFill>
                  <a:schemeClr val="bg1">
                    <a:lumMod val="50000"/>
                  </a:schemeClr>
                </a:solidFill>
              </a:rPr>
              <a:t>/)</a:t>
            </a:r>
          </a:p>
          <a:p>
            <a:pPr lvl="0" fontAlgn="base">
              <a:spcAft>
                <a:spcPct val="0"/>
              </a:spcAft>
            </a:pPr>
            <a:endParaRPr lang="en-US" sz="1200" i="1" dirty="0" smtClean="0">
              <a:solidFill>
                <a:schemeClr val="bg1">
                  <a:lumMod val="50000"/>
                </a:schemeClr>
              </a:solidFill>
            </a:endParaRPr>
          </a:p>
          <a:p>
            <a:pPr lvl="0" fontAlgn="base">
              <a:spcAft>
                <a:spcPct val="0"/>
              </a:spcAft>
            </a:pPr>
            <a:endParaRPr lang="de-DE" sz="1200" i="1" dirty="0">
              <a:solidFill>
                <a:schemeClr val="bg1">
                  <a:lumMod val="50000"/>
                </a:schemeClr>
              </a:solidFill>
            </a:endParaRPr>
          </a:p>
          <a:p>
            <a:pPr lvl="0" fontAlgn="base">
              <a:spcBef>
                <a:spcPts val="600"/>
              </a:spcBef>
              <a:spcAft>
                <a:spcPct val="0"/>
              </a:spcAft>
            </a:pPr>
            <a:r>
              <a:rPr lang="en-US" sz="1200" b="1" dirty="0">
                <a:solidFill>
                  <a:srgbClr val="000000"/>
                </a:solidFill>
              </a:rPr>
              <a:t>IBM: </a:t>
            </a:r>
            <a:r>
              <a:rPr lang="en-US" sz="1200" dirty="0">
                <a:solidFill>
                  <a:srgbClr val="000000"/>
                </a:solidFill>
              </a:rPr>
              <a:t>„On a smarter planet, we want to </a:t>
            </a:r>
            <a:r>
              <a:rPr lang="en-US" sz="1200" b="1" dirty="0">
                <a:solidFill>
                  <a:srgbClr val="002060"/>
                </a:solidFill>
              </a:rPr>
              <a:t>change the paradigm </a:t>
            </a:r>
            <a:r>
              <a:rPr lang="en-US" sz="1200" dirty="0">
                <a:solidFill>
                  <a:srgbClr val="000000"/>
                </a:solidFill>
              </a:rPr>
              <a:t>from react to anticipate.” </a:t>
            </a:r>
            <a:r>
              <a:rPr lang="de-DE" sz="1200" i="1" dirty="0">
                <a:solidFill>
                  <a:schemeClr val="bg1">
                    <a:lumMod val="50000"/>
                  </a:schemeClr>
                </a:solidFill>
              </a:rPr>
              <a:t>(Quelle:  http://www.ibm.com/smarterplanet/us/en/overview/ideas/index.html?re=sph</a:t>
            </a:r>
            <a:r>
              <a:rPr lang="de-DE" sz="1200" i="1" dirty="0" smtClean="0">
                <a:solidFill>
                  <a:schemeClr val="bg1">
                    <a:lumMod val="50000"/>
                  </a:schemeClr>
                </a:solidFill>
              </a:rPr>
              <a:t>)</a:t>
            </a:r>
          </a:p>
          <a:p>
            <a:pPr lvl="0" fontAlgn="base">
              <a:spcBef>
                <a:spcPts val="600"/>
              </a:spcBef>
              <a:spcAft>
                <a:spcPct val="0"/>
              </a:spcAft>
            </a:pPr>
            <a:endParaRPr lang="de-DE" sz="1200" dirty="0">
              <a:solidFill>
                <a:srgbClr val="000000"/>
              </a:solidFill>
            </a:endParaRPr>
          </a:p>
          <a:p>
            <a:pPr lvl="0" fontAlgn="base">
              <a:spcAft>
                <a:spcPct val="0"/>
              </a:spcAft>
            </a:pPr>
            <a:r>
              <a:rPr lang="en-US" sz="1200" b="1" dirty="0">
                <a:solidFill>
                  <a:srgbClr val="000000"/>
                </a:solidFill>
              </a:rPr>
              <a:t>Bosch: </a:t>
            </a:r>
            <a:r>
              <a:rPr lang="en-US" sz="1200" dirty="0">
                <a:solidFill>
                  <a:srgbClr val="000000"/>
                </a:solidFill>
              </a:rPr>
              <a:t>“In order to ensure dynamic development of our company and to guarantee </a:t>
            </a:r>
            <a:r>
              <a:rPr lang="en-US" sz="1200" dirty="0" err="1">
                <a:solidFill>
                  <a:srgbClr val="000000"/>
                </a:solidFill>
              </a:rPr>
              <a:t>longterm</a:t>
            </a:r>
            <a:r>
              <a:rPr lang="en-US" sz="1200" dirty="0">
                <a:solidFill>
                  <a:srgbClr val="000000"/>
                </a:solidFill>
              </a:rPr>
              <a:t> corporate success, we participate in shaping the changes in markets and technologies. (…) We act on </a:t>
            </a:r>
            <a:r>
              <a:rPr lang="en-US" sz="1200" b="1" dirty="0">
                <a:solidFill>
                  <a:srgbClr val="002060"/>
                </a:solidFill>
              </a:rPr>
              <a:t>our own initiative, with an entrepreneurial but accountable spirit</a:t>
            </a:r>
            <a:r>
              <a:rPr lang="en-US" sz="1200" dirty="0">
                <a:solidFill>
                  <a:srgbClr val="000000"/>
                </a:solidFill>
              </a:rPr>
              <a:t>, and demonstrate determination in pursuing our goals.” </a:t>
            </a:r>
            <a:endParaRPr lang="en-US" sz="1200" dirty="0" smtClean="0">
              <a:solidFill>
                <a:srgbClr val="000000"/>
              </a:solidFill>
            </a:endParaRPr>
          </a:p>
          <a:p>
            <a:pPr lvl="0" fontAlgn="base">
              <a:spcAft>
                <a:spcPct val="0"/>
              </a:spcAft>
            </a:pPr>
            <a:r>
              <a:rPr lang="de-DE" sz="1200" i="1" dirty="0" smtClean="0">
                <a:solidFill>
                  <a:schemeClr val="bg1">
                    <a:lumMod val="50000"/>
                  </a:schemeClr>
                </a:solidFill>
              </a:rPr>
              <a:t>(Quelle: http</a:t>
            </a:r>
            <a:r>
              <a:rPr lang="de-DE" sz="1200" i="1" dirty="0">
                <a:solidFill>
                  <a:schemeClr val="bg1">
                    <a:lumMod val="50000"/>
                  </a:schemeClr>
                </a:solidFill>
              </a:rPr>
              <a:t>://</a:t>
            </a:r>
            <a:r>
              <a:rPr lang="de-DE" sz="1200" i="1" dirty="0" smtClean="0">
                <a:solidFill>
                  <a:schemeClr val="bg1">
                    <a:lumMod val="50000"/>
                  </a:schemeClr>
                </a:solidFill>
              </a:rPr>
              <a:t>www.bosch.com/en/com/sustainability/corporatemanagement/global_culture/values/values.php)</a:t>
            </a:r>
            <a:endParaRPr lang="de-DE" sz="1200" i="1" dirty="0">
              <a:solidFill>
                <a:schemeClr val="bg1">
                  <a:lumMod val="50000"/>
                </a:schemeClr>
              </a:solidFill>
            </a:endParaRPr>
          </a:p>
        </p:txBody>
      </p:sp>
      <p:sp>
        <p:nvSpPr>
          <p:cNvPr id="7" name="Textfeld 6"/>
          <p:cNvSpPr txBox="1"/>
          <p:nvPr/>
        </p:nvSpPr>
        <p:spPr>
          <a:xfrm>
            <a:off x="7239000" y="727478"/>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8" name="Gerade Verbindung 7"/>
          <p:cNvCxnSpPr/>
          <p:nvPr/>
        </p:nvCxnSpPr>
        <p:spPr bwMode="auto">
          <a:xfrm>
            <a:off x="7325517" y="725886"/>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9" name="Gerade Verbindung 8"/>
          <p:cNvCxnSpPr/>
          <p:nvPr/>
        </p:nvCxnSpPr>
        <p:spPr bwMode="auto">
          <a:xfrm>
            <a:off x="7325517" y="1026876"/>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5" name="Gerade Verbindung 14"/>
          <p:cNvCxnSpPr/>
          <p:nvPr/>
        </p:nvCxnSpPr>
        <p:spPr bwMode="auto">
          <a:xfrm>
            <a:off x="457200" y="1371600"/>
            <a:ext cx="794385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6" name="Gerade Verbindung 15"/>
          <p:cNvCxnSpPr/>
          <p:nvPr/>
        </p:nvCxnSpPr>
        <p:spPr bwMode="auto">
          <a:xfrm>
            <a:off x="472440" y="6301740"/>
            <a:ext cx="794385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7" name="Gerade Verbindung 16"/>
          <p:cNvCxnSpPr/>
          <p:nvPr/>
        </p:nvCxnSpPr>
        <p:spPr bwMode="auto">
          <a:xfrm>
            <a:off x="472440" y="2838450"/>
            <a:ext cx="794385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8" name="Gerade Verbindung 17"/>
          <p:cNvCxnSpPr/>
          <p:nvPr/>
        </p:nvCxnSpPr>
        <p:spPr bwMode="auto">
          <a:xfrm>
            <a:off x="449580" y="4541520"/>
            <a:ext cx="794385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9" name="Gerade Verbindung 18"/>
          <p:cNvCxnSpPr/>
          <p:nvPr/>
        </p:nvCxnSpPr>
        <p:spPr bwMode="auto">
          <a:xfrm>
            <a:off x="449580" y="5238750"/>
            <a:ext cx="794385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20" name="Picture 1"/>
          <p:cNvPicPr>
            <a:picLocks noChangeAspect="1" noChangeArrowheads="1"/>
          </p:cNvPicPr>
          <p:nvPr/>
        </p:nvPicPr>
        <p:blipFill>
          <a:blip r:embed="rId2" cstate="print"/>
          <a:srcRect/>
          <a:stretch>
            <a:fillRect/>
          </a:stretch>
        </p:blipFill>
        <p:spPr bwMode="auto">
          <a:xfrm>
            <a:off x="7728657" y="4377690"/>
            <a:ext cx="685567" cy="308882"/>
          </a:xfrm>
          <a:prstGeom prst="rect">
            <a:avLst/>
          </a:prstGeom>
          <a:noFill/>
          <a:ln w="9525">
            <a:noFill/>
            <a:miter lim="800000"/>
            <a:headEnd/>
            <a:tailEnd/>
          </a:ln>
        </p:spPr>
      </p:pic>
      <p:pic>
        <p:nvPicPr>
          <p:cNvPr id="338945" name="Picture 1"/>
          <p:cNvPicPr>
            <a:picLocks noChangeAspect="1" noChangeArrowheads="1"/>
          </p:cNvPicPr>
          <p:nvPr/>
        </p:nvPicPr>
        <p:blipFill>
          <a:blip r:embed="rId3" cstate="print"/>
          <a:srcRect/>
          <a:stretch>
            <a:fillRect/>
          </a:stretch>
        </p:blipFill>
        <p:spPr bwMode="auto">
          <a:xfrm>
            <a:off x="7559040" y="1240995"/>
            <a:ext cx="910590" cy="254430"/>
          </a:xfrm>
          <a:prstGeom prst="rect">
            <a:avLst/>
          </a:prstGeom>
          <a:noFill/>
          <a:ln w="9525">
            <a:noFill/>
            <a:miter lim="800000"/>
            <a:headEnd/>
            <a:tailEnd/>
          </a:ln>
        </p:spPr>
      </p:pic>
      <p:pic>
        <p:nvPicPr>
          <p:cNvPr id="338946" name="Picture 2"/>
          <p:cNvPicPr>
            <a:picLocks noChangeAspect="1" noChangeArrowheads="1"/>
          </p:cNvPicPr>
          <p:nvPr/>
        </p:nvPicPr>
        <p:blipFill>
          <a:blip r:embed="rId4" cstate="print"/>
          <a:srcRect/>
          <a:stretch>
            <a:fillRect/>
          </a:stretch>
        </p:blipFill>
        <p:spPr bwMode="auto">
          <a:xfrm>
            <a:off x="7571423" y="5127359"/>
            <a:ext cx="818197" cy="212356"/>
          </a:xfrm>
          <a:prstGeom prst="rect">
            <a:avLst/>
          </a:prstGeom>
          <a:noFill/>
          <a:ln w="9525">
            <a:noFill/>
            <a:miter lim="800000"/>
            <a:headEnd/>
            <a:tailEnd/>
          </a:ln>
        </p:spPr>
      </p:pic>
      <p:pic>
        <p:nvPicPr>
          <p:cNvPr id="338947" name="Picture 3"/>
          <p:cNvPicPr>
            <a:picLocks noChangeAspect="1" noChangeArrowheads="1"/>
          </p:cNvPicPr>
          <p:nvPr/>
        </p:nvPicPr>
        <p:blipFill>
          <a:blip r:embed="rId5" cstate="print"/>
          <a:srcRect/>
          <a:stretch>
            <a:fillRect/>
          </a:stretch>
        </p:blipFill>
        <p:spPr bwMode="auto">
          <a:xfrm>
            <a:off x="7810500" y="2571750"/>
            <a:ext cx="619125" cy="445770"/>
          </a:xfrm>
          <a:prstGeom prst="rect">
            <a:avLst/>
          </a:prstGeom>
          <a:noFill/>
          <a:ln w="9525">
            <a:noFill/>
            <a:miter lim="800000"/>
            <a:headEnd/>
            <a:tailEnd/>
          </a:ln>
        </p:spPr>
      </p:pic>
      <p:sp>
        <p:nvSpPr>
          <p:cNvPr id="21" name="Textfeld 20"/>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Verschiedene Unternehmen, die für ihren Unternehmergeist durchaus bekannt sind, haben „unternehmerische Elemente“ in ihren Visionen</a:t>
            </a:r>
            <a:endParaRPr lang="de-DE" sz="1600" b="1" dirty="0">
              <a:solidFill>
                <a:srgbClr val="002060"/>
              </a:solidFill>
            </a:endParaRPr>
          </a:p>
        </p:txBody>
      </p:sp>
      <p:sp>
        <p:nvSpPr>
          <p:cNvPr id="2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74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4" name="Textfeld 23"/>
          <p:cNvSpPr txBox="1"/>
          <p:nvPr/>
        </p:nvSpPr>
        <p:spPr>
          <a:xfrm>
            <a:off x="217170" y="971550"/>
            <a:ext cx="2850460" cy="307777"/>
          </a:xfrm>
          <a:prstGeom prst="rect">
            <a:avLst/>
          </a:prstGeom>
          <a:noFill/>
        </p:spPr>
        <p:txBody>
          <a:bodyPr wrap="none" rtlCol="0">
            <a:spAutoFit/>
          </a:bodyPr>
          <a:lstStyle/>
          <a:p>
            <a:r>
              <a:rPr lang="de-DE" sz="1400" i="1" dirty="0">
                <a:solidFill>
                  <a:schemeClr val="bg1">
                    <a:lumMod val="50000"/>
                  </a:schemeClr>
                </a:solidFill>
              </a:rPr>
              <a:t>3</a:t>
            </a:r>
            <a:r>
              <a:rPr lang="de-DE" sz="1400" i="1" dirty="0" smtClean="0">
                <a:solidFill>
                  <a:schemeClr val="bg1">
                    <a:lumMod val="50000"/>
                  </a:schemeClr>
                </a:solidFill>
              </a:rPr>
              <a:t>.1 Planung – Leitbilder und Ziele</a:t>
            </a:r>
            <a:endParaRPr lang="de-DE" sz="1400" i="1" dirty="0">
              <a:solidFill>
                <a:schemeClr val="bg1">
                  <a:lumMod val="50000"/>
                </a:schemeClr>
              </a:solidFill>
            </a:endParaRPr>
          </a:p>
        </p:txBody>
      </p:sp>
    </p:spTree>
    <p:extLst>
      <p:ext uri="{BB962C8B-B14F-4D97-AF65-F5344CB8AC3E}">
        <p14:creationId xmlns:p14="http://schemas.microsoft.com/office/powerpoint/2010/main" val="2369316077"/>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 name="Objekt 62"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46484"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5" name="Rechteck 44"/>
          <p:cNvSpPr/>
          <p:nvPr/>
        </p:nvSpPr>
        <p:spPr bwMode="auto">
          <a:xfrm>
            <a:off x="582930" y="1783080"/>
            <a:ext cx="2594610" cy="3623310"/>
          </a:xfrm>
          <a:prstGeom prst="rect">
            <a:avLst/>
          </a:prstGeom>
          <a:solidFill>
            <a:schemeClr val="bg1"/>
          </a:solidFill>
          <a:ln w="28575" cap="flat" cmpd="sng" algn="ctr">
            <a:solidFill>
              <a:schemeClr val="accent2">
                <a:lumMod val="20000"/>
                <a:lumOff val="80000"/>
              </a:schemeClr>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9" name="Rechteck 58"/>
          <p:cNvSpPr/>
          <p:nvPr/>
        </p:nvSpPr>
        <p:spPr bwMode="auto">
          <a:xfrm>
            <a:off x="538158" y="5600700"/>
            <a:ext cx="2680207" cy="537210"/>
          </a:xfrm>
          <a:prstGeom prst="rect">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4" name="Rechteck 63"/>
          <p:cNvSpPr/>
          <p:nvPr/>
        </p:nvSpPr>
        <p:spPr bwMode="auto">
          <a:xfrm>
            <a:off x="3242310" y="1973580"/>
            <a:ext cx="2366010" cy="43434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5" name="Rechteck 64"/>
          <p:cNvSpPr/>
          <p:nvPr/>
        </p:nvSpPr>
        <p:spPr bwMode="auto">
          <a:xfrm>
            <a:off x="5775960" y="1973580"/>
            <a:ext cx="2366010" cy="43434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0" name="Rechteck 59"/>
          <p:cNvSpPr/>
          <p:nvPr/>
        </p:nvSpPr>
        <p:spPr bwMode="auto">
          <a:xfrm>
            <a:off x="708660" y="1973580"/>
            <a:ext cx="2366010" cy="434340"/>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 name="Textfeld 11"/>
          <p:cNvSpPr txBox="1"/>
          <p:nvPr/>
        </p:nvSpPr>
        <p:spPr>
          <a:xfrm>
            <a:off x="1970455" y="2975466"/>
            <a:ext cx="83496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Umsatz</a:t>
            </a:r>
            <a:endParaRPr lang="en-US" sz="1200" dirty="0">
              <a:solidFill>
                <a:srgbClr val="000000"/>
              </a:solidFill>
              <a:cs typeface="Arial" panose="020B0604020202020204" pitchFamily="34" charset="0"/>
            </a:endParaRPr>
          </a:p>
        </p:txBody>
      </p:sp>
      <p:sp>
        <p:nvSpPr>
          <p:cNvPr id="13" name="Textfeld 12"/>
          <p:cNvSpPr txBox="1"/>
          <p:nvPr/>
        </p:nvSpPr>
        <p:spPr>
          <a:xfrm>
            <a:off x="1867585" y="4144837"/>
            <a:ext cx="83496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Rendite</a:t>
            </a:r>
            <a:endParaRPr lang="en-US" sz="1200" dirty="0">
              <a:solidFill>
                <a:srgbClr val="000000"/>
              </a:solidFill>
              <a:cs typeface="Arial" panose="020B0604020202020204" pitchFamily="34" charset="0"/>
            </a:endParaRPr>
          </a:p>
        </p:txBody>
      </p:sp>
      <p:sp>
        <p:nvSpPr>
          <p:cNvPr id="21" name="Textfeld 20"/>
          <p:cNvSpPr txBox="1"/>
          <p:nvPr/>
        </p:nvSpPr>
        <p:spPr>
          <a:xfrm>
            <a:off x="3598245" y="3593897"/>
            <a:ext cx="83496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Umsatz</a:t>
            </a:r>
            <a:endParaRPr lang="en-US" sz="1200" dirty="0">
              <a:solidFill>
                <a:srgbClr val="000000"/>
              </a:solidFill>
              <a:cs typeface="Arial" panose="020B0604020202020204" pitchFamily="34" charset="0"/>
            </a:endParaRPr>
          </a:p>
        </p:txBody>
      </p:sp>
      <p:sp>
        <p:nvSpPr>
          <p:cNvPr id="22" name="Textfeld 21"/>
          <p:cNvSpPr txBox="1"/>
          <p:nvPr/>
        </p:nvSpPr>
        <p:spPr>
          <a:xfrm>
            <a:off x="3918285" y="4293426"/>
            <a:ext cx="83496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Rendite</a:t>
            </a:r>
            <a:endParaRPr lang="en-US" sz="1200" dirty="0">
              <a:solidFill>
                <a:srgbClr val="000000"/>
              </a:solidFill>
              <a:cs typeface="Arial" panose="020B0604020202020204" pitchFamily="34" charset="0"/>
            </a:endParaRPr>
          </a:p>
        </p:txBody>
      </p:sp>
      <p:sp>
        <p:nvSpPr>
          <p:cNvPr id="29" name="Textfeld 28"/>
          <p:cNvSpPr txBox="1"/>
          <p:nvPr/>
        </p:nvSpPr>
        <p:spPr>
          <a:xfrm>
            <a:off x="6817659" y="3279576"/>
            <a:ext cx="83496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Umsatz</a:t>
            </a:r>
            <a:endParaRPr lang="en-US" sz="1200" dirty="0">
              <a:solidFill>
                <a:srgbClr val="000000"/>
              </a:solidFill>
              <a:cs typeface="Arial" panose="020B0604020202020204" pitchFamily="34" charset="0"/>
            </a:endParaRPr>
          </a:p>
        </p:txBody>
      </p:sp>
      <p:sp>
        <p:nvSpPr>
          <p:cNvPr id="30" name="Textfeld 29"/>
          <p:cNvSpPr txBox="1"/>
          <p:nvPr/>
        </p:nvSpPr>
        <p:spPr>
          <a:xfrm>
            <a:off x="6832241" y="4341931"/>
            <a:ext cx="834964" cy="276999"/>
          </a:xfrm>
          <a:prstGeom prst="rect">
            <a:avLst/>
          </a:prstGeom>
          <a:noFill/>
        </p:spPr>
        <p:txBody>
          <a:bodyPr wrap="square" rtlCol="0">
            <a:spAutoFit/>
          </a:bodyPr>
          <a:lstStyle/>
          <a:p>
            <a:r>
              <a:rPr lang="de-DE" sz="1200" dirty="0" smtClean="0">
                <a:solidFill>
                  <a:srgbClr val="000000"/>
                </a:solidFill>
                <a:cs typeface="Arial" panose="020B0604020202020204" pitchFamily="34" charset="0"/>
              </a:rPr>
              <a:t>Rendite</a:t>
            </a:r>
            <a:endParaRPr lang="en-US" sz="1200" dirty="0">
              <a:solidFill>
                <a:srgbClr val="000000"/>
              </a:solidFill>
              <a:cs typeface="Arial" panose="020B0604020202020204" pitchFamily="34" charset="0"/>
            </a:endParaRPr>
          </a:p>
        </p:txBody>
      </p:sp>
      <p:cxnSp>
        <p:nvCxnSpPr>
          <p:cNvPr id="33" name="Gerade Verbindung 32"/>
          <p:cNvCxnSpPr/>
          <p:nvPr/>
        </p:nvCxnSpPr>
        <p:spPr bwMode="auto">
          <a:xfrm flipV="1">
            <a:off x="692156" y="2602224"/>
            <a:ext cx="0" cy="214884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4" name="Gerade Verbindung 33"/>
          <p:cNvCxnSpPr/>
          <p:nvPr/>
        </p:nvCxnSpPr>
        <p:spPr bwMode="auto">
          <a:xfrm flipV="1">
            <a:off x="3244856" y="2594604"/>
            <a:ext cx="0" cy="214884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5" name="Gerade Verbindung 34"/>
          <p:cNvCxnSpPr/>
          <p:nvPr/>
        </p:nvCxnSpPr>
        <p:spPr bwMode="auto">
          <a:xfrm flipV="1">
            <a:off x="5782316" y="2594604"/>
            <a:ext cx="0" cy="214884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7" name="Gerade Verbindung 36"/>
          <p:cNvCxnSpPr/>
          <p:nvPr/>
        </p:nvCxnSpPr>
        <p:spPr bwMode="auto">
          <a:xfrm flipV="1">
            <a:off x="875036" y="3230874"/>
            <a:ext cx="1943100" cy="11087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9" name="Gerade Verbindung 38"/>
          <p:cNvCxnSpPr/>
          <p:nvPr/>
        </p:nvCxnSpPr>
        <p:spPr bwMode="auto">
          <a:xfrm>
            <a:off x="863606" y="4419594"/>
            <a:ext cx="2000250" cy="16002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1" name="Gerade Verbindung 40"/>
          <p:cNvCxnSpPr/>
          <p:nvPr/>
        </p:nvCxnSpPr>
        <p:spPr bwMode="auto">
          <a:xfrm flipV="1">
            <a:off x="3538226" y="3688074"/>
            <a:ext cx="1737360" cy="4229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3" name="Gerade Verbindung 42"/>
          <p:cNvCxnSpPr/>
          <p:nvPr/>
        </p:nvCxnSpPr>
        <p:spPr bwMode="auto">
          <a:xfrm flipV="1">
            <a:off x="3564896" y="3931914"/>
            <a:ext cx="1737360" cy="42291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4" name="Gerade Verbindung 43"/>
          <p:cNvCxnSpPr/>
          <p:nvPr/>
        </p:nvCxnSpPr>
        <p:spPr bwMode="auto">
          <a:xfrm flipV="1">
            <a:off x="5988056" y="4053834"/>
            <a:ext cx="2053590" cy="50673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6" name="Gerade Verbindung 45"/>
          <p:cNvCxnSpPr/>
          <p:nvPr/>
        </p:nvCxnSpPr>
        <p:spPr bwMode="auto">
          <a:xfrm>
            <a:off x="6022346" y="3531864"/>
            <a:ext cx="1962150" cy="29337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2" name="Gerade Verbindung 51"/>
          <p:cNvCxnSpPr/>
          <p:nvPr/>
        </p:nvCxnSpPr>
        <p:spPr bwMode="auto">
          <a:xfrm>
            <a:off x="692156" y="4762494"/>
            <a:ext cx="23317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3" name="Gerade Verbindung 52"/>
          <p:cNvCxnSpPr/>
          <p:nvPr/>
        </p:nvCxnSpPr>
        <p:spPr bwMode="auto">
          <a:xfrm>
            <a:off x="3256286" y="4754874"/>
            <a:ext cx="23317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54" name="Gerade Verbindung 53"/>
          <p:cNvCxnSpPr/>
          <p:nvPr/>
        </p:nvCxnSpPr>
        <p:spPr bwMode="auto">
          <a:xfrm>
            <a:off x="5793746" y="4743444"/>
            <a:ext cx="23317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4" name="Textfeld 13"/>
          <p:cNvSpPr txBox="1"/>
          <p:nvPr/>
        </p:nvSpPr>
        <p:spPr>
          <a:xfrm>
            <a:off x="1684402" y="2089705"/>
            <a:ext cx="414526" cy="184666"/>
          </a:xfrm>
          <a:prstGeom prst="rect">
            <a:avLst/>
          </a:prstGeom>
          <a:noFill/>
        </p:spPr>
        <p:txBody>
          <a:bodyPr wrap="square" lIns="0" tIns="0" rIns="0" bIns="0" rtlCol="0">
            <a:noAutofit/>
          </a:bodyPr>
          <a:lstStyle/>
          <a:p>
            <a:r>
              <a:rPr lang="de-DE" sz="1200" b="1" dirty="0" err="1" smtClean="0">
                <a:solidFill>
                  <a:srgbClr val="000000"/>
                </a:solidFill>
                <a:cs typeface="Arial" panose="020B0604020202020204" pitchFamily="34" charset="0"/>
              </a:rPr>
              <a:t>Build</a:t>
            </a:r>
            <a:endParaRPr lang="en-US" sz="1200" b="1" dirty="0">
              <a:solidFill>
                <a:srgbClr val="000000"/>
              </a:solidFill>
              <a:cs typeface="Arial" panose="020B0604020202020204" pitchFamily="34" charset="0"/>
            </a:endParaRPr>
          </a:p>
        </p:txBody>
      </p:sp>
      <p:sp>
        <p:nvSpPr>
          <p:cNvPr id="58" name="Textfeld 57"/>
          <p:cNvSpPr txBox="1"/>
          <p:nvPr/>
        </p:nvSpPr>
        <p:spPr>
          <a:xfrm>
            <a:off x="4218052" y="2089705"/>
            <a:ext cx="414526" cy="184666"/>
          </a:xfrm>
          <a:prstGeom prst="rect">
            <a:avLst/>
          </a:prstGeom>
          <a:noFill/>
        </p:spPr>
        <p:txBody>
          <a:bodyPr wrap="square" lIns="0" tIns="0" rIns="0" bIns="0" rtlCol="0">
            <a:noAutofit/>
          </a:bodyPr>
          <a:lstStyle/>
          <a:p>
            <a:r>
              <a:rPr lang="de-DE" sz="1200" b="1" dirty="0" smtClean="0">
                <a:solidFill>
                  <a:srgbClr val="000000"/>
                </a:solidFill>
                <a:cs typeface="Arial" panose="020B0604020202020204" pitchFamily="34" charset="0"/>
              </a:rPr>
              <a:t>Hold</a:t>
            </a:r>
            <a:endParaRPr lang="en-US" sz="1200" b="1" dirty="0">
              <a:solidFill>
                <a:srgbClr val="000000"/>
              </a:solidFill>
              <a:cs typeface="Arial" panose="020B0604020202020204" pitchFamily="34" charset="0"/>
            </a:endParaRPr>
          </a:p>
        </p:txBody>
      </p:sp>
      <p:sp>
        <p:nvSpPr>
          <p:cNvPr id="61" name="Textfeld 60"/>
          <p:cNvSpPr txBox="1"/>
          <p:nvPr/>
        </p:nvSpPr>
        <p:spPr>
          <a:xfrm>
            <a:off x="6626734" y="2089704"/>
            <a:ext cx="664463" cy="206633"/>
          </a:xfrm>
          <a:prstGeom prst="rect">
            <a:avLst/>
          </a:prstGeom>
          <a:noFill/>
        </p:spPr>
        <p:txBody>
          <a:bodyPr wrap="square" lIns="0" tIns="0" rIns="0" bIns="0" rtlCol="0">
            <a:noAutofit/>
          </a:bodyPr>
          <a:lstStyle/>
          <a:p>
            <a:r>
              <a:rPr lang="de-DE" sz="1200" b="1" dirty="0" err="1" smtClean="0">
                <a:solidFill>
                  <a:srgbClr val="000000"/>
                </a:solidFill>
                <a:cs typeface="Arial" panose="020B0604020202020204" pitchFamily="34" charset="0"/>
              </a:rPr>
              <a:t>Harvest</a:t>
            </a:r>
            <a:endParaRPr lang="en-US" sz="1200" b="1" dirty="0">
              <a:solidFill>
                <a:srgbClr val="000000"/>
              </a:solidFill>
              <a:cs typeface="Arial" panose="020B0604020202020204" pitchFamily="34" charset="0"/>
            </a:endParaRPr>
          </a:p>
        </p:txBody>
      </p:sp>
      <p:sp>
        <p:nvSpPr>
          <p:cNvPr id="36" name="Textfeld 13"/>
          <p:cNvSpPr txBox="1"/>
          <p:nvPr/>
        </p:nvSpPr>
        <p:spPr>
          <a:xfrm>
            <a:off x="2609603" y="4880075"/>
            <a:ext cx="414526" cy="184666"/>
          </a:xfrm>
          <a:prstGeom prst="rect">
            <a:avLst/>
          </a:prstGeom>
          <a:noFill/>
        </p:spPr>
        <p:txBody>
          <a:bodyPr wrap="square" lIns="0" tIns="0" rIns="0" bIns="0" rtlCol="0">
            <a:noAutofit/>
          </a:bodyPr>
          <a:lstStyle/>
          <a:p>
            <a:pPr algn="r"/>
            <a:r>
              <a:rPr lang="de-DE" sz="1200" b="1" dirty="0" smtClean="0">
                <a:solidFill>
                  <a:srgbClr val="000000"/>
                </a:solidFill>
                <a:cs typeface="Arial" panose="020B0604020202020204" pitchFamily="34" charset="0"/>
              </a:rPr>
              <a:t>Zeit</a:t>
            </a:r>
            <a:endParaRPr lang="en-US" sz="1200" b="1" dirty="0">
              <a:solidFill>
                <a:srgbClr val="000000"/>
              </a:solidFill>
              <a:cs typeface="Arial" panose="020B0604020202020204" pitchFamily="34" charset="0"/>
            </a:endParaRPr>
          </a:p>
        </p:txBody>
      </p:sp>
      <p:sp>
        <p:nvSpPr>
          <p:cNvPr id="38" name="Textfeld 13"/>
          <p:cNvSpPr txBox="1"/>
          <p:nvPr/>
        </p:nvSpPr>
        <p:spPr>
          <a:xfrm>
            <a:off x="5173480" y="4880075"/>
            <a:ext cx="414526" cy="184666"/>
          </a:xfrm>
          <a:prstGeom prst="rect">
            <a:avLst/>
          </a:prstGeom>
          <a:noFill/>
        </p:spPr>
        <p:txBody>
          <a:bodyPr wrap="square" lIns="0" tIns="0" rIns="0" bIns="0" rtlCol="0">
            <a:noAutofit/>
          </a:bodyPr>
          <a:lstStyle/>
          <a:p>
            <a:pPr algn="r"/>
            <a:r>
              <a:rPr lang="de-DE" sz="1200" b="1" dirty="0" smtClean="0">
                <a:solidFill>
                  <a:srgbClr val="000000"/>
                </a:solidFill>
                <a:cs typeface="Arial" panose="020B0604020202020204" pitchFamily="34" charset="0"/>
              </a:rPr>
              <a:t>Zeit</a:t>
            </a:r>
            <a:endParaRPr lang="en-US" sz="1200" b="1" dirty="0">
              <a:solidFill>
                <a:srgbClr val="000000"/>
              </a:solidFill>
              <a:cs typeface="Arial" panose="020B0604020202020204" pitchFamily="34" charset="0"/>
            </a:endParaRPr>
          </a:p>
        </p:txBody>
      </p:sp>
      <p:sp>
        <p:nvSpPr>
          <p:cNvPr id="40" name="Textfeld 13"/>
          <p:cNvSpPr txBox="1"/>
          <p:nvPr/>
        </p:nvSpPr>
        <p:spPr>
          <a:xfrm>
            <a:off x="7710940" y="4880075"/>
            <a:ext cx="414526" cy="184666"/>
          </a:xfrm>
          <a:prstGeom prst="rect">
            <a:avLst/>
          </a:prstGeom>
          <a:noFill/>
        </p:spPr>
        <p:txBody>
          <a:bodyPr wrap="square" lIns="0" tIns="0" rIns="0" bIns="0" rtlCol="0">
            <a:noAutofit/>
          </a:bodyPr>
          <a:lstStyle/>
          <a:p>
            <a:pPr algn="r"/>
            <a:r>
              <a:rPr lang="de-DE" sz="1200" b="1" dirty="0" smtClean="0">
                <a:solidFill>
                  <a:srgbClr val="000000"/>
                </a:solidFill>
                <a:cs typeface="Arial" panose="020B0604020202020204" pitchFamily="34" charset="0"/>
              </a:rPr>
              <a:t>Zeit</a:t>
            </a:r>
            <a:endParaRPr lang="en-US" sz="1200" b="1" dirty="0">
              <a:solidFill>
                <a:srgbClr val="000000"/>
              </a:solidFill>
              <a:cs typeface="Arial" panose="020B0604020202020204" pitchFamily="34" charset="0"/>
            </a:endParaRPr>
          </a:p>
        </p:txBody>
      </p:sp>
      <p:sp>
        <p:nvSpPr>
          <p:cNvPr id="48" name="Textfeld 13"/>
          <p:cNvSpPr txBox="1"/>
          <p:nvPr/>
        </p:nvSpPr>
        <p:spPr>
          <a:xfrm>
            <a:off x="768356" y="2606775"/>
            <a:ext cx="654496" cy="184666"/>
          </a:xfrm>
          <a:prstGeom prst="rect">
            <a:avLst/>
          </a:prstGeom>
          <a:noFill/>
        </p:spPr>
        <p:txBody>
          <a:bodyPr wrap="square" lIns="0" tIns="0" rIns="0" bIns="0" rtlCol="0">
            <a:noAutofit/>
          </a:bodyPr>
          <a:lstStyle/>
          <a:p>
            <a:r>
              <a:rPr lang="de-DE" sz="1200" b="1" dirty="0" smtClean="0">
                <a:solidFill>
                  <a:srgbClr val="000000"/>
                </a:solidFill>
                <a:cs typeface="Arial" panose="020B0604020202020204" pitchFamily="34" charset="0"/>
              </a:rPr>
              <a:t>Umsatz/ Rendite</a:t>
            </a:r>
            <a:endParaRPr lang="en-US" sz="1200" b="1" dirty="0">
              <a:solidFill>
                <a:srgbClr val="000000"/>
              </a:solidFill>
              <a:cs typeface="Arial" panose="020B0604020202020204" pitchFamily="34" charset="0"/>
            </a:endParaRPr>
          </a:p>
        </p:txBody>
      </p:sp>
      <p:sp>
        <p:nvSpPr>
          <p:cNvPr id="49" name="Textfeld 13"/>
          <p:cNvSpPr txBox="1"/>
          <p:nvPr/>
        </p:nvSpPr>
        <p:spPr>
          <a:xfrm>
            <a:off x="3361231" y="2606775"/>
            <a:ext cx="654496" cy="184666"/>
          </a:xfrm>
          <a:prstGeom prst="rect">
            <a:avLst/>
          </a:prstGeom>
          <a:noFill/>
        </p:spPr>
        <p:txBody>
          <a:bodyPr wrap="square" lIns="0" tIns="0" rIns="0" bIns="0" rtlCol="0">
            <a:noAutofit/>
          </a:bodyPr>
          <a:lstStyle/>
          <a:p>
            <a:r>
              <a:rPr lang="de-DE" sz="1200" b="1" dirty="0" smtClean="0">
                <a:solidFill>
                  <a:srgbClr val="000000"/>
                </a:solidFill>
                <a:cs typeface="Arial" panose="020B0604020202020204" pitchFamily="34" charset="0"/>
              </a:rPr>
              <a:t>Umsatz/ Rendite</a:t>
            </a:r>
            <a:endParaRPr lang="en-US" sz="1200" b="1" dirty="0">
              <a:solidFill>
                <a:srgbClr val="000000"/>
              </a:solidFill>
              <a:cs typeface="Arial" panose="020B0604020202020204" pitchFamily="34" charset="0"/>
            </a:endParaRPr>
          </a:p>
        </p:txBody>
      </p:sp>
      <p:sp>
        <p:nvSpPr>
          <p:cNvPr id="50" name="Textfeld 13"/>
          <p:cNvSpPr txBox="1"/>
          <p:nvPr/>
        </p:nvSpPr>
        <p:spPr>
          <a:xfrm>
            <a:off x="5867043" y="2606775"/>
            <a:ext cx="654496" cy="184666"/>
          </a:xfrm>
          <a:prstGeom prst="rect">
            <a:avLst/>
          </a:prstGeom>
          <a:noFill/>
        </p:spPr>
        <p:txBody>
          <a:bodyPr wrap="square" lIns="0" tIns="0" rIns="0" bIns="0" rtlCol="0">
            <a:noAutofit/>
          </a:bodyPr>
          <a:lstStyle/>
          <a:p>
            <a:r>
              <a:rPr lang="de-DE" sz="1200" b="1" dirty="0" smtClean="0">
                <a:solidFill>
                  <a:srgbClr val="000000"/>
                </a:solidFill>
                <a:cs typeface="Arial" panose="020B0604020202020204" pitchFamily="34" charset="0"/>
              </a:rPr>
              <a:t>Umsatz/ Rendite</a:t>
            </a:r>
            <a:endParaRPr lang="en-US" sz="1200" b="1" dirty="0">
              <a:solidFill>
                <a:srgbClr val="000000"/>
              </a:solidFill>
              <a:cs typeface="Arial" panose="020B0604020202020204" pitchFamily="34" charset="0"/>
            </a:endParaRPr>
          </a:p>
        </p:txBody>
      </p:sp>
      <p:sp>
        <p:nvSpPr>
          <p:cNvPr id="51" name="Rectangle 1"/>
          <p:cNvSpPr>
            <a:spLocks noChangeArrowheads="1"/>
          </p:cNvSpPr>
          <p:nvPr/>
        </p:nvSpPr>
        <p:spPr bwMode="auto">
          <a:xfrm>
            <a:off x="369887" y="6373507"/>
            <a:ext cx="4383362" cy="2539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Eigene Darstellung </a:t>
            </a:r>
            <a:r>
              <a:rPr lang="de-DE" sz="1050" dirty="0">
                <a:solidFill>
                  <a:schemeClr val="bg1">
                    <a:lumMod val="50000"/>
                  </a:schemeClr>
                </a:solidFill>
              </a:rPr>
              <a:t>nach </a:t>
            </a:r>
            <a:r>
              <a:rPr lang="de-DE" sz="1050" dirty="0" smtClean="0">
                <a:solidFill>
                  <a:schemeClr val="bg1">
                    <a:lumMod val="50000"/>
                  </a:schemeClr>
                </a:solidFill>
              </a:rPr>
              <a:t> Gupta/</a:t>
            </a:r>
            <a:r>
              <a:rPr lang="de-DE" sz="1050" dirty="0" err="1" smtClean="0">
                <a:solidFill>
                  <a:schemeClr val="bg1">
                    <a:lumMod val="50000"/>
                  </a:schemeClr>
                </a:solidFill>
              </a:rPr>
              <a:t>Govindarajan</a:t>
            </a:r>
            <a:r>
              <a:rPr lang="de-DE" sz="1050" dirty="0" smtClean="0">
                <a:solidFill>
                  <a:schemeClr val="bg1">
                    <a:lumMod val="50000"/>
                  </a:schemeClr>
                </a:solidFill>
              </a:rPr>
              <a:t> </a:t>
            </a:r>
            <a:r>
              <a:rPr lang="de-DE" sz="1050" dirty="0">
                <a:solidFill>
                  <a:schemeClr val="bg1">
                    <a:lumMod val="50000"/>
                  </a:schemeClr>
                </a:solidFill>
              </a:rPr>
              <a:t>(1984</a:t>
            </a:r>
            <a:r>
              <a:rPr lang="de-DE" sz="1050" dirty="0" smtClean="0">
                <a:solidFill>
                  <a:schemeClr val="bg1">
                    <a:lumMod val="50000"/>
                  </a:schemeClr>
                </a:solidFill>
              </a:rPr>
              <a:t>)</a:t>
            </a:r>
            <a:endParaRPr lang="de-DE" sz="1050" dirty="0">
              <a:solidFill>
                <a:schemeClr val="bg1">
                  <a:lumMod val="50000"/>
                </a:schemeClr>
              </a:solidFill>
            </a:endParaRPr>
          </a:p>
        </p:txBody>
      </p:sp>
      <p:sp>
        <p:nvSpPr>
          <p:cNvPr id="55" name="Textfeld 5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In Bezug auf die grundsätzliche Zielsetzung eines Unternehmens kann zwischen einem </a:t>
            </a:r>
            <a:r>
              <a:rPr lang="de-DE" sz="1600" b="1" dirty="0" err="1" smtClean="0">
                <a:solidFill>
                  <a:srgbClr val="002060"/>
                </a:solidFill>
              </a:rPr>
              <a:t>Build</a:t>
            </a:r>
            <a:r>
              <a:rPr lang="de-DE" sz="1600" b="1" dirty="0" smtClean="0">
                <a:solidFill>
                  <a:srgbClr val="002060"/>
                </a:solidFill>
              </a:rPr>
              <a:t>-, Hold- und </a:t>
            </a:r>
            <a:r>
              <a:rPr lang="de-DE" sz="1600" b="1" dirty="0" err="1" smtClean="0">
                <a:solidFill>
                  <a:srgbClr val="002060"/>
                </a:solidFill>
              </a:rPr>
              <a:t>Harvest</a:t>
            </a:r>
            <a:r>
              <a:rPr lang="de-DE" sz="1600" b="1" dirty="0" smtClean="0">
                <a:solidFill>
                  <a:srgbClr val="002060"/>
                </a:solidFill>
              </a:rPr>
              <a:t>-Ansatz unterschieden werden</a:t>
            </a:r>
            <a:endParaRPr lang="de-DE" sz="1600" b="1" dirty="0">
              <a:solidFill>
                <a:srgbClr val="002060"/>
              </a:solidFill>
            </a:endParaRPr>
          </a:p>
        </p:txBody>
      </p:sp>
      <p:sp>
        <p:nvSpPr>
          <p:cNvPr id="56" name="Textfeld 55"/>
          <p:cNvSpPr txBox="1"/>
          <p:nvPr/>
        </p:nvSpPr>
        <p:spPr>
          <a:xfrm>
            <a:off x="557596" y="5637627"/>
            <a:ext cx="2768534" cy="461665"/>
          </a:xfrm>
          <a:prstGeom prst="rect">
            <a:avLst/>
          </a:prstGeom>
          <a:noFill/>
        </p:spPr>
        <p:txBody>
          <a:bodyPr wrap="square" rtlCol="0">
            <a:spAutoFit/>
          </a:bodyPr>
          <a:lstStyle/>
          <a:p>
            <a:r>
              <a:rPr lang="de-DE" sz="1200" dirty="0" smtClean="0"/>
              <a:t>Erfolgreiche unternehmerische Unter-nehmen verfolgen </a:t>
            </a:r>
            <a:r>
              <a:rPr lang="de-DE" sz="1200" dirty="0" err="1" smtClean="0"/>
              <a:t>Build</a:t>
            </a:r>
            <a:r>
              <a:rPr lang="de-DE" sz="1200" dirty="0" smtClean="0"/>
              <a:t>-Strategie</a:t>
            </a:r>
          </a:p>
        </p:txBody>
      </p:sp>
      <p:sp>
        <p:nvSpPr>
          <p:cNvPr id="67" name="Ellipse 66"/>
          <p:cNvSpPr/>
          <p:nvPr/>
        </p:nvSpPr>
        <p:spPr bwMode="auto">
          <a:xfrm>
            <a:off x="1805940" y="5372100"/>
            <a:ext cx="119063" cy="90488"/>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68" name="Gerade Verbindung 67"/>
          <p:cNvCxnSpPr/>
          <p:nvPr/>
        </p:nvCxnSpPr>
        <p:spPr bwMode="auto">
          <a:xfrm flipV="1">
            <a:off x="1861854" y="5429250"/>
            <a:ext cx="1236" cy="174088"/>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75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47" name="Textfeld 46"/>
          <p:cNvSpPr txBox="1"/>
          <p:nvPr/>
        </p:nvSpPr>
        <p:spPr>
          <a:xfrm>
            <a:off x="217170" y="971550"/>
            <a:ext cx="2850460" cy="307777"/>
          </a:xfrm>
          <a:prstGeom prst="rect">
            <a:avLst/>
          </a:prstGeom>
          <a:noFill/>
        </p:spPr>
        <p:txBody>
          <a:bodyPr wrap="none" rtlCol="0">
            <a:spAutoFit/>
          </a:bodyPr>
          <a:lstStyle/>
          <a:p>
            <a:r>
              <a:rPr lang="de-DE" sz="1400" i="1" dirty="0">
                <a:solidFill>
                  <a:schemeClr val="bg1">
                    <a:lumMod val="50000"/>
                  </a:schemeClr>
                </a:solidFill>
              </a:rPr>
              <a:t>3</a:t>
            </a:r>
            <a:r>
              <a:rPr lang="de-DE" sz="1400" i="1" dirty="0" smtClean="0">
                <a:solidFill>
                  <a:schemeClr val="bg1">
                    <a:lumMod val="50000"/>
                  </a:schemeClr>
                </a:solidFill>
              </a:rPr>
              <a:t>.1 Planung – Leitbilder und Ziele</a:t>
            </a:r>
            <a:endParaRPr lang="de-DE" sz="1400" i="1" dirty="0">
              <a:solidFill>
                <a:schemeClr val="bg1">
                  <a:lumMod val="50000"/>
                </a:schemeClr>
              </a:solidFill>
            </a:endParaRPr>
          </a:p>
        </p:txBody>
      </p:sp>
    </p:spTree>
    <p:extLst>
      <p:ext uri="{BB962C8B-B14F-4D97-AF65-F5344CB8AC3E}">
        <p14:creationId xmlns:p14="http://schemas.microsoft.com/office/powerpoint/2010/main" val="3348735324"/>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Objekt 3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38292" name="think-cell Folie" r:id="rId5" imgW="270" imgH="270" progId="TCLayout.ActiveDocument.1">
                  <p:embed/>
                </p:oleObj>
              </mc:Choice>
              <mc:Fallback>
                <p:oleObj name="think-cell Folie" r:id="rId5" imgW="270" imgH="270" progId="TCLayout.ActiveDocument.1">
                  <p:embed/>
                  <p:pic>
                    <p:nvPicPr>
                      <p:cNvPr id="0" name="Picture 3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Rectangle 1"/>
          <p:cNvSpPr>
            <a:spLocks noChangeArrowheads="1"/>
          </p:cNvSpPr>
          <p:nvPr/>
        </p:nvSpPr>
        <p:spPr bwMode="auto">
          <a:xfrm>
            <a:off x="369887" y="6337352"/>
            <a:ext cx="3159839"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err="1" smtClean="0">
                <a:solidFill>
                  <a:schemeClr val="bg1">
                    <a:lumMod val="50000"/>
                  </a:schemeClr>
                </a:solidFill>
              </a:rPr>
              <a:t>Kuczmarski</a:t>
            </a:r>
            <a:r>
              <a:rPr lang="de-DE" sz="1050" dirty="0" smtClean="0">
                <a:solidFill>
                  <a:schemeClr val="bg1">
                    <a:lumMod val="50000"/>
                  </a:schemeClr>
                </a:solidFill>
              </a:rPr>
              <a:t> </a:t>
            </a:r>
            <a:r>
              <a:rPr lang="de-DE" sz="1050" dirty="0">
                <a:solidFill>
                  <a:schemeClr val="bg1">
                    <a:lumMod val="50000"/>
                  </a:schemeClr>
                </a:solidFill>
              </a:rPr>
              <a:t>(</a:t>
            </a:r>
            <a:r>
              <a:rPr lang="de-DE" sz="1050" dirty="0" smtClean="0">
                <a:solidFill>
                  <a:schemeClr val="bg1">
                    <a:lumMod val="50000"/>
                  </a:schemeClr>
                </a:solidFill>
              </a:rPr>
              <a:t>2000); </a:t>
            </a:r>
            <a:r>
              <a:rPr lang="de-DE" sz="1050" dirty="0" err="1" smtClean="0">
                <a:solidFill>
                  <a:schemeClr val="bg1">
                    <a:lumMod val="50000"/>
                  </a:schemeClr>
                </a:solidFill>
              </a:rPr>
              <a:t>Kuratko</a:t>
            </a:r>
            <a:r>
              <a:rPr lang="de-DE" sz="1050" dirty="0" smtClean="0">
                <a:solidFill>
                  <a:schemeClr val="bg1">
                    <a:lumMod val="50000"/>
                  </a:schemeClr>
                </a:solidFill>
              </a:rPr>
              <a:t> </a:t>
            </a:r>
            <a:r>
              <a:rPr lang="de-DE" sz="1050" dirty="0">
                <a:solidFill>
                  <a:schemeClr val="bg1">
                    <a:lumMod val="50000"/>
                  </a:schemeClr>
                </a:solidFill>
              </a:rPr>
              <a:t>et al. (2011</a:t>
            </a:r>
            <a:r>
              <a:rPr lang="de-DE" sz="1050" dirty="0" smtClean="0">
                <a:solidFill>
                  <a:schemeClr val="bg1">
                    <a:lumMod val="50000"/>
                  </a:schemeClr>
                </a:solidFill>
              </a:rPr>
              <a:t>)</a:t>
            </a:r>
            <a:endParaRPr lang="de-DE" sz="1050" dirty="0">
              <a:solidFill>
                <a:schemeClr val="bg1">
                  <a:lumMod val="50000"/>
                </a:schemeClr>
              </a:solidFill>
            </a:endParaRPr>
          </a:p>
        </p:txBody>
      </p:sp>
      <p:sp>
        <p:nvSpPr>
          <p:cNvPr id="2" name="Textfeld 1"/>
          <p:cNvSpPr txBox="1"/>
          <p:nvPr/>
        </p:nvSpPr>
        <p:spPr>
          <a:xfrm>
            <a:off x="520624" y="2097268"/>
            <a:ext cx="2045879" cy="396000"/>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(3-Jahre-) Überlebensrate</a:t>
            </a:r>
          </a:p>
        </p:txBody>
      </p:sp>
      <p:sp>
        <p:nvSpPr>
          <p:cNvPr id="3" name="Textfeld 2"/>
          <p:cNvSpPr txBox="1"/>
          <p:nvPr/>
        </p:nvSpPr>
        <p:spPr>
          <a:xfrm>
            <a:off x="520624" y="2539417"/>
            <a:ext cx="2045879" cy="396000"/>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(3-Jahre-</a:t>
            </a:r>
            <a:r>
              <a:rPr lang="de-DE" sz="1200" b="1" dirty="0">
                <a:latin typeface="Arial" panose="020B0604020202020204" pitchFamily="34" charset="0"/>
                <a:cs typeface="Arial" panose="020B0604020202020204" pitchFamily="34" charset="0"/>
              </a:rPr>
              <a:t>) Erfolgsrate</a:t>
            </a:r>
          </a:p>
        </p:txBody>
      </p:sp>
      <p:sp>
        <p:nvSpPr>
          <p:cNvPr id="4" name="Textfeld 3"/>
          <p:cNvSpPr txBox="1"/>
          <p:nvPr/>
        </p:nvSpPr>
        <p:spPr>
          <a:xfrm>
            <a:off x="520624" y="2994360"/>
            <a:ext cx="2045879" cy="396000"/>
          </a:xfrm>
          <a:prstGeom prst="rect">
            <a:avLst/>
          </a:prstGeom>
          <a:solidFill>
            <a:schemeClr val="accent2">
              <a:lumMod val="20000"/>
              <a:lumOff val="80000"/>
            </a:schemeClr>
          </a:solidFill>
        </p:spPr>
        <p:txBody>
          <a:bodyPr wrap="square" rtlCol="0">
            <a:noAutofit/>
          </a:bodyPr>
          <a:lstStyle/>
          <a:p>
            <a:r>
              <a:rPr lang="de-DE" sz="1200" b="1" dirty="0" err="1">
                <a:latin typeface="Arial" panose="020B0604020202020204" pitchFamily="34" charset="0"/>
                <a:cs typeface="Arial" panose="020B0604020202020204" pitchFamily="34" charset="0"/>
              </a:rPr>
              <a:t>FuE</a:t>
            </a:r>
            <a:r>
              <a:rPr lang="de-DE" sz="1200" b="1" dirty="0">
                <a:latin typeface="Arial" panose="020B0604020202020204" pitchFamily="34" charset="0"/>
                <a:cs typeface="Arial" panose="020B0604020202020204" pitchFamily="34" charset="0"/>
              </a:rPr>
              <a:t>-Betonungs-Ratio</a:t>
            </a:r>
          </a:p>
        </p:txBody>
      </p:sp>
      <p:sp>
        <p:nvSpPr>
          <p:cNvPr id="6" name="Textfeld 5"/>
          <p:cNvSpPr txBox="1"/>
          <p:nvPr/>
        </p:nvSpPr>
        <p:spPr>
          <a:xfrm>
            <a:off x="520624" y="1712725"/>
            <a:ext cx="1625611"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Kennzahl</a:t>
            </a:r>
            <a:endParaRPr lang="de-DE" sz="1200" b="1" dirty="0">
              <a:latin typeface="Arial" panose="020B0604020202020204" pitchFamily="34" charset="0"/>
              <a:cs typeface="Arial" panose="020B0604020202020204" pitchFamily="34" charset="0"/>
            </a:endParaRPr>
          </a:p>
        </p:txBody>
      </p:sp>
      <p:sp>
        <p:nvSpPr>
          <p:cNvPr id="8" name="Textfeld 7"/>
          <p:cNvSpPr txBox="1"/>
          <p:nvPr/>
        </p:nvSpPr>
        <p:spPr>
          <a:xfrm>
            <a:off x="2922863" y="1712724"/>
            <a:ext cx="1512168"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Definition</a:t>
            </a:r>
          </a:p>
        </p:txBody>
      </p:sp>
      <p:sp>
        <p:nvSpPr>
          <p:cNvPr id="10" name="Textfeld 9"/>
          <p:cNvSpPr txBox="1"/>
          <p:nvPr/>
        </p:nvSpPr>
        <p:spPr>
          <a:xfrm>
            <a:off x="2922863" y="2062141"/>
            <a:ext cx="5605112"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Anzahl gestarteter/kommerzialisierter Produkte, die noch auf dem Markt sind / Gesamtzahl gestarteter/kommerzialisierter Produkte</a:t>
            </a:r>
          </a:p>
          <a:p>
            <a:endParaRPr lang="de-DE" sz="1200" dirty="0">
              <a:latin typeface="Arial" panose="020B0604020202020204" pitchFamily="34" charset="0"/>
              <a:cs typeface="Arial" panose="020B0604020202020204" pitchFamily="34" charset="0"/>
            </a:endParaRPr>
          </a:p>
        </p:txBody>
      </p:sp>
      <p:sp>
        <p:nvSpPr>
          <p:cNvPr id="11" name="Textfeld 10"/>
          <p:cNvSpPr txBox="1"/>
          <p:nvPr/>
        </p:nvSpPr>
        <p:spPr>
          <a:xfrm>
            <a:off x="2922863" y="2539417"/>
            <a:ext cx="6061117" cy="461665"/>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Anzahl gestarteter/kommerzialisierter Produkte, die ihre Umsatzerwartungen übertroffen haben / Gesamtzahl gestarteter/kommerzialisierter Produkte</a:t>
            </a:r>
          </a:p>
        </p:txBody>
      </p:sp>
      <p:sp>
        <p:nvSpPr>
          <p:cNvPr id="12" name="Textfeld 11"/>
          <p:cNvSpPr txBox="1"/>
          <p:nvPr/>
        </p:nvSpPr>
        <p:spPr>
          <a:xfrm>
            <a:off x="2922864" y="2973570"/>
            <a:ext cx="5593681" cy="461665"/>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Kumulierte </a:t>
            </a:r>
            <a:r>
              <a:rPr lang="de-DE" sz="1200" dirty="0" err="1">
                <a:latin typeface="Arial" panose="020B0604020202020204" pitchFamily="34" charset="0"/>
                <a:cs typeface="Arial" panose="020B0604020202020204" pitchFamily="34" charset="0"/>
              </a:rPr>
              <a:t>FuE</a:t>
            </a:r>
            <a:r>
              <a:rPr lang="de-DE" sz="1200" dirty="0">
                <a:latin typeface="Arial" panose="020B0604020202020204" pitchFamily="34" charset="0"/>
                <a:cs typeface="Arial" panose="020B0604020202020204" pitchFamily="34" charset="0"/>
              </a:rPr>
              <a:t>-Ausgaben, die auf völlig neue Gelegenheiten allokiert wurden / kumulierte Gesamt-</a:t>
            </a:r>
            <a:r>
              <a:rPr lang="de-DE" sz="1200" dirty="0" err="1">
                <a:latin typeface="Arial" panose="020B0604020202020204" pitchFamily="34" charset="0"/>
                <a:cs typeface="Arial" panose="020B0604020202020204" pitchFamily="34" charset="0"/>
              </a:rPr>
              <a:t>FuE</a:t>
            </a:r>
            <a:r>
              <a:rPr lang="de-DE" sz="1200" dirty="0">
                <a:latin typeface="Arial" panose="020B0604020202020204" pitchFamily="34" charset="0"/>
                <a:cs typeface="Arial" panose="020B0604020202020204" pitchFamily="34" charset="0"/>
              </a:rPr>
              <a:t>-Ausgaben</a:t>
            </a:r>
          </a:p>
        </p:txBody>
      </p:sp>
      <p:cxnSp>
        <p:nvCxnSpPr>
          <p:cNvPr id="26" name="Gerade Verbindung 25"/>
          <p:cNvCxnSpPr/>
          <p:nvPr/>
        </p:nvCxnSpPr>
        <p:spPr bwMode="auto">
          <a:xfrm>
            <a:off x="520624" y="1685292"/>
            <a:ext cx="7981285" cy="18"/>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9" name="Gerade Verbindung 28"/>
          <p:cNvCxnSpPr/>
          <p:nvPr/>
        </p:nvCxnSpPr>
        <p:spPr bwMode="auto">
          <a:xfrm>
            <a:off x="520624" y="2023639"/>
            <a:ext cx="7981285"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0" name="Textfeld 29"/>
          <p:cNvSpPr txBox="1"/>
          <p:nvPr/>
        </p:nvSpPr>
        <p:spPr>
          <a:xfrm>
            <a:off x="520624" y="3440655"/>
            <a:ext cx="2043835" cy="276999"/>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Innovation-Umsatz-Ratio</a:t>
            </a:r>
          </a:p>
        </p:txBody>
      </p:sp>
      <p:sp>
        <p:nvSpPr>
          <p:cNvPr id="22" name="Textfeld 21"/>
          <p:cNvSpPr txBox="1"/>
          <p:nvPr/>
        </p:nvSpPr>
        <p:spPr>
          <a:xfrm>
            <a:off x="520624" y="3777030"/>
            <a:ext cx="2075181" cy="1116000"/>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Innovations-Portfolio-Mix</a:t>
            </a:r>
          </a:p>
        </p:txBody>
      </p:sp>
      <p:sp>
        <p:nvSpPr>
          <p:cNvPr id="23" name="Textfeld 22"/>
          <p:cNvSpPr txBox="1"/>
          <p:nvPr/>
        </p:nvSpPr>
        <p:spPr>
          <a:xfrm>
            <a:off x="520624" y="4949462"/>
            <a:ext cx="2075182" cy="396000"/>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Innovations-Pipeline</a:t>
            </a:r>
          </a:p>
        </p:txBody>
      </p:sp>
      <p:sp>
        <p:nvSpPr>
          <p:cNvPr id="24" name="Textfeld 23"/>
          <p:cNvSpPr txBox="1"/>
          <p:nvPr/>
        </p:nvSpPr>
        <p:spPr>
          <a:xfrm>
            <a:off x="520624" y="5411112"/>
            <a:ext cx="2075181" cy="461665"/>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Innovationsumsatz pro Mitarbeiter</a:t>
            </a:r>
          </a:p>
        </p:txBody>
      </p:sp>
      <p:sp>
        <p:nvSpPr>
          <p:cNvPr id="25" name="Textfeld 24"/>
          <p:cNvSpPr txBox="1"/>
          <p:nvPr/>
        </p:nvSpPr>
        <p:spPr>
          <a:xfrm>
            <a:off x="2922863" y="3774428"/>
            <a:ext cx="4653125" cy="1169551"/>
          </a:xfrm>
          <a:prstGeom prst="rect">
            <a:avLst/>
          </a:prstGeom>
          <a:noFill/>
        </p:spPr>
        <p:txBody>
          <a:bodyPr wrap="square" rtlCol="0">
            <a:spAutoFit/>
          </a:bodyPr>
          <a:lstStyle/>
          <a:p>
            <a:pPr marL="263525" lvl="0" indent="-263525">
              <a:lnSpc>
                <a:spcPts val="1300"/>
              </a:lnSpc>
              <a:spcAft>
                <a:spcPts val="600"/>
              </a:spcAft>
              <a:buFont typeface="Symbol" pitchFamily="18" charset="2"/>
              <a:buChar char="-"/>
            </a:pPr>
            <a:r>
              <a:rPr lang="de-DE" sz="1200" dirty="0">
                <a:solidFill>
                  <a:srgbClr val="000000"/>
                </a:solidFill>
                <a:ea typeface="Calibri"/>
                <a:cs typeface="Times New Roman"/>
              </a:rPr>
              <a:t>Anteil neuer Produkte entlang der folgenden Kategorien:</a:t>
            </a:r>
          </a:p>
          <a:p>
            <a:pPr marL="536575" lvl="0" indent="-273050">
              <a:lnSpc>
                <a:spcPts val="1300"/>
              </a:lnSpc>
              <a:buFont typeface="Arial" pitchFamily="34" charset="0"/>
              <a:buChar char="•"/>
              <a:tabLst>
                <a:tab pos="234315" algn="l"/>
              </a:tabLst>
            </a:pPr>
            <a:r>
              <a:rPr lang="en-US" sz="1200" dirty="0">
                <a:solidFill>
                  <a:srgbClr val="000000"/>
                </a:solidFill>
                <a:ea typeface="Calibri"/>
                <a:cs typeface="Times New Roman"/>
              </a:rPr>
              <a:t>„New-to-the-world/country”</a:t>
            </a:r>
            <a:endParaRPr lang="de-DE" sz="1200" dirty="0">
              <a:solidFill>
                <a:srgbClr val="000000"/>
              </a:solidFill>
              <a:ea typeface="Calibri"/>
              <a:cs typeface="Times New Roman"/>
            </a:endParaRPr>
          </a:p>
          <a:p>
            <a:pPr marL="536575" lvl="0" indent="-273050">
              <a:lnSpc>
                <a:spcPts val="1300"/>
              </a:lnSpc>
              <a:buFont typeface="Arial" pitchFamily="34" charset="0"/>
              <a:buChar char="•"/>
              <a:tabLst>
                <a:tab pos="234315" algn="l"/>
              </a:tabLst>
            </a:pPr>
            <a:r>
              <a:rPr lang="en-US" sz="1200" dirty="0">
                <a:solidFill>
                  <a:srgbClr val="000000"/>
                </a:solidFill>
                <a:ea typeface="Calibri"/>
                <a:cs typeface="Times New Roman"/>
              </a:rPr>
              <a:t> </a:t>
            </a:r>
            <a:r>
              <a:rPr lang="de-DE" sz="1200" dirty="0">
                <a:solidFill>
                  <a:srgbClr val="000000"/>
                </a:solidFill>
                <a:ea typeface="Calibri"/>
                <a:cs typeface="Times New Roman"/>
              </a:rPr>
              <a:t>Linien-Erweiterung</a:t>
            </a:r>
          </a:p>
          <a:p>
            <a:pPr marL="536575" lvl="0" indent="-273050">
              <a:lnSpc>
                <a:spcPts val="1300"/>
              </a:lnSpc>
              <a:buFont typeface="Arial" pitchFamily="34" charset="0"/>
              <a:buChar char="•"/>
              <a:tabLst>
                <a:tab pos="234315" algn="l"/>
              </a:tabLst>
            </a:pPr>
            <a:r>
              <a:rPr lang="de-DE" sz="1200" dirty="0">
                <a:solidFill>
                  <a:srgbClr val="000000"/>
                </a:solidFill>
                <a:ea typeface="Calibri"/>
                <a:cs typeface="Times New Roman"/>
              </a:rPr>
              <a:t> </a:t>
            </a:r>
            <a:r>
              <a:rPr lang="de-DE" sz="1200" dirty="0" err="1">
                <a:solidFill>
                  <a:srgbClr val="000000"/>
                </a:solidFill>
                <a:ea typeface="Calibri"/>
                <a:cs typeface="Times New Roman"/>
              </a:rPr>
              <a:t>Repositionierung</a:t>
            </a:r>
            <a:r>
              <a:rPr lang="de-DE" sz="1200" dirty="0">
                <a:solidFill>
                  <a:srgbClr val="000000"/>
                </a:solidFill>
                <a:ea typeface="Calibri"/>
                <a:cs typeface="Times New Roman"/>
              </a:rPr>
              <a:t> </a:t>
            </a:r>
          </a:p>
          <a:p>
            <a:pPr marL="536575" lvl="0" indent="-273050">
              <a:lnSpc>
                <a:spcPts val="1300"/>
              </a:lnSpc>
              <a:buFont typeface="Arial" pitchFamily="34" charset="0"/>
              <a:buChar char="•"/>
              <a:tabLst>
                <a:tab pos="234315" algn="l"/>
              </a:tabLst>
            </a:pPr>
            <a:r>
              <a:rPr lang="de-DE" sz="1200" dirty="0">
                <a:solidFill>
                  <a:srgbClr val="000000"/>
                </a:solidFill>
                <a:ea typeface="Calibri"/>
                <a:cs typeface="Times New Roman"/>
              </a:rPr>
              <a:t>„New-</a:t>
            </a:r>
            <a:r>
              <a:rPr lang="de-DE" sz="1200" dirty="0" err="1">
                <a:solidFill>
                  <a:srgbClr val="000000"/>
                </a:solidFill>
                <a:ea typeface="Calibri"/>
                <a:cs typeface="Times New Roman"/>
              </a:rPr>
              <a:t>to</a:t>
            </a:r>
            <a:r>
              <a:rPr lang="de-DE" sz="1200" dirty="0">
                <a:solidFill>
                  <a:srgbClr val="000000"/>
                </a:solidFill>
                <a:ea typeface="Calibri"/>
                <a:cs typeface="Times New Roman"/>
              </a:rPr>
              <a:t>-</a:t>
            </a:r>
            <a:r>
              <a:rPr lang="de-DE" sz="1200" dirty="0" err="1">
                <a:solidFill>
                  <a:srgbClr val="000000"/>
                </a:solidFill>
                <a:ea typeface="Calibri"/>
                <a:cs typeface="Times New Roman"/>
              </a:rPr>
              <a:t>the</a:t>
            </a:r>
            <a:r>
              <a:rPr lang="de-DE" sz="1200" dirty="0">
                <a:solidFill>
                  <a:srgbClr val="000000"/>
                </a:solidFill>
                <a:ea typeface="Calibri"/>
                <a:cs typeface="Times New Roman"/>
              </a:rPr>
              <a:t>-company”</a:t>
            </a:r>
          </a:p>
          <a:p>
            <a:pPr marL="536575" lvl="0" indent="-273050">
              <a:lnSpc>
                <a:spcPts val="1300"/>
              </a:lnSpc>
              <a:buFont typeface="Arial" pitchFamily="34" charset="0"/>
              <a:buChar char="•"/>
              <a:tabLst>
                <a:tab pos="234315" algn="l"/>
              </a:tabLst>
            </a:pPr>
            <a:r>
              <a:rPr lang="de-DE" sz="1200" dirty="0">
                <a:solidFill>
                  <a:srgbClr val="000000"/>
                </a:solidFill>
                <a:ea typeface="Calibri"/>
                <a:cs typeface="Times New Roman"/>
              </a:rPr>
              <a:t> Produktverbesserungen </a:t>
            </a:r>
          </a:p>
        </p:txBody>
      </p:sp>
      <p:sp>
        <p:nvSpPr>
          <p:cNvPr id="27" name="Textfeld 26"/>
          <p:cNvSpPr txBox="1"/>
          <p:nvPr/>
        </p:nvSpPr>
        <p:spPr>
          <a:xfrm>
            <a:off x="2922863" y="4942528"/>
            <a:ext cx="5865505" cy="461665"/>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Anteil der unternehmerischen Projekte in den einzelnen Stufen des Produktentwicklungsprozesses bei Neuprodukten</a:t>
            </a:r>
          </a:p>
        </p:txBody>
      </p:sp>
      <p:sp>
        <p:nvSpPr>
          <p:cNvPr id="28" name="Textfeld 27"/>
          <p:cNvSpPr txBox="1"/>
          <p:nvPr/>
        </p:nvSpPr>
        <p:spPr>
          <a:xfrm>
            <a:off x="2922863" y="5396280"/>
            <a:ext cx="5865505" cy="461665"/>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Umsatz mit kommerzialisierten Neuprodukten / Vollzeitmitarbeiter für Innovationsinitiativen </a:t>
            </a:r>
          </a:p>
        </p:txBody>
      </p:sp>
      <p:sp>
        <p:nvSpPr>
          <p:cNvPr id="31" name="Textfeld 30"/>
          <p:cNvSpPr txBox="1"/>
          <p:nvPr/>
        </p:nvSpPr>
        <p:spPr>
          <a:xfrm>
            <a:off x="2922863" y="3431558"/>
            <a:ext cx="6061117" cy="276999"/>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Kumulierter Umsatzbeitrag aus neuen Produkten / Gesamtumsatz </a:t>
            </a:r>
          </a:p>
        </p:txBody>
      </p:sp>
      <p:sp>
        <p:nvSpPr>
          <p:cNvPr id="34" name="Textfeld 33"/>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Unternehmerische Aktivitäten können über eine ganze Reihe von Kennzahlen erfasst und über Zeit gemessen werden</a:t>
            </a:r>
            <a:endParaRPr lang="de-DE" sz="1600" b="1" dirty="0">
              <a:solidFill>
                <a:srgbClr val="002060"/>
              </a:solidFill>
            </a:endParaRPr>
          </a:p>
        </p:txBody>
      </p:sp>
      <p:grpSp>
        <p:nvGrpSpPr>
          <p:cNvPr id="39" name="Gruppieren 38"/>
          <p:cNvGrpSpPr/>
          <p:nvPr/>
        </p:nvGrpSpPr>
        <p:grpSpPr>
          <a:xfrm>
            <a:off x="4310305" y="1200150"/>
            <a:ext cx="4674870" cy="605790"/>
            <a:chOff x="2447215" y="5474970"/>
            <a:chExt cx="4674870" cy="605790"/>
          </a:xfrm>
        </p:grpSpPr>
        <p:sp>
          <p:nvSpPr>
            <p:cNvPr id="37" name="Ellipse 36"/>
            <p:cNvSpPr/>
            <p:nvPr/>
          </p:nvSpPr>
          <p:spPr bwMode="auto">
            <a:xfrm>
              <a:off x="2447215" y="5474970"/>
              <a:ext cx="4674870" cy="60579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6" name="Textfeld 35"/>
            <p:cNvSpPr txBox="1"/>
            <p:nvPr/>
          </p:nvSpPr>
          <p:spPr>
            <a:xfrm>
              <a:off x="2778384" y="5547033"/>
              <a:ext cx="3989371" cy="461665"/>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Wie sehen Zielsetzungen für unternehmerische Initiativen aus, für die noch kein Umsatz besteht?</a:t>
              </a:r>
              <a:endParaRPr lang="de-DE" sz="1200" dirty="0">
                <a:latin typeface="Arial" panose="020B0604020202020204" pitchFamily="34" charset="0"/>
                <a:cs typeface="Arial" panose="020B0604020202020204" pitchFamily="34" charset="0"/>
              </a:endParaRPr>
            </a:p>
          </p:txBody>
        </p:sp>
      </p:grpSp>
      <p:sp>
        <p:nvSpPr>
          <p:cNvPr id="3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76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3" name="Textfeld 32"/>
          <p:cNvSpPr txBox="1"/>
          <p:nvPr/>
        </p:nvSpPr>
        <p:spPr>
          <a:xfrm>
            <a:off x="217170" y="971550"/>
            <a:ext cx="2850460" cy="307777"/>
          </a:xfrm>
          <a:prstGeom prst="rect">
            <a:avLst/>
          </a:prstGeom>
          <a:noFill/>
        </p:spPr>
        <p:txBody>
          <a:bodyPr wrap="none" rtlCol="0">
            <a:spAutoFit/>
          </a:bodyPr>
          <a:lstStyle/>
          <a:p>
            <a:r>
              <a:rPr lang="de-DE" sz="1400" i="1" dirty="0">
                <a:solidFill>
                  <a:schemeClr val="bg1">
                    <a:lumMod val="50000"/>
                  </a:schemeClr>
                </a:solidFill>
              </a:rPr>
              <a:t>3</a:t>
            </a:r>
            <a:r>
              <a:rPr lang="de-DE" sz="1400" i="1" dirty="0" smtClean="0">
                <a:solidFill>
                  <a:schemeClr val="bg1">
                    <a:lumMod val="50000"/>
                  </a:schemeClr>
                </a:solidFill>
              </a:rPr>
              <a:t>.1 Planung – Leitbilder und Ziele</a:t>
            </a:r>
            <a:endParaRPr lang="de-DE" sz="1400" i="1" dirty="0">
              <a:solidFill>
                <a:schemeClr val="bg1">
                  <a:lumMod val="50000"/>
                </a:schemeClr>
              </a:solidFill>
            </a:endParaRPr>
          </a:p>
        </p:txBody>
      </p:sp>
    </p:spTree>
    <p:extLst>
      <p:ext uri="{BB962C8B-B14F-4D97-AF65-F5344CB8AC3E}">
        <p14:creationId xmlns:p14="http://schemas.microsoft.com/office/powerpoint/2010/main" val="231405403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994410" y="2574161"/>
            <a:ext cx="6912000" cy="1169551"/>
          </a:xfrm>
          <a:prstGeom prst="rect">
            <a:avLst/>
          </a:prstGeom>
        </p:spPr>
        <p:txBody>
          <a:bodyPr wrap="square">
            <a:spAutoFit/>
          </a:bodyPr>
          <a:lstStyle/>
          <a:p>
            <a:r>
              <a:rPr lang="de-DE" sz="1400" dirty="0" smtClean="0"/>
              <a:t>Bei </a:t>
            </a:r>
            <a:r>
              <a:rPr lang="de-DE" sz="1400" dirty="0"/>
              <a:t>3M und DELO gibt es die 30%-Regel: Jedes Jahr müssen mindestens 30% des aktuellen Umsatzes mit Produkten gemacht werden, die noch nicht länger als drei Jahre auf dem Markt </a:t>
            </a:r>
            <a:r>
              <a:rPr lang="de-DE" sz="1400" dirty="0" smtClean="0"/>
              <a:t>sind. </a:t>
            </a:r>
            <a:r>
              <a:rPr lang="de-DE" sz="1400" dirty="0"/>
              <a:t>So bauen 3M und DELO den Druck auf, kontinuierlich – auch in „guten“ Jahren – an neuen Produkten für neues Wachstum zu arbeiten und so die Grundlage für zukünftige Entwicklungen zu legen.</a:t>
            </a:r>
          </a:p>
        </p:txBody>
      </p:sp>
      <p:sp>
        <p:nvSpPr>
          <p:cNvPr id="7" name="Textfeld 6"/>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8" name="Gerade Verbindung 7"/>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9" name="Gerade Verbindung 8"/>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0" name="Gerade Verbindung 9"/>
          <p:cNvCxnSpPr/>
          <p:nvPr/>
        </p:nvCxnSpPr>
        <p:spPr bwMode="auto">
          <a:xfrm>
            <a:off x="1028700" y="2441092"/>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1028700" y="3845536"/>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Textfeld 11"/>
          <p:cNvSpPr txBox="1"/>
          <p:nvPr/>
        </p:nvSpPr>
        <p:spPr>
          <a:xfrm>
            <a:off x="346710" y="6382247"/>
            <a:ext cx="3005951"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Bergmann (2009); </a:t>
            </a:r>
            <a:r>
              <a:rPr lang="nb-NO" sz="1050" dirty="0">
                <a:solidFill>
                  <a:schemeClr val="bg1">
                    <a:lumMod val="50000"/>
                  </a:schemeClr>
                </a:solidFill>
              </a:rPr>
              <a:t>Hippel et al. </a:t>
            </a:r>
            <a:r>
              <a:rPr lang="nb-NO" sz="1050" dirty="0" smtClean="0">
                <a:solidFill>
                  <a:schemeClr val="bg1">
                    <a:lumMod val="50000"/>
                  </a:schemeClr>
                </a:solidFill>
              </a:rPr>
              <a:t>(1999)</a:t>
            </a:r>
            <a:r>
              <a:rPr lang="de-DE" sz="1050" dirty="0" smtClean="0">
                <a:solidFill>
                  <a:schemeClr val="bg1">
                    <a:lumMod val="50000"/>
                  </a:schemeClr>
                </a:solidFill>
              </a:rPr>
              <a:t> </a:t>
            </a:r>
            <a:endParaRPr lang="de-DE" sz="1050" dirty="0">
              <a:solidFill>
                <a:srgbClr val="FF0000"/>
              </a:solidFill>
            </a:endParaRPr>
          </a:p>
        </p:txBody>
      </p:sp>
      <p:sp>
        <p:nvSpPr>
          <p:cNvPr id="13" name="Textfeld 1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3M und DELO geben sehr klare Zielsetzungen aus, inwiefern neue Produkte und Leistungen zum Umsatz beitragen sollen</a:t>
            </a:r>
            <a:endParaRPr lang="de-DE" sz="1600" b="1" dirty="0">
              <a:solidFill>
                <a:srgbClr val="002060"/>
              </a:solidFill>
            </a:endParaRPr>
          </a:p>
        </p:txBody>
      </p:sp>
      <p:pic>
        <p:nvPicPr>
          <p:cNvPr id="335873" name="Picture 1"/>
          <p:cNvPicPr>
            <a:picLocks noChangeAspect="1" noChangeArrowheads="1"/>
          </p:cNvPicPr>
          <p:nvPr/>
        </p:nvPicPr>
        <p:blipFill>
          <a:blip r:embed="rId2" cstate="print"/>
          <a:srcRect/>
          <a:stretch>
            <a:fillRect/>
          </a:stretch>
        </p:blipFill>
        <p:spPr bwMode="auto">
          <a:xfrm>
            <a:off x="6755130" y="2358390"/>
            <a:ext cx="1028700" cy="205740"/>
          </a:xfrm>
          <a:prstGeom prst="rect">
            <a:avLst/>
          </a:prstGeom>
          <a:noFill/>
          <a:ln w="9525">
            <a:noFill/>
            <a:miter lim="800000"/>
            <a:headEnd/>
            <a:tailEnd/>
          </a:ln>
        </p:spPr>
      </p:pic>
      <p:pic>
        <p:nvPicPr>
          <p:cNvPr id="335874" name="Picture 2"/>
          <p:cNvPicPr>
            <a:picLocks noChangeAspect="1" noChangeArrowheads="1"/>
          </p:cNvPicPr>
          <p:nvPr/>
        </p:nvPicPr>
        <p:blipFill>
          <a:blip r:embed="rId3" cstate="print"/>
          <a:srcRect/>
          <a:stretch>
            <a:fillRect/>
          </a:stretch>
        </p:blipFill>
        <p:spPr bwMode="auto">
          <a:xfrm>
            <a:off x="6272212" y="2343150"/>
            <a:ext cx="460058" cy="262890"/>
          </a:xfrm>
          <a:prstGeom prst="rect">
            <a:avLst/>
          </a:prstGeom>
          <a:noFill/>
          <a:ln w="9525">
            <a:noFill/>
            <a:miter lim="800000"/>
            <a:headEnd/>
            <a:tailEnd/>
          </a:ln>
        </p:spPr>
      </p:pic>
      <p:sp>
        <p:nvSpPr>
          <p:cNvPr id="1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77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Textfeld 14"/>
          <p:cNvSpPr txBox="1"/>
          <p:nvPr/>
        </p:nvSpPr>
        <p:spPr>
          <a:xfrm>
            <a:off x="217170" y="971550"/>
            <a:ext cx="2850460" cy="307777"/>
          </a:xfrm>
          <a:prstGeom prst="rect">
            <a:avLst/>
          </a:prstGeom>
          <a:noFill/>
        </p:spPr>
        <p:txBody>
          <a:bodyPr wrap="none" rtlCol="0">
            <a:spAutoFit/>
          </a:bodyPr>
          <a:lstStyle/>
          <a:p>
            <a:r>
              <a:rPr lang="de-DE" sz="1400" i="1" dirty="0">
                <a:solidFill>
                  <a:schemeClr val="bg1">
                    <a:lumMod val="50000"/>
                  </a:schemeClr>
                </a:solidFill>
              </a:rPr>
              <a:t>3</a:t>
            </a:r>
            <a:r>
              <a:rPr lang="de-DE" sz="1400" i="1" dirty="0" smtClean="0">
                <a:solidFill>
                  <a:schemeClr val="bg1">
                    <a:lumMod val="50000"/>
                  </a:schemeClr>
                </a:solidFill>
              </a:rPr>
              <a:t>.1 Planung – Leitbilder und Ziele</a:t>
            </a:r>
            <a:endParaRPr lang="de-DE" sz="1400" i="1" dirty="0">
              <a:solidFill>
                <a:schemeClr val="bg1">
                  <a:lumMod val="50000"/>
                </a:schemeClr>
              </a:solidFill>
            </a:endParaRPr>
          </a:p>
        </p:txBody>
      </p:sp>
    </p:spTree>
    <p:extLst>
      <p:ext uri="{BB962C8B-B14F-4D97-AF65-F5344CB8AC3E}">
        <p14:creationId xmlns:p14="http://schemas.microsoft.com/office/powerpoint/2010/main" val="1885206531"/>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kt 25"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3326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Rechteckige Legende 24"/>
          <p:cNvSpPr/>
          <p:nvPr/>
        </p:nvSpPr>
        <p:spPr bwMode="auto">
          <a:xfrm>
            <a:off x="3577590" y="3897630"/>
            <a:ext cx="3097530" cy="1085850"/>
          </a:xfrm>
          <a:prstGeom prst="wedgeRectCallout">
            <a:avLst>
              <a:gd name="adj1" fmla="val -13362"/>
              <a:gd name="adj2" fmla="val -68167"/>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Rechteck 4"/>
          <p:cNvSpPr/>
          <p:nvPr/>
        </p:nvSpPr>
        <p:spPr>
          <a:xfrm>
            <a:off x="751508" y="1875281"/>
            <a:ext cx="1572166" cy="768162"/>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200" dirty="0" smtClean="0">
                <a:solidFill>
                  <a:srgbClr val="000000"/>
                </a:solidFill>
                <a:cs typeface="Arial" panose="020B0604020202020204" pitchFamily="34" charset="0"/>
              </a:rPr>
              <a:t>Umwelt:</a:t>
            </a:r>
          </a:p>
          <a:p>
            <a:pPr algn="ctr"/>
            <a:r>
              <a:rPr lang="de-DE" sz="1200" dirty="0" smtClean="0">
                <a:solidFill>
                  <a:srgbClr val="000000"/>
                </a:solidFill>
                <a:cs typeface="Arial" panose="020B0604020202020204" pitchFamily="34" charset="0"/>
              </a:rPr>
              <a:t>Chancen/Risiken</a:t>
            </a:r>
            <a:endParaRPr lang="de-DE" sz="1200" dirty="0">
              <a:solidFill>
                <a:srgbClr val="000000"/>
              </a:solidFill>
              <a:cs typeface="Arial" panose="020B0604020202020204" pitchFamily="34" charset="0"/>
            </a:endParaRPr>
          </a:p>
        </p:txBody>
      </p:sp>
      <p:sp>
        <p:nvSpPr>
          <p:cNvPr id="6" name="Rechteck 5"/>
          <p:cNvSpPr/>
          <p:nvPr/>
        </p:nvSpPr>
        <p:spPr>
          <a:xfrm>
            <a:off x="751287" y="4051739"/>
            <a:ext cx="1572360" cy="768162"/>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200" dirty="0" smtClean="0">
                <a:solidFill>
                  <a:srgbClr val="000000"/>
                </a:solidFill>
                <a:cs typeface="Arial" panose="020B0604020202020204" pitchFamily="34" charset="0"/>
              </a:rPr>
              <a:t>Unternehmen:</a:t>
            </a:r>
          </a:p>
          <a:p>
            <a:pPr algn="ctr"/>
            <a:r>
              <a:rPr lang="de-DE" sz="1200" dirty="0" smtClean="0">
                <a:solidFill>
                  <a:srgbClr val="000000"/>
                </a:solidFill>
                <a:cs typeface="Arial" panose="020B0604020202020204" pitchFamily="34" charset="0"/>
              </a:rPr>
              <a:t>Stärken/Schwächen</a:t>
            </a:r>
          </a:p>
        </p:txBody>
      </p:sp>
      <p:sp>
        <p:nvSpPr>
          <p:cNvPr id="7" name="Rechteck 6"/>
          <p:cNvSpPr/>
          <p:nvPr/>
        </p:nvSpPr>
        <p:spPr>
          <a:xfrm>
            <a:off x="2167178" y="2963510"/>
            <a:ext cx="1336611" cy="768162"/>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200" dirty="0">
                <a:solidFill>
                  <a:srgbClr val="000000"/>
                </a:solidFill>
                <a:cs typeface="Arial" panose="020B0604020202020204" pitchFamily="34" charset="0"/>
              </a:rPr>
              <a:t>s</a:t>
            </a:r>
            <a:r>
              <a:rPr lang="de-DE" sz="1200" dirty="0" smtClean="0">
                <a:solidFill>
                  <a:srgbClr val="000000"/>
                </a:solidFill>
                <a:cs typeface="Arial" panose="020B0604020202020204" pitchFamily="34" charset="0"/>
              </a:rPr>
              <a:t>trategische Optionen</a:t>
            </a:r>
          </a:p>
        </p:txBody>
      </p:sp>
      <p:sp>
        <p:nvSpPr>
          <p:cNvPr id="8" name="Rechteck 7"/>
          <p:cNvSpPr/>
          <p:nvPr/>
        </p:nvSpPr>
        <p:spPr>
          <a:xfrm>
            <a:off x="4504777" y="2963510"/>
            <a:ext cx="1337733" cy="768162"/>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de-DE" sz="1200" dirty="0">
                <a:solidFill>
                  <a:srgbClr val="000000"/>
                </a:solidFill>
                <a:cs typeface="Arial" panose="020B0604020202020204" pitchFamily="34" charset="0"/>
              </a:rPr>
              <a:t>s</a:t>
            </a:r>
            <a:r>
              <a:rPr lang="de-DE" sz="1200" dirty="0" smtClean="0">
                <a:solidFill>
                  <a:srgbClr val="000000"/>
                </a:solidFill>
                <a:cs typeface="Arial" panose="020B0604020202020204" pitchFamily="34" charset="0"/>
              </a:rPr>
              <a:t>trategische Wahl</a:t>
            </a:r>
          </a:p>
        </p:txBody>
      </p:sp>
      <p:sp>
        <p:nvSpPr>
          <p:cNvPr id="10" name="Raute 9"/>
          <p:cNvSpPr/>
          <p:nvPr/>
        </p:nvSpPr>
        <p:spPr>
          <a:xfrm>
            <a:off x="6908046" y="2579515"/>
            <a:ext cx="1536153" cy="1536153"/>
          </a:xfrm>
          <a:prstGeom prst="diamond">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200" dirty="0">
              <a:solidFill>
                <a:srgbClr val="000000"/>
              </a:solidFill>
              <a:cs typeface="Arial" panose="020B0604020202020204" pitchFamily="34" charset="0"/>
            </a:endParaRPr>
          </a:p>
        </p:txBody>
      </p:sp>
      <p:sp>
        <p:nvSpPr>
          <p:cNvPr id="11" name="Textfeld 10"/>
          <p:cNvSpPr txBox="1"/>
          <p:nvPr/>
        </p:nvSpPr>
        <p:spPr>
          <a:xfrm>
            <a:off x="7035988" y="3174651"/>
            <a:ext cx="1280270" cy="246246"/>
          </a:xfrm>
          <a:prstGeom prst="rect">
            <a:avLst/>
          </a:prstGeom>
          <a:noFill/>
        </p:spPr>
        <p:txBody>
          <a:bodyPr wrap="square" rtlCol="0">
            <a:spAutoFit/>
          </a:bodyPr>
          <a:lstStyle/>
          <a:p>
            <a:pPr algn="ctr"/>
            <a:r>
              <a:rPr lang="de-DE" sz="1200" dirty="0" smtClean="0">
                <a:solidFill>
                  <a:srgbClr val="000000"/>
                </a:solidFill>
                <a:cs typeface="Arial" panose="020B0604020202020204" pitchFamily="34" charset="0"/>
              </a:rPr>
              <a:t>Realisation</a:t>
            </a:r>
            <a:endParaRPr lang="de-DE" sz="1200" dirty="0">
              <a:solidFill>
                <a:srgbClr val="000000"/>
              </a:solidFill>
              <a:cs typeface="Arial" panose="020B0604020202020204" pitchFamily="34" charset="0"/>
            </a:endParaRPr>
          </a:p>
        </p:txBody>
      </p:sp>
      <p:cxnSp>
        <p:nvCxnSpPr>
          <p:cNvPr id="12" name="Gerade Verbindung mit Pfeil 11"/>
          <p:cNvCxnSpPr>
            <a:stCxn id="7" idx="3"/>
            <a:endCxn id="8" idx="1"/>
          </p:cNvCxnSpPr>
          <p:nvPr/>
        </p:nvCxnSpPr>
        <p:spPr>
          <a:xfrm>
            <a:off x="3503789" y="3347591"/>
            <a:ext cx="1000988"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Gerade Verbindung mit Pfeil 13"/>
          <p:cNvCxnSpPr>
            <a:stCxn id="8" idx="3"/>
            <a:endCxn id="10" idx="1"/>
          </p:cNvCxnSpPr>
          <p:nvPr/>
        </p:nvCxnSpPr>
        <p:spPr>
          <a:xfrm>
            <a:off x="5842510" y="3347591"/>
            <a:ext cx="1065536"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Gewinkelte Verbindung 14"/>
          <p:cNvCxnSpPr>
            <a:stCxn id="5" idx="1"/>
            <a:endCxn id="6" idx="1"/>
          </p:cNvCxnSpPr>
          <p:nvPr/>
        </p:nvCxnSpPr>
        <p:spPr>
          <a:xfrm rot="10800000" flipV="1">
            <a:off x="751288" y="2259362"/>
            <a:ext cx="221" cy="2176458"/>
          </a:xfrm>
          <a:prstGeom prst="bentConnector3">
            <a:avLst>
              <a:gd name="adj1" fmla="val 103538914"/>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16" name="Gewinkelte Verbindung 26"/>
          <p:cNvCxnSpPr>
            <a:stCxn id="5" idx="3"/>
            <a:endCxn id="7" idx="0"/>
          </p:cNvCxnSpPr>
          <p:nvPr/>
        </p:nvCxnSpPr>
        <p:spPr>
          <a:xfrm>
            <a:off x="2323674" y="2259362"/>
            <a:ext cx="511810" cy="704148"/>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17" name="Gewinkelte Verbindung 29"/>
          <p:cNvCxnSpPr>
            <a:stCxn id="6" idx="3"/>
            <a:endCxn id="7" idx="2"/>
          </p:cNvCxnSpPr>
          <p:nvPr/>
        </p:nvCxnSpPr>
        <p:spPr>
          <a:xfrm flipV="1">
            <a:off x="2323647" y="3731672"/>
            <a:ext cx="511837" cy="704148"/>
          </a:xfrm>
          <a:prstGeom prst="bentConnector2">
            <a:avLst/>
          </a:prstGeom>
          <a:ln>
            <a:tailEnd type="arrow"/>
          </a:ln>
        </p:spPr>
        <p:style>
          <a:lnRef idx="1">
            <a:schemeClr val="dk1"/>
          </a:lnRef>
          <a:fillRef idx="0">
            <a:schemeClr val="dk1"/>
          </a:fillRef>
          <a:effectRef idx="0">
            <a:schemeClr val="dk1"/>
          </a:effectRef>
          <a:fontRef idx="minor">
            <a:schemeClr val="tx1"/>
          </a:fontRef>
        </p:style>
      </p:cxnSp>
      <p:sp>
        <p:nvSpPr>
          <p:cNvPr id="18" name="Rectangle 1"/>
          <p:cNvSpPr>
            <a:spLocks noChangeArrowheads="1"/>
          </p:cNvSpPr>
          <p:nvPr/>
        </p:nvSpPr>
        <p:spPr bwMode="auto">
          <a:xfrm>
            <a:off x="369887" y="6337352"/>
            <a:ext cx="2406428"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Steinmann/Schreyögg </a:t>
            </a:r>
            <a:r>
              <a:rPr lang="de-DE" sz="1050" dirty="0">
                <a:solidFill>
                  <a:schemeClr val="bg1">
                    <a:lumMod val="50000"/>
                  </a:schemeClr>
                </a:solidFill>
              </a:rPr>
              <a:t>(2005</a:t>
            </a:r>
            <a:r>
              <a:rPr lang="de-DE" sz="1050" dirty="0" smtClean="0">
                <a:solidFill>
                  <a:schemeClr val="bg1">
                    <a:lumMod val="50000"/>
                  </a:schemeClr>
                </a:solidFill>
              </a:rPr>
              <a:t>)</a:t>
            </a:r>
            <a:endParaRPr lang="de-DE" sz="1050" dirty="0">
              <a:solidFill>
                <a:schemeClr val="bg1">
                  <a:lumMod val="50000"/>
                </a:schemeClr>
              </a:solidFill>
            </a:endParaRPr>
          </a:p>
        </p:txBody>
      </p:sp>
      <p:sp>
        <p:nvSpPr>
          <p:cNvPr id="21" name="Textfeld 20"/>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Der strategische Planungsprozess in Unternehmen kann in mehrere aufeinander aufbauende Schritte untergliedert werden</a:t>
            </a:r>
            <a:endParaRPr lang="de-DE" sz="1600" b="1" dirty="0">
              <a:solidFill>
                <a:srgbClr val="002060"/>
              </a:solidFill>
            </a:endParaRPr>
          </a:p>
        </p:txBody>
      </p:sp>
      <p:sp>
        <p:nvSpPr>
          <p:cNvPr id="23" name="Textfeld 22"/>
          <p:cNvSpPr txBox="1"/>
          <p:nvPr/>
        </p:nvSpPr>
        <p:spPr>
          <a:xfrm>
            <a:off x="217170" y="971550"/>
            <a:ext cx="2791149" cy="307777"/>
          </a:xfrm>
          <a:prstGeom prst="rect">
            <a:avLst/>
          </a:prstGeom>
          <a:noFill/>
        </p:spPr>
        <p:txBody>
          <a:bodyPr wrap="none" rtlCol="0">
            <a:spAutoFit/>
          </a:bodyPr>
          <a:lstStyle/>
          <a:p>
            <a:r>
              <a:rPr lang="de-DE" sz="1400" i="1" dirty="0" smtClean="0">
                <a:solidFill>
                  <a:schemeClr val="bg1">
                    <a:lumMod val="50000"/>
                  </a:schemeClr>
                </a:solidFill>
              </a:rPr>
              <a:t>3.1 Planung – Inhalt der Planung</a:t>
            </a:r>
            <a:endParaRPr lang="de-DE" sz="1400" i="1" dirty="0">
              <a:solidFill>
                <a:schemeClr val="bg1">
                  <a:lumMod val="50000"/>
                </a:schemeClr>
              </a:solidFill>
            </a:endParaRPr>
          </a:p>
        </p:txBody>
      </p:sp>
      <p:sp>
        <p:nvSpPr>
          <p:cNvPr id="24" name="Textfeld 23"/>
          <p:cNvSpPr txBox="1"/>
          <p:nvPr/>
        </p:nvSpPr>
        <p:spPr>
          <a:xfrm>
            <a:off x="3657600" y="4023360"/>
            <a:ext cx="3257550" cy="1107996"/>
          </a:xfrm>
          <a:prstGeom prst="rect">
            <a:avLst/>
          </a:prstGeom>
          <a:noFill/>
        </p:spPr>
        <p:txBody>
          <a:bodyPr wrap="square" rtlCol="0">
            <a:spAutoFit/>
          </a:bodyPr>
          <a:lstStyle/>
          <a:p>
            <a:pPr marL="182563" indent="-182563">
              <a:buFontTx/>
              <a:buChar char="-"/>
            </a:pPr>
            <a:r>
              <a:rPr lang="de-DE" sz="1200" dirty="0" smtClean="0"/>
              <a:t>In welchem Markt sollen wir aktiv sein?</a:t>
            </a:r>
          </a:p>
          <a:p>
            <a:pPr marL="182563" indent="-182563">
              <a:buFontTx/>
              <a:buChar char="-"/>
            </a:pPr>
            <a:r>
              <a:rPr lang="de-DE" sz="1200" dirty="0" smtClean="0"/>
              <a:t>Wie verhalten wir uns gegenüber dem Wettbewerb?</a:t>
            </a:r>
          </a:p>
          <a:p>
            <a:pPr marL="182563" indent="-182563">
              <a:buFontTx/>
              <a:buChar char="-"/>
            </a:pPr>
            <a:r>
              <a:rPr lang="de-DE" sz="1200" dirty="0" smtClean="0"/>
              <a:t>Wie erreichen wir dieses Ziel?</a:t>
            </a:r>
          </a:p>
          <a:p>
            <a:pPr>
              <a:buFontTx/>
              <a:buChar char="-"/>
            </a:pPr>
            <a:endParaRPr lang="de-DE" dirty="0"/>
          </a:p>
        </p:txBody>
      </p:sp>
      <p:sp>
        <p:nvSpPr>
          <p:cNvPr id="1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78</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4148864064"/>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 name="Objekt 43"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06228" name="think-cell Folie" r:id="rId5" imgW="270" imgH="270" progId="TCLayout.ActiveDocument.1">
                  <p:embed/>
                </p:oleObj>
              </mc:Choice>
              <mc:Fallback>
                <p:oleObj name="think-cell Folie" r:id="rId5" imgW="270" imgH="270" progId="TCLayout.ActiveDocument.1">
                  <p:embed/>
                  <p:pic>
                    <p:nvPicPr>
                      <p:cNvPr id="0" name="Picture 3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Rechteck 32"/>
          <p:cNvSpPr/>
          <p:nvPr/>
        </p:nvSpPr>
        <p:spPr bwMode="auto">
          <a:xfrm>
            <a:off x="3600450" y="1360170"/>
            <a:ext cx="3577590" cy="3749040"/>
          </a:xfrm>
          <a:prstGeom prst="rect">
            <a:avLst/>
          </a:prstGeom>
          <a:solidFill>
            <a:schemeClr val="bg1"/>
          </a:solidFill>
          <a:ln w="28575" cap="flat" cmpd="sng" algn="ctr">
            <a:solidFill>
              <a:schemeClr val="accent2">
                <a:lumMod val="20000"/>
                <a:lumOff val="80000"/>
              </a:schemeClr>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4" name="Rectangle 1"/>
          <p:cNvSpPr>
            <a:spLocks noChangeArrowheads="1"/>
          </p:cNvSpPr>
          <p:nvPr/>
        </p:nvSpPr>
        <p:spPr bwMode="auto">
          <a:xfrm>
            <a:off x="369887" y="6337352"/>
            <a:ext cx="1768433"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Miles/Snow (1978)</a:t>
            </a:r>
            <a:endParaRPr lang="de-DE" sz="1050" dirty="0">
              <a:solidFill>
                <a:schemeClr val="bg1">
                  <a:lumMod val="50000"/>
                </a:schemeClr>
              </a:solidFill>
            </a:endParaRPr>
          </a:p>
        </p:txBody>
      </p:sp>
      <p:grpSp>
        <p:nvGrpSpPr>
          <p:cNvPr id="42" name="Gruppieren 41"/>
          <p:cNvGrpSpPr/>
          <p:nvPr/>
        </p:nvGrpSpPr>
        <p:grpSpPr>
          <a:xfrm>
            <a:off x="401339" y="1558290"/>
            <a:ext cx="8765521" cy="3311086"/>
            <a:chOff x="548640" y="1409700"/>
            <a:chExt cx="8765521" cy="3311086"/>
          </a:xfrm>
        </p:grpSpPr>
        <p:sp>
          <p:nvSpPr>
            <p:cNvPr id="21" name="Textfeld 20"/>
            <p:cNvSpPr txBox="1"/>
            <p:nvPr/>
          </p:nvSpPr>
          <p:spPr>
            <a:xfrm>
              <a:off x="7405949" y="3204726"/>
              <a:ext cx="1908212" cy="276999"/>
            </a:xfrm>
            <a:prstGeom prst="rect">
              <a:avLst/>
            </a:prstGeom>
            <a:noFill/>
          </p:spPr>
          <p:txBody>
            <a:bodyPr wrap="square" rtlCol="0">
              <a:spAutoFit/>
            </a:bodyPr>
            <a:lstStyle/>
            <a:p>
              <a:pPr marL="182563" indent="-182563">
                <a:buFont typeface="Symbol" panose="05050102010706020507" pitchFamily="18" charset="2"/>
                <a:buChar char="-"/>
              </a:pPr>
              <a:r>
                <a:rPr lang="de-DE" sz="1200" dirty="0" smtClean="0">
                  <a:latin typeface="Arial" panose="020B0604020202020204" pitchFamily="34" charset="0"/>
                  <a:cs typeface="Arial" panose="020B0604020202020204" pitchFamily="34" charset="0"/>
                </a:rPr>
                <a:t>keine</a:t>
              </a:r>
              <a:endParaRPr lang="de-DE" sz="1200" dirty="0">
                <a:latin typeface="Arial" panose="020B0604020202020204" pitchFamily="34" charset="0"/>
                <a:cs typeface="Arial" panose="020B0604020202020204" pitchFamily="34" charset="0"/>
              </a:endParaRPr>
            </a:p>
          </p:txBody>
        </p:sp>
        <p:grpSp>
          <p:nvGrpSpPr>
            <p:cNvPr id="41" name="Gruppieren 40"/>
            <p:cNvGrpSpPr/>
            <p:nvPr/>
          </p:nvGrpSpPr>
          <p:grpSpPr>
            <a:xfrm>
              <a:off x="548640" y="1409700"/>
              <a:ext cx="8765521" cy="3311086"/>
              <a:chOff x="548640" y="1409700"/>
              <a:chExt cx="8765521" cy="3311086"/>
            </a:xfrm>
          </p:grpSpPr>
          <p:sp>
            <p:nvSpPr>
              <p:cNvPr id="2" name="Textfeld 1"/>
              <p:cNvSpPr txBox="1"/>
              <p:nvPr/>
            </p:nvSpPr>
            <p:spPr>
              <a:xfrm>
                <a:off x="548640" y="1834380"/>
                <a:ext cx="1502277" cy="461665"/>
              </a:xfrm>
              <a:prstGeom prst="rect">
                <a:avLst/>
              </a:prstGeom>
              <a:solidFill>
                <a:schemeClr val="accent2">
                  <a:lumMod val="20000"/>
                  <a:lumOff val="80000"/>
                </a:schemeClr>
              </a:solidFill>
            </p:spPr>
            <p:txBody>
              <a:bodyPr wrap="square" rtlCol="0">
                <a:spAutoFit/>
              </a:bodyPr>
              <a:lstStyle/>
              <a:p>
                <a:r>
                  <a:rPr lang="de-DE" sz="1200" b="1" dirty="0" smtClean="0">
                    <a:latin typeface="Arial" panose="020B0604020202020204" pitchFamily="34" charset="0"/>
                    <a:cs typeface="Arial" panose="020B0604020202020204" pitchFamily="34" charset="0"/>
                  </a:rPr>
                  <a:t>Wahrnehmung </a:t>
                </a:r>
                <a:r>
                  <a:rPr lang="de-DE" sz="1200" b="1" dirty="0">
                    <a:latin typeface="Arial" panose="020B0604020202020204" pitchFamily="34" charset="0"/>
                    <a:cs typeface="Arial" panose="020B0604020202020204" pitchFamily="34" charset="0"/>
                  </a:rPr>
                  <a:t>der Umwelt</a:t>
                </a:r>
              </a:p>
            </p:txBody>
          </p:sp>
          <p:sp>
            <p:nvSpPr>
              <p:cNvPr id="3" name="Textfeld 2"/>
              <p:cNvSpPr txBox="1"/>
              <p:nvPr/>
            </p:nvSpPr>
            <p:spPr>
              <a:xfrm>
                <a:off x="548640" y="2337860"/>
                <a:ext cx="1502277" cy="839680"/>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Strategischer Schwerpunkt</a:t>
                </a:r>
              </a:p>
            </p:txBody>
          </p:sp>
          <p:sp>
            <p:nvSpPr>
              <p:cNvPr id="4" name="Textfeld 3"/>
              <p:cNvSpPr txBox="1"/>
              <p:nvPr/>
            </p:nvSpPr>
            <p:spPr>
              <a:xfrm>
                <a:off x="548640" y="3228066"/>
                <a:ext cx="1502277" cy="461665"/>
              </a:xfrm>
              <a:prstGeom prst="rect">
                <a:avLst/>
              </a:prstGeom>
              <a:solidFill>
                <a:schemeClr val="accent2">
                  <a:lumMod val="20000"/>
                  <a:lumOff val="80000"/>
                </a:schemeClr>
              </a:solidFill>
            </p:spPr>
            <p:txBody>
              <a:bodyPr wrap="square" rtlCol="0">
                <a:spAutoFit/>
              </a:bodyPr>
              <a:lstStyle/>
              <a:p>
                <a:r>
                  <a:rPr lang="de-DE" sz="1200" b="1" dirty="0" smtClean="0">
                    <a:latin typeface="Arial" panose="020B0604020202020204" pitchFamily="34" charset="0"/>
                    <a:cs typeface="Arial" panose="020B0604020202020204" pitchFamily="34" charset="0"/>
                  </a:rPr>
                  <a:t>Zugrunde liegende </a:t>
                </a:r>
                <a:r>
                  <a:rPr lang="de-DE" sz="1200" b="1" dirty="0">
                    <a:latin typeface="Arial" panose="020B0604020202020204" pitchFamily="34" charset="0"/>
                    <a:cs typeface="Arial" panose="020B0604020202020204" pitchFamily="34" charset="0"/>
                  </a:rPr>
                  <a:t>Werte</a:t>
                </a:r>
              </a:p>
            </p:txBody>
          </p:sp>
          <p:sp>
            <p:nvSpPr>
              <p:cNvPr id="6" name="Textfeld 5"/>
              <p:cNvSpPr txBox="1"/>
              <p:nvPr/>
            </p:nvSpPr>
            <p:spPr>
              <a:xfrm>
                <a:off x="2255125" y="1449835"/>
                <a:ext cx="1625611"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Verteidiger</a:t>
                </a:r>
                <a:endParaRPr lang="de-DE" sz="1200" b="1" dirty="0">
                  <a:latin typeface="Arial" panose="020B0604020202020204" pitchFamily="34" charset="0"/>
                  <a:cs typeface="Arial" panose="020B0604020202020204" pitchFamily="34" charset="0"/>
                </a:endParaRPr>
              </a:p>
            </p:txBody>
          </p:sp>
          <p:sp>
            <p:nvSpPr>
              <p:cNvPr id="7" name="Textfeld 6"/>
              <p:cNvSpPr txBox="1"/>
              <p:nvPr/>
            </p:nvSpPr>
            <p:spPr>
              <a:xfrm>
                <a:off x="3933239" y="1449834"/>
                <a:ext cx="2285343"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Analytiker</a:t>
                </a:r>
                <a:endParaRPr lang="de-DE" sz="1200" b="1" dirty="0">
                  <a:latin typeface="Arial" panose="020B0604020202020204" pitchFamily="34" charset="0"/>
                  <a:cs typeface="Arial" panose="020B0604020202020204" pitchFamily="34" charset="0"/>
                </a:endParaRPr>
              </a:p>
            </p:txBody>
          </p:sp>
          <p:sp>
            <p:nvSpPr>
              <p:cNvPr id="8" name="Textfeld 7"/>
              <p:cNvSpPr txBox="1"/>
              <p:nvPr/>
            </p:nvSpPr>
            <p:spPr>
              <a:xfrm>
                <a:off x="5681164" y="1449834"/>
                <a:ext cx="1512168"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Prospektor</a:t>
                </a:r>
              </a:p>
            </p:txBody>
          </p:sp>
          <p:sp>
            <p:nvSpPr>
              <p:cNvPr id="9" name="Textfeld 8"/>
              <p:cNvSpPr txBox="1"/>
              <p:nvPr/>
            </p:nvSpPr>
            <p:spPr>
              <a:xfrm>
                <a:off x="7405949" y="1449947"/>
                <a:ext cx="1512168"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Reaktive</a:t>
                </a:r>
                <a:endParaRPr lang="de-DE" sz="1200" b="1" dirty="0">
                  <a:latin typeface="Arial" panose="020B0604020202020204" pitchFamily="34" charset="0"/>
                  <a:cs typeface="Arial" panose="020B0604020202020204" pitchFamily="34" charset="0"/>
                </a:endParaRPr>
              </a:p>
            </p:txBody>
          </p:sp>
          <p:sp>
            <p:nvSpPr>
              <p:cNvPr id="10" name="Textfeld 9"/>
              <p:cNvSpPr txBox="1"/>
              <p:nvPr/>
            </p:nvSpPr>
            <p:spPr>
              <a:xfrm>
                <a:off x="2255125" y="1799251"/>
                <a:ext cx="1912219" cy="276999"/>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S</a:t>
                </a:r>
                <a:r>
                  <a:rPr lang="de-DE" sz="1200" dirty="0" smtClean="0">
                    <a:latin typeface="Arial" panose="020B0604020202020204" pitchFamily="34" charset="0"/>
                    <a:cs typeface="Arial" panose="020B0604020202020204" pitchFamily="34" charset="0"/>
                  </a:rPr>
                  <a:t>tabil</a:t>
                </a:r>
                <a:endParaRPr lang="de-DE" sz="1200" dirty="0">
                  <a:latin typeface="Arial" panose="020B0604020202020204" pitchFamily="34" charset="0"/>
                  <a:cs typeface="Arial" panose="020B0604020202020204" pitchFamily="34" charset="0"/>
                </a:endParaRPr>
              </a:p>
            </p:txBody>
          </p:sp>
          <p:sp>
            <p:nvSpPr>
              <p:cNvPr id="11" name="Textfeld 10"/>
              <p:cNvSpPr txBox="1"/>
              <p:nvPr/>
            </p:nvSpPr>
            <p:spPr>
              <a:xfrm>
                <a:off x="2255126" y="2329118"/>
                <a:ext cx="2021400" cy="830997"/>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Halten von Marktanteilen</a:t>
                </a:r>
              </a:p>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Beschützen der aktuellen Position</a:t>
                </a:r>
              </a:p>
            </p:txBody>
          </p:sp>
          <p:sp>
            <p:nvSpPr>
              <p:cNvPr id="12" name="Textfeld 11"/>
              <p:cNvSpPr txBox="1"/>
              <p:nvPr/>
            </p:nvSpPr>
            <p:spPr>
              <a:xfrm>
                <a:off x="2255126" y="3207274"/>
                <a:ext cx="1912218" cy="276999"/>
              </a:xfrm>
              <a:prstGeom prst="rect">
                <a:avLst/>
              </a:prstGeom>
              <a:noFill/>
            </p:spPr>
            <p:txBody>
              <a:bodyPr wrap="square" rtlCol="0">
                <a:spAutoFit/>
              </a:bodyPr>
              <a:lstStyle/>
              <a:p>
                <a:pPr marL="182563" indent="-182563">
                  <a:buFont typeface="Symbol" panose="05050102010706020507" pitchFamily="18" charset="2"/>
                  <a:buChar char="-"/>
                  <a:tabLst>
                    <a:tab pos="182563" algn="l"/>
                  </a:tabLst>
                </a:pPr>
                <a:r>
                  <a:rPr lang="de-DE" sz="1200" dirty="0" smtClean="0">
                    <a:latin typeface="Arial" panose="020B0604020202020204" pitchFamily="34" charset="0"/>
                    <a:cs typeface="Arial" panose="020B0604020202020204" pitchFamily="34" charset="0"/>
                  </a:rPr>
                  <a:t>Effizienz</a:t>
                </a:r>
                <a:endParaRPr lang="de-DE" sz="1200" dirty="0">
                  <a:latin typeface="Arial" panose="020B0604020202020204" pitchFamily="34" charset="0"/>
                  <a:cs typeface="Arial" panose="020B0604020202020204" pitchFamily="34" charset="0"/>
                </a:endParaRPr>
              </a:p>
            </p:txBody>
          </p:sp>
          <p:sp>
            <p:nvSpPr>
              <p:cNvPr id="13" name="Textfeld 12"/>
              <p:cNvSpPr txBox="1"/>
              <p:nvPr/>
            </p:nvSpPr>
            <p:spPr>
              <a:xfrm>
                <a:off x="3933240" y="1818124"/>
                <a:ext cx="1908212" cy="276999"/>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M</a:t>
                </a:r>
                <a:r>
                  <a:rPr lang="de-DE" sz="1200" dirty="0" smtClean="0">
                    <a:latin typeface="Arial" panose="020B0604020202020204" pitchFamily="34" charset="0"/>
                    <a:cs typeface="Arial" panose="020B0604020202020204" pitchFamily="34" charset="0"/>
                  </a:rPr>
                  <a:t>oderat</a:t>
                </a:r>
                <a:endParaRPr lang="de-DE" sz="1200" dirty="0">
                  <a:latin typeface="Arial" panose="020B0604020202020204" pitchFamily="34" charset="0"/>
                  <a:cs typeface="Arial" panose="020B0604020202020204" pitchFamily="34" charset="0"/>
                </a:endParaRPr>
              </a:p>
            </p:txBody>
          </p:sp>
          <p:sp>
            <p:nvSpPr>
              <p:cNvPr id="14" name="Textfeld 13"/>
              <p:cNvSpPr txBox="1"/>
              <p:nvPr/>
            </p:nvSpPr>
            <p:spPr>
              <a:xfrm>
                <a:off x="3933240" y="2332747"/>
                <a:ext cx="1736040" cy="830997"/>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Verteidigen der Position und selektives Verfolgen von Innovationen </a:t>
                </a:r>
              </a:p>
            </p:txBody>
          </p:sp>
          <p:sp>
            <p:nvSpPr>
              <p:cNvPr id="15" name="Textfeld 14"/>
              <p:cNvSpPr txBox="1"/>
              <p:nvPr/>
            </p:nvSpPr>
            <p:spPr>
              <a:xfrm>
                <a:off x="3933239" y="3207274"/>
                <a:ext cx="1678891" cy="461665"/>
              </a:xfrm>
              <a:prstGeom prst="rect">
                <a:avLst/>
              </a:prstGeom>
              <a:noFill/>
            </p:spPr>
            <p:txBody>
              <a:bodyPr wrap="square" rtlCol="0">
                <a:spAutoFit/>
              </a:bodyPr>
              <a:lstStyle/>
              <a:p>
                <a:pPr marL="182563" indent="-182563">
                  <a:buFont typeface="Symbol" panose="05050102010706020507" pitchFamily="18" charset="2"/>
                  <a:buChar char="-"/>
                </a:pPr>
                <a:r>
                  <a:rPr lang="de-DE" sz="1200" dirty="0" smtClean="0">
                    <a:latin typeface="Arial" panose="020B0604020202020204" pitchFamily="34" charset="0"/>
                    <a:cs typeface="Arial" panose="020B0604020202020204" pitchFamily="34" charset="0"/>
                  </a:rPr>
                  <a:t>Effizienz und Flexibilität</a:t>
                </a:r>
                <a:endParaRPr lang="de-DE" sz="1200" dirty="0">
                  <a:latin typeface="Arial" panose="020B0604020202020204" pitchFamily="34" charset="0"/>
                  <a:cs typeface="Arial" panose="020B0604020202020204" pitchFamily="34" charset="0"/>
                </a:endParaRPr>
              </a:p>
            </p:txBody>
          </p:sp>
          <p:sp>
            <p:nvSpPr>
              <p:cNvPr id="16" name="Textfeld 15"/>
              <p:cNvSpPr txBox="1"/>
              <p:nvPr/>
            </p:nvSpPr>
            <p:spPr>
              <a:xfrm>
                <a:off x="5640220" y="1818124"/>
                <a:ext cx="1908212" cy="276999"/>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D</a:t>
                </a:r>
                <a:r>
                  <a:rPr lang="de-DE" sz="1200" dirty="0" smtClean="0">
                    <a:latin typeface="Arial" panose="020B0604020202020204" pitchFamily="34" charset="0"/>
                    <a:cs typeface="Arial" panose="020B0604020202020204" pitchFamily="34" charset="0"/>
                  </a:rPr>
                  <a:t>ynamisch</a:t>
                </a:r>
                <a:endParaRPr lang="de-DE" sz="1200" dirty="0">
                  <a:latin typeface="Arial" panose="020B0604020202020204" pitchFamily="34" charset="0"/>
                  <a:cs typeface="Arial" panose="020B0604020202020204" pitchFamily="34" charset="0"/>
                </a:endParaRPr>
              </a:p>
            </p:txBody>
          </p:sp>
          <p:sp>
            <p:nvSpPr>
              <p:cNvPr id="17" name="Textfeld 16"/>
              <p:cNvSpPr txBox="1"/>
              <p:nvPr/>
            </p:nvSpPr>
            <p:spPr>
              <a:xfrm>
                <a:off x="5640220" y="2337866"/>
                <a:ext cx="1737177" cy="830997"/>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Kontinuierliche und aggressive Suche nach neuen Gelegenheiten</a:t>
                </a:r>
              </a:p>
            </p:txBody>
          </p:sp>
          <p:sp>
            <p:nvSpPr>
              <p:cNvPr id="18" name="Textfeld 17"/>
              <p:cNvSpPr txBox="1"/>
              <p:nvPr/>
            </p:nvSpPr>
            <p:spPr>
              <a:xfrm>
                <a:off x="5640219" y="3198636"/>
                <a:ext cx="2070845" cy="276999"/>
              </a:xfrm>
              <a:prstGeom prst="rect">
                <a:avLst/>
              </a:prstGeom>
              <a:noFill/>
            </p:spPr>
            <p:txBody>
              <a:bodyPr wrap="square" rtlCol="0">
                <a:spAutoFit/>
              </a:bodyPr>
              <a:lstStyle/>
              <a:p>
                <a:pPr marL="182563" indent="-182563">
                  <a:buFont typeface="Symbol" panose="05050102010706020507" pitchFamily="18" charset="2"/>
                  <a:buChar char="-"/>
                </a:pPr>
                <a:r>
                  <a:rPr lang="de-DE" sz="1200" dirty="0" smtClean="0">
                    <a:latin typeface="Arial" panose="020B0604020202020204" pitchFamily="34" charset="0"/>
                    <a:cs typeface="Arial" panose="020B0604020202020204" pitchFamily="34" charset="0"/>
                  </a:rPr>
                  <a:t>Flexibilität</a:t>
                </a:r>
                <a:endParaRPr lang="de-DE" sz="1200" dirty="0">
                  <a:latin typeface="Arial" panose="020B0604020202020204" pitchFamily="34" charset="0"/>
                  <a:cs typeface="Arial" panose="020B0604020202020204" pitchFamily="34" charset="0"/>
                </a:endParaRPr>
              </a:p>
            </p:txBody>
          </p:sp>
          <p:sp>
            <p:nvSpPr>
              <p:cNvPr id="19" name="Textfeld 18"/>
              <p:cNvSpPr txBox="1"/>
              <p:nvPr/>
            </p:nvSpPr>
            <p:spPr>
              <a:xfrm>
                <a:off x="7405949" y="1818704"/>
                <a:ext cx="1908212" cy="276999"/>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K</a:t>
                </a:r>
                <a:r>
                  <a:rPr lang="de-DE" sz="1200" dirty="0" smtClean="0">
                    <a:latin typeface="Arial" panose="020B0604020202020204" pitchFamily="34" charset="0"/>
                    <a:cs typeface="Arial" panose="020B0604020202020204" pitchFamily="34" charset="0"/>
                  </a:rPr>
                  <a:t>eine</a:t>
                </a:r>
                <a:endParaRPr lang="de-DE" sz="1200" dirty="0">
                  <a:latin typeface="Arial" panose="020B0604020202020204" pitchFamily="34" charset="0"/>
                  <a:cs typeface="Arial" panose="020B0604020202020204" pitchFamily="34" charset="0"/>
                </a:endParaRPr>
              </a:p>
            </p:txBody>
          </p:sp>
          <p:sp>
            <p:nvSpPr>
              <p:cNvPr id="20" name="Textfeld 19"/>
              <p:cNvSpPr txBox="1"/>
              <p:nvPr/>
            </p:nvSpPr>
            <p:spPr>
              <a:xfrm>
                <a:off x="7405949" y="2337866"/>
                <a:ext cx="1452301" cy="646331"/>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K</a:t>
                </a:r>
                <a:r>
                  <a:rPr lang="de-DE" sz="1200" dirty="0" smtClean="0">
                    <a:latin typeface="Arial" panose="020B0604020202020204" pitchFamily="34" charset="0"/>
                    <a:cs typeface="Arial" panose="020B0604020202020204" pitchFamily="34" charset="0"/>
                  </a:rPr>
                  <a:t>eine </a:t>
                </a:r>
                <a:r>
                  <a:rPr lang="de-DE" sz="1200" dirty="0">
                    <a:latin typeface="Arial" panose="020B0604020202020204" pitchFamily="34" charset="0"/>
                    <a:cs typeface="Arial" panose="020B0604020202020204" pitchFamily="34" charset="0"/>
                  </a:rPr>
                  <a:t>kohärente Strategie</a:t>
                </a:r>
              </a:p>
            </p:txBody>
          </p:sp>
          <p:sp>
            <p:nvSpPr>
              <p:cNvPr id="30" name="Textfeld 29"/>
              <p:cNvSpPr txBox="1"/>
              <p:nvPr/>
            </p:nvSpPr>
            <p:spPr>
              <a:xfrm>
                <a:off x="550912" y="3734551"/>
                <a:ext cx="1502277" cy="814589"/>
              </a:xfrm>
              <a:prstGeom prst="rect">
                <a:avLst/>
              </a:prstGeom>
              <a:solidFill>
                <a:schemeClr val="accent2">
                  <a:lumMod val="20000"/>
                  <a:lumOff val="80000"/>
                </a:schemeClr>
              </a:solidFill>
            </p:spPr>
            <p:txBody>
              <a:bodyPr wrap="square" rtlCol="0">
                <a:noAutofit/>
              </a:bodyPr>
              <a:lstStyle/>
              <a:p>
                <a:r>
                  <a:rPr lang="de-DE" sz="1200" b="1" dirty="0">
                    <a:latin typeface="Arial" panose="020B0604020202020204" pitchFamily="34" charset="0"/>
                    <a:cs typeface="Arial" panose="020B0604020202020204" pitchFamily="34" charset="0"/>
                  </a:rPr>
                  <a:t>Operativer Fokus/</a:t>
                </a:r>
                <a:br>
                  <a:rPr lang="de-DE" sz="1200" b="1" dirty="0">
                    <a:latin typeface="Arial" panose="020B0604020202020204" pitchFamily="34" charset="0"/>
                    <a:cs typeface="Arial" panose="020B0604020202020204" pitchFamily="34" charset="0"/>
                  </a:rPr>
                </a:br>
                <a:r>
                  <a:rPr lang="de-DE" sz="1200" b="1" dirty="0">
                    <a:latin typeface="Arial" panose="020B0604020202020204" pitchFamily="34" charset="0"/>
                    <a:cs typeface="Arial" panose="020B0604020202020204" pitchFamily="34" charset="0"/>
                  </a:rPr>
                  <a:t>Organisation</a:t>
                </a:r>
              </a:p>
            </p:txBody>
          </p:sp>
          <p:sp>
            <p:nvSpPr>
              <p:cNvPr id="35" name="Textfeld 34"/>
              <p:cNvSpPr txBox="1"/>
              <p:nvPr/>
            </p:nvSpPr>
            <p:spPr>
              <a:xfrm>
                <a:off x="2234538" y="3748051"/>
                <a:ext cx="1732525" cy="830997"/>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Kostenkontrolle </a:t>
                </a:r>
              </a:p>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Mechanistische </a:t>
                </a:r>
                <a:r>
                  <a:rPr lang="de-DE" sz="1200" dirty="0" smtClean="0">
                    <a:latin typeface="Arial" panose="020B0604020202020204" pitchFamily="34" charset="0"/>
                    <a:cs typeface="Arial" panose="020B0604020202020204" pitchFamily="34" charset="0"/>
                  </a:rPr>
                  <a:t>Organisations-struktur</a:t>
                </a:r>
                <a:endParaRPr lang="de-DE" sz="1200" dirty="0">
                  <a:latin typeface="Arial" panose="020B0604020202020204" pitchFamily="34" charset="0"/>
                  <a:cs typeface="Arial" panose="020B0604020202020204" pitchFamily="34" charset="0"/>
                </a:endParaRPr>
              </a:p>
            </p:txBody>
          </p:sp>
          <p:sp>
            <p:nvSpPr>
              <p:cNvPr id="36" name="Textfeld 35"/>
              <p:cNvSpPr txBox="1"/>
              <p:nvPr/>
            </p:nvSpPr>
            <p:spPr>
              <a:xfrm>
                <a:off x="3935511" y="3713761"/>
                <a:ext cx="2018397" cy="646331"/>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Kostenkontrolle</a:t>
                </a:r>
              </a:p>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Innovation</a:t>
                </a:r>
              </a:p>
              <a:p>
                <a:pPr marL="285750" indent="-285750">
                  <a:buFont typeface="Symbol" panose="05050102010706020507" pitchFamily="18" charset="2"/>
                  <a:buChar char="-"/>
                </a:pPr>
                <a:endParaRPr lang="de-DE" sz="1200" dirty="0">
                  <a:latin typeface="Arial" panose="020B0604020202020204" pitchFamily="34" charset="0"/>
                  <a:cs typeface="Arial" panose="020B0604020202020204" pitchFamily="34" charset="0"/>
                </a:endParaRPr>
              </a:p>
            </p:txBody>
          </p:sp>
          <p:sp>
            <p:nvSpPr>
              <p:cNvPr id="37" name="Textfeld 36"/>
              <p:cNvSpPr txBox="1"/>
              <p:nvPr/>
            </p:nvSpPr>
            <p:spPr>
              <a:xfrm>
                <a:off x="5642492" y="3705123"/>
                <a:ext cx="1728569" cy="1015663"/>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Innovation</a:t>
                </a:r>
              </a:p>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Expansion</a:t>
                </a:r>
              </a:p>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Organische </a:t>
                </a:r>
                <a:r>
                  <a:rPr lang="de-DE" sz="1200" dirty="0" smtClean="0">
                    <a:latin typeface="Arial" panose="020B0604020202020204" pitchFamily="34" charset="0"/>
                    <a:cs typeface="Arial" panose="020B0604020202020204" pitchFamily="34" charset="0"/>
                  </a:rPr>
                  <a:t>Organisations-struktur</a:t>
                </a:r>
                <a:endParaRPr lang="de-DE" sz="1200" dirty="0">
                  <a:latin typeface="Arial" panose="020B0604020202020204" pitchFamily="34" charset="0"/>
                  <a:cs typeface="Arial" panose="020B0604020202020204" pitchFamily="34" charset="0"/>
                </a:endParaRPr>
              </a:p>
            </p:txBody>
          </p:sp>
          <p:sp>
            <p:nvSpPr>
              <p:cNvPr id="38" name="Textfeld 37"/>
              <p:cNvSpPr txBox="1"/>
              <p:nvPr/>
            </p:nvSpPr>
            <p:spPr>
              <a:xfrm>
                <a:off x="7405949" y="3699338"/>
                <a:ext cx="1335730" cy="646331"/>
              </a:xfrm>
              <a:prstGeom prst="rect">
                <a:avLst/>
              </a:prstGeom>
              <a:noFill/>
            </p:spPr>
            <p:txBody>
              <a:bodyPr wrap="square" rtlCol="0">
                <a:spAutoFit/>
              </a:bodyPr>
              <a:lstStyle/>
              <a:p>
                <a:pPr marL="182563" indent="-182563">
                  <a:buFont typeface="Symbol" panose="05050102010706020507" pitchFamily="18" charset="2"/>
                  <a:buChar char="-"/>
                </a:pPr>
                <a:r>
                  <a:rPr lang="de-DE" sz="1200" dirty="0">
                    <a:latin typeface="Arial" panose="020B0604020202020204" pitchFamily="34" charset="0"/>
                    <a:cs typeface="Arial" panose="020B0604020202020204" pitchFamily="34" charset="0"/>
                  </a:rPr>
                  <a:t>Abhängig von aktuellen Umständen</a:t>
                </a:r>
              </a:p>
            </p:txBody>
          </p:sp>
          <p:cxnSp>
            <p:nvCxnSpPr>
              <p:cNvPr id="39" name="Gerade Verbindung 38"/>
              <p:cNvCxnSpPr/>
              <p:nvPr/>
            </p:nvCxnSpPr>
            <p:spPr bwMode="auto">
              <a:xfrm>
                <a:off x="548640" y="1771650"/>
                <a:ext cx="80467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0" name="Gerade Verbindung 39"/>
              <p:cNvCxnSpPr/>
              <p:nvPr/>
            </p:nvCxnSpPr>
            <p:spPr bwMode="auto">
              <a:xfrm>
                <a:off x="563880" y="1409700"/>
                <a:ext cx="8046720" cy="0"/>
              </a:xfrm>
              <a:prstGeom prst="line">
                <a:avLst/>
              </a:prstGeom>
              <a:solidFill>
                <a:schemeClr val="bg1"/>
              </a:solidFill>
              <a:ln w="9525" cap="flat" cmpd="sng" algn="ctr">
                <a:solidFill>
                  <a:schemeClr val="tx1"/>
                </a:solidFill>
                <a:prstDash val="solid"/>
                <a:round/>
                <a:headEnd type="none" w="med" len="med"/>
                <a:tailEnd type="none" w="med" len="med"/>
              </a:ln>
              <a:effectLst/>
            </p:spPr>
          </p:cxnSp>
        </p:grpSp>
      </p:grpSp>
      <p:sp>
        <p:nvSpPr>
          <p:cNvPr id="43" name="Textfeld 4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Miles und Snow unterscheiden zwischen vier inhaltlichen Typen von strategischen Ausrichtungen</a:t>
            </a:r>
            <a:endParaRPr lang="de-DE" sz="1600" b="1" dirty="0">
              <a:solidFill>
                <a:srgbClr val="002060"/>
              </a:solidFill>
            </a:endParaRPr>
          </a:p>
        </p:txBody>
      </p:sp>
      <p:sp>
        <p:nvSpPr>
          <p:cNvPr id="47" name="Ellipse 46"/>
          <p:cNvSpPr/>
          <p:nvPr/>
        </p:nvSpPr>
        <p:spPr bwMode="auto">
          <a:xfrm>
            <a:off x="5394960" y="5063490"/>
            <a:ext cx="119063" cy="90488"/>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9" name="Textfeld 48"/>
          <p:cNvSpPr txBox="1"/>
          <p:nvPr/>
        </p:nvSpPr>
        <p:spPr>
          <a:xfrm>
            <a:off x="3655126" y="5329017"/>
            <a:ext cx="3660074" cy="830997"/>
          </a:xfrm>
          <a:prstGeom prst="rect">
            <a:avLst/>
          </a:prstGeom>
          <a:noFill/>
        </p:spPr>
        <p:txBody>
          <a:bodyPr wrap="square" rtlCol="0">
            <a:spAutoFit/>
          </a:bodyPr>
          <a:lstStyle/>
          <a:p>
            <a:pPr marL="182563" indent="-182563">
              <a:buFont typeface="Symbol" pitchFamily="18" charset="2"/>
              <a:buChar char="-"/>
            </a:pPr>
            <a:r>
              <a:rPr lang="de-DE" sz="1200" dirty="0" smtClean="0"/>
              <a:t>Unternehmerische Unternehmen positionieren sich oft als Analytiker und Prospektor</a:t>
            </a:r>
          </a:p>
          <a:p>
            <a:pPr marL="182563" indent="-182563">
              <a:buFont typeface="Symbol" pitchFamily="18" charset="2"/>
              <a:buChar char="-"/>
            </a:pPr>
            <a:r>
              <a:rPr lang="de-DE" sz="1200" dirty="0" smtClean="0"/>
              <a:t>Insbesondere Analytiker sind erfolgreich bei Corporate </a:t>
            </a:r>
            <a:r>
              <a:rPr lang="de-DE" sz="1200" dirty="0" err="1" smtClean="0"/>
              <a:t>Entrepreneurship</a:t>
            </a:r>
            <a:endParaRPr lang="de-DE" sz="1200" dirty="0"/>
          </a:p>
        </p:txBody>
      </p:sp>
      <p:cxnSp>
        <p:nvCxnSpPr>
          <p:cNvPr id="51" name="Gerade Verbindung 50"/>
          <p:cNvCxnSpPr/>
          <p:nvPr/>
        </p:nvCxnSpPr>
        <p:spPr bwMode="auto">
          <a:xfrm flipV="1">
            <a:off x="5450874" y="5120640"/>
            <a:ext cx="1236" cy="174088"/>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54" name="Rechteck 53"/>
          <p:cNvSpPr/>
          <p:nvPr/>
        </p:nvSpPr>
        <p:spPr bwMode="auto">
          <a:xfrm>
            <a:off x="3623310" y="5280660"/>
            <a:ext cx="3600450" cy="902970"/>
          </a:xfrm>
          <a:prstGeom prst="rect">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6"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79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48" name="Textfeld 47"/>
          <p:cNvSpPr txBox="1"/>
          <p:nvPr/>
        </p:nvSpPr>
        <p:spPr>
          <a:xfrm>
            <a:off x="217170" y="971550"/>
            <a:ext cx="2791149" cy="307777"/>
          </a:xfrm>
          <a:prstGeom prst="rect">
            <a:avLst/>
          </a:prstGeom>
          <a:noFill/>
        </p:spPr>
        <p:txBody>
          <a:bodyPr wrap="none" rtlCol="0">
            <a:spAutoFit/>
          </a:bodyPr>
          <a:lstStyle/>
          <a:p>
            <a:r>
              <a:rPr lang="de-DE" sz="1400" i="1" dirty="0" smtClean="0">
                <a:solidFill>
                  <a:schemeClr val="bg1">
                    <a:lumMod val="50000"/>
                  </a:schemeClr>
                </a:solidFill>
              </a:rPr>
              <a:t>3.1 Planung – Inhalt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28160333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1028700" y="1885682"/>
            <a:ext cx="6858000" cy="3970318"/>
          </a:xfrm>
          <a:prstGeom prst="rect">
            <a:avLst/>
          </a:prstGeom>
        </p:spPr>
        <p:txBody>
          <a:bodyPr wrap="square">
            <a:spAutoFit/>
          </a:bodyPr>
          <a:lstStyle/>
          <a:p>
            <a:r>
              <a:rPr lang="de-DE" sz="1400" dirty="0" smtClean="0"/>
              <a:t>2012 machte die </a:t>
            </a:r>
            <a:r>
              <a:rPr lang="de-DE" sz="1400" i="1" dirty="0" smtClean="0"/>
              <a:t>Frankfurter Rundschau</a:t>
            </a:r>
            <a:r>
              <a:rPr lang="de-DE" sz="1400" dirty="0" smtClean="0"/>
              <a:t> 16 Millionen Euro Verlust – nur ein Indiz von vielen für die schwierige Situation der Tageszeitungen in Deutschland. 1992 gab es noch 426 Tageszeitungen in Deutschland, 2012 waren es nach dem Bundesverband Deutscher Zeitungsverleger nur noch 333. 2013 wurden täglich knapp 18 Millionen Exemplare von Tageszeitungen verkauft, während es Anfang der 1990er Jahre noch knapp 30 Millionen waren.</a:t>
            </a:r>
          </a:p>
          <a:p>
            <a:endParaRPr lang="de-DE" sz="1400" dirty="0" smtClean="0"/>
          </a:p>
          <a:p>
            <a:r>
              <a:rPr lang="de-DE" sz="1400" dirty="0" smtClean="0"/>
              <a:t>Ein wesentlicher Grund für diese Entwicklung ist der Rückgang der Werbeumsätze im Printbereich. Werbetreibende investieren lieber in Online-Werbung, so dass in den ersten Monaten des Jahres 2012 erstmals Google, erst Ende der 1990er Jahre gegründet, mehr Umsatz mit Werbung gemacht hat als alle Zeitungen und Magazine in den USA zusammen. In den USA gibt es mittlerweile ganze Millionenmetropolen – wie New Orleans –, in denen überhaupt keine gedruckten regionalen Tageszeitungen mehr zu kaufen sind. </a:t>
            </a:r>
          </a:p>
          <a:p>
            <a:endParaRPr lang="de-DE" sz="1400" dirty="0" smtClean="0"/>
          </a:p>
          <a:p>
            <a:r>
              <a:rPr lang="de-DE" sz="1400" dirty="0" smtClean="0"/>
              <a:t>Technologische Weiterentwicklungen, insbesondere durch das Internet, gepaart mit geändertem Konsumentenverhalten, führten so zu gravierenden Veränderungen einer ganzen Branche.</a:t>
            </a:r>
            <a:endParaRPr lang="de-DE" sz="1400" dirty="0"/>
          </a:p>
        </p:txBody>
      </p:sp>
      <p:sp>
        <p:nvSpPr>
          <p:cNvPr id="4" name="Textfeld 3"/>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Umwälzung einer ganzen Industrie durch neue Technologien: Wie der Zeitungsmarkt sich verändert hat</a:t>
            </a:r>
            <a:endParaRPr lang="de-DE" sz="1600" b="1" dirty="0">
              <a:solidFill>
                <a:srgbClr val="002060"/>
              </a:solidFill>
            </a:endParaRPr>
          </a:p>
        </p:txBody>
      </p:sp>
      <p:sp>
        <p:nvSpPr>
          <p:cNvPr id="5" name="Textfeld 4"/>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cxnSp>
        <p:nvCxnSpPr>
          <p:cNvPr id="6" name="Gerade Verbindung 5"/>
          <p:cNvCxnSpPr/>
          <p:nvPr/>
        </p:nvCxnSpPr>
        <p:spPr bwMode="auto">
          <a:xfrm>
            <a:off x="1085850" y="1772816"/>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7" name="Gerade Verbindung 6"/>
          <p:cNvCxnSpPr/>
          <p:nvPr/>
        </p:nvCxnSpPr>
        <p:spPr bwMode="auto">
          <a:xfrm>
            <a:off x="1085850" y="5877272"/>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8" name="Textfeld 7"/>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9" name="Gerade Verbindung 8"/>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0" name="Gerade Verbindung 9"/>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1" name="Textfeld 10"/>
          <p:cNvSpPr txBox="1"/>
          <p:nvPr/>
        </p:nvSpPr>
        <p:spPr>
          <a:xfrm>
            <a:off x="346710" y="6382247"/>
            <a:ext cx="2486578" cy="253916"/>
          </a:xfrm>
          <a:prstGeom prst="rect">
            <a:avLst/>
          </a:prstGeom>
          <a:noFill/>
        </p:spPr>
        <p:txBody>
          <a:bodyPr wrap="none" rtlCol="0">
            <a:spAutoFit/>
          </a:bodyPr>
          <a:lstStyle/>
          <a:p>
            <a:r>
              <a:rPr lang="de-DE" sz="1050" dirty="0" smtClean="0">
                <a:solidFill>
                  <a:schemeClr val="bg1">
                    <a:lumMod val="50000"/>
                  </a:schemeClr>
                </a:solidFill>
              </a:rPr>
              <a:t>Quelle: Bartsch/</a:t>
            </a:r>
            <a:r>
              <a:rPr lang="de-DE" sz="1050" dirty="0" err="1" smtClean="0">
                <a:solidFill>
                  <a:schemeClr val="bg1">
                    <a:lumMod val="50000"/>
                  </a:schemeClr>
                </a:solidFill>
              </a:rPr>
              <a:t>Brauck</a:t>
            </a:r>
            <a:r>
              <a:rPr lang="de-DE" sz="1050" dirty="0" smtClean="0">
                <a:solidFill>
                  <a:schemeClr val="bg1">
                    <a:lumMod val="50000"/>
                  </a:schemeClr>
                </a:solidFill>
              </a:rPr>
              <a:t>/Hülsen.(2012)</a:t>
            </a:r>
            <a:endParaRPr lang="de-DE" sz="1050" dirty="0">
              <a:solidFill>
                <a:schemeClr val="bg1">
                  <a:lumMod val="50000"/>
                </a:schemeClr>
              </a:solidFill>
            </a:endParaRPr>
          </a:p>
        </p:txBody>
      </p:sp>
      <p:pic>
        <p:nvPicPr>
          <p:cNvPr id="289793" name="Picture 1"/>
          <p:cNvPicPr>
            <a:picLocks noChangeAspect="1" noChangeArrowheads="1"/>
          </p:cNvPicPr>
          <p:nvPr/>
        </p:nvPicPr>
        <p:blipFill>
          <a:blip r:embed="rId2" cstate="print"/>
          <a:srcRect/>
          <a:stretch>
            <a:fillRect/>
          </a:stretch>
        </p:blipFill>
        <p:spPr bwMode="auto">
          <a:xfrm>
            <a:off x="5646737" y="1572599"/>
            <a:ext cx="2093615" cy="344233"/>
          </a:xfrm>
          <a:prstGeom prst="rect">
            <a:avLst/>
          </a:prstGeom>
          <a:noFill/>
          <a:ln w="9525">
            <a:noFill/>
            <a:miter lim="800000"/>
            <a:headEnd/>
            <a:tailEnd/>
          </a:ln>
        </p:spPr>
      </p:pic>
      <p:sp>
        <p:nvSpPr>
          <p:cNvPr id="13" name="Foliennummernplatzhalter 19"/>
          <p:cNvSpPr txBox="1">
            <a:spLocks/>
          </p:cNvSpPr>
          <p:nvPr/>
        </p:nvSpPr>
        <p:spPr bwMode="auto">
          <a:xfrm>
            <a:off x="3656721" y="6371909"/>
            <a:ext cx="19050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0" fontAlgn="auto" latinLnBrk="0" hangingPunct="0">
              <a:lnSpc>
                <a:spcPct val="100000"/>
              </a:lnSpc>
              <a:spcBef>
                <a:spcPct val="0"/>
              </a:spcBef>
              <a:spcAft>
                <a:spcPts val="0"/>
              </a:spcAft>
              <a:buClrTx/>
              <a:buSzTx/>
              <a:buFontTx/>
              <a:buNone/>
              <a:tabLst/>
              <a:defRPr/>
            </a:pPr>
            <a:r>
              <a:rPr kumimoji="0" lang="de-DE" sz="1050" b="0" i="0" u="none" strike="noStrike" kern="1200" cap="none" spc="0" normalizeH="0" baseline="0" noProof="0" dirty="0" smtClean="0">
                <a:ln>
                  <a:noFill/>
                </a:ln>
                <a:solidFill>
                  <a:schemeClr val="bg1">
                    <a:lumMod val="50000"/>
                  </a:schemeClr>
                </a:solidFill>
                <a:effectLst/>
                <a:uLnTx/>
                <a:uFillTx/>
                <a:latin typeface="Arial" charset="0"/>
                <a:ea typeface="+mn-ea"/>
                <a:cs typeface="+mn-cs"/>
              </a:rPr>
              <a:t>- </a:t>
            </a:r>
            <a:fld id="{EDE9D4E2-8C11-4264-A17B-4C066A852835}" type="slidenum">
              <a:rPr kumimoji="0" lang="de-DE" sz="1050" b="0" i="0" u="none" strike="noStrike" kern="1200" cap="none" spc="0" normalizeH="0" baseline="0" noProof="0" smtClean="0">
                <a:ln>
                  <a:noFill/>
                </a:ln>
                <a:solidFill>
                  <a:schemeClr val="bg1">
                    <a:lumMod val="50000"/>
                  </a:schemeClr>
                </a:solidFill>
                <a:effectLst/>
                <a:uLnTx/>
                <a:uFillTx/>
                <a:latin typeface="Arial" charset="0"/>
                <a:ea typeface="+mn-ea"/>
                <a:cs typeface="+mn-cs"/>
              </a:rPr>
              <a:pPr marL="0" marR="0" lvl="0" indent="0" algn="ctr" defTabSz="914400" rtl="0" eaLnBrk="0" fontAlgn="auto" latinLnBrk="0" hangingPunct="0">
                <a:lnSpc>
                  <a:spcPct val="100000"/>
                </a:lnSpc>
                <a:spcBef>
                  <a:spcPct val="0"/>
                </a:spcBef>
                <a:spcAft>
                  <a:spcPts val="0"/>
                </a:spcAft>
                <a:buClrTx/>
                <a:buSzTx/>
                <a:buFontTx/>
                <a:buNone/>
                <a:tabLst/>
                <a:defRPr/>
              </a:pPr>
              <a:t>8</a:t>
            </a:fld>
            <a:r>
              <a:rPr kumimoji="0" lang="de-DE" sz="1050" b="0" i="0" u="none" strike="noStrike" kern="1200" cap="none" spc="0" normalizeH="0" baseline="0" noProof="0" dirty="0" smtClean="0">
                <a:ln>
                  <a:noFill/>
                </a:ln>
                <a:solidFill>
                  <a:schemeClr val="bg1">
                    <a:lumMod val="50000"/>
                  </a:schemeClr>
                </a:solidFill>
                <a:effectLst/>
                <a:uLnTx/>
                <a:uFillTx/>
                <a:latin typeface="Arial" charset="0"/>
                <a:ea typeface="+mn-ea"/>
                <a:cs typeface="+mn-cs"/>
              </a:rPr>
              <a:t> -</a:t>
            </a:r>
            <a:endParaRPr kumimoji="0" lang="de-DE" sz="1050" b="0" i="0" u="none" strike="noStrike" kern="1200" cap="none" spc="0" normalizeH="0" baseline="0" noProof="0" dirty="0">
              <a:ln>
                <a:noFill/>
              </a:ln>
              <a:solidFill>
                <a:schemeClr val="bg1">
                  <a:lumMod val="50000"/>
                </a:schemeClr>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Objekt 31"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504180" name="think-cell Folie" r:id="rId5" imgW="270" imgH="270" progId="TCLayout.ActiveDocument.1">
                  <p:embed/>
                </p:oleObj>
              </mc:Choice>
              <mc:Fallback>
                <p:oleObj name="think-cell Folie" r:id="rId5" imgW="270" imgH="270" progId="TCLayout.ActiveDocument.1">
                  <p:embed/>
                  <p:pic>
                    <p:nvPicPr>
                      <p:cNvPr id="0" name="Picture 3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Rechteck 28"/>
          <p:cNvSpPr/>
          <p:nvPr/>
        </p:nvSpPr>
        <p:spPr bwMode="auto">
          <a:xfrm>
            <a:off x="4983480" y="1394460"/>
            <a:ext cx="3063240" cy="3829050"/>
          </a:xfrm>
          <a:prstGeom prst="rect">
            <a:avLst/>
          </a:prstGeom>
          <a:solidFill>
            <a:schemeClr val="bg1"/>
          </a:solidFill>
          <a:ln w="28575" cap="flat" cmpd="sng" algn="ctr">
            <a:solidFill>
              <a:schemeClr val="accent2">
                <a:lumMod val="20000"/>
                <a:lumOff val="80000"/>
              </a:schemeClr>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1" name="Rechteck 30"/>
          <p:cNvSpPr/>
          <p:nvPr/>
        </p:nvSpPr>
        <p:spPr bwMode="auto">
          <a:xfrm>
            <a:off x="4994910" y="5429250"/>
            <a:ext cx="3074670" cy="765810"/>
          </a:xfrm>
          <a:prstGeom prst="rect">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9" name="Rectangle 1"/>
          <p:cNvSpPr>
            <a:spLocks noChangeArrowheads="1"/>
          </p:cNvSpPr>
          <p:nvPr/>
        </p:nvSpPr>
        <p:spPr bwMode="auto">
          <a:xfrm>
            <a:off x="518477" y="6337352"/>
            <a:ext cx="1444626" cy="253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de-DE" sz="1050" dirty="0" smtClean="0">
                <a:solidFill>
                  <a:schemeClr val="bg1">
                    <a:lumMod val="50000"/>
                  </a:schemeClr>
                </a:solidFill>
                <a:ea typeface="Arial Unicode MS" pitchFamily="34" charset="-128"/>
                <a:cs typeface="Times New Roman" pitchFamily="18" charset="0"/>
              </a:rPr>
              <a:t>Quelle: </a:t>
            </a:r>
            <a:r>
              <a:rPr lang="de-DE" sz="1050" dirty="0" smtClean="0">
                <a:solidFill>
                  <a:schemeClr val="bg1">
                    <a:lumMod val="50000"/>
                  </a:schemeClr>
                </a:solidFill>
              </a:rPr>
              <a:t>Porter (2000)</a:t>
            </a:r>
            <a:endParaRPr lang="de-DE" sz="1050" dirty="0">
              <a:solidFill>
                <a:schemeClr val="bg1">
                  <a:lumMod val="50000"/>
                </a:schemeClr>
              </a:solidFill>
            </a:endParaRPr>
          </a:p>
        </p:txBody>
      </p:sp>
      <p:grpSp>
        <p:nvGrpSpPr>
          <p:cNvPr id="24" name="Gruppieren 23"/>
          <p:cNvGrpSpPr/>
          <p:nvPr/>
        </p:nvGrpSpPr>
        <p:grpSpPr>
          <a:xfrm>
            <a:off x="661356" y="1478280"/>
            <a:ext cx="7710303" cy="3733799"/>
            <a:chOff x="649926" y="1432560"/>
            <a:chExt cx="7710303" cy="3733799"/>
          </a:xfrm>
        </p:grpSpPr>
        <p:sp>
          <p:nvSpPr>
            <p:cNvPr id="2" name="Textfeld 1"/>
            <p:cNvSpPr txBox="1"/>
            <p:nvPr/>
          </p:nvSpPr>
          <p:spPr>
            <a:xfrm>
              <a:off x="649926" y="1834379"/>
              <a:ext cx="1183821" cy="540000"/>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Fokus</a:t>
              </a:r>
              <a:endParaRPr lang="de-DE" sz="1200" b="1" dirty="0">
                <a:latin typeface="Arial" panose="020B0604020202020204" pitchFamily="34" charset="0"/>
                <a:cs typeface="Arial" panose="020B0604020202020204" pitchFamily="34" charset="0"/>
              </a:endParaRPr>
            </a:p>
          </p:txBody>
        </p:sp>
        <p:sp>
          <p:nvSpPr>
            <p:cNvPr id="3" name="Textfeld 2"/>
            <p:cNvSpPr txBox="1"/>
            <p:nvPr/>
          </p:nvSpPr>
          <p:spPr>
            <a:xfrm>
              <a:off x="649926" y="2426182"/>
              <a:ext cx="1183821" cy="1117118"/>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Voraus-setzungen</a:t>
              </a:r>
              <a:endParaRPr lang="de-DE" sz="1200" b="1" dirty="0">
                <a:latin typeface="Arial" panose="020B0604020202020204" pitchFamily="34" charset="0"/>
                <a:cs typeface="Arial" panose="020B0604020202020204" pitchFamily="34" charset="0"/>
              </a:endParaRPr>
            </a:p>
          </p:txBody>
        </p:sp>
        <p:sp>
          <p:nvSpPr>
            <p:cNvPr id="4" name="Textfeld 3"/>
            <p:cNvSpPr txBox="1"/>
            <p:nvPr/>
          </p:nvSpPr>
          <p:spPr>
            <a:xfrm>
              <a:off x="649926" y="3579865"/>
              <a:ext cx="1183821" cy="720000"/>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Organisation</a:t>
              </a:r>
              <a:endParaRPr lang="de-DE" sz="1200" b="1" dirty="0">
                <a:latin typeface="Arial" panose="020B0604020202020204" pitchFamily="34" charset="0"/>
                <a:cs typeface="Arial" panose="020B0604020202020204" pitchFamily="34" charset="0"/>
              </a:endParaRPr>
            </a:p>
          </p:txBody>
        </p:sp>
        <p:sp>
          <p:nvSpPr>
            <p:cNvPr id="6" name="Textfeld 5"/>
            <p:cNvSpPr txBox="1"/>
            <p:nvPr/>
          </p:nvSpPr>
          <p:spPr>
            <a:xfrm>
              <a:off x="1957945" y="1449834"/>
              <a:ext cx="1625611"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Kostenführerschaft</a:t>
              </a:r>
              <a:endParaRPr lang="de-DE" sz="1200" b="1" dirty="0">
                <a:latin typeface="Arial" panose="020B0604020202020204" pitchFamily="34" charset="0"/>
                <a:cs typeface="Arial" panose="020B0604020202020204" pitchFamily="34" charset="0"/>
              </a:endParaRPr>
            </a:p>
          </p:txBody>
        </p:sp>
        <p:sp>
          <p:nvSpPr>
            <p:cNvPr id="8" name="Textfeld 7"/>
            <p:cNvSpPr txBox="1"/>
            <p:nvPr/>
          </p:nvSpPr>
          <p:spPr>
            <a:xfrm>
              <a:off x="5109664" y="1449834"/>
              <a:ext cx="1512168" cy="276999"/>
            </a:xfrm>
            <a:prstGeom prst="rect">
              <a:avLst/>
            </a:prstGeom>
            <a:noFill/>
          </p:spPr>
          <p:txBody>
            <a:bodyPr wrap="square" rtlCol="0">
              <a:spAutoFit/>
            </a:bodyPr>
            <a:lstStyle/>
            <a:p>
              <a:r>
                <a:rPr lang="de-DE" sz="1200" b="1" dirty="0" smtClean="0">
                  <a:latin typeface="Arial" panose="020B0604020202020204" pitchFamily="34" charset="0"/>
                  <a:cs typeface="Arial" panose="020B0604020202020204" pitchFamily="34" charset="0"/>
                </a:rPr>
                <a:t>Differenzierung</a:t>
              </a:r>
            </a:p>
          </p:txBody>
        </p:sp>
        <p:sp>
          <p:nvSpPr>
            <p:cNvPr id="10" name="Textfeld 9"/>
            <p:cNvSpPr txBox="1"/>
            <p:nvPr/>
          </p:nvSpPr>
          <p:spPr>
            <a:xfrm>
              <a:off x="1992235" y="1799251"/>
              <a:ext cx="1912219"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Kosteneffizienz</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Herstellung ähnlicher Produkte</a:t>
              </a:r>
            </a:p>
            <a:p>
              <a:endParaRPr lang="de-DE" sz="1200" dirty="0">
                <a:latin typeface="Arial" panose="020B0604020202020204" pitchFamily="34" charset="0"/>
                <a:cs typeface="Arial" panose="020B0604020202020204" pitchFamily="34" charset="0"/>
              </a:endParaRPr>
            </a:p>
          </p:txBody>
        </p:sp>
        <p:sp>
          <p:nvSpPr>
            <p:cNvPr id="11" name="Textfeld 10"/>
            <p:cNvSpPr txBox="1"/>
            <p:nvPr/>
          </p:nvSpPr>
          <p:spPr>
            <a:xfrm>
              <a:off x="1992236" y="2417443"/>
              <a:ext cx="3276994"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Hohe Investition in Anlagevermögen</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Niedrige Kosten bei Forschung und Entwicklung sowie Marketing</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Erzielung von Skaleneffekten</a:t>
              </a:r>
            </a:p>
          </p:txBody>
        </p:sp>
        <p:sp>
          <p:nvSpPr>
            <p:cNvPr id="12" name="Textfeld 11"/>
            <p:cNvSpPr txBox="1"/>
            <p:nvPr/>
          </p:nvSpPr>
          <p:spPr>
            <a:xfrm>
              <a:off x="1992235" y="3559074"/>
              <a:ext cx="3122615"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Mechanistische Organisationsstrukturen</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Effiziente Strukturen und Prozesse</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Objektive, quantitative Anreizsysteme</a:t>
              </a:r>
            </a:p>
          </p:txBody>
        </p:sp>
        <p:sp>
          <p:nvSpPr>
            <p:cNvPr id="16" name="Textfeld 15"/>
            <p:cNvSpPr txBox="1"/>
            <p:nvPr/>
          </p:nvSpPr>
          <p:spPr>
            <a:xfrm>
              <a:off x="5103010" y="1818124"/>
              <a:ext cx="2920850"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Unterscheidung </a:t>
              </a:r>
              <a:r>
                <a:rPr lang="de-DE" sz="1200" dirty="0" smtClean="0">
                  <a:latin typeface="Arial" panose="020B0604020202020204" pitchFamily="34" charset="0"/>
                  <a:cs typeface="Arial" panose="020B0604020202020204" pitchFamily="34" charset="0"/>
                </a:rPr>
                <a:t>vom Wettbewerb durch </a:t>
              </a:r>
              <a:r>
                <a:rPr lang="de-DE" sz="1200" dirty="0">
                  <a:latin typeface="Arial" panose="020B0604020202020204" pitchFamily="34" charset="0"/>
                  <a:cs typeface="Arial" panose="020B0604020202020204" pitchFamily="34" charset="0"/>
                </a:rPr>
                <a:t>innovative Produkte, Technologie, Marke, Service</a:t>
              </a:r>
            </a:p>
          </p:txBody>
        </p:sp>
        <p:sp>
          <p:nvSpPr>
            <p:cNvPr id="17" name="Textfeld 16"/>
            <p:cNvSpPr txBox="1"/>
            <p:nvPr/>
          </p:nvSpPr>
          <p:spPr>
            <a:xfrm>
              <a:off x="5103010" y="2426191"/>
              <a:ext cx="2758455" cy="1200329"/>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Technologie- und Qualitätsführerschaft</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Ausgeprägte Fähigkeiten und Investitionen in Forschung und Entwicklung, Marketing und Service</a:t>
              </a:r>
            </a:p>
          </p:txBody>
        </p:sp>
        <p:sp>
          <p:nvSpPr>
            <p:cNvPr id="18" name="Textfeld 17"/>
            <p:cNvSpPr txBox="1"/>
            <p:nvPr/>
          </p:nvSpPr>
          <p:spPr>
            <a:xfrm>
              <a:off x="5103009" y="3550436"/>
              <a:ext cx="3257220"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Organische Organisationsstrukturen</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Flexible Strukturen und Prozesse</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Subjektive, qualitative </a:t>
              </a:r>
              <a:r>
                <a:rPr lang="de-DE" sz="1200" dirty="0" smtClean="0">
                  <a:latin typeface="Arial" panose="020B0604020202020204" pitchFamily="34" charset="0"/>
                  <a:cs typeface="Arial" panose="020B0604020202020204" pitchFamily="34" charset="0"/>
                </a:rPr>
                <a:t>Anreizsysteme</a:t>
              </a:r>
              <a:endParaRPr lang="de-DE" sz="1200" dirty="0">
                <a:latin typeface="Arial" panose="020B0604020202020204" pitchFamily="34" charset="0"/>
                <a:cs typeface="Arial" panose="020B0604020202020204" pitchFamily="34" charset="0"/>
              </a:endParaRPr>
            </a:p>
          </p:txBody>
        </p:sp>
        <p:sp>
          <p:nvSpPr>
            <p:cNvPr id="30" name="Textfeld 29"/>
            <p:cNvSpPr txBox="1"/>
            <p:nvPr/>
          </p:nvSpPr>
          <p:spPr>
            <a:xfrm>
              <a:off x="649926" y="4348934"/>
              <a:ext cx="1183821" cy="817425"/>
            </a:xfrm>
            <a:prstGeom prst="rect">
              <a:avLst/>
            </a:prstGeom>
            <a:solidFill>
              <a:schemeClr val="accent2">
                <a:lumMod val="20000"/>
                <a:lumOff val="80000"/>
              </a:schemeClr>
            </a:solidFill>
          </p:spPr>
          <p:txBody>
            <a:bodyPr wrap="square" rtlCol="0">
              <a:noAutofit/>
            </a:bodyPr>
            <a:lstStyle/>
            <a:p>
              <a:r>
                <a:rPr lang="de-DE" sz="1200" b="1" dirty="0" smtClean="0">
                  <a:latin typeface="Arial" panose="020B0604020202020204" pitchFamily="34" charset="0"/>
                  <a:cs typeface="Arial" panose="020B0604020202020204" pitchFamily="34" charset="0"/>
                </a:rPr>
                <a:t>Risiko</a:t>
              </a:r>
              <a:endParaRPr lang="de-DE" sz="1200" b="1" dirty="0">
                <a:latin typeface="Arial" panose="020B0604020202020204" pitchFamily="34" charset="0"/>
                <a:cs typeface="Arial" panose="020B0604020202020204" pitchFamily="34" charset="0"/>
              </a:endParaRPr>
            </a:p>
          </p:txBody>
        </p:sp>
        <p:sp>
          <p:nvSpPr>
            <p:cNvPr id="35" name="Textfeld 34"/>
            <p:cNvSpPr txBox="1"/>
            <p:nvPr/>
          </p:nvSpPr>
          <p:spPr>
            <a:xfrm>
              <a:off x="1994508" y="4328146"/>
              <a:ext cx="2943252"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Rapide technologische Veränderungen</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Verpassen von Produkt- oder Marktänderungen</a:t>
              </a:r>
            </a:p>
          </p:txBody>
        </p:sp>
        <p:sp>
          <p:nvSpPr>
            <p:cNvPr id="37" name="Textfeld 36"/>
            <p:cNvSpPr txBox="1"/>
            <p:nvPr/>
          </p:nvSpPr>
          <p:spPr>
            <a:xfrm>
              <a:off x="5105282" y="4319508"/>
              <a:ext cx="3088692" cy="830997"/>
            </a:xfrm>
            <a:prstGeom prst="rect">
              <a:avLst/>
            </a:prstGeom>
            <a:noFill/>
          </p:spPr>
          <p:txBody>
            <a:bodyPr wrap="square" rtlCol="0">
              <a:spAutoFit/>
            </a:bodyPr>
            <a:lstStyle/>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Verlust von Differenzierungsmerkmalen </a:t>
              </a:r>
            </a:p>
            <a:p>
              <a:pPr marL="285750" indent="-285750">
                <a:buFont typeface="Symbol" panose="05050102010706020507" pitchFamily="18" charset="2"/>
                <a:buChar char="-"/>
              </a:pPr>
              <a:r>
                <a:rPr lang="de-DE" sz="1200" dirty="0">
                  <a:latin typeface="Arial" panose="020B0604020202020204" pitchFamily="34" charset="0"/>
                  <a:cs typeface="Arial" panose="020B0604020202020204" pitchFamily="34" charset="0"/>
                </a:rPr>
                <a:t>Angebot von Imitationsprodukten durch den Wettbewerb</a:t>
              </a:r>
            </a:p>
          </p:txBody>
        </p:sp>
        <p:cxnSp>
          <p:nvCxnSpPr>
            <p:cNvPr id="22" name="Gerade Verbindung 21"/>
            <p:cNvCxnSpPr/>
            <p:nvPr/>
          </p:nvCxnSpPr>
          <p:spPr bwMode="auto">
            <a:xfrm>
              <a:off x="649926" y="1760220"/>
              <a:ext cx="726948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3" name="Gerade Verbindung 22"/>
            <p:cNvCxnSpPr/>
            <p:nvPr/>
          </p:nvCxnSpPr>
          <p:spPr bwMode="auto">
            <a:xfrm>
              <a:off x="649926" y="1432560"/>
              <a:ext cx="7269480" cy="0"/>
            </a:xfrm>
            <a:prstGeom prst="line">
              <a:avLst/>
            </a:prstGeom>
            <a:solidFill>
              <a:schemeClr val="bg1"/>
            </a:solidFill>
            <a:ln w="9525" cap="flat" cmpd="sng" algn="ctr">
              <a:solidFill>
                <a:schemeClr val="tx1"/>
              </a:solidFill>
              <a:prstDash val="solid"/>
              <a:round/>
              <a:headEnd type="none" w="med" len="med"/>
              <a:tailEnd type="none" w="med" len="med"/>
            </a:ln>
            <a:effectLst/>
          </p:spPr>
        </p:cxnSp>
      </p:grpSp>
      <p:sp>
        <p:nvSpPr>
          <p:cNvPr id="25" name="Textfeld 2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Die Unterscheidung zwischen einer Kostenführerschaft und einer Differenzierung ist die prominenteste Sicht auf Strategien</a:t>
            </a:r>
            <a:endParaRPr lang="de-DE" sz="1600" b="1" dirty="0">
              <a:solidFill>
                <a:srgbClr val="002060"/>
              </a:solidFill>
            </a:endParaRPr>
          </a:p>
        </p:txBody>
      </p:sp>
      <p:sp>
        <p:nvSpPr>
          <p:cNvPr id="33" name="Ellipse 32"/>
          <p:cNvSpPr/>
          <p:nvPr/>
        </p:nvSpPr>
        <p:spPr bwMode="auto">
          <a:xfrm>
            <a:off x="6435090" y="5200650"/>
            <a:ext cx="119063" cy="90488"/>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34" name="Gerade Verbindung 33"/>
          <p:cNvCxnSpPr/>
          <p:nvPr/>
        </p:nvCxnSpPr>
        <p:spPr bwMode="auto">
          <a:xfrm flipV="1">
            <a:off x="6491004" y="5257800"/>
            <a:ext cx="1236" cy="174088"/>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6" name="Textfeld 35"/>
          <p:cNvSpPr txBox="1"/>
          <p:nvPr/>
        </p:nvSpPr>
        <p:spPr>
          <a:xfrm>
            <a:off x="5061268" y="5466177"/>
            <a:ext cx="2916872" cy="646331"/>
          </a:xfrm>
          <a:prstGeom prst="rect">
            <a:avLst/>
          </a:prstGeom>
          <a:noFill/>
        </p:spPr>
        <p:txBody>
          <a:bodyPr wrap="square" rtlCol="0">
            <a:spAutoFit/>
          </a:bodyPr>
          <a:lstStyle/>
          <a:p>
            <a:r>
              <a:rPr lang="de-DE" sz="1200" dirty="0" smtClean="0"/>
              <a:t>Erfolgreiche unternehmerische Unternehmen positionieren sich als </a:t>
            </a:r>
            <a:r>
              <a:rPr lang="de-DE" sz="1200" dirty="0" err="1" smtClean="0"/>
              <a:t>Differenzierer</a:t>
            </a:r>
            <a:r>
              <a:rPr lang="de-DE" sz="1200" dirty="0" smtClean="0"/>
              <a:t> im Markt</a:t>
            </a:r>
          </a:p>
        </p:txBody>
      </p:sp>
      <p:sp>
        <p:nvSpPr>
          <p:cNvPr id="3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40" name="Textfeld 39"/>
          <p:cNvSpPr txBox="1"/>
          <p:nvPr/>
        </p:nvSpPr>
        <p:spPr>
          <a:xfrm>
            <a:off x="217170" y="971550"/>
            <a:ext cx="2791149" cy="307777"/>
          </a:xfrm>
          <a:prstGeom prst="rect">
            <a:avLst/>
          </a:prstGeom>
          <a:noFill/>
        </p:spPr>
        <p:txBody>
          <a:bodyPr wrap="none" rtlCol="0">
            <a:spAutoFit/>
          </a:bodyPr>
          <a:lstStyle/>
          <a:p>
            <a:r>
              <a:rPr lang="de-DE" sz="1400" i="1" dirty="0" smtClean="0">
                <a:solidFill>
                  <a:schemeClr val="bg1">
                    <a:lumMod val="50000"/>
                  </a:schemeClr>
                </a:solidFill>
              </a:rPr>
              <a:t>3.1 Planung – Inhalt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334272351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 name="Objekt 103"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42484"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 name="Richtungspfeil 102"/>
          <p:cNvSpPr/>
          <p:nvPr/>
        </p:nvSpPr>
        <p:spPr bwMode="auto">
          <a:xfrm rot="10800000">
            <a:off x="1195753" y="1359875"/>
            <a:ext cx="7268308" cy="5040924"/>
          </a:xfrm>
          <a:prstGeom prst="homePlate">
            <a:avLst>
              <a:gd name="adj" fmla="val 19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9" name="Rechteck 8"/>
          <p:cNvSpPr>
            <a:spLocks noChangeArrowheads="1"/>
          </p:cNvSpPr>
          <p:nvPr/>
        </p:nvSpPr>
        <p:spPr bwMode="auto">
          <a:xfrm>
            <a:off x="3584575" y="1503045"/>
            <a:ext cx="3798888" cy="406400"/>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0" name="Textfeld 9"/>
          <p:cNvSpPr txBox="1">
            <a:spLocks noChangeArrowheads="1"/>
          </p:cNvSpPr>
          <p:nvPr/>
        </p:nvSpPr>
        <p:spPr bwMode="auto">
          <a:xfrm>
            <a:off x="3584575" y="1568133"/>
            <a:ext cx="37988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184150" indent="-184150"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Produktprogrammplanung</a:t>
            </a:r>
          </a:p>
        </p:txBody>
      </p:sp>
      <p:sp>
        <p:nvSpPr>
          <p:cNvPr id="11" name="Rechteck 10"/>
          <p:cNvSpPr>
            <a:spLocks noChangeArrowheads="1"/>
          </p:cNvSpPr>
          <p:nvPr/>
        </p:nvSpPr>
        <p:spPr bwMode="auto">
          <a:xfrm>
            <a:off x="5851525" y="2060258"/>
            <a:ext cx="1531938" cy="646112"/>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2" name="Textfeld 11"/>
          <p:cNvSpPr txBox="1">
            <a:spLocks noChangeArrowheads="1"/>
          </p:cNvSpPr>
          <p:nvPr/>
        </p:nvSpPr>
        <p:spPr bwMode="auto">
          <a:xfrm>
            <a:off x="5851525" y="2060258"/>
            <a:ext cx="15319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r>
              <a:rPr lang="de-DE" altLang="de-DE" sz="1200" dirty="0">
                <a:ea typeface="ＭＳ Ｐゴシック" pitchFamily="34" charset="-128"/>
              </a:rPr>
              <a:t>Potenzialplanung, insb. Investitions-</a:t>
            </a:r>
            <a:r>
              <a:rPr lang="de-DE" altLang="de-DE" sz="1200" dirty="0" err="1">
                <a:ea typeface="ＭＳ Ｐゴシック" pitchFamily="34" charset="-128"/>
              </a:rPr>
              <a:t>objektplanung</a:t>
            </a:r>
            <a:endParaRPr lang="de-DE" altLang="de-DE" sz="1200" dirty="0">
              <a:ea typeface="ＭＳ Ｐゴシック" pitchFamily="34" charset="-128"/>
            </a:endParaRPr>
          </a:p>
        </p:txBody>
      </p:sp>
      <p:sp>
        <p:nvSpPr>
          <p:cNvPr id="13" name="Rechteck 12"/>
          <p:cNvSpPr>
            <a:spLocks noChangeArrowheads="1"/>
          </p:cNvSpPr>
          <p:nvPr/>
        </p:nvSpPr>
        <p:spPr bwMode="auto">
          <a:xfrm>
            <a:off x="3584575" y="2858770"/>
            <a:ext cx="1530350" cy="461963"/>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4" name="Textfeld 13"/>
          <p:cNvSpPr txBox="1">
            <a:spLocks noChangeArrowheads="1"/>
          </p:cNvSpPr>
          <p:nvPr/>
        </p:nvSpPr>
        <p:spPr bwMode="auto">
          <a:xfrm>
            <a:off x="3584575" y="2950845"/>
            <a:ext cx="15303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Absatzplanung</a:t>
            </a:r>
          </a:p>
        </p:txBody>
      </p:sp>
      <p:sp>
        <p:nvSpPr>
          <p:cNvPr id="15" name="Rechteck 14"/>
          <p:cNvSpPr>
            <a:spLocks noChangeArrowheads="1"/>
          </p:cNvSpPr>
          <p:nvPr/>
        </p:nvSpPr>
        <p:spPr bwMode="auto">
          <a:xfrm>
            <a:off x="5559425" y="3320733"/>
            <a:ext cx="1530350" cy="460375"/>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6" name="Textfeld 15"/>
          <p:cNvSpPr txBox="1">
            <a:spLocks noChangeArrowheads="1"/>
          </p:cNvSpPr>
          <p:nvPr/>
        </p:nvSpPr>
        <p:spPr bwMode="auto">
          <a:xfrm>
            <a:off x="5559425" y="3412808"/>
            <a:ext cx="1530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F&amp;E - Planung</a:t>
            </a:r>
          </a:p>
        </p:txBody>
      </p:sp>
      <p:sp>
        <p:nvSpPr>
          <p:cNvPr id="17" name="Rechteck 16"/>
          <p:cNvSpPr>
            <a:spLocks noChangeArrowheads="1"/>
          </p:cNvSpPr>
          <p:nvPr/>
        </p:nvSpPr>
        <p:spPr bwMode="auto">
          <a:xfrm>
            <a:off x="5559425" y="4243070"/>
            <a:ext cx="1530350" cy="461963"/>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18" name="Textfeld 17"/>
          <p:cNvSpPr txBox="1">
            <a:spLocks noChangeArrowheads="1"/>
          </p:cNvSpPr>
          <p:nvPr/>
        </p:nvSpPr>
        <p:spPr bwMode="auto">
          <a:xfrm>
            <a:off x="5559425" y="4335145"/>
            <a:ext cx="15303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Anlagenplanung</a:t>
            </a:r>
          </a:p>
        </p:txBody>
      </p:sp>
      <p:sp>
        <p:nvSpPr>
          <p:cNvPr id="19" name="Rechteck 18"/>
          <p:cNvSpPr>
            <a:spLocks noChangeArrowheads="1"/>
          </p:cNvSpPr>
          <p:nvPr/>
        </p:nvSpPr>
        <p:spPr bwMode="auto">
          <a:xfrm>
            <a:off x="5559425" y="5166995"/>
            <a:ext cx="1530350" cy="461963"/>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20" name="Textfeld 19"/>
          <p:cNvSpPr txBox="1">
            <a:spLocks noChangeArrowheads="1"/>
          </p:cNvSpPr>
          <p:nvPr/>
        </p:nvSpPr>
        <p:spPr bwMode="auto">
          <a:xfrm>
            <a:off x="5559425" y="5259070"/>
            <a:ext cx="15303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Personalplanung</a:t>
            </a:r>
          </a:p>
        </p:txBody>
      </p:sp>
      <p:sp>
        <p:nvSpPr>
          <p:cNvPr id="21" name="Rechteck 20"/>
          <p:cNvSpPr>
            <a:spLocks noChangeArrowheads="1"/>
          </p:cNvSpPr>
          <p:nvPr/>
        </p:nvSpPr>
        <p:spPr bwMode="auto">
          <a:xfrm>
            <a:off x="3584575" y="3781108"/>
            <a:ext cx="1530350" cy="461962"/>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22" name="Textfeld 21"/>
          <p:cNvSpPr txBox="1">
            <a:spLocks noChangeArrowheads="1"/>
          </p:cNvSpPr>
          <p:nvPr/>
        </p:nvSpPr>
        <p:spPr bwMode="auto">
          <a:xfrm>
            <a:off x="3584575" y="3874770"/>
            <a:ext cx="1530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Produktionsplanung</a:t>
            </a:r>
          </a:p>
        </p:txBody>
      </p:sp>
      <p:sp>
        <p:nvSpPr>
          <p:cNvPr id="23" name="Rechteck 22"/>
          <p:cNvSpPr>
            <a:spLocks noChangeArrowheads="1"/>
          </p:cNvSpPr>
          <p:nvPr/>
        </p:nvSpPr>
        <p:spPr bwMode="auto">
          <a:xfrm>
            <a:off x="3584575" y="4705033"/>
            <a:ext cx="1530350" cy="461962"/>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24" name="Textfeld 23"/>
          <p:cNvSpPr txBox="1">
            <a:spLocks noChangeArrowheads="1"/>
          </p:cNvSpPr>
          <p:nvPr/>
        </p:nvSpPr>
        <p:spPr bwMode="auto">
          <a:xfrm>
            <a:off x="3584575" y="4705033"/>
            <a:ext cx="1530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Beschaffungs-planung</a:t>
            </a:r>
          </a:p>
        </p:txBody>
      </p:sp>
      <p:sp>
        <p:nvSpPr>
          <p:cNvPr id="25" name="Rechteck 24"/>
          <p:cNvSpPr>
            <a:spLocks noChangeArrowheads="1"/>
          </p:cNvSpPr>
          <p:nvPr/>
        </p:nvSpPr>
        <p:spPr bwMode="auto">
          <a:xfrm>
            <a:off x="3584575" y="5628958"/>
            <a:ext cx="1530350" cy="461962"/>
          </a:xfrm>
          <a:prstGeom prst="rect">
            <a:avLst/>
          </a:prstGeom>
          <a:solidFill>
            <a:schemeClr val="bg1"/>
          </a:solidFill>
          <a:ln w="9525">
            <a:solidFill>
              <a:schemeClr val="tx1"/>
            </a:solidFill>
            <a:round/>
            <a:headEnd/>
            <a:tailEnd/>
          </a:ln>
        </p:spPr>
        <p:txBody>
          <a:bodyPr lIns="90000" tIns="46800" rIns="90000" bIns="46800">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spcBef>
                <a:spcPct val="20000"/>
              </a:spcBef>
            </a:pPr>
            <a:endParaRPr lang="de-DE" altLang="de-DE" sz="1600">
              <a:ea typeface="ＭＳ Ｐゴシック" pitchFamily="34" charset="-128"/>
            </a:endParaRPr>
          </a:p>
        </p:txBody>
      </p:sp>
      <p:sp>
        <p:nvSpPr>
          <p:cNvPr id="26" name="Textfeld 25"/>
          <p:cNvSpPr txBox="1">
            <a:spLocks noChangeArrowheads="1"/>
          </p:cNvSpPr>
          <p:nvPr/>
        </p:nvSpPr>
        <p:spPr bwMode="auto">
          <a:xfrm>
            <a:off x="3584575" y="5628958"/>
            <a:ext cx="1530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Verwaltungs-planung</a:t>
            </a:r>
          </a:p>
        </p:txBody>
      </p:sp>
      <p:cxnSp>
        <p:nvCxnSpPr>
          <p:cNvPr id="43" name="Gerade Verbindung mit Pfeil 64"/>
          <p:cNvCxnSpPr>
            <a:cxnSpLocks noChangeShapeType="1"/>
          </p:cNvCxnSpPr>
          <p:nvPr/>
        </p:nvCxnSpPr>
        <p:spPr bwMode="auto">
          <a:xfrm rot="5400000">
            <a:off x="5472906" y="4442302"/>
            <a:ext cx="3471863"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4" name="Gerade Verbindung mit Pfeil 71"/>
          <p:cNvCxnSpPr>
            <a:cxnSpLocks noChangeShapeType="1"/>
          </p:cNvCxnSpPr>
          <p:nvPr/>
        </p:nvCxnSpPr>
        <p:spPr bwMode="auto">
          <a:xfrm rot="5400000">
            <a:off x="7306469" y="2783364"/>
            <a:ext cx="153988"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5" name="Gerade Verbindung 76"/>
          <p:cNvCxnSpPr>
            <a:cxnSpLocks noChangeShapeType="1"/>
          </p:cNvCxnSpPr>
          <p:nvPr/>
        </p:nvCxnSpPr>
        <p:spPr bwMode="auto">
          <a:xfrm>
            <a:off x="7381875" y="2858770"/>
            <a:ext cx="3810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 name="Gerade Verbindung 78"/>
          <p:cNvCxnSpPr>
            <a:cxnSpLocks noChangeShapeType="1"/>
          </p:cNvCxnSpPr>
          <p:nvPr/>
        </p:nvCxnSpPr>
        <p:spPr bwMode="auto">
          <a:xfrm rot="5400000">
            <a:off x="5722937" y="4517708"/>
            <a:ext cx="331946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 name="Gerade Verbindung 83"/>
          <p:cNvCxnSpPr>
            <a:cxnSpLocks noChangeShapeType="1"/>
          </p:cNvCxnSpPr>
          <p:nvPr/>
        </p:nvCxnSpPr>
        <p:spPr bwMode="auto">
          <a:xfrm rot="5400000">
            <a:off x="6103144" y="4518502"/>
            <a:ext cx="3317875"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 name="Gerade Verbindung 85"/>
          <p:cNvCxnSpPr>
            <a:cxnSpLocks noChangeShapeType="1"/>
          </p:cNvCxnSpPr>
          <p:nvPr/>
        </p:nvCxnSpPr>
        <p:spPr bwMode="auto">
          <a:xfrm rot="10800000">
            <a:off x="3452813" y="6178233"/>
            <a:ext cx="4308475"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 name="Gerade Verbindung 87"/>
          <p:cNvCxnSpPr>
            <a:cxnSpLocks noChangeShapeType="1"/>
          </p:cNvCxnSpPr>
          <p:nvPr/>
        </p:nvCxnSpPr>
        <p:spPr bwMode="auto">
          <a:xfrm rot="16200000" flipV="1">
            <a:off x="1758156" y="4483577"/>
            <a:ext cx="33956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 name="Gerade Verbindung 91"/>
          <p:cNvCxnSpPr>
            <a:cxnSpLocks noChangeShapeType="1"/>
          </p:cNvCxnSpPr>
          <p:nvPr/>
        </p:nvCxnSpPr>
        <p:spPr bwMode="auto">
          <a:xfrm>
            <a:off x="3452813" y="2784158"/>
            <a:ext cx="3756025" cy="15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1" name="Gerade Verbindung mit Pfeil 99"/>
          <p:cNvCxnSpPr>
            <a:cxnSpLocks noChangeShapeType="1"/>
            <a:stCxn id="26" idx="3"/>
          </p:cNvCxnSpPr>
          <p:nvPr/>
        </p:nvCxnSpPr>
        <p:spPr bwMode="auto">
          <a:xfrm>
            <a:off x="5114925" y="5859145"/>
            <a:ext cx="2268538"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2" name="Gerade Verbindung mit Pfeil 101"/>
          <p:cNvCxnSpPr>
            <a:cxnSpLocks noChangeShapeType="1"/>
            <a:stCxn id="23" idx="3"/>
          </p:cNvCxnSpPr>
          <p:nvPr/>
        </p:nvCxnSpPr>
        <p:spPr bwMode="auto">
          <a:xfrm>
            <a:off x="5114925" y="4936808"/>
            <a:ext cx="2266950"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3" name="Gerade Verbindung mit Pfeil 105"/>
          <p:cNvCxnSpPr>
            <a:cxnSpLocks noChangeShapeType="1"/>
            <a:stCxn id="22" idx="3"/>
          </p:cNvCxnSpPr>
          <p:nvPr/>
        </p:nvCxnSpPr>
        <p:spPr bwMode="auto">
          <a:xfrm>
            <a:off x="5114925" y="4012883"/>
            <a:ext cx="2266950"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4" name="Gerade Verbindung mit Pfeil 109"/>
          <p:cNvCxnSpPr>
            <a:cxnSpLocks noChangeShapeType="1"/>
            <a:stCxn id="13" idx="3"/>
          </p:cNvCxnSpPr>
          <p:nvPr/>
        </p:nvCxnSpPr>
        <p:spPr bwMode="auto">
          <a:xfrm>
            <a:off x="5114925" y="3088958"/>
            <a:ext cx="2266950"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5" name="Gerade Verbindung mit Pfeil 112"/>
          <p:cNvCxnSpPr>
            <a:cxnSpLocks noChangeShapeType="1"/>
          </p:cNvCxnSpPr>
          <p:nvPr/>
        </p:nvCxnSpPr>
        <p:spPr bwMode="auto">
          <a:xfrm>
            <a:off x="5114925" y="3320733"/>
            <a:ext cx="444500"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6" name="Gerade Verbindung mit Pfeil 114"/>
          <p:cNvCxnSpPr>
            <a:cxnSpLocks noChangeShapeType="1"/>
          </p:cNvCxnSpPr>
          <p:nvPr/>
        </p:nvCxnSpPr>
        <p:spPr bwMode="auto">
          <a:xfrm>
            <a:off x="5114925" y="3781108"/>
            <a:ext cx="444500"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7" name="Gerade Verbindung mit Pfeil 120"/>
          <p:cNvCxnSpPr>
            <a:cxnSpLocks noChangeShapeType="1"/>
            <a:stCxn id="14" idx="1"/>
          </p:cNvCxnSpPr>
          <p:nvPr/>
        </p:nvCxnSpPr>
        <p:spPr bwMode="auto">
          <a:xfrm rot="10800000" flipV="1">
            <a:off x="3455988" y="3088958"/>
            <a:ext cx="128587"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8" name="Gerade Verbindung mit Pfeil 122"/>
          <p:cNvCxnSpPr>
            <a:cxnSpLocks noChangeShapeType="1"/>
          </p:cNvCxnSpPr>
          <p:nvPr/>
        </p:nvCxnSpPr>
        <p:spPr bwMode="auto">
          <a:xfrm>
            <a:off x="3455988" y="3228658"/>
            <a:ext cx="128587"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9" name="Gerade Verbindung mit Pfeil 128"/>
          <p:cNvCxnSpPr>
            <a:cxnSpLocks noChangeShapeType="1"/>
            <a:stCxn id="21" idx="1"/>
          </p:cNvCxnSpPr>
          <p:nvPr/>
        </p:nvCxnSpPr>
        <p:spPr bwMode="auto">
          <a:xfrm rot="10800000" flipV="1">
            <a:off x="3455988" y="4012883"/>
            <a:ext cx="128587"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0" name="Gerade Verbindung mit Pfeil 130"/>
          <p:cNvCxnSpPr>
            <a:cxnSpLocks noChangeShapeType="1"/>
          </p:cNvCxnSpPr>
          <p:nvPr/>
        </p:nvCxnSpPr>
        <p:spPr bwMode="auto">
          <a:xfrm>
            <a:off x="3455988" y="4150995"/>
            <a:ext cx="128587"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1" name="Gerade Verbindung mit Pfeil 132"/>
          <p:cNvCxnSpPr>
            <a:cxnSpLocks noChangeShapeType="1"/>
            <a:stCxn id="24" idx="1"/>
          </p:cNvCxnSpPr>
          <p:nvPr/>
        </p:nvCxnSpPr>
        <p:spPr bwMode="auto">
          <a:xfrm rot="10800000" flipV="1">
            <a:off x="3455988" y="4936808"/>
            <a:ext cx="128587"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2" name="Gerade Verbindung mit Pfeil 134"/>
          <p:cNvCxnSpPr>
            <a:cxnSpLocks noChangeShapeType="1"/>
          </p:cNvCxnSpPr>
          <p:nvPr/>
        </p:nvCxnSpPr>
        <p:spPr bwMode="auto">
          <a:xfrm>
            <a:off x="3455988" y="5059045"/>
            <a:ext cx="128587"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3" name="Gerade Verbindung mit Pfeil 141"/>
          <p:cNvCxnSpPr>
            <a:cxnSpLocks noChangeShapeType="1"/>
          </p:cNvCxnSpPr>
          <p:nvPr/>
        </p:nvCxnSpPr>
        <p:spPr bwMode="auto">
          <a:xfrm rot="10800000">
            <a:off x="3455988" y="5721033"/>
            <a:ext cx="128587"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4" name="Gerade Verbindung mit Pfeil 143"/>
          <p:cNvCxnSpPr>
            <a:cxnSpLocks noChangeShapeType="1"/>
          </p:cNvCxnSpPr>
          <p:nvPr/>
        </p:nvCxnSpPr>
        <p:spPr bwMode="auto">
          <a:xfrm>
            <a:off x="3452813" y="5997258"/>
            <a:ext cx="131762"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6" name="Gerade Verbindung mit Pfeil 148"/>
          <p:cNvCxnSpPr>
            <a:cxnSpLocks noChangeShapeType="1"/>
            <a:stCxn id="13" idx="0"/>
          </p:cNvCxnSpPr>
          <p:nvPr/>
        </p:nvCxnSpPr>
        <p:spPr bwMode="auto">
          <a:xfrm rot="5400000" flipH="1" flipV="1">
            <a:off x="3877469" y="2381726"/>
            <a:ext cx="949325" cy="476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7" name="Gerade Verbindung mit Pfeil 152"/>
          <p:cNvCxnSpPr>
            <a:cxnSpLocks noChangeShapeType="1"/>
          </p:cNvCxnSpPr>
          <p:nvPr/>
        </p:nvCxnSpPr>
        <p:spPr bwMode="auto">
          <a:xfrm>
            <a:off x="7089775" y="5536883"/>
            <a:ext cx="292100"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8" name="Gerade Verbindung mit Pfeil 154"/>
          <p:cNvCxnSpPr>
            <a:cxnSpLocks noChangeShapeType="1"/>
            <a:stCxn id="20" idx="3"/>
          </p:cNvCxnSpPr>
          <p:nvPr/>
        </p:nvCxnSpPr>
        <p:spPr bwMode="auto">
          <a:xfrm flipV="1">
            <a:off x="7089775" y="5394008"/>
            <a:ext cx="117475" cy="3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9" name="Gerade Verbindung mit Pfeil 156"/>
          <p:cNvCxnSpPr>
            <a:cxnSpLocks noChangeShapeType="1"/>
          </p:cNvCxnSpPr>
          <p:nvPr/>
        </p:nvCxnSpPr>
        <p:spPr bwMode="auto">
          <a:xfrm rot="10800000">
            <a:off x="7089775" y="5263833"/>
            <a:ext cx="119063"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70" name="Gerade Verbindung mit Pfeil 158"/>
          <p:cNvCxnSpPr>
            <a:cxnSpLocks noChangeShapeType="1"/>
          </p:cNvCxnSpPr>
          <p:nvPr/>
        </p:nvCxnSpPr>
        <p:spPr bwMode="auto">
          <a:xfrm>
            <a:off x="7089775" y="4612958"/>
            <a:ext cx="293688"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71" name="Gerade Verbindung mit Pfeil 160"/>
          <p:cNvCxnSpPr>
            <a:cxnSpLocks noChangeShapeType="1"/>
            <a:stCxn id="17" idx="3"/>
          </p:cNvCxnSpPr>
          <p:nvPr/>
        </p:nvCxnSpPr>
        <p:spPr bwMode="auto">
          <a:xfrm>
            <a:off x="7089775" y="4474845"/>
            <a:ext cx="119063"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72" name="Gerade Verbindung mit Pfeil 164"/>
          <p:cNvCxnSpPr>
            <a:cxnSpLocks noChangeShapeType="1"/>
          </p:cNvCxnSpPr>
          <p:nvPr/>
        </p:nvCxnSpPr>
        <p:spPr bwMode="auto">
          <a:xfrm rot="10800000">
            <a:off x="7089775" y="4335145"/>
            <a:ext cx="119063"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73" name="Gerade Verbindung mit Pfeil 166"/>
          <p:cNvCxnSpPr>
            <a:cxnSpLocks noChangeShapeType="1"/>
          </p:cNvCxnSpPr>
          <p:nvPr/>
        </p:nvCxnSpPr>
        <p:spPr bwMode="auto">
          <a:xfrm>
            <a:off x="7089775" y="3689033"/>
            <a:ext cx="292100"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74" name="Gerade Verbindung mit Pfeil 168"/>
          <p:cNvCxnSpPr>
            <a:cxnSpLocks noChangeShapeType="1"/>
            <a:stCxn id="16" idx="3"/>
          </p:cNvCxnSpPr>
          <p:nvPr/>
        </p:nvCxnSpPr>
        <p:spPr bwMode="auto">
          <a:xfrm>
            <a:off x="7089775" y="3550920"/>
            <a:ext cx="117475"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75" name="Gerade Verbindung mit Pfeil 170"/>
          <p:cNvCxnSpPr>
            <a:cxnSpLocks noChangeShapeType="1"/>
          </p:cNvCxnSpPr>
          <p:nvPr/>
        </p:nvCxnSpPr>
        <p:spPr bwMode="auto">
          <a:xfrm rot="10800000">
            <a:off x="7089775" y="3412808"/>
            <a:ext cx="119063"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76" name="Form 172"/>
          <p:cNvCxnSpPr>
            <a:cxnSpLocks noChangeShapeType="1"/>
            <a:stCxn id="10" idx="3"/>
          </p:cNvCxnSpPr>
          <p:nvPr/>
        </p:nvCxnSpPr>
        <p:spPr bwMode="auto">
          <a:xfrm>
            <a:off x="7383463" y="1706245"/>
            <a:ext cx="215900" cy="1152525"/>
          </a:xfrm>
          <a:prstGeom prst="bentConnector2">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00" name="Textfeld 245"/>
          <p:cNvSpPr txBox="1">
            <a:spLocks noChangeArrowheads="1"/>
          </p:cNvSpPr>
          <p:nvPr/>
        </p:nvSpPr>
        <p:spPr bwMode="auto">
          <a:xfrm rot="16200000">
            <a:off x="5907881" y="4380390"/>
            <a:ext cx="33178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184150" indent="-184150" eaLnBrk="0" hangingPunct="0">
              <a:defRPr sz="1100">
                <a:solidFill>
                  <a:schemeClr val="tx1"/>
                </a:solidFill>
                <a:latin typeface="Arial" pitchFamily="34" charset="0"/>
                <a:cs typeface="Arial" pitchFamily="34" charset="0"/>
              </a:defRPr>
            </a:lvl1pPr>
            <a:lvl2pPr marL="742950" indent="-285750" eaLnBrk="0" hangingPunct="0">
              <a:defRPr sz="1100">
                <a:solidFill>
                  <a:schemeClr val="tx1"/>
                </a:solidFill>
                <a:latin typeface="Arial" pitchFamily="34" charset="0"/>
                <a:cs typeface="Arial" pitchFamily="34" charset="0"/>
              </a:defRPr>
            </a:lvl2pPr>
            <a:lvl3pPr marL="1143000" indent="-228600" eaLnBrk="0" hangingPunct="0">
              <a:defRPr sz="1100">
                <a:solidFill>
                  <a:schemeClr val="tx1"/>
                </a:solidFill>
                <a:latin typeface="Arial" pitchFamily="34" charset="0"/>
                <a:cs typeface="Arial" pitchFamily="34" charset="0"/>
              </a:defRPr>
            </a:lvl3pPr>
            <a:lvl4pPr marL="1600200" indent="-228600" eaLnBrk="0" hangingPunct="0">
              <a:defRPr sz="1100">
                <a:solidFill>
                  <a:schemeClr val="tx1"/>
                </a:solidFill>
                <a:latin typeface="Arial" pitchFamily="34" charset="0"/>
                <a:cs typeface="Arial" pitchFamily="34" charset="0"/>
              </a:defRPr>
            </a:lvl4pPr>
            <a:lvl5pPr marL="2057400" indent="-228600" eaLnBrk="0" hangingPunct="0">
              <a:defRPr sz="11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cs typeface="Arial" pitchFamily="34" charset="0"/>
              </a:defRPr>
            </a:lvl9pPr>
          </a:lstStyle>
          <a:p>
            <a:pPr algn="ctr">
              <a:spcBef>
                <a:spcPct val="20000"/>
              </a:spcBef>
            </a:pPr>
            <a:r>
              <a:rPr lang="de-DE" altLang="de-DE" sz="1200">
                <a:ea typeface="ＭＳ Ｐゴシック" pitchFamily="34" charset="-128"/>
              </a:rPr>
              <a:t>Projektplanung</a:t>
            </a:r>
          </a:p>
        </p:txBody>
      </p:sp>
      <p:sp>
        <p:nvSpPr>
          <p:cNvPr id="102" name="Rechteck 101"/>
          <p:cNvSpPr/>
          <p:nvPr/>
        </p:nvSpPr>
        <p:spPr bwMode="auto">
          <a:xfrm>
            <a:off x="574430" y="3212123"/>
            <a:ext cx="1852247" cy="1383323"/>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1" name="Textfeld 100"/>
          <p:cNvSpPr txBox="1"/>
          <p:nvPr/>
        </p:nvSpPr>
        <p:spPr>
          <a:xfrm>
            <a:off x="628356" y="3284220"/>
            <a:ext cx="1810044" cy="1200329"/>
          </a:xfrm>
          <a:prstGeom prst="rect">
            <a:avLst/>
          </a:prstGeom>
          <a:noFill/>
        </p:spPr>
        <p:txBody>
          <a:bodyPr wrap="square" rtlCol="0">
            <a:spAutoFit/>
          </a:bodyPr>
          <a:lstStyle/>
          <a:p>
            <a:r>
              <a:rPr lang="de-DE" sz="1200" dirty="0" smtClean="0"/>
              <a:t>Die Ergebnisse der strategischen Planung werden dann in operative Planungen der einzelnen Teilbereiche überführt</a:t>
            </a:r>
            <a:endParaRPr lang="de-DE" sz="1200" dirty="0"/>
          </a:p>
        </p:txBody>
      </p:sp>
      <p:sp>
        <p:nvSpPr>
          <p:cNvPr id="105" name="Textfeld 104"/>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Aus der strategischen Planung ergeben sich diverse Teilpläne in der operativen Planung</a:t>
            </a:r>
            <a:endParaRPr lang="de-DE" sz="1600" b="1" dirty="0">
              <a:solidFill>
                <a:srgbClr val="002060"/>
              </a:solidFill>
            </a:endParaRPr>
          </a:p>
        </p:txBody>
      </p:sp>
      <p:sp>
        <p:nvSpPr>
          <p:cNvPr id="6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77" name="Textfeld 76"/>
          <p:cNvSpPr txBox="1"/>
          <p:nvPr/>
        </p:nvSpPr>
        <p:spPr>
          <a:xfrm>
            <a:off x="217170" y="971550"/>
            <a:ext cx="2791149" cy="307777"/>
          </a:xfrm>
          <a:prstGeom prst="rect">
            <a:avLst/>
          </a:prstGeom>
          <a:noFill/>
        </p:spPr>
        <p:txBody>
          <a:bodyPr wrap="none" rtlCol="0">
            <a:spAutoFit/>
          </a:bodyPr>
          <a:lstStyle/>
          <a:p>
            <a:r>
              <a:rPr lang="de-DE" sz="1400" i="1" dirty="0" smtClean="0">
                <a:solidFill>
                  <a:schemeClr val="bg1">
                    <a:lumMod val="50000"/>
                  </a:schemeClr>
                </a:solidFill>
              </a:rPr>
              <a:t>3.1 Planung – Inhalt der Planung</a:t>
            </a:r>
            <a:endParaRPr lang="de-DE" sz="1400" i="1" dirty="0">
              <a:solidFill>
                <a:schemeClr val="bg1">
                  <a:lumMod val="50000"/>
                </a:schemeClr>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880110" y="2025521"/>
            <a:ext cx="6912000" cy="3323987"/>
          </a:xfrm>
          <a:prstGeom prst="rect">
            <a:avLst/>
          </a:prstGeom>
        </p:spPr>
        <p:txBody>
          <a:bodyPr wrap="square">
            <a:spAutoFit/>
          </a:bodyPr>
          <a:lstStyle/>
          <a:p>
            <a:r>
              <a:rPr lang="de-DE" sz="1400" dirty="0" smtClean="0"/>
              <a:t>Das </a:t>
            </a:r>
            <a:r>
              <a:rPr lang="de-DE" sz="1400" dirty="0"/>
              <a:t>deutsche Unternehmen DELO stellt industrielle Klebstoffe her, die in der Mikroelektronik, in der Metallverarbeitung sowie der Glas- und Kunststoffverarbeitung eingesetzt werden. In jedem zweiten Smartphone in Europa befindet sich heute DELO-Klebstoff. DELO investiert jedes Jahr 15 Prozent des Umsatzes in </a:t>
            </a:r>
            <a:r>
              <a:rPr lang="de-DE" sz="1400" dirty="0" smtClean="0"/>
              <a:t>Forschung </a:t>
            </a:r>
            <a:r>
              <a:rPr lang="de-DE" sz="1400" dirty="0"/>
              <a:t>und Entwicklung. Dieses Budget liegt deutlich über dem Branchendurchschnitt. </a:t>
            </a:r>
          </a:p>
          <a:p>
            <a:r>
              <a:rPr lang="de-DE" sz="1400" dirty="0"/>
              <a:t>Bei Gore werden immerhin acht bis zehn Prozent des jährlichen Umsatzes wieder in Forschung und Entwicklung </a:t>
            </a:r>
            <a:r>
              <a:rPr lang="de-DE" sz="1400" dirty="0" smtClean="0"/>
              <a:t>investiert. </a:t>
            </a:r>
          </a:p>
          <a:p>
            <a:endParaRPr lang="de-DE" sz="1400" dirty="0" smtClean="0"/>
          </a:p>
          <a:p>
            <a:r>
              <a:rPr lang="de-DE" sz="1400" dirty="0" smtClean="0"/>
              <a:t>David </a:t>
            </a:r>
            <a:r>
              <a:rPr lang="de-DE" sz="1400" dirty="0"/>
              <a:t>Packard, einer der beiden Gründer von Hewlett-Packard, beschreibt in seinem Buch über den „HP-</a:t>
            </a:r>
            <a:r>
              <a:rPr lang="de-DE" sz="1400" dirty="0" err="1"/>
              <a:t>way</a:t>
            </a:r>
            <a:r>
              <a:rPr lang="de-DE" sz="1400" dirty="0"/>
              <a:t>“, dass sie unabhängig von der aktuellen finanziellen Situation immer darauf geachtet haben, zwischen 8% und 10%, teilweise auch über 10% des Umsatzes wieder in Forschung und Entwicklung fließen zu lassen. Nur so war in einem extrem dynamischen Umfeld, in dem sich Hewlett-Packard bewegte und bewegt, langfristiger Erfolg und Überleben </a:t>
            </a:r>
            <a:r>
              <a:rPr lang="de-DE" sz="1400" dirty="0" smtClean="0"/>
              <a:t>möglich.</a:t>
            </a:r>
            <a:endParaRPr lang="de-DE" sz="1400" dirty="0"/>
          </a:p>
          <a:p>
            <a:r>
              <a:rPr lang="de-DE" sz="1400" dirty="0" smtClean="0"/>
              <a:t>.</a:t>
            </a:r>
            <a:endParaRPr lang="de-DE" sz="1400" dirty="0"/>
          </a:p>
        </p:txBody>
      </p:sp>
      <p:sp>
        <p:nvSpPr>
          <p:cNvPr id="7" name="Textfeld 6"/>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8" name="Gerade Verbindung 7"/>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9" name="Gerade Verbindung 8"/>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0" name="Gerade Verbindung 9"/>
          <p:cNvCxnSpPr/>
          <p:nvPr/>
        </p:nvCxnSpPr>
        <p:spPr bwMode="auto">
          <a:xfrm>
            <a:off x="880110" y="1903882"/>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880110" y="5184578"/>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Textfeld 11"/>
          <p:cNvSpPr txBox="1"/>
          <p:nvPr/>
        </p:nvSpPr>
        <p:spPr>
          <a:xfrm>
            <a:off x="346710" y="6382247"/>
            <a:ext cx="2824812"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Bergmann (2009); Packard (1995)</a:t>
            </a:r>
            <a:r>
              <a:rPr lang="de-DE" sz="1050" dirty="0" smtClean="0">
                <a:solidFill>
                  <a:schemeClr val="bg1">
                    <a:lumMod val="50000"/>
                  </a:schemeClr>
                </a:solidFill>
              </a:rPr>
              <a:t> </a:t>
            </a:r>
            <a:endParaRPr lang="de-DE" sz="1050" dirty="0">
              <a:solidFill>
                <a:srgbClr val="FF0000"/>
              </a:solidFill>
            </a:endParaRPr>
          </a:p>
        </p:txBody>
      </p:sp>
      <p:sp>
        <p:nvSpPr>
          <p:cNvPr id="13" name="Textfeld 12"/>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Wie hoch soll das Forschungs- und Entwicklungsbudget ausfallen?</a:t>
            </a:r>
            <a:endParaRPr lang="de-DE" sz="1600" b="1" dirty="0">
              <a:solidFill>
                <a:srgbClr val="002060"/>
              </a:solidFill>
            </a:endParaRPr>
          </a:p>
        </p:txBody>
      </p:sp>
      <p:pic>
        <p:nvPicPr>
          <p:cNvPr id="14" name="Picture 1"/>
          <p:cNvPicPr>
            <a:picLocks noChangeAspect="1" noChangeArrowheads="1"/>
          </p:cNvPicPr>
          <p:nvPr/>
        </p:nvPicPr>
        <p:blipFill>
          <a:blip r:embed="rId2" cstate="print"/>
          <a:srcRect/>
          <a:stretch>
            <a:fillRect/>
          </a:stretch>
        </p:blipFill>
        <p:spPr bwMode="auto">
          <a:xfrm>
            <a:off x="6206490" y="1798320"/>
            <a:ext cx="1028700" cy="205740"/>
          </a:xfrm>
          <a:prstGeom prst="rect">
            <a:avLst/>
          </a:prstGeom>
          <a:noFill/>
          <a:ln w="9525">
            <a:noFill/>
            <a:miter lim="800000"/>
            <a:headEnd/>
            <a:tailEnd/>
          </a:ln>
        </p:spPr>
      </p:pic>
      <p:pic>
        <p:nvPicPr>
          <p:cNvPr id="334849" name="Picture 1"/>
          <p:cNvPicPr>
            <a:picLocks noChangeAspect="1" noChangeArrowheads="1"/>
          </p:cNvPicPr>
          <p:nvPr/>
        </p:nvPicPr>
        <p:blipFill>
          <a:blip r:embed="rId3" cstate="print"/>
          <a:srcRect/>
          <a:stretch>
            <a:fillRect/>
          </a:stretch>
        </p:blipFill>
        <p:spPr bwMode="auto">
          <a:xfrm>
            <a:off x="7262813" y="1693850"/>
            <a:ext cx="383857" cy="364503"/>
          </a:xfrm>
          <a:prstGeom prst="rect">
            <a:avLst/>
          </a:prstGeom>
          <a:noFill/>
          <a:ln w="9525">
            <a:noFill/>
            <a:miter lim="800000"/>
            <a:headEnd/>
            <a:tailEnd/>
          </a:ln>
        </p:spPr>
      </p:pic>
      <p:sp>
        <p:nvSpPr>
          <p:cNvPr id="15"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82</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7" name="Textfeld 16"/>
          <p:cNvSpPr txBox="1"/>
          <p:nvPr/>
        </p:nvSpPr>
        <p:spPr>
          <a:xfrm>
            <a:off x="217170" y="971550"/>
            <a:ext cx="2791149" cy="307777"/>
          </a:xfrm>
          <a:prstGeom prst="rect">
            <a:avLst/>
          </a:prstGeom>
          <a:noFill/>
        </p:spPr>
        <p:txBody>
          <a:bodyPr wrap="none" rtlCol="0">
            <a:spAutoFit/>
          </a:bodyPr>
          <a:lstStyle/>
          <a:p>
            <a:r>
              <a:rPr lang="de-DE" sz="1400" i="1" dirty="0" smtClean="0">
                <a:solidFill>
                  <a:schemeClr val="bg1">
                    <a:lumMod val="50000"/>
                  </a:schemeClr>
                </a:solidFill>
              </a:rPr>
              <a:t>3.1 Planung – Inhalt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1905291688"/>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Objekt 37"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40436"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feld 4"/>
          <p:cNvSpPr txBox="1"/>
          <p:nvPr/>
        </p:nvSpPr>
        <p:spPr>
          <a:xfrm>
            <a:off x="467092" y="2252278"/>
            <a:ext cx="2006143" cy="523220"/>
          </a:xfrm>
          <a:prstGeom prst="rect">
            <a:avLst/>
          </a:prstGeom>
          <a:solidFill>
            <a:schemeClr val="accent2">
              <a:lumMod val="20000"/>
              <a:lumOff val="80000"/>
            </a:schemeClr>
          </a:solidFill>
          <a:ln w="12700">
            <a:noFill/>
          </a:ln>
        </p:spPr>
        <p:txBody>
          <a:bodyPr wrap="square" rtlCol="0">
            <a:spAutoFit/>
          </a:bodyPr>
          <a:lstStyle/>
          <a:p>
            <a:r>
              <a:rPr lang="de-DE" sz="1400" b="1" dirty="0" smtClean="0"/>
              <a:t>Fokus der Umweltbeobachtung</a:t>
            </a:r>
            <a:endParaRPr lang="de-DE" sz="1400" b="1" dirty="0"/>
          </a:p>
        </p:txBody>
      </p:sp>
      <p:sp>
        <p:nvSpPr>
          <p:cNvPr id="6" name="Textfeld 5"/>
          <p:cNvSpPr txBox="1"/>
          <p:nvPr/>
        </p:nvSpPr>
        <p:spPr>
          <a:xfrm>
            <a:off x="467092" y="2846637"/>
            <a:ext cx="1996597" cy="523220"/>
          </a:xfrm>
          <a:prstGeom prst="rect">
            <a:avLst/>
          </a:prstGeom>
          <a:solidFill>
            <a:schemeClr val="accent2">
              <a:lumMod val="20000"/>
              <a:lumOff val="80000"/>
            </a:schemeClr>
          </a:solidFill>
          <a:ln w="12700">
            <a:noFill/>
          </a:ln>
        </p:spPr>
        <p:txBody>
          <a:bodyPr wrap="square" rtlCol="0">
            <a:spAutoFit/>
          </a:bodyPr>
          <a:lstStyle/>
          <a:p>
            <a:r>
              <a:rPr lang="de-DE" sz="1400" b="1" dirty="0" smtClean="0"/>
              <a:t>Flexibilität </a:t>
            </a:r>
          </a:p>
          <a:p>
            <a:endParaRPr lang="de-DE" sz="1400" b="1" dirty="0"/>
          </a:p>
        </p:txBody>
      </p:sp>
      <p:sp>
        <p:nvSpPr>
          <p:cNvPr id="7" name="Textfeld 6"/>
          <p:cNvSpPr txBox="1"/>
          <p:nvPr/>
        </p:nvSpPr>
        <p:spPr>
          <a:xfrm>
            <a:off x="467092" y="3418137"/>
            <a:ext cx="2001788" cy="513783"/>
          </a:xfrm>
          <a:prstGeom prst="rect">
            <a:avLst/>
          </a:prstGeom>
          <a:solidFill>
            <a:schemeClr val="accent2">
              <a:lumMod val="20000"/>
              <a:lumOff val="80000"/>
            </a:schemeClr>
          </a:solidFill>
          <a:ln w="12700">
            <a:noFill/>
          </a:ln>
        </p:spPr>
        <p:txBody>
          <a:bodyPr wrap="square" rtlCol="0">
            <a:noAutofit/>
          </a:bodyPr>
          <a:lstStyle/>
          <a:p>
            <a:r>
              <a:rPr lang="de-DE" sz="1400" b="1" dirty="0" smtClean="0"/>
              <a:t>Planungshorizont</a:t>
            </a:r>
          </a:p>
          <a:p>
            <a:endParaRPr lang="de-DE" sz="1400" b="1" dirty="0"/>
          </a:p>
        </p:txBody>
      </p:sp>
      <p:sp>
        <p:nvSpPr>
          <p:cNvPr id="8" name="Textfeld 7"/>
          <p:cNvSpPr txBox="1"/>
          <p:nvPr/>
        </p:nvSpPr>
        <p:spPr>
          <a:xfrm>
            <a:off x="444232" y="4001068"/>
            <a:ext cx="2001788" cy="523220"/>
          </a:xfrm>
          <a:prstGeom prst="rect">
            <a:avLst/>
          </a:prstGeom>
          <a:solidFill>
            <a:schemeClr val="accent2">
              <a:lumMod val="20000"/>
              <a:lumOff val="80000"/>
            </a:schemeClr>
          </a:solidFill>
          <a:ln w="12700">
            <a:noFill/>
          </a:ln>
        </p:spPr>
        <p:txBody>
          <a:bodyPr wrap="square" rtlCol="0">
            <a:spAutoFit/>
          </a:bodyPr>
          <a:lstStyle/>
          <a:p>
            <a:r>
              <a:rPr lang="de-DE" sz="1400" b="1" dirty="0" smtClean="0"/>
              <a:t>Beteiligung am Planungsprozess</a:t>
            </a:r>
            <a:endParaRPr lang="de-DE" sz="1400" b="1" dirty="0"/>
          </a:p>
        </p:txBody>
      </p:sp>
      <p:sp>
        <p:nvSpPr>
          <p:cNvPr id="9" name="Textfeld 8"/>
          <p:cNvSpPr txBox="1"/>
          <p:nvPr/>
        </p:nvSpPr>
        <p:spPr>
          <a:xfrm>
            <a:off x="2663190" y="2355148"/>
            <a:ext cx="2361544" cy="307777"/>
          </a:xfrm>
          <a:prstGeom prst="rect">
            <a:avLst/>
          </a:prstGeom>
          <a:noFill/>
        </p:spPr>
        <p:txBody>
          <a:bodyPr wrap="none" rtlCol="0">
            <a:spAutoFit/>
          </a:bodyPr>
          <a:lstStyle/>
          <a:p>
            <a:r>
              <a:rPr lang="de-DE" sz="1400" dirty="0" smtClean="0"/>
              <a:t>Markt- und kundenbezogen</a:t>
            </a:r>
            <a:endParaRPr lang="de-DE" sz="1400" dirty="0"/>
          </a:p>
        </p:txBody>
      </p:sp>
      <p:sp>
        <p:nvSpPr>
          <p:cNvPr id="10" name="Textfeld 9"/>
          <p:cNvSpPr txBox="1"/>
          <p:nvPr/>
        </p:nvSpPr>
        <p:spPr>
          <a:xfrm>
            <a:off x="6707482" y="2355148"/>
            <a:ext cx="1825500" cy="307777"/>
          </a:xfrm>
          <a:prstGeom prst="rect">
            <a:avLst/>
          </a:prstGeom>
          <a:noFill/>
        </p:spPr>
        <p:txBody>
          <a:bodyPr wrap="none" rtlCol="0">
            <a:spAutoFit/>
          </a:bodyPr>
          <a:lstStyle/>
          <a:p>
            <a:r>
              <a:rPr lang="de-DE" sz="1400" dirty="0" smtClean="0"/>
              <a:t>Technologiebezogen</a:t>
            </a:r>
            <a:endParaRPr lang="de-DE" sz="1400" dirty="0"/>
          </a:p>
        </p:txBody>
      </p:sp>
      <p:sp>
        <p:nvSpPr>
          <p:cNvPr id="11" name="Textfeld 10"/>
          <p:cNvSpPr txBox="1"/>
          <p:nvPr/>
        </p:nvSpPr>
        <p:spPr>
          <a:xfrm>
            <a:off x="2667000" y="2949507"/>
            <a:ext cx="1579022" cy="307777"/>
          </a:xfrm>
          <a:prstGeom prst="rect">
            <a:avLst/>
          </a:prstGeom>
          <a:noFill/>
        </p:spPr>
        <p:txBody>
          <a:bodyPr wrap="none" rtlCol="0">
            <a:spAutoFit/>
          </a:bodyPr>
          <a:lstStyle/>
          <a:p>
            <a:r>
              <a:rPr lang="de-DE" sz="1400" dirty="0" smtClean="0"/>
              <a:t>Keine Anpassung</a:t>
            </a:r>
            <a:endParaRPr lang="de-DE" sz="1400" dirty="0"/>
          </a:p>
        </p:txBody>
      </p:sp>
      <p:sp>
        <p:nvSpPr>
          <p:cNvPr id="12" name="Textfeld 11"/>
          <p:cNvSpPr txBox="1"/>
          <p:nvPr/>
        </p:nvSpPr>
        <p:spPr>
          <a:xfrm>
            <a:off x="6237417" y="2949507"/>
            <a:ext cx="2295565" cy="307777"/>
          </a:xfrm>
          <a:prstGeom prst="rect">
            <a:avLst/>
          </a:prstGeom>
          <a:noFill/>
        </p:spPr>
        <p:txBody>
          <a:bodyPr wrap="none" rtlCol="0">
            <a:spAutoFit/>
          </a:bodyPr>
          <a:lstStyle/>
          <a:p>
            <a:r>
              <a:rPr lang="de-DE" sz="1400" dirty="0" smtClean="0"/>
              <a:t>Kontinuierliche Anpassung</a:t>
            </a:r>
            <a:endParaRPr lang="de-DE" sz="1400" dirty="0"/>
          </a:p>
        </p:txBody>
      </p:sp>
      <p:sp>
        <p:nvSpPr>
          <p:cNvPr id="13" name="Textfeld 12"/>
          <p:cNvSpPr txBox="1"/>
          <p:nvPr/>
        </p:nvSpPr>
        <p:spPr>
          <a:xfrm>
            <a:off x="2705100" y="3521007"/>
            <a:ext cx="2334293" cy="307777"/>
          </a:xfrm>
          <a:prstGeom prst="rect">
            <a:avLst/>
          </a:prstGeom>
          <a:noFill/>
        </p:spPr>
        <p:txBody>
          <a:bodyPr wrap="none" rtlCol="0">
            <a:spAutoFit/>
          </a:bodyPr>
          <a:lstStyle/>
          <a:p>
            <a:r>
              <a:rPr lang="de-DE" sz="1400" dirty="0" smtClean="0"/>
              <a:t>Enge Bewertungshorizonte</a:t>
            </a:r>
            <a:endParaRPr lang="de-DE" sz="1400" dirty="0"/>
          </a:p>
        </p:txBody>
      </p:sp>
      <p:sp>
        <p:nvSpPr>
          <p:cNvPr id="14" name="Textfeld 13"/>
          <p:cNvSpPr txBox="1"/>
          <p:nvPr/>
        </p:nvSpPr>
        <p:spPr>
          <a:xfrm>
            <a:off x="5692140" y="3521007"/>
            <a:ext cx="2840842" cy="307777"/>
          </a:xfrm>
          <a:prstGeom prst="rect">
            <a:avLst/>
          </a:prstGeom>
          <a:noFill/>
        </p:spPr>
        <p:txBody>
          <a:bodyPr wrap="none" rtlCol="0">
            <a:spAutoFit/>
          </a:bodyPr>
          <a:lstStyle/>
          <a:p>
            <a:r>
              <a:rPr lang="de-DE" sz="1400" dirty="0" smtClean="0"/>
              <a:t>Langfristige Bewertungshorizonte</a:t>
            </a:r>
            <a:endParaRPr lang="de-DE" sz="1400" dirty="0"/>
          </a:p>
        </p:txBody>
      </p:sp>
      <p:sp>
        <p:nvSpPr>
          <p:cNvPr id="15" name="Textfeld 14"/>
          <p:cNvSpPr txBox="1"/>
          <p:nvPr/>
        </p:nvSpPr>
        <p:spPr>
          <a:xfrm>
            <a:off x="2731770" y="4103938"/>
            <a:ext cx="1706878" cy="307777"/>
          </a:xfrm>
          <a:prstGeom prst="rect">
            <a:avLst/>
          </a:prstGeom>
          <a:noFill/>
        </p:spPr>
        <p:txBody>
          <a:bodyPr wrap="none" rtlCol="0">
            <a:spAutoFit/>
          </a:bodyPr>
          <a:lstStyle/>
          <a:p>
            <a:r>
              <a:rPr lang="de-DE" sz="1400" dirty="0" smtClean="0"/>
              <a:t>Top-Down-Planung</a:t>
            </a:r>
            <a:endParaRPr lang="de-DE" sz="1400" dirty="0"/>
          </a:p>
        </p:txBody>
      </p:sp>
      <p:sp>
        <p:nvSpPr>
          <p:cNvPr id="16" name="Textfeld 15"/>
          <p:cNvSpPr txBox="1"/>
          <p:nvPr/>
        </p:nvSpPr>
        <p:spPr>
          <a:xfrm>
            <a:off x="6825463" y="4103938"/>
            <a:ext cx="1757212" cy="307777"/>
          </a:xfrm>
          <a:prstGeom prst="rect">
            <a:avLst/>
          </a:prstGeom>
          <a:noFill/>
        </p:spPr>
        <p:txBody>
          <a:bodyPr wrap="none" rtlCol="0">
            <a:spAutoFit/>
          </a:bodyPr>
          <a:lstStyle/>
          <a:p>
            <a:r>
              <a:rPr lang="de-DE" sz="1400" dirty="0" err="1" smtClean="0"/>
              <a:t>Bottom</a:t>
            </a:r>
            <a:r>
              <a:rPr lang="de-DE" sz="1400" dirty="0" smtClean="0"/>
              <a:t>-</a:t>
            </a:r>
            <a:r>
              <a:rPr lang="de-DE" sz="1400" dirty="0" err="1" smtClean="0"/>
              <a:t>Up</a:t>
            </a:r>
            <a:r>
              <a:rPr lang="de-DE" sz="1400" dirty="0" smtClean="0"/>
              <a:t>-Planung</a:t>
            </a:r>
            <a:endParaRPr lang="de-DE" sz="1400" dirty="0"/>
          </a:p>
        </p:txBody>
      </p:sp>
      <p:cxnSp>
        <p:nvCxnSpPr>
          <p:cNvPr id="18" name="Gerade Verbindung mit Pfeil 17"/>
          <p:cNvCxnSpPr>
            <a:stCxn id="9" idx="3"/>
            <a:endCxn id="10" idx="1"/>
          </p:cNvCxnSpPr>
          <p:nvPr/>
        </p:nvCxnSpPr>
        <p:spPr bwMode="auto">
          <a:xfrm>
            <a:off x="5024734" y="2509037"/>
            <a:ext cx="1682748" cy="0"/>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20" name="Gerade Verbindung mit Pfeil 19"/>
          <p:cNvCxnSpPr>
            <a:stCxn id="11" idx="3"/>
            <a:endCxn id="12" idx="1"/>
          </p:cNvCxnSpPr>
          <p:nvPr/>
        </p:nvCxnSpPr>
        <p:spPr bwMode="auto">
          <a:xfrm>
            <a:off x="4246022" y="3103396"/>
            <a:ext cx="1991395" cy="0"/>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22" name="Gerade Verbindung mit Pfeil 21"/>
          <p:cNvCxnSpPr>
            <a:stCxn id="13" idx="3"/>
            <a:endCxn id="14" idx="1"/>
          </p:cNvCxnSpPr>
          <p:nvPr/>
        </p:nvCxnSpPr>
        <p:spPr bwMode="auto">
          <a:xfrm>
            <a:off x="5039393" y="3674896"/>
            <a:ext cx="652747" cy="0"/>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24" name="Gerade Verbindung mit Pfeil 23"/>
          <p:cNvCxnSpPr>
            <a:stCxn id="15" idx="3"/>
            <a:endCxn id="16" idx="1"/>
          </p:cNvCxnSpPr>
          <p:nvPr/>
        </p:nvCxnSpPr>
        <p:spPr bwMode="auto">
          <a:xfrm>
            <a:off x="4438648" y="4257827"/>
            <a:ext cx="2386815" cy="0"/>
          </a:xfrm>
          <a:prstGeom prst="straightConnector1">
            <a:avLst/>
          </a:prstGeom>
          <a:solidFill>
            <a:schemeClr val="bg1"/>
          </a:solidFill>
          <a:ln w="9525" cap="flat" cmpd="sng" algn="ctr">
            <a:solidFill>
              <a:schemeClr val="tx1"/>
            </a:solidFill>
            <a:prstDash val="solid"/>
            <a:round/>
            <a:headEnd type="arrow"/>
            <a:tailEnd type="arrow"/>
          </a:ln>
          <a:effectLst/>
        </p:spPr>
      </p:cxnSp>
      <p:cxnSp>
        <p:nvCxnSpPr>
          <p:cNvPr id="29" name="Gerade Verbindung 28"/>
          <p:cNvCxnSpPr/>
          <p:nvPr/>
        </p:nvCxnSpPr>
        <p:spPr bwMode="auto">
          <a:xfrm>
            <a:off x="457200" y="2125980"/>
            <a:ext cx="798957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30" name="Gerade Verbindung 29"/>
          <p:cNvCxnSpPr/>
          <p:nvPr/>
        </p:nvCxnSpPr>
        <p:spPr bwMode="auto">
          <a:xfrm>
            <a:off x="461010" y="1718310"/>
            <a:ext cx="798957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31" name="Textfeld 30"/>
          <p:cNvSpPr txBox="1"/>
          <p:nvPr/>
        </p:nvSpPr>
        <p:spPr>
          <a:xfrm>
            <a:off x="2663190" y="1776028"/>
            <a:ext cx="3523722" cy="307777"/>
          </a:xfrm>
          <a:prstGeom prst="rect">
            <a:avLst/>
          </a:prstGeom>
          <a:noFill/>
        </p:spPr>
        <p:txBody>
          <a:bodyPr wrap="none" rtlCol="0">
            <a:spAutoFit/>
          </a:bodyPr>
          <a:lstStyle/>
          <a:p>
            <a:r>
              <a:rPr lang="de-DE" sz="1400" b="1" dirty="0" smtClean="0"/>
              <a:t>Ausprägung der Planungsdimensionen</a:t>
            </a:r>
            <a:endParaRPr lang="de-DE" sz="1400" b="1" dirty="0"/>
          </a:p>
        </p:txBody>
      </p:sp>
      <p:sp>
        <p:nvSpPr>
          <p:cNvPr id="32" name="Textfeld 31"/>
          <p:cNvSpPr txBox="1"/>
          <p:nvPr/>
        </p:nvSpPr>
        <p:spPr>
          <a:xfrm>
            <a:off x="217170" y="386775"/>
            <a:ext cx="8629650" cy="584775"/>
          </a:xfrm>
          <a:prstGeom prst="rect">
            <a:avLst/>
          </a:prstGeom>
          <a:noFill/>
        </p:spPr>
        <p:txBody>
          <a:bodyPr wrap="square" rtlCol="0">
            <a:spAutoFit/>
          </a:bodyPr>
          <a:lstStyle/>
          <a:p>
            <a:r>
              <a:rPr lang="de-DE" sz="1600" b="1" dirty="0" smtClean="0">
                <a:solidFill>
                  <a:srgbClr val="002060"/>
                </a:solidFill>
              </a:rPr>
              <a:t>Die Planungsausgestaltung kann sich in Bezug auf die Umweltbeobachtung, ihre Flexibilität, ihren zeitlichen Horizont und die Beteiligung der Mitarbeiter unterscheiden</a:t>
            </a:r>
            <a:endParaRPr lang="de-DE" sz="1600" b="1" dirty="0">
              <a:solidFill>
                <a:srgbClr val="002060"/>
              </a:solidFill>
            </a:endParaRPr>
          </a:p>
        </p:txBody>
      </p:sp>
      <p:sp>
        <p:nvSpPr>
          <p:cNvPr id="33" name="Textfeld 32"/>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
        <p:nvSpPr>
          <p:cNvPr id="34" name="Ellipse 33"/>
          <p:cNvSpPr/>
          <p:nvPr/>
        </p:nvSpPr>
        <p:spPr bwMode="auto">
          <a:xfrm>
            <a:off x="2194560" y="4994910"/>
            <a:ext cx="4983480" cy="7658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5" name="Textfeld 34"/>
          <p:cNvSpPr txBox="1"/>
          <p:nvPr/>
        </p:nvSpPr>
        <p:spPr>
          <a:xfrm>
            <a:off x="2607699" y="5116205"/>
            <a:ext cx="4157202" cy="523220"/>
          </a:xfrm>
          <a:prstGeom prst="rect">
            <a:avLst/>
          </a:prstGeom>
          <a:noFill/>
        </p:spPr>
        <p:txBody>
          <a:bodyPr wrap="square" rtlCol="0">
            <a:spAutoFit/>
          </a:bodyPr>
          <a:lstStyle/>
          <a:p>
            <a:pPr algn="ctr"/>
            <a:r>
              <a:rPr lang="de-DE" sz="1400" dirty="0" smtClean="0"/>
              <a:t>Wie sollten unternehmerische Unternehmen ihre Planung ausgestalten?</a:t>
            </a:r>
            <a:endParaRPr lang="de-DE" sz="1400" dirty="0"/>
          </a:p>
        </p:txBody>
      </p:sp>
      <p:sp>
        <p:nvSpPr>
          <p:cNvPr id="36" name="Pfeil nach unten 35"/>
          <p:cNvSpPr/>
          <p:nvPr/>
        </p:nvSpPr>
        <p:spPr bwMode="auto">
          <a:xfrm>
            <a:off x="4366260" y="4629150"/>
            <a:ext cx="640080" cy="320040"/>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grpSp>
        <p:nvGrpSpPr>
          <p:cNvPr id="39" name="Gruppieren 38"/>
          <p:cNvGrpSpPr/>
          <p:nvPr/>
        </p:nvGrpSpPr>
        <p:grpSpPr>
          <a:xfrm>
            <a:off x="80010" y="2308860"/>
            <a:ext cx="308611" cy="312155"/>
            <a:chOff x="411480" y="5383530"/>
            <a:chExt cx="308611" cy="312155"/>
          </a:xfrm>
        </p:grpSpPr>
        <p:sp>
          <p:nvSpPr>
            <p:cNvPr id="37" name="Ellipse 36"/>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8" name="Textfeld 27"/>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1</a:t>
              </a:r>
              <a:endParaRPr lang="de-DE" sz="1400" b="1" dirty="0"/>
            </a:p>
          </p:txBody>
        </p:sp>
      </p:grpSp>
      <p:grpSp>
        <p:nvGrpSpPr>
          <p:cNvPr id="40" name="Gruppieren 39"/>
          <p:cNvGrpSpPr/>
          <p:nvPr/>
        </p:nvGrpSpPr>
        <p:grpSpPr>
          <a:xfrm>
            <a:off x="80010" y="2907030"/>
            <a:ext cx="308611" cy="312155"/>
            <a:chOff x="411480" y="5383530"/>
            <a:chExt cx="308611" cy="312155"/>
          </a:xfrm>
        </p:grpSpPr>
        <p:sp>
          <p:nvSpPr>
            <p:cNvPr id="41" name="Ellipse 40"/>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2" name="Textfeld 41"/>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2</a:t>
              </a:r>
              <a:endParaRPr lang="de-DE" sz="1400" b="1" dirty="0"/>
            </a:p>
          </p:txBody>
        </p:sp>
      </p:grpSp>
      <p:grpSp>
        <p:nvGrpSpPr>
          <p:cNvPr id="43" name="Gruppieren 42"/>
          <p:cNvGrpSpPr/>
          <p:nvPr/>
        </p:nvGrpSpPr>
        <p:grpSpPr>
          <a:xfrm>
            <a:off x="80010" y="3489960"/>
            <a:ext cx="308611" cy="312155"/>
            <a:chOff x="411480" y="5383530"/>
            <a:chExt cx="308611" cy="312155"/>
          </a:xfrm>
        </p:grpSpPr>
        <p:sp>
          <p:nvSpPr>
            <p:cNvPr id="44" name="Ellipse 43"/>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5" name="Textfeld 44"/>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3</a:t>
              </a:r>
              <a:endParaRPr lang="de-DE" sz="1400" b="1" dirty="0"/>
            </a:p>
          </p:txBody>
        </p:sp>
      </p:grpSp>
      <p:grpSp>
        <p:nvGrpSpPr>
          <p:cNvPr id="46" name="Gruppieren 45"/>
          <p:cNvGrpSpPr/>
          <p:nvPr/>
        </p:nvGrpSpPr>
        <p:grpSpPr>
          <a:xfrm>
            <a:off x="80010" y="4072890"/>
            <a:ext cx="308611" cy="312155"/>
            <a:chOff x="411480" y="5383530"/>
            <a:chExt cx="308611" cy="312155"/>
          </a:xfrm>
        </p:grpSpPr>
        <p:sp>
          <p:nvSpPr>
            <p:cNvPr id="47" name="Ellipse 46"/>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8" name="Textfeld 47"/>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4</a:t>
              </a:r>
              <a:endParaRPr lang="de-DE" sz="1400" b="1" dirty="0"/>
            </a:p>
          </p:txBody>
        </p:sp>
      </p:grpSp>
      <p:sp>
        <p:nvSpPr>
          <p:cNvPr id="4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83</a:t>
            </a:fld>
            <a:r>
              <a:rPr lang="de-DE" sz="1050" dirty="0" smtClean="0">
                <a:solidFill>
                  <a:schemeClr val="bg1">
                    <a:lumMod val="50000"/>
                  </a:schemeClr>
                </a:solidFill>
              </a:rPr>
              <a:t> -</a:t>
            </a:r>
            <a:endParaRPr lang="de-DE" sz="1050" dirty="0">
              <a:solidFill>
                <a:schemeClr val="bg1">
                  <a:lumMod val="50000"/>
                </a:schemeClr>
              </a:solidFill>
            </a:endParaRPr>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Objekt 32"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39412"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 name="Ellipse 31"/>
          <p:cNvSpPr/>
          <p:nvPr/>
        </p:nvSpPr>
        <p:spPr bwMode="auto">
          <a:xfrm>
            <a:off x="1234440" y="5303520"/>
            <a:ext cx="7383780" cy="12230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 name="Textfeld 5"/>
          <p:cNvSpPr txBox="1"/>
          <p:nvPr/>
        </p:nvSpPr>
        <p:spPr>
          <a:xfrm>
            <a:off x="2082422" y="1470621"/>
            <a:ext cx="3004191" cy="523220"/>
          </a:xfrm>
          <a:prstGeom prst="rect">
            <a:avLst/>
          </a:prstGeom>
          <a:noFill/>
        </p:spPr>
        <p:txBody>
          <a:bodyPr wrap="square" rtlCol="0">
            <a:spAutoFit/>
          </a:bodyPr>
          <a:lstStyle/>
          <a:p>
            <a:r>
              <a:rPr lang="de-DE" sz="1400" b="1" dirty="0" smtClean="0">
                <a:solidFill>
                  <a:srgbClr val="000000"/>
                </a:solidFill>
                <a:cs typeface="Arial" panose="020B0604020202020204" pitchFamily="34" charset="0"/>
              </a:rPr>
              <a:t>Beobachtung von</a:t>
            </a:r>
          </a:p>
          <a:p>
            <a:r>
              <a:rPr lang="de-DE" sz="1400" b="1" dirty="0" smtClean="0">
                <a:solidFill>
                  <a:srgbClr val="000000"/>
                </a:solidFill>
                <a:cs typeface="Arial" panose="020B0604020202020204" pitchFamily="34" charset="0"/>
              </a:rPr>
              <a:t>technologischen Entwicklungen</a:t>
            </a:r>
            <a:endParaRPr lang="de-DE" sz="1400" b="1" dirty="0">
              <a:solidFill>
                <a:srgbClr val="000000"/>
              </a:solidFill>
              <a:cs typeface="Arial" panose="020B0604020202020204" pitchFamily="34" charset="0"/>
            </a:endParaRPr>
          </a:p>
        </p:txBody>
      </p:sp>
      <p:sp>
        <p:nvSpPr>
          <p:cNvPr id="7" name="Rechteck 6"/>
          <p:cNvSpPr/>
          <p:nvPr/>
        </p:nvSpPr>
        <p:spPr>
          <a:xfrm>
            <a:off x="489802" y="2112810"/>
            <a:ext cx="1514201" cy="1179030"/>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400" b="1" dirty="0" smtClean="0">
                <a:solidFill>
                  <a:srgbClr val="000000"/>
                </a:solidFill>
                <a:cs typeface="Arial" panose="020B0604020202020204" pitchFamily="34" charset="0"/>
              </a:rPr>
              <a:t>Aktivitäten</a:t>
            </a:r>
            <a:endParaRPr lang="de-DE" sz="1400" b="1" dirty="0">
              <a:solidFill>
                <a:srgbClr val="000000"/>
              </a:solidFill>
              <a:cs typeface="Arial" panose="020B0604020202020204" pitchFamily="34" charset="0"/>
            </a:endParaRPr>
          </a:p>
        </p:txBody>
      </p:sp>
      <p:sp>
        <p:nvSpPr>
          <p:cNvPr id="11" name="Textfeld 10"/>
          <p:cNvSpPr txBox="1"/>
          <p:nvPr/>
        </p:nvSpPr>
        <p:spPr>
          <a:xfrm>
            <a:off x="2082422" y="2112810"/>
            <a:ext cx="3141087" cy="1169551"/>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Besuch von wissenschaftlichen Tagungen</a:t>
            </a:r>
          </a:p>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Kontaktaufnahme zu Forschungseinrichtungen</a:t>
            </a:r>
          </a:p>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Analyse von Patenten</a:t>
            </a:r>
          </a:p>
        </p:txBody>
      </p:sp>
      <p:cxnSp>
        <p:nvCxnSpPr>
          <p:cNvPr id="13" name="Gerade Verbindung 12"/>
          <p:cNvCxnSpPr/>
          <p:nvPr/>
        </p:nvCxnSpPr>
        <p:spPr>
          <a:xfrm>
            <a:off x="489802" y="2002805"/>
            <a:ext cx="8005228" cy="0"/>
          </a:xfrm>
          <a:prstGeom prst="line">
            <a:avLst/>
          </a:prstGeom>
          <a:ln w="12700"/>
        </p:spPr>
        <p:style>
          <a:lnRef idx="1">
            <a:schemeClr val="dk1"/>
          </a:lnRef>
          <a:fillRef idx="0">
            <a:schemeClr val="dk1"/>
          </a:fillRef>
          <a:effectRef idx="0">
            <a:schemeClr val="dk1"/>
          </a:effectRef>
          <a:fontRef idx="minor">
            <a:schemeClr val="tx1"/>
          </a:fontRef>
        </p:style>
      </p:cxnSp>
      <p:sp>
        <p:nvSpPr>
          <p:cNvPr id="8" name="Rechteck 7"/>
          <p:cNvSpPr/>
          <p:nvPr/>
        </p:nvSpPr>
        <p:spPr>
          <a:xfrm>
            <a:off x="489802" y="3368644"/>
            <a:ext cx="1514201" cy="929036"/>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400" b="1" dirty="0" smtClean="0">
                <a:solidFill>
                  <a:srgbClr val="000000"/>
                </a:solidFill>
                <a:cs typeface="Arial" panose="020B0604020202020204" pitchFamily="34" charset="0"/>
              </a:rPr>
              <a:t>Chancen</a:t>
            </a:r>
            <a:endParaRPr lang="de-DE" sz="1400" b="1" dirty="0">
              <a:solidFill>
                <a:srgbClr val="000000"/>
              </a:solidFill>
              <a:cs typeface="Arial" panose="020B0604020202020204" pitchFamily="34" charset="0"/>
            </a:endParaRPr>
          </a:p>
        </p:txBody>
      </p:sp>
      <p:sp>
        <p:nvSpPr>
          <p:cNvPr id="9" name="Rechteck 8"/>
          <p:cNvSpPr/>
          <p:nvPr/>
        </p:nvSpPr>
        <p:spPr>
          <a:xfrm>
            <a:off x="489802" y="4375065"/>
            <a:ext cx="1514201" cy="997035"/>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400" b="1" dirty="0" smtClean="0">
                <a:solidFill>
                  <a:srgbClr val="000000"/>
                </a:solidFill>
                <a:cs typeface="Arial" panose="020B0604020202020204" pitchFamily="34" charset="0"/>
              </a:rPr>
              <a:t>Risiken</a:t>
            </a:r>
            <a:endParaRPr lang="de-DE" sz="1400" b="1" dirty="0">
              <a:solidFill>
                <a:srgbClr val="000000"/>
              </a:solidFill>
              <a:cs typeface="Arial" panose="020B0604020202020204" pitchFamily="34" charset="0"/>
            </a:endParaRPr>
          </a:p>
        </p:txBody>
      </p:sp>
      <p:sp>
        <p:nvSpPr>
          <p:cNvPr id="15" name="Textfeld 14"/>
          <p:cNvSpPr txBox="1"/>
          <p:nvPr/>
        </p:nvSpPr>
        <p:spPr>
          <a:xfrm>
            <a:off x="2082422" y="4375065"/>
            <a:ext cx="3230813" cy="954107"/>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Entwicklung technisch „perfekter“ Produkte ohne Nachfrage</a:t>
            </a:r>
          </a:p>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Verpassen der richtigen Eintrittszeitpunkte</a:t>
            </a:r>
          </a:p>
        </p:txBody>
      </p:sp>
      <p:sp>
        <p:nvSpPr>
          <p:cNvPr id="16" name="Textfeld 15"/>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Bei der Umweltbeobachtung kann die Technologie oder der Markt im Fokus stehen </a:t>
            </a:r>
            <a:endParaRPr lang="de-DE" sz="1600" b="1" dirty="0">
              <a:solidFill>
                <a:srgbClr val="002060"/>
              </a:solidFill>
            </a:endParaRPr>
          </a:p>
        </p:txBody>
      </p:sp>
      <p:sp>
        <p:nvSpPr>
          <p:cNvPr id="19" name="Textfeld 18"/>
          <p:cNvSpPr txBox="1"/>
          <p:nvPr/>
        </p:nvSpPr>
        <p:spPr>
          <a:xfrm>
            <a:off x="5469399" y="1472893"/>
            <a:ext cx="3004191" cy="523220"/>
          </a:xfrm>
          <a:prstGeom prst="rect">
            <a:avLst/>
          </a:prstGeom>
          <a:noFill/>
        </p:spPr>
        <p:txBody>
          <a:bodyPr wrap="square" rtlCol="0">
            <a:spAutoFit/>
          </a:bodyPr>
          <a:lstStyle/>
          <a:p>
            <a:r>
              <a:rPr lang="de-DE" sz="1400" b="1" dirty="0" smtClean="0">
                <a:solidFill>
                  <a:srgbClr val="000000"/>
                </a:solidFill>
                <a:cs typeface="Arial" panose="020B0604020202020204" pitchFamily="34" charset="0"/>
              </a:rPr>
              <a:t>Beobachtung von</a:t>
            </a:r>
          </a:p>
          <a:p>
            <a:r>
              <a:rPr lang="de-DE" sz="1400" b="1" dirty="0" smtClean="0">
                <a:solidFill>
                  <a:srgbClr val="000000"/>
                </a:solidFill>
                <a:cs typeface="Arial" panose="020B0604020202020204" pitchFamily="34" charset="0"/>
              </a:rPr>
              <a:t>marktbezogenen Entwicklungen</a:t>
            </a:r>
            <a:endParaRPr lang="de-DE" sz="1400" b="1" dirty="0">
              <a:solidFill>
                <a:srgbClr val="000000"/>
              </a:solidFill>
              <a:cs typeface="Arial" panose="020B0604020202020204" pitchFamily="34" charset="0"/>
            </a:endParaRPr>
          </a:p>
        </p:txBody>
      </p:sp>
      <p:sp>
        <p:nvSpPr>
          <p:cNvPr id="20" name="Textfeld 19"/>
          <p:cNvSpPr txBox="1"/>
          <p:nvPr/>
        </p:nvSpPr>
        <p:spPr>
          <a:xfrm>
            <a:off x="5469399" y="2112810"/>
            <a:ext cx="3148821" cy="1169551"/>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Befragung und Beobachtung von Kunden</a:t>
            </a:r>
          </a:p>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Aufdeckung von Trends</a:t>
            </a:r>
          </a:p>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Analyse von Wettbewerbsaktivitäten</a:t>
            </a:r>
          </a:p>
        </p:txBody>
      </p:sp>
      <p:sp>
        <p:nvSpPr>
          <p:cNvPr id="21" name="Textfeld 20"/>
          <p:cNvSpPr txBox="1"/>
          <p:nvPr/>
        </p:nvSpPr>
        <p:spPr>
          <a:xfrm>
            <a:off x="5505403" y="4377337"/>
            <a:ext cx="3078527" cy="954107"/>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Keine Entwicklung bahnbrechender Innovationen</a:t>
            </a:r>
          </a:p>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Fokus auf  inkrementelle Verbesserung</a:t>
            </a:r>
          </a:p>
        </p:txBody>
      </p:sp>
      <p:sp>
        <p:nvSpPr>
          <p:cNvPr id="22" name="Textfeld 21"/>
          <p:cNvSpPr txBox="1"/>
          <p:nvPr/>
        </p:nvSpPr>
        <p:spPr>
          <a:xfrm>
            <a:off x="2082422" y="3368644"/>
            <a:ext cx="3232528" cy="954107"/>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Entwicklungen bahnbrechender Innovationen</a:t>
            </a:r>
          </a:p>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Adressierung latenter Kundenbedürfnisse</a:t>
            </a:r>
          </a:p>
        </p:txBody>
      </p:sp>
      <p:sp>
        <p:nvSpPr>
          <p:cNvPr id="23" name="Textfeld 22"/>
          <p:cNvSpPr txBox="1"/>
          <p:nvPr/>
        </p:nvSpPr>
        <p:spPr>
          <a:xfrm>
            <a:off x="5473920" y="3365343"/>
            <a:ext cx="3098580" cy="954107"/>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Abstimmung von Produkten auf Kunden</a:t>
            </a:r>
          </a:p>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Adressierung kommunizierter Kundenbedürfnisse</a:t>
            </a:r>
          </a:p>
        </p:txBody>
      </p:sp>
      <p:cxnSp>
        <p:nvCxnSpPr>
          <p:cNvPr id="24" name="Gerade Verbindung 23"/>
          <p:cNvCxnSpPr/>
          <p:nvPr/>
        </p:nvCxnSpPr>
        <p:spPr>
          <a:xfrm>
            <a:off x="459322" y="1446545"/>
            <a:ext cx="8005228" cy="0"/>
          </a:xfrm>
          <a:prstGeom prst="line">
            <a:avLst/>
          </a:prstGeom>
          <a:ln w="12700"/>
        </p:spPr>
        <p:style>
          <a:lnRef idx="1">
            <a:schemeClr val="dk1"/>
          </a:lnRef>
          <a:fillRef idx="0">
            <a:schemeClr val="dk1"/>
          </a:fillRef>
          <a:effectRef idx="0">
            <a:schemeClr val="dk1"/>
          </a:effectRef>
          <a:fontRef idx="minor">
            <a:schemeClr val="tx1"/>
          </a:fontRef>
        </p:style>
      </p:cxnSp>
      <p:grpSp>
        <p:nvGrpSpPr>
          <p:cNvPr id="28" name="Gruppieren 27"/>
          <p:cNvGrpSpPr/>
          <p:nvPr/>
        </p:nvGrpSpPr>
        <p:grpSpPr>
          <a:xfrm>
            <a:off x="0" y="400050"/>
            <a:ext cx="308611" cy="312155"/>
            <a:chOff x="411480" y="5383530"/>
            <a:chExt cx="308611" cy="312155"/>
          </a:xfrm>
        </p:grpSpPr>
        <p:sp>
          <p:nvSpPr>
            <p:cNvPr id="29" name="Ellipse 28"/>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0" name="Textfeld 29"/>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1</a:t>
              </a:r>
              <a:endParaRPr lang="de-DE" sz="1400" b="1" dirty="0"/>
            </a:p>
          </p:txBody>
        </p:sp>
      </p:grpSp>
      <p:sp>
        <p:nvSpPr>
          <p:cNvPr id="31" name="Textfeld 30"/>
          <p:cNvSpPr txBox="1"/>
          <p:nvPr/>
        </p:nvSpPr>
        <p:spPr>
          <a:xfrm>
            <a:off x="2141795" y="5453295"/>
            <a:ext cx="5870635" cy="954107"/>
          </a:xfrm>
          <a:prstGeom prst="rect">
            <a:avLst/>
          </a:prstGeom>
          <a:noFill/>
        </p:spPr>
        <p:txBody>
          <a:bodyPr wrap="square" rtlCol="0">
            <a:spAutoFit/>
          </a:bodyPr>
          <a:lstStyle/>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Erfolgreiche unternehmerische Unternehmen kombinieren beide Ansätze</a:t>
            </a:r>
          </a:p>
          <a:p>
            <a:pPr marL="285750" indent="-285750">
              <a:buFont typeface="Symbol" panose="05050102010706020507" pitchFamily="18" charset="2"/>
              <a:buChar char="-"/>
            </a:pPr>
            <a:r>
              <a:rPr lang="de-DE" sz="1400" dirty="0" smtClean="0">
                <a:solidFill>
                  <a:srgbClr val="000000"/>
                </a:solidFill>
                <a:cs typeface="Arial" panose="020B0604020202020204" pitchFamily="34" charset="0"/>
              </a:rPr>
              <a:t>Erfolgreiche unternehmerische Unternehmen allokieren substantielle Ressourcen in die Umweltbeobachtung</a:t>
            </a:r>
          </a:p>
        </p:txBody>
      </p:sp>
      <p:sp>
        <p:nvSpPr>
          <p:cNvPr id="25" name="Foliennummernplatzhalter 19"/>
          <p:cNvSpPr>
            <a:spLocks noGrp="1"/>
          </p:cNvSpPr>
          <p:nvPr>
            <p:ph type="sldNum" sz="quarter" idx="12"/>
          </p:nvPr>
        </p:nvSpPr>
        <p:spPr>
          <a:xfrm>
            <a:off x="3656721" y="6567854"/>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6" name="Textfeld 25"/>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
        <p:nvSpPr>
          <p:cNvPr id="27" name="Textfeld 26"/>
          <p:cNvSpPr txBox="1"/>
          <p:nvPr/>
        </p:nvSpPr>
        <p:spPr>
          <a:xfrm>
            <a:off x="320584" y="6565129"/>
            <a:ext cx="3297698"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Jaworski</a:t>
            </a:r>
            <a:r>
              <a:rPr lang="de-DE" sz="1050" dirty="0" smtClean="0">
                <a:solidFill>
                  <a:schemeClr val="bg1">
                    <a:lumMod val="50000"/>
                  </a:schemeClr>
                </a:solidFill>
              </a:rPr>
              <a:t> </a:t>
            </a:r>
            <a:r>
              <a:rPr lang="de-DE" sz="1050" dirty="0">
                <a:solidFill>
                  <a:schemeClr val="bg1">
                    <a:lumMod val="50000"/>
                  </a:schemeClr>
                </a:solidFill>
              </a:rPr>
              <a:t>et al. </a:t>
            </a:r>
            <a:r>
              <a:rPr lang="de-DE" sz="1050" dirty="0" smtClean="0">
                <a:solidFill>
                  <a:schemeClr val="bg1">
                    <a:lumMod val="50000"/>
                  </a:schemeClr>
                </a:solidFill>
              </a:rPr>
              <a:t>(2000)</a:t>
            </a:r>
            <a:r>
              <a:rPr lang="nb-NO" sz="1050" dirty="0" smtClean="0">
                <a:solidFill>
                  <a:schemeClr val="bg1">
                    <a:lumMod val="50000"/>
                  </a:schemeClr>
                </a:solidFill>
              </a:rPr>
              <a:t>; </a:t>
            </a:r>
            <a:r>
              <a:rPr lang="de-DE" sz="1050" dirty="0" err="1" smtClean="0">
                <a:solidFill>
                  <a:schemeClr val="bg1">
                    <a:lumMod val="50000"/>
                  </a:schemeClr>
                </a:solidFill>
              </a:rPr>
              <a:t>Jaworski</a:t>
            </a:r>
            <a:r>
              <a:rPr lang="de-DE" sz="1050" dirty="0">
                <a:solidFill>
                  <a:schemeClr val="bg1">
                    <a:lumMod val="50000"/>
                  </a:schemeClr>
                </a:solidFill>
              </a:rPr>
              <a:t>/</a:t>
            </a:r>
            <a:r>
              <a:rPr lang="de-DE" sz="1050" dirty="0" smtClean="0">
                <a:solidFill>
                  <a:schemeClr val="bg1">
                    <a:lumMod val="50000"/>
                  </a:schemeClr>
                </a:solidFill>
              </a:rPr>
              <a:t>Kohli (1993)</a:t>
            </a:r>
            <a:endParaRPr lang="de-DE" sz="1050" dirty="0">
              <a:solidFill>
                <a:srgbClr val="FF0000"/>
              </a:solidFill>
            </a:endParaRPr>
          </a:p>
        </p:txBody>
      </p:sp>
    </p:spTree>
    <p:extLst>
      <p:ext uri="{BB962C8B-B14F-4D97-AF65-F5344CB8AC3E}">
        <p14:creationId xmlns:p14="http://schemas.microsoft.com/office/powerpoint/2010/main" val="3521674498"/>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051560" y="2254121"/>
            <a:ext cx="6912000" cy="2462213"/>
          </a:xfrm>
          <a:prstGeom prst="rect">
            <a:avLst/>
          </a:prstGeom>
        </p:spPr>
        <p:txBody>
          <a:bodyPr wrap="square">
            <a:spAutoFit/>
          </a:bodyPr>
          <a:lstStyle/>
          <a:p>
            <a:r>
              <a:rPr lang="de-DE" sz="1400" dirty="0" smtClean="0"/>
              <a:t>Steve </a:t>
            </a:r>
            <a:r>
              <a:rPr lang="de-DE" sz="1400" dirty="0"/>
              <a:t>Jobs machte kurz vor seinem Tod gegenüber seinem Biographen deutlich, was ein zentrales Erfolgsgeheimnis von Apples Entwicklung seit 2000 </a:t>
            </a:r>
            <a:r>
              <a:rPr lang="de-DE" sz="1400" dirty="0" smtClean="0"/>
              <a:t>war: </a:t>
            </a:r>
            <a:r>
              <a:rPr lang="de-DE" sz="1400" dirty="0"/>
              <a:t>Sie haben etwas entwickelt, wonach der Kunde nicht gefragt hat und wovon man auch nichts zu hören bekommen hätte, wenn man den Kunden nach seinen aktuellen Bedürfnissen gefragt hätte. Der potentielle Kunde konnte sich das neue Produkt gar nicht </a:t>
            </a:r>
            <a:r>
              <a:rPr lang="de-DE" sz="1400" dirty="0" smtClean="0"/>
              <a:t>vorstellen, </a:t>
            </a:r>
            <a:r>
              <a:rPr lang="de-DE" sz="1400" dirty="0"/>
              <a:t>hatte also „gar keine Ahnung davon“, wie Jobs sagt, und hätte entsprechend auch kein Bedürfnis nach diesem Produkt artikulieren können. Daher schlussfolgert Jobs, dass sich wirklich große Unternehmen eher darüber Gedanken machen sollten, was für latente, unbewusste Bedürfnisse potenzielle Kunden haben. Nur dann sind wirklich große unternehmerische Revolutionen möglich, so Jobs.</a:t>
            </a:r>
          </a:p>
          <a:p>
            <a:r>
              <a:rPr lang="de-DE" sz="1400" dirty="0" smtClean="0"/>
              <a:t>.</a:t>
            </a:r>
            <a:endParaRPr lang="de-DE" sz="1400" dirty="0"/>
          </a:p>
        </p:txBody>
      </p:sp>
      <p:sp>
        <p:nvSpPr>
          <p:cNvPr id="7" name="Textfeld 6"/>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8" name="Gerade Verbindung 7"/>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9" name="Gerade Verbindung 8"/>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0" name="Gerade Verbindung 9"/>
          <p:cNvCxnSpPr/>
          <p:nvPr/>
        </p:nvCxnSpPr>
        <p:spPr bwMode="auto">
          <a:xfrm>
            <a:off x="1051560" y="2098192"/>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1051560" y="4574174"/>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Textfeld 11"/>
          <p:cNvSpPr txBox="1"/>
          <p:nvPr/>
        </p:nvSpPr>
        <p:spPr>
          <a:xfrm>
            <a:off x="346710" y="6382247"/>
            <a:ext cx="1654620"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Isaacson (2011)</a:t>
            </a:r>
            <a:r>
              <a:rPr lang="de-DE" sz="1050" dirty="0" smtClean="0">
                <a:solidFill>
                  <a:schemeClr val="bg1">
                    <a:lumMod val="50000"/>
                  </a:schemeClr>
                </a:solidFill>
              </a:rPr>
              <a:t> </a:t>
            </a:r>
            <a:endParaRPr lang="de-DE" sz="1050" dirty="0">
              <a:solidFill>
                <a:srgbClr val="FF0000"/>
              </a:solidFill>
            </a:endParaRPr>
          </a:p>
        </p:txBody>
      </p:sp>
      <p:sp>
        <p:nvSpPr>
          <p:cNvPr id="13" name="Textfeld 12"/>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„Hört nicht auf den Kunden, er hat keine Ahnung“</a:t>
            </a:r>
            <a:endParaRPr lang="de-DE" sz="1600" b="1" dirty="0">
              <a:solidFill>
                <a:srgbClr val="002060"/>
              </a:solidFill>
            </a:endParaRPr>
          </a:p>
        </p:txBody>
      </p:sp>
      <p:pic>
        <p:nvPicPr>
          <p:cNvPr id="333825" name="Picture 1"/>
          <p:cNvPicPr>
            <a:picLocks noChangeAspect="1" noChangeArrowheads="1"/>
          </p:cNvPicPr>
          <p:nvPr/>
        </p:nvPicPr>
        <p:blipFill>
          <a:blip r:embed="rId2" cstate="print"/>
          <a:srcRect/>
          <a:stretch>
            <a:fillRect/>
          </a:stretch>
        </p:blipFill>
        <p:spPr bwMode="auto">
          <a:xfrm>
            <a:off x="7426644" y="1868286"/>
            <a:ext cx="368616" cy="387233"/>
          </a:xfrm>
          <a:prstGeom prst="rect">
            <a:avLst/>
          </a:prstGeom>
          <a:noFill/>
          <a:ln w="9525">
            <a:noFill/>
            <a:miter lim="800000"/>
            <a:headEnd/>
            <a:tailEnd/>
          </a:ln>
        </p:spPr>
      </p:pic>
      <p:grpSp>
        <p:nvGrpSpPr>
          <p:cNvPr id="15" name="Gruppieren 14"/>
          <p:cNvGrpSpPr/>
          <p:nvPr/>
        </p:nvGrpSpPr>
        <p:grpSpPr>
          <a:xfrm>
            <a:off x="0" y="400050"/>
            <a:ext cx="308611" cy="312155"/>
            <a:chOff x="411480" y="5383530"/>
            <a:chExt cx="308611" cy="312155"/>
          </a:xfrm>
        </p:grpSpPr>
        <p:sp>
          <p:nvSpPr>
            <p:cNvPr id="16" name="Ellipse 15"/>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1</a:t>
              </a:r>
              <a:endParaRPr lang="de-DE" sz="1400" b="1" dirty="0"/>
            </a:p>
          </p:txBody>
        </p:sp>
      </p:grpSp>
      <p:sp>
        <p:nvSpPr>
          <p:cNvPr id="1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9" name="Textfeld 18"/>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2200771188"/>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392430" y="1806635"/>
            <a:ext cx="8237732" cy="3785652"/>
          </a:xfrm>
          <a:prstGeom prst="rect">
            <a:avLst/>
          </a:prstGeom>
        </p:spPr>
        <p:txBody>
          <a:bodyPr wrap="square">
            <a:spAutoFit/>
          </a:bodyPr>
          <a:lstStyle/>
          <a:p>
            <a:r>
              <a:rPr lang="de-DE" sz="1200" dirty="0" smtClean="0"/>
              <a:t>Im </a:t>
            </a:r>
            <a:r>
              <a:rPr lang="de-DE" sz="1200" dirty="0"/>
              <a:t>Herbst 2007 ging Cisco ganz neue Wege, um neue Gelegenheiten im Umfeld zu erkennen, die ein neues Milliarden-Dollar-Geschäft begründen könnten: Das Unternehmen schrieb den sogenannten „I-</a:t>
            </a:r>
            <a:r>
              <a:rPr lang="de-DE" sz="1200" dirty="0" err="1"/>
              <a:t>Prize</a:t>
            </a:r>
            <a:r>
              <a:rPr lang="de-DE" sz="1200" dirty="0"/>
              <a:t>“ aus (Jouret 2009). Jegliche Individuen außerhalb </a:t>
            </a:r>
            <a:r>
              <a:rPr lang="de-DE" sz="1200" dirty="0" err="1"/>
              <a:t>Ciscos</a:t>
            </a:r>
            <a:r>
              <a:rPr lang="de-DE" sz="1200" dirty="0"/>
              <a:t> konnten teilnehmen, indem sie eine Idee für ein neues Geschäft skizzierten und einreichten, die einen strategischen Fit zum Kerngeschäft von Cisco zeigte und die </a:t>
            </a:r>
            <a:r>
              <a:rPr lang="de-DE" sz="1200" dirty="0" err="1"/>
              <a:t>Ciscos</a:t>
            </a:r>
            <a:r>
              <a:rPr lang="de-DE" sz="1200" dirty="0"/>
              <a:t> Innovationsführerschaft im Bereich Internet unterstrich. 2.500 Individuen aus 104 Ländern reichten etwa 1.200 verschiedene Ideen ein. Der Gewinner erhielt ein Preisgeld von 250.000 US-Dollar. </a:t>
            </a:r>
            <a:endParaRPr lang="de-DE" sz="1200" dirty="0" smtClean="0"/>
          </a:p>
          <a:p>
            <a:endParaRPr lang="de-DE" sz="1200" dirty="0" smtClean="0"/>
          </a:p>
          <a:p>
            <a:r>
              <a:rPr lang="de-DE" sz="1200" dirty="0" smtClean="0"/>
              <a:t>Auf </a:t>
            </a:r>
            <a:r>
              <a:rPr lang="de-DE" sz="1200" dirty="0"/>
              <a:t>diese Weise konnte Cisco eine große Anzahl neuer Ideen generieren, die auf den ersten Blick „kostengünstig“ erschienen. Intern aber verursachte dieser Wettbewerb einigen Aufwand: Rechtliche Themen mussten geklärt werden (Wem gehört die innovative Idee wirklich?), alle 1.200 Ideen mussten gesichtet und bewertet werden, oft mussten weitere Zahlen generiert werden, um das tatsächliche Marktpotential einer Idee abschätzen zu können. Die besten Ideen wurden mit den Urhebern der Ideen verfeinert und weiterentwickelt. Insgesamt arbeiteten sechs Mitarbeiter </a:t>
            </a:r>
            <a:r>
              <a:rPr lang="de-DE" sz="1200" dirty="0" err="1"/>
              <a:t>Ciscos</a:t>
            </a:r>
            <a:r>
              <a:rPr lang="de-DE" sz="1200" dirty="0"/>
              <a:t> drei Monate Vollzeit an diesem Projekt. Letztlich gewann ein Team aus drei Teilnehmern im Bereich des „Smart </a:t>
            </a:r>
            <a:r>
              <a:rPr lang="de-DE" sz="1200" dirty="0" err="1"/>
              <a:t>Grid</a:t>
            </a:r>
            <a:r>
              <a:rPr lang="de-DE" sz="1200" dirty="0"/>
              <a:t>“, das Cisco dann in ein Multi-Milliarden-Dollar-Geschäft zu entwickeln anstrebte. </a:t>
            </a:r>
          </a:p>
          <a:p>
            <a:endParaRPr lang="de-DE" sz="1200" dirty="0" smtClean="0"/>
          </a:p>
          <a:p>
            <a:r>
              <a:rPr lang="de-DE" sz="1200" dirty="0" smtClean="0"/>
              <a:t>Was </a:t>
            </a:r>
            <a:r>
              <a:rPr lang="de-DE" sz="1200" dirty="0"/>
              <a:t>war der Mehrwert für Cisco? Der Hauptmehrwert besteht sicherlich in der Generierung der Idee zum „Smart </a:t>
            </a:r>
            <a:r>
              <a:rPr lang="de-DE" sz="1200" dirty="0" err="1"/>
              <a:t>Grid</a:t>
            </a:r>
            <a:r>
              <a:rPr lang="de-DE" sz="1200" dirty="0"/>
              <a:t>“. Das Team um Guido Jouret – Vorstand für „Emerging Technologies“ bei Cisco – führt aus, dass Cisco noch viel mehr gelernt hat. Das weltweite Teilnehmerfeld ließ beispielsweise erkennen, wie sich die Ideen der Teilnehmer und damit auch indirekt die Kundenwünsche in den Nationen unterscheiden. Jouret schlussfolgert, dass der immense und zunächst unterschätzte Aufwand gerechtfertigt war. Cisco hatte viel gelernt!</a:t>
            </a:r>
          </a:p>
        </p:txBody>
      </p:sp>
      <p:sp>
        <p:nvSpPr>
          <p:cNvPr id="7" name="Textfeld 6"/>
          <p:cNvSpPr txBox="1"/>
          <p:nvPr/>
        </p:nvSpPr>
        <p:spPr>
          <a:xfrm>
            <a:off x="7239000" y="836662"/>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8" name="Gerade Verbindung 7"/>
          <p:cNvCxnSpPr/>
          <p:nvPr/>
        </p:nvCxnSpPr>
        <p:spPr bwMode="auto">
          <a:xfrm>
            <a:off x="7325517" y="821422"/>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9" name="Gerade Verbindung 8"/>
          <p:cNvCxnSpPr/>
          <p:nvPr/>
        </p:nvCxnSpPr>
        <p:spPr bwMode="auto">
          <a:xfrm>
            <a:off x="7325517" y="1122412"/>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0" name="Gerade Verbindung 9"/>
          <p:cNvCxnSpPr/>
          <p:nvPr/>
        </p:nvCxnSpPr>
        <p:spPr bwMode="auto">
          <a:xfrm>
            <a:off x="392430" y="1684996"/>
            <a:ext cx="80280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392430" y="5664943"/>
            <a:ext cx="80280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Textfeld 11"/>
          <p:cNvSpPr txBox="1"/>
          <p:nvPr/>
        </p:nvSpPr>
        <p:spPr>
          <a:xfrm>
            <a:off x="346710" y="6382247"/>
            <a:ext cx="1489510"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Jouret (2009)</a:t>
            </a:r>
            <a:r>
              <a:rPr lang="de-DE" sz="1050" dirty="0" smtClean="0">
                <a:solidFill>
                  <a:schemeClr val="bg1">
                    <a:lumMod val="50000"/>
                  </a:schemeClr>
                </a:solidFill>
              </a:rPr>
              <a:t> </a:t>
            </a:r>
            <a:endParaRPr lang="de-DE" sz="1050" dirty="0">
              <a:solidFill>
                <a:srgbClr val="FF0000"/>
              </a:solidFill>
            </a:endParaRPr>
          </a:p>
        </p:txBody>
      </p:sp>
      <p:sp>
        <p:nvSpPr>
          <p:cNvPr id="13" name="Textfeld 12"/>
          <p:cNvSpPr txBox="1"/>
          <p:nvPr/>
        </p:nvSpPr>
        <p:spPr>
          <a:xfrm>
            <a:off x="217170" y="386775"/>
            <a:ext cx="8515349" cy="338554"/>
          </a:xfrm>
          <a:prstGeom prst="rect">
            <a:avLst/>
          </a:prstGeom>
          <a:noFill/>
        </p:spPr>
        <p:txBody>
          <a:bodyPr wrap="square" rtlCol="0">
            <a:spAutoFit/>
          </a:bodyPr>
          <a:lstStyle/>
          <a:p>
            <a:r>
              <a:rPr lang="de-DE" sz="1600" b="1" dirty="0" err="1" smtClean="0">
                <a:solidFill>
                  <a:srgbClr val="002060"/>
                </a:solidFill>
              </a:rPr>
              <a:t>Ciscos</a:t>
            </a:r>
            <a:r>
              <a:rPr lang="de-DE" sz="1600" b="1" dirty="0" smtClean="0">
                <a:solidFill>
                  <a:srgbClr val="002060"/>
                </a:solidFill>
              </a:rPr>
              <a:t> Suche nach der ganz großen Gelegenheit – der „I-</a:t>
            </a:r>
            <a:r>
              <a:rPr lang="de-DE" sz="1600" b="1" dirty="0" err="1" smtClean="0">
                <a:solidFill>
                  <a:srgbClr val="002060"/>
                </a:solidFill>
              </a:rPr>
              <a:t>Prize</a:t>
            </a:r>
            <a:r>
              <a:rPr lang="de-DE" sz="1600" b="1" dirty="0" smtClean="0">
                <a:solidFill>
                  <a:srgbClr val="002060"/>
                </a:solidFill>
              </a:rPr>
              <a:t>“</a:t>
            </a:r>
            <a:endParaRPr lang="de-DE" sz="1600" b="1" dirty="0">
              <a:solidFill>
                <a:srgbClr val="002060"/>
              </a:solidFill>
            </a:endParaRPr>
          </a:p>
        </p:txBody>
      </p:sp>
      <p:pic>
        <p:nvPicPr>
          <p:cNvPr id="332801" name="Picture 1"/>
          <p:cNvPicPr>
            <a:picLocks noChangeAspect="1" noChangeArrowheads="1"/>
          </p:cNvPicPr>
          <p:nvPr/>
        </p:nvPicPr>
        <p:blipFill>
          <a:blip r:embed="rId2" cstate="print"/>
          <a:srcRect/>
          <a:stretch>
            <a:fillRect/>
          </a:stretch>
        </p:blipFill>
        <p:spPr bwMode="auto">
          <a:xfrm>
            <a:off x="8035290" y="1391920"/>
            <a:ext cx="480060" cy="444500"/>
          </a:xfrm>
          <a:prstGeom prst="rect">
            <a:avLst/>
          </a:prstGeom>
          <a:noFill/>
          <a:ln w="9525">
            <a:noFill/>
            <a:miter lim="800000"/>
            <a:headEnd/>
            <a:tailEnd/>
          </a:ln>
        </p:spPr>
      </p:pic>
      <p:grpSp>
        <p:nvGrpSpPr>
          <p:cNvPr id="15" name="Gruppieren 14"/>
          <p:cNvGrpSpPr/>
          <p:nvPr/>
        </p:nvGrpSpPr>
        <p:grpSpPr>
          <a:xfrm>
            <a:off x="0" y="400050"/>
            <a:ext cx="308611" cy="312155"/>
            <a:chOff x="411480" y="5383530"/>
            <a:chExt cx="308611" cy="312155"/>
          </a:xfrm>
        </p:grpSpPr>
        <p:sp>
          <p:nvSpPr>
            <p:cNvPr id="16" name="Ellipse 15"/>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1</a:t>
              </a:r>
              <a:endParaRPr lang="de-DE" sz="1400" b="1" dirty="0"/>
            </a:p>
          </p:txBody>
        </p:sp>
      </p:grpSp>
      <p:sp>
        <p:nvSpPr>
          <p:cNvPr id="1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9" name="Textfeld 18"/>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3349197977"/>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69012" name="think-cell Folie" r:id="rId5" imgW="270" imgH="270" progId="TCLayout.ActiveDocument.1">
                  <p:embed/>
                </p:oleObj>
              </mc:Choice>
              <mc:Fallback>
                <p:oleObj name="think-cell Folie" r:id="rId5" imgW="270" imgH="270" progId="TCLayout.ActiveDocument.1">
                  <p:embed/>
                  <p:pic>
                    <p:nvPicPr>
                      <p:cNvPr id="0" name="Picture 3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Richtungspfeil 19"/>
          <p:cNvSpPr/>
          <p:nvPr/>
        </p:nvSpPr>
        <p:spPr bwMode="auto">
          <a:xfrm rot="10800000">
            <a:off x="1404298" y="1645914"/>
            <a:ext cx="7168202" cy="3348993"/>
          </a:xfrm>
          <a:prstGeom prst="homePlate">
            <a:avLst>
              <a:gd name="adj" fmla="val 26000"/>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18" name="Ellipse 17"/>
          <p:cNvSpPr/>
          <p:nvPr/>
        </p:nvSpPr>
        <p:spPr bwMode="auto">
          <a:xfrm>
            <a:off x="400050" y="2480310"/>
            <a:ext cx="2160270" cy="162306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 name="Textfeld 1"/>
          <p:cNvSpPr txBox="1"/>
          <p:nvPr/>
        </p:nvSpPr>
        <p:spPr>
          <a:xfrm>
            <a:off x="2720340" y="1942882"/>
            <a:ext cx="5612130" cy="3139321"/>
          </a:xfrm>
          <a:prstGeom prst="rect">
            <a:avLst/>
          </a:prstGeom>
          <a:noFill/>
        </p:spPr>
        <p:txBody>
          <a:bodyPr wrap="square" rtlCol="0">
            <a:spAutoFit/>
          </a:bodyPr>
          <a:lstStyle/>
          <a:p>
            <a:pPr marL="171450" indent="-171450">
              <a:spcAft>
                <a:spcPts val="600"/>
              </a:spcAft>
              <a:buFont typeface="Symbol" panose="05050102010706020507" pitchFamily="18" charset="2"/>
              <a:buChar char="-"/>
            </a:pPr>
            <a:r>
              <a:rPr lang="de-DE" sz="1200" dirty="0">
                <a:latin typeface="Arial" panose="020B0604020202020204" pitchFamily="34" charset="0"/>
                <a:cs typeface="Arial" panose="020B0604020202020204" pitchFamily="34" charset="0"/>
              </a:rPr>
              <a:t>Schüler und Studenten beginnen, scheinbar unterlegene Produkte als Ersatz für die eigenen angebotenen Produkte zu </a:t>
            </a:r>
            <a:r>
              <a:rPr lang="de-DE" sz="1200" dirty="0" smtClean="0">
                <a:latin typeface="Arial" panose="020B0604020202020204" pitchFamily="34" charset="0"/>
                <a:cs typeface="Arial" panose="020B0604020202020204" pitchFamily="34" charset="0"/>
              </a:rPr>
              <a:t>nutzen</a:t>
            </a:r>
          </a:p>
          <a:p>
            <a:pPr marL="171450" indent="-171450">
              <a:spcAft>
                <a:spcPts val="600"/>
              </a:spcAft>
              <a:buFont typeface="Symbol" panose="05050102010706020507" pitchFamily="18" charset="2"/>
              <a:buChar char="-"/>
            </a:pPr>
            <a:r>
              <a:rPr lang="de-DE" sz="1200" dirty="0" smtClean="0">
                <a:latin typeface="Arial" panose="020B0604020202020204" pitchFamily="34" charset="0"/>
                <a:cs typeface="Arial" panose="020B0604020202020204" pitchFamily="34" charset="0"/>
              </a:rPr>
              <a:t>Schüler und Studenten passen ihre Verhaltensweisen an, wie beispielsweise in der Art der Kommunikation über soziale Netzwerke</a:t>
            </a:r>
          </a:p>
          <a:p>
            <a:pPr marL="171450" indent="-171450">
              <a:spcAft>
                <a:spcPts val="600"/>
              </a:spcAft>
              <a:buFont typeface="Symbol" panose="05050102010706020507" pitchFamily="18" charset="2"/>
              <a:buChar char="-"/>
            </a:pPr>
            <a:r>
              <a:rPr lang="de-DE" sz="1200" dirty="0" smtClean="0">
                <a:latin typeface="Arial" panose="020B0604020202020204" pitchFamily="34" charset="0"/>
                <a:cs typeface="Arial" panose="020B0604020202020204" pitchFamily="34" charset="0"/>
              </a:rPr>
              <a:t>Lieferanten oder Vertriebsunternehmen dringen in neue Geschäfte ein, die das eigene tangieren</a:t>
            </a:r>
          </a:p>
          <a:p>
            <a:pPr marL="171450" indent="-171450">
              <a:spcAft>
                <a:spcPts val="600"/>
              </a:spcAft>
              <a:buFont typeface="Symbol" panose="05050102010706020507" pitchFamily="18" charset="2"/>
              <a:buChar char="-"/>
            </a:pPr>
            <a:r>
              <a:rPr lang="de-DE" sz="1200" dirty="0" smtClean="0">
                <a:latin typeface="Arial" panose="020B0604020202020204" pitchFamily="34" charset="0"/>
                <a:cs typeface="Arial" panose="020B0604020202020204" pitchFamily="34" charset="0"/>
              </a:rPr>
              <a:t>Unternehmen aus anderen Industrien bieten Produkte an, die im Wettbewerb zum eigenen stehen </a:t>
            </a:r>
          </a:p>
          <a:p>
            <a:pPr marL="171450" indent="-171450">
              <a:spcAft>
                <a:spcPts val="600"/>
              </a:spcAft>
              <a:buFont typeface="Symbol" panose="05050102010706020507" pitchFamily="18" charset="2"/>
              <a:buChar char="-"/>
            </a:pPr>
            <a:r>
              <a:rPr lang="de-DE" sz="1200" dirty="0" smtClean="0">
                <a:latin typeface="Arial" panose="020B0604020202020204" pitchFamily="34" charset="0"/>
                <a:cs typeface="Arial" panose="020B0604020202020204" pitchFamily="34" charset="0"/>
              </a:rPr>
              <a:t>Neue Wettbewerber treten in den Markt ein und werden Konkurrenten, obwohl das Geschäftsmodell von außen gänzlich unprofitabel wirkt </a:t>
            </a:r>
          </a:p>
          <a:p>
            <a:pPr marL="171450" indent="-171450">
              <a:spcAft>
                <a:spcPts val="600"/>
              </a:spcAft>
              <a:buFont typeface="Symbol" panose="05050102010706020507" pitchFamily="18" charset="2"/>
              <a:buChar char="-"/>
            </a:pPr>
            <a:r>
              <a:rPr lang="de-DE" sz="1200" dirty="0" smtClean="0">
                <a:latin typeface="Arial" panose="020B0604020202020204" pitchFamily="34" charset="0"/>
                <a:cs typeface="Arial" panose="020B0604020202020204" pitchFamily="34" charset="0"/>
              </a:rPr>
              <a:t>Neue Wettbewerber treten in den Markt ein und keiner im eigenen Unternehmen versteht überhaupt die zugrunde liegende Technologie oder Produktidee </a:t>
            </a:r>
          </a:p>
          <a:p>
            <a:pPr marL="171450" indent="-171450">
              <a:buFont typeface="Symbol" panose="05050102010706020507" pitchFamily="18" charset="2"/>
              <a:buChar char="-"/>
            </a:pPr>
            <a:endParaRPr lang="de-DE" sz="1200" dirty="0">
              <a:latin typeface="Arial" panose="020B0604020202020204" pitchFamily="34" charset="0"/>
              <a:cs typeface="Arial" panose="020B0604020202020204" pitchFamily="34" charset="0"/>
            </a:endParaRPr>
          </a:p>
        </p:txBody>
      </p:sp>
      <p:sp>
        <p:nvSpPr>
          <p:cNvPr id="6" name="Textfeld 5"/>
          <p:cNvSpPr txBox="1"/>
          <p:nvPr/>
        </p:nvSpPr>
        <p:spPr>
          <a:xfrm>
            <a:off x="537210" y="2655618"/>
            <a:ext cx="1931670" cy="1200329"/>
          </a:xfrm>
          <a:prstGeom prst="rect">
            <a:avLst/>
          </a:prstGeom>
          <a:noFill/>
        </p:spPr>
        <p:txBody>
          <a:bodyPr wrap="square" rtlCol="0">
            <a:spAutoFit/>
          </a:bodyPr>
          <a:lstStyle/>
          <a:p>
            <a:pPr algn="ctr"/>
            <a:r>
              <a:rPr lang="de-DE" sz="1200" b="1" dirty="0" smtClean="0">
                <a:latin typeface="Arial" panose="020B0604020202020204" pitchFamily="34" charset="0"/>
                <a:cs typeface="Arial" panose="020B0604020202020204" pitchFamily="34" charset="0"/>
              </a:rPr>
              <a:t>Hinweise </a:t>
            </a:r>
            <a:r>
              <a:rPr lang="de-DE" sz="1200" b="1" dirty="0">
                <a:latin typeface="Arial" panose="020B0604020202020204" pitchFamily="34" charset="0"/>
                <a:cs typeface="Arial" panose="020B0604020202020204" pitchFamily="34" charset="0"/>
              </a:rPr>
              <a:t>auf grundlegende Veränderungen in der markt- und technologiebezogenen </a:t>
            </a:r>
            <a:r>
              <a:rPr lang="de-DE" sz="1200" b="1" dirty="0" smtClean="0">
                <a:latin typeface="Arial" panose="020B0604020202020204" pitchFamily="34" charset="0"/>
                <a:cs typeface="Arial" panose="020B0604020202020204" pitchFamily="34" charset="0"/>
              </a:rPr>
              <a:t>Umwelt</a:t>
            </a:r>
            <a:endParaRPr lang="de-DE" sz="1200" b="1" dirty="0">
              <a:latin typeface="Arial" panose="020B0604020202020204" pitchFamily="34" charset="0"/>
              <a:cs typeface="Arial" panose="020B0604020202020204" pitchFamily="34" charset="0"/>
            </a:endParaRPr>
          </a:p>
        </p:txBody>
      </p:sp>
      <p:sp>
        <p:nvSpPr>
          <p:cNvPr id="34" name="Textfeld 33"/>
          <p:cNvSpPr txBox="1"/>
          <p:nvPr/>
        </p:nvSpPr>
        <p:spPr>
          <a:xfrm>
            <a:off x="346710" y="6382247"/>
            <a:ext cx="1609736"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Anthony (2014)</a:t>
            </a:r>
            <a:r>
              <a:rPr lang="de-DE" sz="1050" dirty="0" smtClean="0">
                <a:solidFill>
                  <a:schemeClr val="bg1">
                    <a:lumMod val="50000"/>
                  </a:schemeClr>
                </a:solidFill>
              </a:rPr>
              <a:t> </a:t>
            </a:r>
            <a:endParaRPr lang="de-DE" sz="1050" dirty="0">
              <a:solidFill>
                <a:srgbClr val="FF0000"/>
              </a:solidFill>
            </a:endParaRPr>
          </a:p>
        </p:txBody>
      </p:sp>
      <p:sp>
        <p:nvSpPr>
          <p:cNvPr id="16" name="Textfeld 1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Was sind erste Hinweise auf grundlegende Veränderungen in der </a:t>
            </a:r>
            <a:r>
              <a:rPr lang="de-DE" sz="1600" b="1" dirty="0" err="1" smtClean="0">
                <a:solidFill>
                  <a:srgbClr val="002060"/>
                </a:solidFill>
              </a:rPr>
              <a:t>markt</a:t>
            </a:r>
            <a:r>
              <a:rPr lang="de-DE" sz="1600" b="1" dirty="0" smtClean="0">
                <a:solidFill>
                  <a:srgbClr val="002060"/>
                </a:solidFill>
              </a:rPr>
              <a:t>- und technologiebezogenen Umwelt eines Unternehmens?</a:t>
            </a:r>
            <a:endParaRPr lang="de-DE" sz="1600" b="1" dirty="0">
              <a:solidFill>
                <a:srgbClr val="002060"/>
              </a:solidFill>
            </a:endParaRPr>
          </a:p>
        </p:txBody>
      </p:sp>
      <p:grpSp>
        <p:nvGrpSpPr>
          <p:cNvPr id="10" name="Gruppieren 9"/>
          <p:cNvGrpSpPr/>
          <p:nvPr/>
        </p:nvGrpSpPr>
        <p:grpSpPr>
          <a:xfrm>
            <a:off x="0" y="400050"/>
            <a:ext cx="308611" cy="312155"/>
            <a:chOff x="411480" y="5383530"/>
            <a:chExt cx="308611" cy="312155"/>
          </a:xfrm>
        </p:grpSpPr>
        <p:sp>
          <p:nvSpPr>
            <p:cNvPr id="11" name="Ellipse 10"/>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2" name="Textfeld 11"/>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1</a:t>
              </a:r>
              <a:endParaRPr lang="de-DE" sz="1400" b="1" dirty="0"/>
            </a:p>
          </p:txBody>
        </p:sp>
      </p:grpSp>
      <p:sp>
        <p:nvSpPr>
          <p:cNvPr id="1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87</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4" name="Textfeld 13"/>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15764041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994410" y="2402711"/>
            <a:ext cx="6912000" cy="1815882"/>
          </a:xfrm>
          <a:prstGeom prst="rect">
            <a:avLst/>
          </a:prstGeom>
        </p:spPr>
        <p:txBody>
          <a:bodyPr wrap="square">
            <a:spAutoFit/>
          </a:bodyPr>
          <a:lstStyle/>
          <a:p>
            <a:r>
              <a:rPr lang="de-DE" sz="1400" dirty="0" smtClean="0"/>
              <a:t>Xerox</a:t>
            </a:r>
            <a:r>
              <a:rPr lang="de-DE" sz="1400" dirty="0"/>
              <a:t>’ legendäres </a:t>
            </a:r>
            <a:r>
              <a:rPr lang="de-DE" sz="1400" dirty="0" err="1"/>
              <a:t>Palo</a:t>
            </a:r>
            <a:r>
              <a:rPr lang="de-DE" sz="1400" dirty="0"/>
              <a:t> Alto Research Center (PARC), wo sich Bill Gates und Steve Jobs in den 1970er Jahren die Inspiration für ihre graphischen Oberflächen holten, führte kürzlich eine mehrwöchige Brainstorming-Session mit technikaffinen High-School-Schülern </a:t>
            </a:r>
            <a:r>
              <a:rPr lang="de-DE" sz="1400" dirty="0" smtClean="0"/>
              <a:t>durch. </a:t>
            </a:r>
            <a:r>
              <a:rPr lang="de-DE" sz="1400" dirty="0"/>
              <a:t>Xerox war dabei bewusst, dass in der heutigen schnelllebigen Technologiewelt Schüler die Experten sind. Sie wachsen selbstverständlich mit iPod und Co. auf, bedienen die Geräte intuitiv und sehen zukünftige Entwicklungsmöglichkeiten möglicherweise realistischer. </a:t>
            </a:r>
          </a:p>
          <a:p>
            <a:r>
              <a:rPr lang="de-DE" sz="1400" dirty="0" smtClean="0"/>
              <a:t>.</a:t>
            </a:r>
            <a:endParaRPr lang="de-DE" sz="1400" dirty="0"/>
          </a:p>
        </p:txBody>
      </p:sp>
      <p:sp>
        <p:nvSpPr>
          <p:cNvPr id="7" name="Textfeld 6"/>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8" name="Gerade Verbindung 7"/>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9" name="Gerade Verbindung 8"/>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0" name="Gerade Verbindung 9"/>
          <p:cNvCxnSpPr/>
          <p:nvPr/>
        </p:nvCxnSpPr>
        <p:spPr bwMode="auto">
          <a:xfrm>
            <a:off x="994410" y="2281072"/>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994410" y="4125490"/>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Textfeld 11"/>
          <p:cNvSpPr txBox="1"/>
          <p:nvPr/>
        </p:nvSpPr>
        <p:spPr>
          <a:xfrm>
            <a:off x="346710" y="6382247"/>
            <a:ext cx="1503938"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Peters (2010)</a:t>
            </a:r>
            <a:r>
              <a:rPr lang="de-DE" sz="1050" dirty="0" smtClean="0">
                <a:solidFill>
                  <a:schemeClr val="bg1">
                    <a:lumMod val="50000"/>
                  </a:schemeClr>
                </a:solidFill>
              </a:rPr>
              <a:t> </a:t>
            </a:r>
            <a:endParaRPr lang="de-DE" sz="1050" dirty="0">
              <a:solidFill>
                <a:srgbClr val="FF0000"/>
              </a:solidFill>
            </a:endParaRPr>
          </a:p>
        </p:txBody>
      </p:sp>
      <p:sp>
        <p:nvSpPr>
          <p:cNvPr id="13" name="Textfeld 12"/>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Schüler als Quelle von neuen Technologieideen</a:t>
            </a:r>
            <a:endParaRPr lang="de-DE" sz="1600" b="1" dirty="0">
              <a:solidFill>
                <a:srgbClr val="002060"/>
              </a:solidFill>
            </a:endParaRPr>
          </a:p>
        </p:txBody>
      </p:sp>
      <p:pic>
        <p:nvPicPr>
          <p:cNvPr id="331777" name="Picture 1"/>
          <p:cNvPicPr>
            <a:picLocks noChangeAspect="1" noChangeArrowheads="1"/>
          </p:cNvPicPr>
          <p:nvPr/>
        </p:nvPicPr>
        <p:blipFill>
          <a:blip r:embed="rId2" cstate="print"/>
          <a:srcRect/>
          <a:stretch>
            <a:fillRect/>
          </a:stretch>
        </p:blipFill>
        <p:spPr bwMode="auto">
          <a:xfrm>
            <a:off x="6459855" y="2079308"/>
            <a:ext cx="1276350" cy="390525"/>
          </a:xfrm>
          <a:prstGeom prst="rect">
            <a:avLst/>
          </a:prstGeom>
          <a:noFill/>
          <a:ln w="9525">
            <a:noFill/>
            <a:miter lim="800000"/>
            <a:headEnd/>
            <a:tailEnd/>
          </a:ln>
        </p:spPr>
      </p:pic>
      <p:grpSp>
        <p:nvGrpSpPr>
          <p:cNvPr id="15" name="Gruppieren 14"/>
          <p:cNvGrpSpPr/>
          <p:nvPr/>
        </p:nvGrpSpPr>
        <p:grpSpPr>
          <a:xfrm>
            <a:off x="0" y="400050"/>
            <a:ext cx="308611" cy="312155"/>
            <a:chOff x="411480" y="5383530"/>
            <a:chExt cx="308611" cy="312155"/>
          </a:xfrm>
        </p:grpSpPr>
        <p:sp>
          <p:nvSpPr>
            <p:cNvPr id="16" name="Ellipse 15"/>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1</a:t>
              </a:r>
              <a:endParaRPr lang="de-DE" sz="1400" b="1" dirty="0"/>
            </a:p>
          </p:txBody>
        </p:sp>
      </p:grpSp>
      <p:sp>
        <p:nvSpPr>
          <p:cNvPr id="1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9" name="Textfeld 18"/>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2184545928"/>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 name="Objekt 59"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29076"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 name="Rechteck 62"/>
          <p:cNvSpPr/>
          <p:nvPr/>
        </p:nvSpPr>
        <p:spPr bwMode="auto">
          <a:xfrm>
            <a:off x="6160770" y="2206672"/>
            <a:ext cx="2628900" cy="2815704"/>
          </a:xfrm>
          <a:prstGeom prst="rect">
            <a:avLst/>
          </a:prstGeom>
          <a:solidFill>
            <a:schemeClr val="accent2">
              <a:lumMod val="20000"/>
              <a:lumOff val="80000"/>
            </a:schemeClr>
          </a:solidFill>
          <a:ln w="317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9" name="Richtungspfeil 58"/>
          <p:cNvSpPr/>
          <p:nvPr/>
        </p:nvSpPr>
        <p:spPr bwMode="auto">
          <a:xfrm>
            <a:off x="345966" y="1394460"/>
            <a:ext cx="5772150" cy="4480560"/>
          </a:xfrm>
          <a:prstGeom prst="homePlate">
            <a:avLst>
              <a:gd name="adj" fmla="val 780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Rechteck 4"/>
          <p:cNvSpPr/>
          <p:nvPr/>
        </p:nvSpPr>
        <p:spPr>
          <a:xfrm>
            <a:off x="2010652" y="2136776"/>
            <a:ext cx="581707" cy="575901"/>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6" name="Rechteck 5"/>
          <p:cNvSpPr/>
          <p:nvPr/>
        </p:nvSpPr>
        <p:spPr>
          <a:xfrm>
            <a:off x="2592359" y="2136776"/>
            <a:ext cx="581707" cy="575901"/>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7" name="Rechteck 6"/>
          <p:cNvSpPr/>
          <p:nvPr/>
        </p:nvSpPr>
        <p:spPr>
          <a:xfrm>
            <a:off x="3174066" y="2136776"/>
            <a:ext cx="581707" cy="575901"/>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8" name="Rechteck 7"/>
          <p:cNvSpPr/>
          <p:nvPr/>
        </p:nvSpPr>
        <p:spPr>
          <a:xfrm>
            <a:off x="3755774" y="2136776"/>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9" name="Rechteck 8"/>
          <p:cNvSpPr/>
          <p:nvPr/>
        </p:nvSpPr>
        <p:spPr>
          <a:xfrm>
            <a:off x="4337481" y="2136776"/>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0" name="Rechteck 9"/>
          <p:cNvSpPr/>
          <p:nvPr/>
        </p:nvSpPr>
        <p:spPr>
          <a:xfrm>
            <a:off x="4919189" y="2136776"/>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1" name="Rechteck 10"/>
          <p:cNvSpPr/>
          <p:nvPr/>
        </p:nvSpPr>
        <p:spPr>
          <a:xfrm>
            <a:off x="2010652" y="2712677"/>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2" name="Rechteck 11"/>
          <p:cNvSpPr/>
          <p:nvPr/>
        </p:nvSpPr>
        <p:spPr>
          <a:xfrm>
            <a:off x="2592359" y="2712677"/>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3" name="Rechteck 12"/>
          <p:cNvSpPr/>
          <p:nvPr/>
        </p:nvSpPr>
        <p:spPr>
          <a:xfrm>
            <a:off x="3174066" y="2712677"/>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4" name="Rechteck 13"/>
          <p:cNvSpPr/>
          <p:nvPr/>
        </p:nvSpPr>
        <p:spPr>
          <a:xfrm>
            <a:off x="3755774" y="2712677"/>
            <a:ext cx="581707" cy="575901"/>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5" name="Rechteck 14"/>
          <p:cNvSpPr/>
          <p:nvPr/>
        </p:nvSpPr>
        <p:spPr>
          <a:xfrm>
            <a:off x="4337481" y="2712677"/>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6" name="Rechteck 15"/>
          <p:cNvSpPr/>
          <p:nvPr/>
        </p:nvSpPr>
        <p:spPr>
          <a:xfrm>
            <a:off x="4919189" y="2712677"/>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7" name="Rechteck 16"/>
          <p:cNvSpPr/>
          <p:nvPr/>
        </p:nvSpPr>
        <p:spPr>
          <a:xfrm>
            <a:off x="2010652" y="3288578"/>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8" name="Rechteck 17"/>
          <p:cNvSpPr/>
          <p:nvPr/>
        </p:nvSpPr>
        <p:spPr>
          <a:xfrm>
            <a:off x="2592359" y="3288578"/>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19" name="Rechteck 18"/>
          <p:cNvSpPr/>
          <p:nvPr/>
        </p:nvSpPr>
        <p:spPr>
          <a:xfrm>
            <a:off x="3174066" y="3288578"/>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0" name="Rechteck 19"/>
          <p:cNvSpPr/>
          <p:nvPr/>
        </p:nvSpPr>
        <p:spPr>
          <a:xfrm>
            <a:off x="3755774" y="3288578"/>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1" name="Rechteck 20"/>
          <p:cNvSpPr/>
          <p:nvPr/>
        </p:nvSpPr>
        <p:spPr>
          <a:xfrm>
            <a:off x="4337481" y="3288578"/>
            <a:ext cx="581707" cy="575901"/>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2" name="Rechteck 21"/>
          <p:cNvSpPr/>
          <p:nvPr/>
        </p:nvSpPr>
        <p:spPr>
          <a:xfrm>
            <a:off x="4919189" y="3288578"/>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3" name="Rechteck 22"/>
          <p:cNvSpPr/>
          <p:nvPr/>
        </p:nvSpPr>
        <p:spPr>
          <a:xfrm>
            <a:off x="2010652" y="3864480"/>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4" name="Rechteck 23"/>
          <p:cNvSpPr/>
          <p:nvPr/>
        </p:nvSpPr>
        <p:spPr>
          <a:xfrm>
            <a:off x="2592359" y="3864480"/>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5" name="Rechteck 24"/>
          <p:cNvSpPr/>
          <p:nvPr/>
        </p:nvSpPr>
        <p:spPr>
          <a:xfrm>
            <a:off x="3174066" y="3864480"/>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6" name="Rechteck 25"/>
          <p:cNvSpPr/>
          <p:nvPr/>
        </p:nvSpPr>
        <p:spPr>
          <a:xfrm>
            <a:off x="3755774" y="3864480"/>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7" name="Rechteck 26"/>
          <p:cNvSpPr/>
          <p:nvPr/>
        </p:nvSpPr>
        <p:spPr>
          <a:xfrm>
            <a:off x="4337481" y="3864480"/>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8" name="Rechteck 27"/>
          <p:cNvSpPr/>
          <p:nvPr/>
        </p:nvSpPr>
        <p:spPr>
          <a:xfrm>
            <a:off x="4919189" y="3864480"/>
            <a:ext cx="581707" cy="575901"/>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29" name="Rechteck 28"/>
          <p:cNvSpPr/>
          <p:nvPr/>
        </p:nvSpPr>
        <p:spPr>
          <a:xfrm>
            <a:off x="2010652" y="4440381"/>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0" name="Rechteck 29"/>
          <p:cNvSpPr/>
          <p:nvPr/>
        </p:nvSpPr>
        <p:spPr>
          <a:xfrm>
            <a:off x="2592359" y="4440381"/>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1" name="Rechteck 30"/>
          <p:cNvSpPr/>
          <p:nvPr/>
        </p:nvSpPr>
        <p:spPr>
          <a:xfrm>
            <a:off x="3174066" y="4440381"/>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2" name="Rechteck 31"/>
          <p:cNvSpPr/>
          <p:nvPr/>
        </p:nvSpPr>
        <p:spPr>
          <a:xfrm>
            <a:off x="3755774" y="4440381"/>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3" name="Rechteck 32"/>
          <p:cNvSpPr/>
          <p:nvPr/>
        </p:nvSpPr>
        <p:spPr>
          <a:xfrm>
            <a:off x="4337481" y="4440381"/>
            <a:ext cx="581707" cy="575901"/>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4" name="Rechteck 33"/>
          <p:cNvSpPr/>
          <p:nvPr/>
        </p:nvSpPr>
        <p:spPr>
          <a:xfrm>
            <a:off x="4919189" y="4440381"/>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5" name="Rechteck 34"/>
          <p:cNvSpPr/>
          <p:nvPr/>
        </p:nvSpPr>
        <p:spPr>
          <a:xfrm>
            <a:off x="2010652" y="5016282"/>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6" name="Rechteck 35"/>
          <p:cNvSpPr/>
          <p:nvPr/>
        </p:nvSpPr>
        <p:spPr>
          <a:xfrm>
            <a:off x="2592359" y="5016282"/>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7" name="Rechteck 36"/>
          <p:cNvSpPr/>
          <p:nvPr/>
        </p:nvSpPr>
        <p:spPr>
          <a:xfrm>
            <a:off x="3174066" y="5016282"/>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8" name="Rechteck 37"/>
          <p:cNvSpPr/>
          <p:nvPr/>
        </p:nvSpPr>
        <p:spPr>
          <a:xfrm>
            <a:off x="3755774" y="5016282"/>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39" name="Rechteck 38"/>
          <p:cNvSpPr/>
          <p:nvPr/>
        </p:nvSpPr>
        <p:spPr>
          <a:xfrm>
            <a:off x="4337481" y="5016282"/>
            <a:ext cx="581707" cy="575901"/>
          </a:xfrm>
          <a:prstGeom prst="rect">
            <a:avLst/>
          </a:prstGeom>
          <a:solidFill>
            <a:schemeClr val="accent2">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40" name="Rechteck 39"/>
          <p:cNvSpPr/>
          <p:nvPr/>
        </p:nvSpPr>
        <p:spPr>
          <a:xfrm>
            <a:off x="4919189" y="5016282"/>
            <a:ext cx="581707" cy="5759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rgbClr val="000000"/>
              </a:solidFill>
            </a:endParaRPr>
          </a:p>
        </p:txBody>
      </p:sp>
      <p:sp>
        <p:nvSpPr>
          <p:cNvPr id="41" name="Textfeld 40"/>
          <p:cNvSpPr txBox="1"/>
          <p:nvPr/>
        </p:nvSpPr>
        <p:spPr>
          <a:xfrm>
            <a:off x="2417169" y="1451610"/>
            <a:ext cx="2675854" cy="307777"/>
          </a:xfrm>
          <a:prstGeom prst="rect">
            <a:avLst/>
          </a:prstGeom>
          <a:noFill/>
        </p:spPr>
        <p:txBody>
          <a:bodyPr wrap="square" rtlCol="0">
            <a:spAutoFit/>
          </a:bodyPr>
          <a:lstStyle/>
          <a:p>
            <a:pPr algn="ctr"/>
            <a:r>
              <a:rPr lang="de-DE" sz="1400" b="1" dirty="0" smtClean="0">
                <a:solidFill>
                  <a:srgbClr val="000000"/>
                </a:solidFill>
                <a:cs typeface="Arial" panose="020B0604020202020204" pitchFamily="34" charset="0"/>
              </a:rPr>
              <a:t>Produktanwendungen</a:t>
            </a:r>
            <a:endParaRPr lang="de-DE" sz="1400" b="1" dirty="0">
              <a:solidFill>
                <a:srgbClr val="000000"/>
              </a:solidFill>
              <a:cs typeface="Arial" panose="020B0604020202020204" pitchFamily="34" charset="0"/>
            </a:endParaRPr>
          </a:p>
        </p:txBody>
      </p:sp>
      <p:sp>
        <p:nvSpPr>
          <p:cNvPr id="42" name="Textfeld 41"/>
          <p:cNvSpPr txBox="1"/>
          <p:nvPr/>
        </p:nvSpPr>
        <p:spPr>
          <a:xfrm>
            <a:off x="240030" y="3504756"/>
            <a:ext cx="1542990" cy="523220"/>
          </a:xfrm>
          <a:prstGeom prst="rect">
            <a:avLst/>
          </a:prstGeom>
          <a:noFill/>
        </p:spPr>
        <p:txBody>
          <a:bodyPr wrap="square" rtlCol="0">
            <a:spAutoFit/>
          </a:bodyPr>
          <a:lstStyle/>
          <a:p>
            <a:pPr algn="ctr"/>
            <a:r>
              <a:rPr lang="de-DE" sz="1400" b="1" dirty="0" smtClean="0">
                <a:solidFill>
                  <a:srgbClr val="000000"/>
                </a:solidFill>
                <a:cs typeface="Arial" panose="020B0604020202020204" pitchFamily="34" charset="0"/>
              </a:rPr>
              <a:t>Generische Technologien</a:t>
            </a:r>
            <a:endParaRPr lang="de-DE" sz="1400" b="1" dirty="0">
              <a:solidFill>
                <a:srgbClr val="000000"/>
              </a:solidFill>
              <a:cs typeface="Arial" panose="020B0604020202020204" pitchFamily="34" charset="0"/>
            </a:endParaRPr>
          </a:p>
        </p:txBody>
      </p:sp>
      <p:sp>
        <p:nvSpPr>
          <p:cNvPr id="43" name="Textfeld 42"/>
          <p:cNvSpPr txBox="1"/>
          <p:nvPr/>
        </p:nvSpPr>
        <p:spPr>
          <a:xfrm>
            <a:off x="2156078" y="1843149"/>
            <a:ext cx="290854" cy="307777"/>
          </a:xfrm>
          <a:prstGeom prst="rect">
            <a:avLst/>
          </a:prstGeom>
          <a:noFill/>
        </p:spPr>
        <p:txBody>
          <a:bodyPr wrap="square" rtlCol="0">
            <a:spAutoFit/>
          </a:bodyPr>
          <a:lstStyle/>
          <a:p>
            <a:pPr algn="ctr"/>
            <a:r>
              <a:rPr lang="de-DE" sz="1400" dirty="0" smtClean="0">
                <a:solidFill>
                  <a:srgbClr val="000000"/>
                </a:solidFill>
                <a:cs typeface="Arial" panose="020B0604020202020204" pitchFamily="34" charset="0"/>
              </a:rPr>
              <a:t>1</a:t>
            </a:r>
            <a:endParaRPr lang="de-DE" sz="1400" dirty="0">
              <a:solidFill>
                <a:srgbClr val="000000"/>
              </a:solidFill>
              <a:cs typeface="Arial" panose="020B0604020202020204" pitchFamily="34" charset="0"/>
            </a:endParaRPr>
          </a:p>
        </p:txBody>
      </p:sp>
      <p:sp>
        <p:nvSpPr>
          <p:cNvPr id="44" name="Textfeld 43"/>
          <p:cNvSpPr txBox="1"/>
          <p:nvPr/>
        </p:nvSpPr>
        <p:spPr>
          <a:xfrm>
            <a:off x="2737786" y="1849854"/>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2</a:t>
            </a:r>
          </a:p>
        </p:txBody>
      </p:sp>
      <p:sp>
        <p:nvSpPr>
          <p:cNvPr id="45" name="Textfeld 44"/>
          <p:cNvSpPr txBox="1"/>
          <p:nvPr/>
        </p:nvSpPr>
        <p:spPr>
          <a:xfrm>
            <a:off x="3319493" y="1849854"/>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3</a:t>
            </a:r>
          </a:p>
        </p:txBody>
      </p:sp>
      <p:sp>
        <p:nvSpPr>
          <p:cNvPr id="46" name="Textfeld 45"/>
          <p:cNvSpPr txBox="1"/>
          <p:nvPr/>
        </p:nvSpPr>
        <p:spPr>
          <a:xfrm>
            <a:off x="3901201" y="1843149"/>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4</a:t>
            </a:r>
          </a:p>
        </p:txBody>
      </p:sp>
      <p:sp>
        <p:nvSpPr>
          <p:cNvPr id="47" name="Textfeld 46"/>
          <p:cNvSpPr txBox="1"/>
          <p:nvPr/>
        </p:nvSpPr>
        <p:spPr>
          <a:xfrm>
            <a:off x="4482908" y="1826979"/>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5</a:t>
            </a:r>
          </a:p>
        </p:txBody>
      </p:sp>
      <p:sp>
        <p:nvSpPr>
          <p:cNvPr id="48" name="Textfeld 47"/>
          <p:cNvSpPr txBox="1"/>
          <p:nvPr/>
        </p:nvSpPr>
        <p:spPr>
          <a:xfrm>
            <a:off x="5064615" y="1826979"/>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6</a:t>
            </a:r>
          </a:p>
        </p:txBody>
      </p:sp>
      <p:sp>
        <p:nvSpPr>
          <p:cNvPr id="49" name="Textfeld 48"/>
          <p:cNvSpPr txBox="1"/>
          <p:nvPr/>
        </p:nvSpPr>
        <p:spPr>
          <a:xfrm>
            <a:off x="1719798" y="2289343"/>
            <a:ext cx="290854" cy="307777"/>
          </a:xfrm>
          <a:prstGeom prst="rect">
            <a:avLst/>
          </a:prstGeom>
          <a:noFill/>
        </p:spPr>
        <p:txBody>
          <a:bodyPr wrap="square" rtlCol="0">
            <a:spAutoFit/>
          </a:bodyPr>
          <a:lstStyle/>
          <a:p>
            <a:pPr algn="ctr"/>
            <a:r>
              <a:rPr lang="de-DE" sz="1400" dirty="0" smtClean="0">
                <a:solidFill>
                  <a:srgbClr val="000000"/>
                </a:solidFill>
                <a:cs typeface="Arial" panose="020B0604020202020204" pitchFamily="34" charset="0"/>
              </a:rPr>
              <a:t>1</a:t>
            </a:r>
            <a:endParaRPr lang="de-DE" sz="1400" dirty="0">
              <a:solidFill>
                <a:srgbClr val="000000"/>
              </a:solidFill>
              <a:cs typeface="Arial" panose="020B0604020202020204" pitchFamily="34" charset="0"/>
            </a:endParaRPr>
          </a:p>
        </p:txBody>
      </p:sp>
      <p:sp>
        <p:nvSpPr>
          <p:cNvPr id="50" name="Textfeld 49"/>
          <p:cNvSpPr txBox="1"/>
          <p:nvPr/>
        </p:nvSpPr>
        <p:spPr>
          <a:xfrm>
            <a:off x="1719798" y="2865244"/>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2</a:t>
            </a:r>
          </a:p>
        </p:txBody>
      </p:sp>
      <p:sp>
        <p:nvSpPr>
          <p:cNvPr id="51" name="Textfeld 50"/>
          <p:cNvSpPr txBox="1"/>
          <p:nvPr/>
        </p:nvSpPr>
        <p:spPr>
          <a:xfrm>
            <a:off x="1719798" y="3441146"/>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3</a:t>
            </a:r>
          </a:p>
        </p:txBody>
      </p:sp>
      <p:sp>
        <p:nvSpPr>
          <p:cNvPr id="52" name="Textfeld 51"/>
          <p:cNvSpPr txBox="1"/>
          <p:nvPr/>
        </p:nvSpPr>
        <p:spPr>
          <a:xfrm>
            <a:off x="1719798" y="4017047"/>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4</a:t>
            </a:r>
          </a:p>
        </p:txBody>
      </p:sp>
      <p:sp>
        <p:nvSpPr>
          <p:cNvPr id="53" name="Textfeld 52"/>
          <p:cNvSpPr txBox="1"/>
          <p:nvPr/>
        </p:nvSpPr>
        <p:spPr>
          <a:xfrm>
            <a:off x="1719798" y="4592948"/>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5</a:t>
            </a:r>
          </a:p>
        </p:txBody>
      </p:sp>
      <p:sp>
        <p:nvSpPr>
          <p:cNvPr id="54" name="Textfeld 53"/>
          <p:cNvSpPr txBox="1"/>
          <p:nvPr/>
        </p:nvSpPr>
        <p:spPr>
          <a:xfrm>
            <a:off x="1719798" y="5168849"/>
            <a:ext cx="290854" cy="307777"/>
          </a:xfrm>
          <a:prstGeom prst="rect">
            <a:avLst/>
          </a:prstGeom>
          <a:noFill/>
        </p:spPr>
        <p:txBody>
          <a:bodyPr wrap="square" rtlCol="0">
            <a:spAutoFit/>
          </a:bodyPr>
          <a:lstStyle/>
          <a:p>
            <a:pPr algn="ctr"/>
            <a:r>
              <a:rPr lang="de-DE" sz="1400" dirty="0">
                <a:solidFill>
                  <a:srgbClr val="000000"/>
                </a:solidFill>
                <a:cs typeface="Arial" panose="020B0604020202020204" pitchFamily="34" charset="0"/>
              </a:rPr>
              <a:t>6</a:t>
            </a:r>
          </a:p>
        </p:txBody>
      </p:sp>
      <p:cxnSp>
        <p:nvCxnSpPr>
          <p:cNvPr id="61" name="Gerade Verbindung 60"/>
          <p:cNvCxnSpPr/>
          <p:nvPr/>
        </p:nvCxnSpPr>
        <p:spPr bwMode="auto">
          <a:xfrm>
            <a:off x="2013322" y="1794840"/>
            <a:ext cx="3486239"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64" name="Gerade Verbindung 63"/>
          <p:cNvCxnSpPr/>
          <p:nvPr/>
        </p:nvCxnSpPr>
        <p:spPr bwMode="auto">
          <a:xfrm flipH="1">
            <a:off x="1631969" y="2135786"/>
            <a:ext cx="9008" cy="3460361"/>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58" name="Textfeld 57"/>
          <p:cNvSpPr txBox="1"/>
          <p:nvPr/>
        </p:nvSpPr>
        <p:spPr>
          <a:xfrm>
            <a:off x="346710" y="6382247"/>
            <a:ext cx="1556836"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Fusfeld (1978)</a:t>
            </a:r>
            <a:r>
              <a:rPr lang="de-DE" sz="1050" dirty="0" smtClean="0">
                <a:solidFill>
                  <a:schemeClr val="bg1">
                    <a:lumMod val="50000"/>
                  </a:schemeClr>
                </a:solidFill>
              </a:rPr>
              <a:t> </a:t>
            </a:r>
            <a:endParaRPr lang="de-DE" sz="1050" dirty="0">
              <a:solidFill>
                <a:srgbClr val="FF0000"/>
              </a:solidFill>
            </a:endParaRPr>
          </a:p>
        </p:txBody>
      </p:sp>
      <p:sp>
        <p:nvSpPr>
          <p:cNvPr id="62" name="Textfeld 61"/>
          <p:cNvSpPr txBox="1"/>
          <p:nvPr/>
        </p:nvSpPr>
        <p:spPr>
          <a:xfrm>
            <a:off x="6263640" y="2252392"/>
            <a:ext cx="2628900" cy="2677656"/>
          </a:xfrm>
          <a:prstGeom prst="rect">
            <a:avLst/>
          </a:prstGeom>
          <a:noFill/>
        </p:spPr>
        <p:txBody>
          <a:bodyPr wrap="square" rtlCol="0">
            <a:spAutoFit/>
          </a:bodyPr>
          <a:lstStyle/>
          <a:p>
            <a:pPr marL="263525" indent="-263525">
              <a:buFont typeface="Symbol" pitchFamily="18" charset="2"/>
              <a:buChar char="-"/>
            </a:pPr>
            <a:r>
              <a:rPr lang="de-DE" sz="1400" dirty="0" smtClean="0"/>
              <a:t>Bestehende Fähigkeiten/Technologien sind Ausgangspunkt der Suche nach neuen Gelegenheiten</a:t>
            </a:r>
          </a:p>
          <a:p>
            <a:pPr marL="263525" indent="-263525">
              <a:buFont typeface="Symbol" pitchFamily="18" charset="2"/>
              <a:buChar char="-"/>
            </a:pPr>
            <a:r>
              <a:rPr lang="de-DE" sz="1400" dirty="0" smtClean="0"/>
              <a:t>Überprüfung, ob mit bestehenden Fähigkeiten/Technologien andere Märkte (ggfs. solche, die man schon kennt) bedient werden können</a:t>
            </a:r>
            <a:endParaRPr lang="de-DE" sz="1400" dirty="0"/>
          </a:p>
        </p:txBody>
      </p:sp>
      <p:sp>
        <p:nvSpPr>
          <p:cNvPr id="66" name="Textfeld 65"/>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Eigene Technologien können Ausgangspunkt der Suche nach neuen Gelegenheiten sein, die dann unternehmerisch erschlossen werden</a:t>
            </a:r>
            <a:endParaRPr lang="de-DE" sz="1600" b="1" dirty="0">
              <a:solidFill>
                <a:srgbClr val="002060"/>
              </a:solidFill>
            </a:endParaRPr>
          </a:p>
        </p:txBody>
      </p:sp>
      <p:cxnSp>
        <p:nvCxnSpPr>
          <p:cNvPr id="69" name="Gerade Verbindung mit Pfeil 68"/>
          <p:cNvCxnSpPr/>
          <p:nvPr/>
        </p:nvCxnSpPr>
        <p:spPr bwMode="auto">
          <a:xfrm>
            <a:off x="2320290" y="2400300"/>
            <a:ext cx="514350" cy="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70" name="Gerade Verbindung mit Pfeil 69"/>
          <p:cNvCxnSpPr/>
          <p:nvPr/>
        </p:nvCxnSpPr>
        <p:spPr bwMode="auto">
          <a:xfrm>
            <a:off x="2941320" y="2404110"/>
            <a:ext cx="514350" cy="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71" name="Gerade Verbindung mit Pfeil 70"/>
          <p:cNvCxnSpPr/>
          <p:nvPr/>
        </p:nvCxnSpPr>
        <p:spPr bwMode="auto">
          <a:xfrm>
            <a:off x="4027170" y="2998470"/>
            <a:ext cx="514350" cy="0"/>
          </a:xfrm>
          <a:prstGeom prst="straightConnector1">
            <a:avLst/>
          </a:prstGeom>
          <a:solidFill>
            <a:schemeClr val="bg1"/>
          </a:solidFill>
          <a:ln w="9525" cap="flat" cmpd="sng" algn="ctr">
            <a:solidFill>
              <a:schemeClr val="tx1"/>
            </a:solidFill>
            <a:prstDash val="solid"/>
            <a:round/>
            <a:headEnd type="none" w="med" len="med"/>
            <a:tailEnd type="arrow"/>
          </a:ln>
          <a:effectLst/>
        </p:spPr>
      </p:cxnSp>
      <p:sp>
        <p:nvSpPr>
          <p:cNvPr id="72" name="Textfeld 71"/>
          <p:cNvSpPr txBox="1"/>
          <p:nvPr/>
        </p:nvSpPr>
        <p:spPr>
          <a:xfrm>
            <a:off x="4526280" y="2823210"/>
            <a:ext cx="312906" cy="369332"/>
          </a:xfrm>
          <a:prstGeom prst="rect">
            <a:avLst/>
          </a:prstGeom>
          <a:noFill/>
        </p:spPr>
        <p:txBody>
          <a:bodyPr wrap="none" rtlCol="0">
            <a:spAutoFit/>
          </a:bodyPr>
          <a:lstStyle/>
          <a:p>
            <a:r>
              <a:rPr lang="de-DE" dirty="0" smtClean="0"/>
              <a:t>?</a:t>
            </a:r>
            <a:endParaRPr lang="de-DE" dirty="0"/>
          </a:p>
        </p:txBody>
      </p:sp>
      <p:grpSp>
        <p:nvGrpSpPr>
          <p:cNvPr id="65" name="Gruppieren 64"/>
          <p:cNvGrpSpPr/>
          <p:nvPr/>
        </p:nvGrpSpPr>
        <p:grpSpPr>
          <a:xfrm>
            <a:off x="0" y="400050"/>
            <a:ext cx="308611" cy="312155"/>
            <a:chOff x="411480" y="5383530"/>
            <a:chExt cx="308611" cy="312155"/>
          </a:xfrm>
        </p:grpSpPr>
        <p:sp>
          <p:nvSpPr>
            <p:cNvPr id="67" name="Ellipse 66"/>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68" name="Textfeld 67"/>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1</a:t>
              </a:r>
              <a:endParaRPr lang="de-DE" sz="1400" b="1" dirty="0"/>
            </a:p>
          </p:txBody>
        </p:sp>
      </p:grpSp>
      <p:sp>
        <p:nvSpPr>
          <p:cNvPr id="7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89</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75" name="Textfeld 74"/>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117561373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p:cNvSpPr txBox="1"/>
          <p:nvPr/>
        </p:nvSpPr>
        <p:spPr>
          <a:xfrm>
            <a:off x="539552" y="2120340"/>
            <a:ext cx="3939473" cy="3524042"/>
          </a:xfrm>
          <a:prstGeom prst="rect">
            <a:avLst/>
          </a:prstGeom>
          <a:noFill/>
        </p:spPr>
        <p:txBody>
          <a:bodyPr wrap="square" rtlCol="0">
            <a:spAutoFit/>
          </a:bodyPr>
          <a:lstStyle/>
          <a:p>
            <a:pPr marL="228600" indent="-228600">
              <a:spcAft>
                <a:spcPts val="600"/>
              </a:spcAft>
              <a:buFontTx/>
              <a:buAutoNum type="arabicPeriod"/>
            </a:pPr>
            <a:r>
              <a:rPr lang="de-DE" sz="1400" dirty="0" smtClean="0">
                <a:solidFill>
                  <a:prstClr val="black"/>
                </a:solidFill>
                <a:latin typeface="Arial" panose="020B0604020202020204" pitchFamily="34" charset="0"/>
                <a:cs typeface="Arial" panose="020B0604020202020204" pitchFamily="34" charset="0"/>
              </a:rPr>
              <a:t>Mobiles Internet</a:t>
            </a:r>
          </a:p>
          <a:p>
            <a:pPr marL="228600" indent="-228600">
              <a:spcAft>
                <a:spcPts val="600"/>
              </a:spcAft>
              <a:buFontTx/>
              <a:buAutoNum type="arabicPeriod"/>
            </a:pPr>
            <a:r>
              <a:rPr lang="de-DE" sz="1400" dirty="0" smtClean="0">
                <a:latin typeface="Arial" panose="020B0604020202020204" pitchFamily="34" charset="0"/>
                <a:cs typeface="Arial" panose="020B0604020202020204" pitchFamily="34" charset="0"/>
              </a:rPr>
              <a:t>Automatisierung von Wissensmanagement</a:t>
            </a:r>
          </a:p>
          <a:p>
            <a:pPr marL="228600" indent="-228600">
              <a:spcAft>
                <a:spcPts val="600"/>
              </a:spcAft>
              <a:buFontTx/>
              <a:buAutoNum type="arabicPeriod"/>
            </a:pPr>
            <a:r>
              <a:rPr lang="de-DE" sz="1400" dirty="0" smtClean="0">
                <a:latin typeface="Arial" panose="020B0604020202020204" pitchFamily="34" charset="0"/>
                <a:cs typeface="Arial" panose="020B0604020202020204" pitchFamily="34" charset="0"/>
              </a:rPr>
              <a:t>„Internet of Things“</a:t>
            </a:r>
          </a:p>
          <a:p>
            <a:pPr marL="228600" indent="-228600">
              <a:spcAft>
                <a:spcPts val="600"/>
              </a:spcAft>
              <a:buFontTx/>
              <a:buAutoNum type="arabicPeriod"/>
            </a:pPr>
            <a:r>
              <a:rPr lang="de-DE" sz="1400" dirty="0" err="1" smtClean="0">
                <a:solidFill>
                  <a:prstClr val="black"/>
                </a:solidFill>
                <a:latin typeface="Arial" panose="020B0604020202020204" pitchFamily="34" charset="0"/>
                <a:cs typeface="Arial" panose="020B0604020202020204" pitchFamily="34" charset="0"/>
              </a:rPr>
              <a:t>Cloud</a:t>
            </a:r>
            <a:r>
              <a:rPr lang="de-DE" sz="1400" dirty="0" smtClean="0">
                <a:solidFill>
                  <a:prstClr val="black"/>
                </a:solidFill>
                <a:latin typeface="Arial" panose="020B0604020202020204" pitchFamily="34" charset="0"/>
                <a:cs typeface="Arial" panose="020B0604020202020204" pitchFamily="34" charset="0"/>
              </a:rPr>
              <a:t> Computing</a:t>
            </a:r>
          </a:p>
          <a:p>
            <a:pPr marL="228600" indent="-228600">
              <a:spcAft>
                <a:spcPts val="600"/>
              </a:spcAft>
              <a:buFontTx/>
              <a:buAutoNum type="arabicPeriod"/>
            </a:pPr>
            <a:r>
              <a:rPr lang="de-DE" sz="1400" dirty="0" smtClean="0">
                <a:solidFill>
                  <a:prstClr val="black"/>
                </a:solidFill>
                <a:latin typeface="Arial" panose="020B0604020202020204" pitchFamily="34" charset="0"/>
                <a:cs typeface="Arial" panose="020B0604020202020204" pitchFamily="34" charset="0"/>
              </a:rPr>
              <a:t>Erweiterte</a:t>
            </a:r>
            <a:r>
              <a:rPr lang="de-DE" sz="1400" dirty="0" smtClean="0">
                <a:latin typeface="Arial" panose="020B0604020202020204" pitchFamily="34" charset="0"/>
                <a:cs typeface="Arial" panose="020B0604020202020204" pitchFamily="34" charset="0"/>
              </a:rPr>
              <a:t> Robotertechnik</a:t>
            </a:r>
          </a:p>
          <a:p>
            <a:pPr marL="228600" indent="-228600">
              <a:spcAft>
                <a:spcPts val="600"/>
              </a:spcAft>
              <a:buFontTx/>
              <a:buAutoNum type="arabicPeriod"/>
            </a:pPr>
            <a:r>
              <a:rPr lang="de-DE" sz="1400" dirty="0" smtClean="0">
                <a:solidFill>
                  <a:prstClr val="black"/>
                </a:solidFill>
                <a:latin typeface="Arial" panose="020B0604020202020204" pitchFamily="34" charset="0"/>
                <a:cs typeface="Arial" panose="020B0604020202020204" pitchFamily="34" charset="0"/>
              </a:rPr>
              <a:t>Autonome Fahrzeuge</a:t>
            </a:r>
          </a:p>
          <a:p>
            <a:pPr marL="228600" indent="-228600">
              <a:spcAft>
                <a:spcPts val="600"/>
              </a:spcAft>
              <a:buFontTx/>
              <a:buAutoNum type="arabicPeriod"/>
            </a:pPr>
            <a:r>
              <a:rPr lang="de-DE" sz="1400" dirty="0" smtClean="0">
                <a:solidFill>
                  <a:prstClr val="black"/>
                </a:solidFill>
                <a:latin typeface="Arial" panose="020B0604020202020204" pitchFamily="34" charset="0"/>
                <a:cs typeface="Arial" panose="020B0604020202020204" pitchFamily="34" charset="0"/>
              </a:rPr>
              <a:t>Zukunfts-Genetik</a:t>
            </a:r>
          </a:p>
          <a:p>
            <a:pPr marL="228600" indent="-228600">
              <a:spcAft>
                <a:spcPts val="600"/>
              </a:spcAft>
              <a:buFontTx/>
              <a:buAutoNum type="arabicPeriod"/>
            </a:pPr>
            <a:r>
              <a:rPr lang="de-DE" sz="1400" dirty="0" smtClean="0">
                <a:solidFill>
                  <a:prstClr val="black"/>
                </a:solidFill>
                <a:latin typeface="Arial" panose="020B0604020202020204" pitchFamily="34" charset="0"/>
                <a:cs typeface="Arial" panose="020B0604020202020204" pitchFamily="34" charset="0"/>
              </a:rPr>
              <a:t>Energiespeicherung</a:t>
            </a:r>
          </a:p>
          <a:p>
            <a:pPr marL="228600" indent="-228600">
              <a:spcAft>
                <a:spcPts val="600"/>
              </a:spcAft>
              <a:buFontTx/>
              <a:buAutoNum type="arabicPeriod"/>
            </a:pPr>
            <a:r>
              <a:rPr lang="de-DE" sz="1400" dirty="0" smtClean="0">
                <a:solidFill>
                  <a:prstClr val="black"/>
                </a:solidFill>
                <a:latin typeface="Arial" panose="020B0604020202020204" pitchFamily="34" charset="0"/>
                <a:cs typeface="Arial" panose="020B0604020202020204" pitchFamily="34" charset="0"/>
              </a:rPr>
              <a:t>3D-Druck</a:t>
            </a:r>
          </a:p>
          <a:p>
            <a:pPr marL="228600" indent="-228600">
              <a:spcAft>
                <a:spcPts val="600"/>
              </a:spcAft>
              <a:buFontTx/>
              <a:buAutoNum type="arabicPeriod"/>
            </a:pPr>
            <a:r>
              <a:rPr lang="de-DE" sz="1400" dirty="0" smtClean="0">
                <a:solidFill>
                  <a:prstClr val="black"/>
                </a:solidFill>
                <a:latin typeface="Arial" panose="020B0604020202020204" pitchFamily="34" charset="0"/>
                <a:cs typeface="Arial" panose="020B0604020202020204" pitchFamily="34" charset="0"/>
              </a:rPr>
              <a:t>Moderne Werkstoffe </a:t>
            </a:r>
          </a:p>
          <a:p>
            <a:pPr marL="228600" indent="-228600">
              <a:spcAft>
                <a:spcPts val="600"/>
              </a:spcAft>
              <a:buFontTx/>
              <a:buAutoNum type="arabicPeriod"/>
            </a:pPr>
            <a:r>
              <a:rPr lang="de-DE" sz="1400" dirty="0" smtClean="0">
                <a:solidFill>
                  <a:prstClr val="black"/>
                </a:solidFill>
                <a:latin typeface="Arial" panose="020B0604020202020204" pitchFamily="34" charset="0"/>
                <a:cs typeface="Arial" panose="020B0604020202020204" pitchFamily="34" charset="0"/>
              </a:rPr>
              <a:t>Moderne Öl-/Gassuche und -gewinnung</a:t>
            </a:r>
          </a:p>
          <a:p>
            <a:pPr marL="228600" indent="-228600">
              <a:spcAft>
                <a:spcPts val="600"/>
              </a:spcAft>
              <a:buFontTx/>
              <a:buAutoNum type="arabicPeriod"/>
            </a:pPr>
            <a:r>
              <a:rPr lang="de-DE" sz="1400" dirty="0" smtClean="0">
                <a:solidFill>
                  <a:prstClr val="black"/>
                </a:solidFill>
                <a:latin typeface="Arial" panose="020B0604020202020204" pitchFamily="34" charset="0"/>
                <a:cs typeface="Arial" panose="020B0604020202020204" pitchFamily="34" charset="0"/>
              </a:rPr>
              <a:t>Erneuerbare Energien </a:t>
            </a:r>
          </a:p>
        </p:txBody>
      </p:sp>
      <p:sp>
        <p:nvSpPr>
          <p:cNvPr id="14" name="Textfeld 13"/>
          <p:cNvSpPr txBox="1"/>
          <p:nvPr/>
        </p:nvSpPr>
        <p:spPr>
          <a:xfrm>
            <a:off x="4572000" y="1751239"/>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0</a:t>
            </a:r>
          </a:p>
        </p:txBody>
      </p:sp>
      <p:sp>
        <p:nvSpPr>
          <p:cNvPr id="15" name="Textfeld 14"/>
          <p:cNvSpPr txBox="1"/>
          <p:nvPr/>
        </p:nvSpPr>
        <p:spPr>
          <a:xfrm>
            <a:off x="4860223" y="1751239"/>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1</a:t>
            </a:r>
          </a:p>
        </p:txBody>
      </p:sp>
      <p:sp>
        <p:nvSpPr>
          <p:cNvPr id="16" name="Textfeld 15"/>
          <p:cNvSpPr txBox="1"/>
          <p:nvPr/>
        </p:nvSpPr>
        <p:spPr>
          <a:xfrm>
            <a:off x="5162045" y="1753071"/>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2</a:t>
            </a:r>
          </a:p>
        </p:txBody>
      </p:sp>
      <p:sp>
        <p:nvSpPr>
          <p:cNvPr id="17" name="Textfeld 16"/>
          <p:cNvSpPr txBox="1"/>
          <p:nvPr/>
        </p:nvSpPr>
        <p:spPr>
          <a:xfrm>
            <a:off x="5436231" y="1751069"/>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3</a:t>
            </a:r>
          </a:p>
        </p:txBody>
      </p:sp>
      <p:sp>
        <p:nvSpPr>
          <p:cNvPr id="18" name="Textfeld 17"/>
          <p:cNvSpPr txBox="1"/>
          <p:nvPr/>
        </p:nvSpPr>
        <p:spPr>
          <a:xfrm>
            <a:off x="5710416" y="1751265"/>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4</a:t>
            </a:r>
          </a:p>
        </p:txBody>
      </p:sp>
      <p:sp>
        <p:nvSpPr>
          <p:cNvPr id="19" name="Textfeld 18"/>
          <p:cNvSpPr txBox="1"/>
          <p:nvPr/>
        </p:nvSpPr>
        <p:spPr>
          <a:xfrm>
            <a:off x="5984602" y="1752110"/>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5</a:t>
            </a:r>
          </a:p>
        </p:txBody>
      </p:sp>
      <p:sp>
        <p:nvSpPr>
          <p:cNvPr id="20" name="Textfeld 19"/>
          <p:cNvSpPr txBox="1"/>
          <p:nvPr/>
        </p:nvSpPr>
        <p:spPr>
          <a:xfrm>
            <a:off x="6258787" y="1752930"/>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6</a:t>
            </a:r>
          </a:p>
        </p:txBody>
      </p:sp>
      <p:sp>
        <p:nvSpPr>
          <p:cNvPr id="21" name="Textfeld 20"/>
          <p:cNvSpPr txBox="1"/>
          <p:nvPr/>
        </p:nvSpPr>
        <p:spPr>
          <a:xfrm>
            <a:off x="6532973" y="1751069"/>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7</a:t>
            </a:r>
          </a:p>
        </p:txBody>
      </p:sp>
      <p:sp>
        <p:nvSpPr>
          <p:cNvPr id="22" name="Textfeld 21"/>
          <p:cNvSpPr txBox="1"/>
          <p:nvPr/>
        </p:nvSpPr>
        <p:spPr>
          <a:xfrm>
            <a:off x="6807158" y="1751210"/>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8</a:t>
            </a:r>
          </a:p>
        </p:txBody>
      </p:sp>
      <p:sp>
        <p:nvSpPr>
          <p:cNvPr id="23" name="Textfeld 22"/>
          <p:cNvSpPr txBox="1"/>
          <p:nvPr/>
        </p:nvSpPr>
        <p:spPr>
          <a:xfrm>
            <a:off x="7095162" y="1751759"/>
            <a:ext cx="284052"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9</a:t>
            </a:r>
          </a:p>
        </p:txBody>
      </p:sp>
      <p:sp>
        <p:nvSpPr>
          <p:cNvPr id="24" name="Textfeld 23"/>
          <p:cNvSpPr txBox="1"/>
          <p:nvPr/>
        </p:nvSpPr>
        <p:spPr>
          <a:xfrm>
            <a:off x="7357403" y="1750275"/>
            <a:ext cx="383438"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10</a:t>
            </a:r>
          </a:p>
        </p:txBody>
      </p:sp>
      <p:sp>
        <p:nvSpPr>
          <p:cNvPr id="25" name="Textfeld 24"/>
          <p:cNvSpPr txBox="1"/>
          <p:nvPr/>
        </p:nvSpPr>
        <p:spPr>
          <a:xfrm>
            <a:off x="7673043" y="1753048"/>
            <a:ext cx="370101" cy="307777"/>
          </a:xfrm>
          <a:prstGeom prst="rect">
            <a:avLst/>
          </a:prstGeom>
          <a:noFill/>
        </p:spPr>
        <p:txBody>
          <a:bodyPr wrap="none" rtlCol="0">
            <a:spAutoFit/>
          </a:bodyPr>
          <a:lstStyle/>
          <a:p>
            <a:r>
              <a:rPr lang="de-DE" sz="1400" dirty="0" smtClean="0">
                <a:latin typeface="Arial" panose="020B0604020202020204" pitchFamily="34" charset="0"/>
                <a:cs typeface="Arial" panose="020B0604020202020204" pitchFamily="34" charset="0"/>
              </a:rPr>
              <a:t>11</a:t>
            </a:r>
          </a:p>
        </p:txBody>
      </p:sp>
      <p:grpSp>
        <p:nvGrpSpPr>
          <p:cNvPr id="3" name="Group 2"/>
          <p:cNvGrpSpPr/>
          <p:nvPr/>
        </p:nvGrpSpPr>
        <p:grpSpPr>
          <a:xfrm>
            <a:off x="4646667" y="2060848"/>
            <a:ext cx="3453725" cy="3528392"/>
            <a:chOff x="4833931" y="1929800"/>
            <a:chExt cx="3453725" cy="2735640"/>
          </a:xfrm>
          <a:solidFill>
            <a:schemeClr val="accent2">
              <a:lumMod val="20000"/>
              <a:lumOff val="80000"/>
            </a:schemeClr>
          </a:solidFill>
        </p:grpSpPr>
        <p:cxnSp>
          <p:nvCxnSpPr>
            <p:cNvPr id="12" name="Gerade Verbindung 11"/>
            <p:cNvCxnSpPr/>
            <p:nvPr/>
          </p:nvCxnSpPr>
          <p:spPr>
            <a:xfrm>
              <a:off x="4833931" y="1929800"/>
              <a:ext cx="0" cy="2735640"/>
            </a:xfrm>
            <a:prstGeom prst="line">
              <a:avLst/>
            </a:prstGeom>
            <a:grpFill/>
            <a:ln w="3175">
              <a:tailEnd type="none"/>
            </a:ln>
          </p:spPr>
          <p:style>
            <a:lnRef idx="1">
              <a:schemeClr val="dk1"/>
            </a:lnRef>
            <a:fillRef idx="0">
              <a:schemeClr val="dk1"/>
            </a:fillRef>
            <a:effectRef idx="0">
              <a:schemeClr val="dk1"/>
            </a:effectRef>
            <a:fontRef idx="minor">
              <a:schemeClr val="tx1"/>
            </a:fontRef>
          </p:style>
        </p:cxnSp>
        <p:cxnSp>
          <p:nvCxnSpPr>
            <p:cNvPr id="13" name="Gerade Verbindung 12"/>
            <p:cNvCxnSpPr/>
            <p:nvPr/>
          </p:nvCxnSpPr>
          <p:spPr>
            <a:xfrm>
              <a:off x="4833931" y="1932800"/>
              <a:ext cx="3453725" cy="0"/>
            </a:xfrm>
            <a:prstGeom prst="line">
              <a:avLst/>
            </a:prstGeom>
            <a:grpFill/>
            <a:ln w="3175">
              <a:tailEnd type="none"/>
            </a:ln>
          </p:spPr>
          <p:style>
            <a:lnRef idx="1">
              <a:schemeClr val="dk1"/>
            </a:lnRef>
            <a:fillRef idx="0">
              <a:schemeClr val="dk1"/>
            </a:fillRef>
            <a:effectRef idx="0">
              <a:schemeClr val="dk1"/>
            </a:effectRef>
            <a:fontRef idx="minor">
              <a:schemeClr val="tx1"/>
            </a:fontRef>
          </p:style>
        </p:cxnSp>
        <p:sp>
          <p:nvSpPr>
            <p:cNvPr id="26" name="Rechteck 25"/>
            <p:cNvSpPr/>
            <p:nvPr/>
          </p:nvSpPr>
          <p:spPr>
            <a:xfrm>
              <a:off x="5911381" y="2000598"/>
              <a:ext cx="2119620"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27" name="Rechteck 26"/>
            <p:cNvSpPr/>
            <p:nvPr/>
          </p:nvSpPr>
          <p:spPr>
            <a:xfrm>
              <a:off x="6368357" y="2236718"/>
              <a:ext cx="495344"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28" name="Rechteck 27"/>
            <p:cNvSpPr/>
            <p:nvPr/>
          </p:nvSpPr>
          <p:spPr>
            <a:xfrm>
              <a:off x="5692345" y="2468376"/>
              <a:ext cx="991872"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29" name="Rechteck 28"/>
            <p:cNvSpPr/>
            <p:nvPr/>
          </p:nvSpPr>
          <p:spPr>
            <a:xfrm>
              <a:off x="5376486" y="2704496"/>
              <a:ext cx="1307731"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30" name="Rechteck 29"/>
            <p:cNvSpPr/>
            <p:nvPr/>
          </p:nvSpPr>
          <p:spPr>
            <a:xfrm>
              <a:off x="5375194" y="2927232"/>
              <a:ext cx="813087"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31" name="Rechteck 30"/>
            <p:cNvSpPr/>
            <p:nvPr/>
          </p:nvSpPr>
          <p:spPr>
            <a:xfrm>
              <a:off x="4889999" y="3156640"/>
              <a:ext cx="548310"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32" name="Rechteck 31"/>
            <p:cNvSpPr/>
            <p:nvPr/>
          </p:nvSpPr>
          <p:spPr>
            <a:xfrm>
              <a:off x="5035750" y="3384384"/>
              <a:ext cx="299624"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33" name="Rechteck 32"/>
            <p:cNvSpPr/>
            <p:nvPr/>
          </p:nvSpPr>
          <p:spPr>
            <a:xfrm>
              <a:off x="4880526" y="3617168"/>
              <a:ext cx="205616"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34" name="Rechteck 33"/>
            <p:cNvSpPr/>
            <p:nvPr/>
          </p:nvSpPr>
          <p:spPr>
            <a:xfrm>
              <a:off x="4906055" y="3839904"/>
              <a:ext cx="159924"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35" name="Rechteck 34"/>
            <p:cNvSpPr/>
            <p:nvPr/>
          </p:nvSpPr>
          <p:spPr>
            <a:xfrm>
              <a:off x="4883198" y="4062640"/>
              <a:ext cx="137078"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36" name="Rechteck 35"/>
            <p:cNvSpPr/>
            <p:nvPr/>
          </p:nvSpPr>
          <p:spPr>
            <a:xfrm>
              <a:off x="4867774" y="4298704"/>
              <a:ext cx="159924"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sp>
          <p:nvSpPr>
            <p:cNvPr id="37" name="Rechteck 36"/>
            <p:cNvSpPr/>
            <p:nvPr/>
          </p:nvSpPr>
          <p:spPr>
            <a:xfrm>
              <a:off x="4880528" y="4521440"/>
              <a:ext cx="45693" cy="144000"/>
            </a:xfrm>
            <a:prstGeom prst="rect">
              <a:avLst/>
            </a:prstGeom>
            <a:grpFill/>
            <a:ln w="3175"/>
          </p:spPr>
          <p:style>
            <a:lnRef idx="2">
              <a:schemeClr val="dk1"/>
            </a:lnRef>
            <a:fillRef idx="1">
              <a:schemeClr val="lt1"/>
            </a:fillRef>
            <a:effectRef idx="0">
              <a:schemeClr val="dk1"/>
            </a:effectRef>
            <a:fontRef idx="minor">
              <a:schemeClr val="dk1"/>
            </a:fontRef>
          </p:style>
          <p:txBody>
            <a:bodyPr rtlCol="0" anchor="ctr"/>
            <a:lstStyle/>
            <a:p>
              <a:pPr algn="ctr"/>
              <a:endParaRPr lang="de-DE" sz="1200">
                <a:solidFill>
                  <a:prstClr val="white"/>
                </a:solidFill>
              </a:endParaRPr>
            </a:p>
          </p:txBody>
        </p:sp>
      </p:grpSp>
      <p:sp>
        <p:nvSpPr>
          <p:cNvPr id="39" name="Textfeld 38"/>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Schätzung des weltweiten ökonomischen Potentials </a:t>
            </a:r>
            <a:r>
              <a:rPr lang="de-DE" sz="1600" b="1" dirty="0" err="1" smtClean="0">
                <a:solidFill>
                  <a:srgbClr val="002060"/>
                </a:solidFill>
              </a:rPr>
              <a:t>disruptiver</a:t>
            </a:r>
            <a:r>
              <a:rPr lang="de-DE" sz="1600" b="1" dirty="0" smtClean="0">
                <a:solidFill>
                  <a:srgbClr val="002060"/>
                </a:solidFill>
              </a:rPr>
              <a:t> Innovationen in 2025 (inklusive </a:t>
            </a:r>
            <a:r>
              <a:rPr lang="de-DE" sz="1600" b="1" dirty="0" err="1" smtClean="0">
                <a:solidFill>
                  <a:srgbClr val="002060"/>
                </a:solidFill>
              </a:rPr>
              <a:t>monetarisiertem</a:t>
            </a:r>
            <a:r>
              <a:rPr lang="de-DE" sz="1600" b="1" dirty="0" smtClean="0">
                <a:solidFill>
                  <a:srgbClr val="002060"/>
                </a:solidFill>
              </a:rPr>
              <a:t> Kundennutzen) in Billionen US-Dollar</a:t>
            </a:r>
            <a:endParaRPr lang="de-DE" sz="1600" b="1" dirty="0">
              <a:solidFill>
                <a:srgbClr val="002060"/>
              </a:solidFill>
            </a:endParaRPr>
          </a:p>
        </p:txBody>
      </p:sp>
      <p:sp>
        <p:nvSpPr>
          <p:cNvPr id="40" name="Textfeld 39"/>
          <p:cNvSpPr txBox="1"/>
          <p:nvPr/>
        </p:nvSpPr>
        <p:spPr>
          <a:xfrm>
            <a:off x="217170" y="971550"/>
            <a:ext cx="3704860" cy="307777"/>
          </a:xfrm>
          <a:prstGeom prst="rect">
            <a:avLst/>
          </a:prstGeom>
          <a:noFill/>
        </p:spPr>
        <p:txBody>
          <a:bodyPr wrap="none" rtlCol="0">
            <a:spAutoFit/>
          </a:bodyPr>
          <a:lstStyle/>
          <a:p>
            <a:r>
              <a:rPr lang="de-DE" sz="1400" i="1" dirty="0" smtClean="0">
                <a:solidFill>
                  <a:schemeClr val="bg1">
                    <a:lumMod val="50000"/>
                  </a:schemeClr>
                </a:solidFill>
              </a:rPr>
              <a:t>1. Einführung in Corporate </a:t>
            </a:r>
            <a:r>
              <a:rPr lang="de-DE" sz="1400" i="1" dirty="0" err="1" smtClean="0">
                <a:solidFill>
                  <a:schemeClr val="bg1">
                    <a:lumMod val="50000"/>
                  </a:schemeClr>
                </a:solidFill>
              </a:rPr>
              <a:t>Entrepreneurship</a:t>
            </a:r>
            <a:endParaRPr lang="de-DE" sz="1400" i="1" dirty="0">
              <a:solidFill>
                <a:schemeClr val="bg1">
                  <a:lumMod val="50000"/>
                </a:schemeClr>
              </a:solidFill>
            </a:endParaRPr>
          </a:p>
        </p:txBody>
      </p:sp>
      <p:sp>
        <p:nvSpPr>
          <p:cNvPr id="41" name="Textfeld 40"/>
          <p:cNvSpPr txBox="1"/>
          <p:nvPr/>
        </p:nvSpPr>
        <p:spPr>
          <a:xfrm>
            <a:off x="346710" y="6382247"/>
            <a:ext cx="1909497"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Manvika</a:t>
            </a:r>
            <a:r>
              <a:rPr lang="de-DE" sz="1050" dirty="0" smtClean="0">
                <a:solidFill>
                  <a:schemeClr val="bg1">
                    <a:lumMod val="50000"/>
                  </a:schemeClr>
                </a:solidFill>
              </a:rPr>
              <a:t> et al. (2013)</a:t>
            </a:r>
            <a:endParaRPr lang="de-DE" sz="1050" dirty="0">
              <a:solidFill>
                <a:schemeClr val="bg1">
                  <a:lumMod val="50000"/>
                </a:schemeClr>
              </a:solidFill>
            </a:endParaRPr>
          </a:p>
        </p:txBody>
      </p:sp>
      <p:sp>
        <p:nvSpPr>
          <p:cNvPr id="3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9</a:t>
            </a:fld>
            <a:r>
              <a:rPr lang="de-DE" sz="1050" dirty="0" smtClean="0">
                <a:solidFill>
                  <a:schemeClr val="bg1">
                    <a:lumMod val="50000"/>
                  </a:schemeClr>
                </a:solidFill>
              </a:rPr>
              <a:t> -</a:t>
            </a:r>
            <a:endParaRPr lang="de-DE" sz="1050" dirty="0">
              <a:solidFill>
                <a:schemeClr val="bg1">
                  <a:lumMod val="50000"/>
                </a:schemeClr>
              </a:solidFill>
            </a:endParaRP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051560" y="2128391"/>
            <a:ext cx="6732270" cy="2893100"/>
          </a:xfrm>
          <a:prstGeom prst="rect">
            <a:avLst/>
          </a:prstGeom>
        </p:spPr>
        <p:txBody>
          <a:bodyPr wrap="square">
            <a:spAutoFit/>
          </a:bodyPr>
          <a:lstStyle/>
          <a:p>
            <a:r>
              <a:rPr lang="de-DE" sz="1400" dirty="0" smtClean="0"/>
              <a:t>Bob </a:t>
            </a:r>
            <a:r>
              <a:rPr lang="de-DE" sz="1400" dirty="0"/>
              <a:t>Gore, Gründer von Gore, fand – noch bei DuPont arbeitend – heraus, dass durch schnelles Dehnen des Materials PTFE ein sehr kräftiges, mikroporöses Material geschaffen werden kann, sogenanntes expandiertes </a:t>
            </a:r>
            <a:r>
              <a:rPr lang="de-DE" sz="1400" dirty="0" smtClean="0"/>
              <a:t>PTFE. </a:t>
            </a:r>
            <a:r>
              <a:rPr lang="de-DE" sz="1400" dirty="0"/>
              <a:t>Heute ist Gore weltweit Marktführer in Bezug auf Know-how und Verarbeitung von expandiertem </a:t>
            </a:r>
            <a:r>
              <a:rPr lang="de-DE" sz="1400" dirty="0" smtClean="0"/>
              <a:t>PTFE und </a:t>
            </a:r>
            <a:r>
              <a:rPr lang="de-DE" sz="1400" dirty="0"/>
              <a:t>hat diese Technologie in einer sehr großen Anzahl von Produkten integriert, </a:t>
            </a:r>
            <a:r>
              <a:rPr lang="de-DE" sz="1400" dirty="0" smtClean="0"/>
              <a:t>wie atmungsaktive </a:t>
            </a:r>
            <a:r>
              <a:rPr lang="de-DE" sz="1400" dirty="0"/>
              <a:t>Jacken und verschiedene Garne in der Textilindustrie,</a:t>
            </a:r>
          </a:p>
          <a:p>
            <a:r>
              <a:rPr lang="de-DE" sz="1400" dirty="0"/>
              <a:t>Implantate in der </a:t>
            </a:r>
            <a:r>
              <a:rPr lang="de-DE" sz="1400" dirty="0" smtClean="0"/>
              <a:t>Medizin, Dichtungsprodukte </a:t>
            </a:r>
            <a:r>
              <a:rPr lang="de-DE" sz="1400" dirty="0"/>
              <a:t>in verschiedensten Industrien,</a:t>
            </a:r>
          </a:p>
          <a:p>
            <a:r>
              <a:rPr lang="de-DE" sz="1400" dirty="0"/>
              <a:t>Membrane insbesondere in der Chemieindustrie </a:t>
            </a:r>
            <a:r>
              <a:rPr lang="de-DE" sz="1400" dirty="0" smtClean="0"/>
              <a:t>und nicht </a:t>
            </a:r>
            <a:r>
              <a:rPr lang="de-DE" sz="1400" dirty="0"/>
              <a:t>leitende Werkstoffe in der Elektronik.</a:t>
            </a:r>
          </a:p>
          <a:p>
            <a:endParaRPr lang="de-DE" sz="1400" dirty="0" smtClean="0"/>
          </a:p>
          <a:p>
            <a:r>
              <a:rPr lang="de-DE" sz="1400" dirty="0" smtClean="0"/>
              <a:t>Damit </a:t>
            </a:r>
            <a:r>
              <a:rPr lang="de-DE" sz="1400" dirty="0"/>
              <a:t>ist Gore ein Beispiel für ein Unternehmen, das </a:t>
            </a:r>
            <a:r>
              <a:rPr lang="de-DE" sz="1400" b="1" dirty="0">
                <a:solidFill>
                  <a:srgbClr val="002060"/>
                </a:solidFill>
              </a:rPr>
              <a:t>eine Technologie schrittweise in verschiedene Industrien getragen</a:t>
            </a:r>
            <a:r>
              <a:rPr lang="de-DE" sz="1400" dirty="0"/>
              <a:t> und so kontinuierlich ein neues Geschäft generiert </a:t>
            </a:r>
            <a:r>
              <a:rPr lang="de-DE" sz="1400" dirty="0" smtClean="0"/>
              <a:t>hat.</a:t>
            </a:r>
            <a:endParaRPr lang="de-DE" sz="1400" dirty="0"/>
          </a:p>
        </p:txBody>
      </p:sp>
      <p:sp>
        <p:nvSpPr>
          <p:cNvPr id="7" name="Textfeld 6"/>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8" name="Gerade Verbindung 7"/>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9" name="Gerade Verbindung 8"/>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0" name="Gerade Verbindung 9"/>
          <p:cNvCxnSpPr/>
          <p:nvPr/>
        </p:nvCxnSpPr>
        <p:spPr bwMode="auto">
          <a:xfrm>
            <a:off x="1092504" y="1995322"/>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1092504" y="5120256"/>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Textfeld 11"/>
          <p:cNvSpPr txBox="1"/>
          <p:nvPr/>
        </p:nvSpPr>
        <p:spPr>
          <a:xfrm>
            <a:off x="346710" y="6382247"/>
            <a:ext cx="1737976"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Bergmann (2009)</a:t>
            </a:r>
            <a:r>
              <a:rPr lang="de-DE" sz="1050" dirty="0" smtClean="0">
                <a:solidFill>
                  <a:schemeClr val="bg1">
                    <a:lumMod val="50000"/>
                  </a:schemeClr>
                </a:solidFill>
              </a:rPr>
              <a:t> </a:t>
            </a:r>
            <a:endParaRPr lang="de-DE" sz="1050" dirty="0">
              <a:solidFill>
                <a:srgbClr val="FF0000"/>
              </a:solidFill>
            </a:endParaRPr>
          </a:p>
        </p:txBody>
      </p:sp>
      <p:sp>
        <p:nvSpPr>
          <p:cNvPr id="13" name="Textfeld 12"/>
          <p:cNvSpPr txBox="1"/>
          <p:nvPr/>
        </p:nvSpPr>
        <p:spPr>
          <a:xfrm>
            <a:off x="217170" y="386775"/>
            <a:ext cx="8515349" cy="338554"/>
          </a:xfrm>
          <a:prstGeom prst="rect">
            <a:avLst/>
          </a:prstGeom>
          <a:noFill/>
        </p:spPr>
        <p:txBody>
          <a:bodyPr wrap="square" rtlCol="0">
            <a:spAutoFit/>
          </a:bodyPr>
          <a:lstStyle/>
          <a:p>
            <a:r>
              <a:rPr lang="de-DE" sz="1600" b="1" dirty="0" smtClean="0">
                <a:solidFill>
                  <a:srgbClr val="002060"/>
                </a:solidFill>
              </a:rPr>
              <a:t>Wo ein Material überall neue Produkte geschaffen hat …</a:t>
            </a:r>
            <a:endParaRPr lang="de-DE" sz="1600" b="1" dirty="0">
              <a:solidFill>
                <a:srgbClr val="002060"/>
              </a:solidFill>
            </a:endParaRPr>
          </a:p>
        </p:txBody>
      </p:sp>
      <p:pic>
        <p:nvPicPr>
          <p:cNvPr id="14" name="Picture 1"/>
          <p:cNvPicPr>
            <a:picLocks noChangeAspect="1" noChangeArrowheads="1"/>
          </p:cNvPicPr>
          <p:nvPr/>
        </p:nvPicPr>
        <p:blipFill>
          <a:blip r:embed="rId2" cstate="print"/>
          <a:srcRect/>
          <a:stretch>
            <a:fillRect/>
          </a:stretch>
        </p:blipFill>
        <p:spPr bwMode="auto">
          <a:xfrm>
            <a:off x="7022781" y="1668780"/>
            <a:ext cx="828605" cy="509247"/>
          </a:xfrm>
          <a:prstGeom prst="rect">
            <a:avLst/>
          </a:prstGeom>
          <a:noFill/>
          <a:ln w="9525">
            <a:noFill/>
            <a:miter lim="800000"/>
            <a:headEnd/>
            <a:tailEnd/>
          </a:ln>
        </p:spPr>
      </p:pic>
      <p:grpSp>
        <p:nvGrpSpPr>
          <p:cNvPr id="15" name="Gruppieren 14"/>
          <p:cNvGrpSpPr/>
          <p:nvPr/>
        </p:nvGrpSpPr>
        <p:grpSpPr>
          <a:xfrm>
            <a:off x="0" y="400050"/>
            <a:ext cx="308611" cy="312155"/>
            <a:chOff x="411480" y="5383530"/>
            <a:chExt cx="308611" cy="312155"/>
          </a:xfrm>
        </p:grpSpPr>
        <p:sp>
          <p:nvSpPr>
            <p:cNvPr id="17" name="Ellipse 16"/>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8" name="Textfeld 17"/>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1</a:t>
              </a:r>
              <a:endParaRPr lang="de-DE" sz="1400" b="1" dirty="0"/>
            </a:p>
          </p:txBody>
        </p:sp>
      </p:grpSp>
      <p:sp>
        <p:nvSpPr>
          <p:cNvPr id="19"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90</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0" name="Textfeld 19"/>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536043488"/>
      </p:ext>
    </p:extLst>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a:spLocks/>
          </p:cNvSpPr>
          <p:nvPr/>
        </p:nvSpPr>
        <p:spPr>
          <a:xfrm>
            <a:off x="354330" y="1809434"/>
            <a:ext cx="1196302" cy="23836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b="1" dirty="0" smtClean="0">
                <a:solidFill>
                  <a:prstClr val="black"/>
                </a:solidFill>
                <a:cs typeface="Arial" panose="020B0604020202020204" pitchFamily="34" charset="0"/>
              </a:rPr>
              <a:t>Annahme</a:t>
            </a:r>
            <a:endParaRPr lang="de-DE" sz="1200" b="1" dirty="0">
              <a:solidFill>
                <a:prstClr val="black"/>
              </a:solidFill>
              <a:cs typeface="Arial" panose="020B0604020202020204" pitchFamily="34" charset="0"/>
            </a:endParaRPr>
          </a:p>
        </p:txBody>
      </p:sp>
      <p:sp>
        <p:nvSpPr>
          <p:cNvPr id="16" name="Textfeld 15"/>
          <p:cNvSpPr txBox="1"/>
          <p:nvPr/>
        </p:nvSpPr>
        <p:spPr>
          <a:xfrm>
            <a:off x="346710" y="6450487"/>
            <a:ext cx="1970411"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Mullins/Kumar (2010)</a:t>
            </a:r>
            <a:r>
              <a:rPr lang="de-DE" sz="1050" dirty="0" smtClean="0">
                <a:solidFill>
                  <a:schemeClr val="bg1">
                    <a:lumMod val="50000"/>
                  </a:schemeClr>
                </a:solidFill>
              </a:rPr>
              <a:t> </a:t>
            </a:r>
            <a:endParaRPr lang="de-DE" sz="1050" dirty="0">
              <a:solidFill>
                <a:srgbClr val="FF0000"/>
              </a:solidFill>
            </a:endParaRPr>
          </a:p>
        </p:txBody>
      </p:sp>
      <p:sp>
        <p:nvSpPr>
          <p:cNvPr id="17" name="Rechteck 16"/>
          <p:cNvSpPr>
            <a:spLocks/>
          </p:cNvSpPr>
          <p:nvPr/>
        </p:nvSpPr>
        <p:spPr>
          <a:xfrm>
            <a:off x="1364321" y="1821948"/>
            <a:ext cx="1196302" cy="23836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b="1" dirty="0" smtClean="0">
                <a:solidFill>
                  <a:prstClr val="black"/>
                </a:solidFill>
                <a:cs typeface="Arial" panose="020B0604020202020204" pitchFamily="34" charset="0"/>
              </a:rPr>
              <a:t>Erfolgs-kriterium</a:t>
            </a:r>
            <a:endParaRPr lang="de-DE" sz="1200" b="1" dirty="0">
              <a:solidFill>
                <a:prstClr val="black"/>
              </a:solidFill>
              <a:cs typeface="Arial" panose="020B0604020202020204" pitchFamily="34" charset="0"/>
            </a:endParaRPr>
          </a:p>
        </p:txBody>
      </p:sp>
      <p:sp>
        <p:nvSpPr>
          <p:cNvPr id="18" name="Rechteck 17"/>
          <p:cNvSpPr>
            <a:spLocks/>
          </p:cNvSpPr>
          <p:nvPr/>
        </p:nvSpPr>
        <p:spPr>
          <a:xfrm>
            <a:off x="2492454" y="1896011"/>
            <a:ext cx="1480352" cy="34613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b="1" dirty="0" smtClean="0">
                <a:solidFill>
                  <a:prstClr val="black"/>
                </a:solidFill>
                <a:cs typeface="Arial" panose="020B0604020202020204" pitchFamily="34" charset="0"/>
              </a:rPr>
              <a:t>Montag</a:t>
            </a:r>
            <a:endParaRPr lang="de-DE" sz="1200" b="1" dirty="0">
              <a:solidFill>
                <a:prstClr val="black"/>
              </a:solidFill>
              <a:cs typeface="Arial" panose="020B0604020202020204" pitchFamily="34" charset="0"/>
            </a:endParaRPr>
          </a:p>
        </p:txBody>
      </p:sp>
      <p:sp>
        <p:nvSpPr>
          <p:cNvPr id="19" name="Rechteck 18"/>
          <p:cNvSpPr>
            <a:spLocks/>
          </p:cNvSpPr>
          <p:nvPr/>
        </p:nvSpPr>
        <p:spPr>
          <a:xfrm>
            <a:off x="3423273" y="1882789"/>
            <a:ext cx="1665038" cy="35935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b="1" dirty="0" smtClean="0">
                <a:solidFill>
                  <a:prstClr val="black"/>
                </a:solidFill>
                <a:cs typeface="Arial" panose="020B0604020202020204" pitchFamily="34" charset="0"/>
              </a:rPr>
              <a:t>Dienstag</a:t>
            </a:r>
            <a:endParaRPr lang="de-DE" sz="1200" b="1" dirty="0">
              <a:solidFill>
                <a:prstClr val="black"/>
              </a:solidFill>
              <a:cs typeface="Arial" panose="020B0604020202020204" pitchFamily="34" charset="0"/>
            </a:endParaRPr>
          </a:p>
        </p:txBody>
      </p:sp>
      <p:sp>
        <p:nvSpPr>
          <p:cNvPr id="20" name="Rechteck 19"/>
          <p:cNvSpPr>
            <a:spLocks/>
          </p:cNvSpPr>
          <p:nvPr/>
        </p:nvSpPr>
        <p:spPr>
          <a:xfrm>
            <a:off x="4626101" y="1877834"/>
            <a:ext cx="1719636" cy="37137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b="1" dirty="0" smtClean="0">
                <a:solidFill>
                  <a:prstClr val="black"/>
                </a:solidFill>
                <a:cs typeface="Arial" panose="020B0604020202020204" pitchFamily="34" charset="0"/>
              </a:rPr>
              <a:t>Mittwoch</a:t>
            </a:r>
            <a:endParaRPr lang="de-DE" sz="1200" b="1" dirty="0">
              <a:solidFill>
                <a:prstClr val="black"/>
              </a:solidFill>
              <a:cs typeface="Arial" panose="020B0604020202020204" pitchFamily="34" charset="0"/>
            </a:endParaRPr>
          </a:p>
        </p:txBody>
      </p:sp>
      <p:sp>
        <p:nvSpPr>
          <p:cNvPr id="21" name="Rechteck 20"/>
          <p:cNvSpPr>
            <a:spLocks/>
          </p:cNvSpPr>
          <p:nvPr/>
        </p:nvSpPr>
        <p:spPr>
          <a:xfrm>
            <a:off x="5749312" y="1772398"/>
            <a:ext cx="3200400" cy="36475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b="1" dirty="0">
                <a:solidFill>
                  <a:prstClr val="black"/>
                </a:solidFill>
                <a:cs typeface="Arial" panose="020B0604020202020204" pitchFamily="34" charset="0"/>
              </a:rPr>
              <a:t>Gewonnene </a:t>
            </a:r>
            <a:r>
              <a:rPr lang="de-DE" sz="1200" b="1" dirty="0" smtClean="0">
                <a:solidFill>
                  <a:prstClr val="black"/>
                </a:solidFill>
                <a:cs typeface="Arial" panose="020B0604020202020204" pitchFamily="34" charset="0"/>
              </a:rPr>
              <a:t>Erkenntnisse und </a:t>
            </a:r>
            <a:r>
              <a:rPr lang="de-DE" sz="1200" b="1" dirty="0">
                <a:solidFill>
                  <a:prstClr val="black"/>
                </a:solidFill>
                <a:cs typeface="Arial" panose="020B0604020202020204" pitchFamily="34" charset="0"/>
              </a:rPr>
              <a:t>Anpassungen</a:t>
            </a:r>
          </a:p>
        </p:txBody>
      </p:sp>
      <p:sp>
        <p:nvSpPr>
          <p:cNvPr id="23" name="Textfeld 22"/>
          <p:cNvSpPr txBox="1"/>
          <p:nvPr/>
        </p:nvSpPr>
        <p:spPr>
          <a:xfrm>
            <a:off x="354331" y="2203149"/>
            <a:ext cx="8561387" cy="276999"/>
          </a:xfrm>
          <a:prstGeom prst="rect">
            <a:avLst/>
          </a:prstGeom>
          <a:solidFill>
            <a:schemeClr val="accent2">
              <a:lumMod val="20000"/>
              <a:lumOff val="80000"/>
            </a:schemeClr>
          </a:solidFill>
        </p:spPr>
        <p:txBody>
          <a:bodyPr wrap="square" rtlCol="0">
            <a:spAutoFit/>
          </a:bodyPr>
          <a:lstStyle/>
          <a:p>
            <a:r>
              <a:rPr lang="de-DE" sz="1200" i="1" dirty="0"/>
              <a:t>Hypothese 1</a:t>
            </a:r>
            <a:r>
              <a:rPr lang="de-DE" sz="1200" dirty="0"/>
              <a:t>: Pendler werden anhalten und ein Erfrischungsgetränk kaufen</a:t>
            </a:r>
            <a:endParaRPr lang="de-DE" sz="1200" dirty="0" smtClean="0"/>
          </a:p>
        </p:txBody>
      </p:sp>
      <p:sp>
        <p:nvSpPr>
          <p:cNvPr id="26" name="Textfeld 25"/>
          <p:cNvSpPr txBox="1"/>
          <p:nvPr/>
        </p:nvSpPr>
        <p:spPr>
          <a:xfrm>
            <a:off x="354331" y="3546696"/>
            <a:ext cx="8538209" cy="276999"/>
          </a:xfrm>
          <a:prstGeom prst="rect">
            <a:avLst/>
          </a:prstGeom>
          <a:solidFill>
            <a:schemeClr val="accent2">
              <a:lumMod val="20000"/>
              <a:lumOff val="80000"/>
            </a:schemeClr>
          </a:solidFill>
        </p:spPr>
        <p:txBody>
          <a:bodyPr wrap="square" rtlCol="0">
            <a:spAutoFit/>
          </a:bodyPr>
          <a:lstStyle/>
          <a:p>
            <a:r>
              <a:rPr lang="de-DE" sz="1200" i="1" dirty="0"/>
              <a:t>Hypothese 2: </a:t>
            </a:r>
            <a:r>
              <a:rPr lang="de-DE" sz="1200" dirty="0"/>
              <a:t>Kunden werden den Premiumpreis bezahlen</a:t>
            </a:r>
          </a:p>
        </p:txBody>
      </p:sp>
      <p:sp>
        <p:nvSpPr>
          <p:cNvPr id="27" name="Rechteck 26"/>
          <p:cNvSpPr>
            <a:spLocks/>
          </p:cNvSpPr>
          <p:nvPr/>
        </p:nvSpPr>
        <p:spPr>
          <a:xfrm>
            <a:off x="354330" y="2486318"/>
            <a:ext cx="966155" cy="70151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dirty="0">
                <a:solidFill>
                  <a:prstClr val="black"/>
                </a:solidFill>
                <a:cs typeface="Arial" panose="020B0604020202020204" pitchFamily="34" charset="0"/>
              </a:rPr>
              <a:t>Mindestens 10 Kunden pro Tag</a:t>
            </a:r>
          </a:p>
        </p:txBody>
      </p:sp>
      <p:sp>
        <p:nvSpPr>
          <p:cNvPr id="28" name="Rechteck 27"/>
          <p:cNvSpPr>
            <a:spLocks/>
          </p:cNvSpPr>
          <p:nvPr/>
        </p:nvSpPr>
        <p:spPr>
          <a:xfrm>
            <a:off x="1364321" y="2486318"/>
            <a:ext cx="876266" cy="634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dirty="0">
                <a:solidFill>
                  <a:prstClr val="black"/>
                </a:solidFill>
                <a:cs typeface="Arial" panose="020B0604020202020204" pitchFamily="34" charset="0"/>
              </a:rPr>
              <a:t>Anzahl der Kunden</a:t>
            </a:r>
          </a:p>
        </p:txBody>
      </p:sp>
      <p:sp>
        <p:nvSpPr>
          <p:cNvPr id="29" name="Rechteck 28"/>
          <p:cNvSpPr>
            <a:spLocks/>
          </p:cNvSpPr>
          <p:nvPr/>
        </p:nvSpPr>
        <p:spPr>
          <a:xfrm>
            <a:off x="2492454" y="2486318"/>
            <a:ext cx="797222" cy="4585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dirty="0" smtClean="0">
                <a:solidFill>
                  <a:prstClr val="black"/>
                </a:solidFill>
                <a:cs typeface="Arial" panose="020B0604020202020204" pitchFamily="34" charset="0"/>
              </a:rPr>
              <a:t>Zwei Kunden</a:t>
            </a:r>
            <a:endParaRPr lang="de-DE" sz="1200" dirty="0">
              <a:solidFill>
                <a:prstClr val="black"/>
              </a:solidFill>
              <a:cs typeface="Arial" panose="020B0604020202020204" pitchFamily="34" charset="0"/>
            </a:endParaRPr>
          </a:p>
        </p:txBody>
      </p:sp>
      <p:sp>
        <p:nvSpPr>
          <p:cNvPr id="30" name="Rechteck 29"/>
          <p:cNvSpPr>
            <a:spLocks/>
          </p:cNvSpPr>
          <p:nvPr/>
        </p:nvSpPr>
        <p:spPr>
          <a:xfrm>
            <a:off x="3423273" y="2486318"/>
            <a:ext cx="817277" cy="97003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dirty="0">
                <a:solidFill>
                  <a:prstClr val="black"/>
                </a:solidFill>
                <a:cs typeface="Arial" panose="020B0604020202020204" pitchFamily="34" charset="0"/>
              </a:rPr>
              <a:t>Wenn es regnet, hält niemand an</a:t>
            </a:r>
          </a:p>
        </p:txBody>
      </p:sp>
      <p:sp>
        <p:nvSpPr>
          <p:cNvPr id="31" name="Rechteck 30"/>
          <p:cNvSpPr>
            <a:spLocks/>
          </p:cNvSpPr>
          <p:nvPr/>
        </p:nvSpPr>
        <p:spPr>
          <a:xfrm>
            <a:off x="4626101" y="2486318"/>
            <a:ext cx="944712" cy="40809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dirty="0" smtClean="0">
                <a:solidFill>
                  <a:prstClr val="black"/>
                </a:solidFill>
                <a:cs typeface="Arial" panose="020B0604020202020204" pitchFamily="34" charset="0"/>
              </a:rPr>
              <a:t>Sechs Kunden</a:t>
            </a:r>
            <a:endParaRPr lang="de-DE" sz="1200" dirty="0">
              <a:solidFill>
                <a:prstClr val="black"/>
              </a:solidFill>
              <a:cs typeface="Arial" panose="020B0604020202020204" pitchFamily="34" charset="0"/>
            </a:endParaRPr>
          </a:p>
        </p:txBody>
      </p:sp>
      <p:sp>
        <p:nvSpPr>
          <p:cNvPr id="32" name="Rechteck 31"/>
          <p:cNvSpPr>
            <a:spLocks/>
          </p:cNvSpPr>
          <p:nvPr/>
        </p:nvSpPr>
        <p:spPr>
          <a:xfrm>
            <a:off x="5749312" y="2486318"/>
            <a:ext cx="3121755" cy="97979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285750" indent="-285750">
              <a:buFont typeface="Symbol" panose="05050102010706020507" pitchFamily="18" charset="2"/>
              <a:buChar char="-"/>
            </a:pPr>
            <a:r>
              <a:rPr lang="de-DE" sz="1200" dirty="0">
                <a:solidFill>
                  <a:prstClr val="black"/>
                </a:solidFill>
                <a:cs typeface="Arial" panose="020B0604020202020204" pitchFamily="34" charset="0"/>
              </a:rPr>
              <a:t>Hohe Preise schrecken Kunden ab, sie schauen, kaufen aber nichts</a:t>
            </a:r>
          </a:p>
          <a:p>
            <a:pPr marL="285750" indent="-285750">
              <a:buFont typeface="Symbol" panose="05050102010706020507" pitchFamily="18" charset="2"/>
              <a:buChar char="-"/>
            </a:pPr>
            <a:r>
              <a:rPr lang="de-DE" sz="1200" dirty="0">
                <a:solidFill>
                  <a:prstClr val="black"/>
                </a:solidFill>
                <a:cs typeface="Arial" panose="020B0604020202020204" pitchFamily="34" charset="0"/>
              </a:rPr>
              <a:t>Kein Grund aufzubauen, wenn es regnet</a:t>
            </a:r>
          </a:p>
          <a:p>
            <a:pPr marL="285750" indent="-285750">
              <a:buFont typeface="Symbol" panose="05050102010706020507" pitchFamily="18" charset="2"/>
              <a:buChar char="-"/>
            </a:pPr>
            <a:r>
              <a:rPr lang="de-DE" sz="1200" dirty="0">
                <a:solidFill>
                  <a:prstClr val="black"/>
                </a:solidFill>
                <a:cs typeface="Arial" panose="020B0604020202020204" pitchFamily="34" charset="0"/>
              </a:rPr>
              <a:t>Nachfrage geringer als erwartet</a:t>
            </a:r>
          </a:p>
        </p:txBody>
      </p:sp>
      <p:sp>
        <p:nvSpPr>
          <p:cNvPr id="33" name="Rechteck 32"/>
          <p:cNvSpPr>
            <a:spLocks/>
          </p:cNvSpPr>
          <p:nvPr/>
        </p:nvSpPr>
        <p:spPr>
          <a:xfrm>
            <a:off x="354330" y="3798134"/>
            <a:ext cx="981249" cy="109707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dirty="0" smtClean="0">
                <a:solidFill>
                  <a:prstClr val="black"/>
                </a:solidFill>
                <a:cs typeface="Arial" panose="020B0604020202020204" pitchFamily="34" charset="0"/>
              </a:rPr>
              <a:t>1,50 </a:t>
            </a:r>
            <a:r>
              <a:rPr lang="de-DE" sz="1200" dirty="0">
                <a:solidFill>
                  <a:prstClr val="black"/>
                </a:solidFill>
                <a:cs typeface="Arial" panose="020B0604020202020204" pitchFamily="34" charset="0"/>
              </a:rPr>
              <a:t>Euro pro Glas </a:t>
            </a:r>
            <a:endParaRPr lang="de-DE" sz="1200" dirty="0" smtClean="0">
              <a:solidFill>
                <a:prstClr val="black"/>
              </a:solidFill>
              <a:cs typeface="Arial" panose="020B0604020202020204" pitchFamily="34" charset="0"/>
            </a:endParaRPr>
          </a:p>
          <a:p>
            <a:r>
              <a:rPr lang="de-DE" sz="1200" dirty="0" smtClean="0">
                <a:solidFill>
                  <a:prstClr val="black"/>
                </a:solidFill>
                <a:cs typeface="Arial" panose="020B0604020202020204" pitchFamily="34" charset="0"/>
              </a:rPr>
              <a:t>ist </a:t>
            </a:r>
            <a:r>
              <a:rPr lang="de-DE" sz="1200" dirty="0">
                <a:solidFill>
                  <a:prstClr val="black"/>
                </a:solidFill>
                <a:cs typeface="Arial" panose="020B0604020202020204" pitchFamily="34" charset="0"/>
              </a:rPr>
              <a:t>ein akzeptabler Preis</a:t>
            </a:r>
          </a:p>
        </p:txBody>
      </p:sp>
      <p:sp>
        <p:nvSpPr>
          <p:cNvPr id="34" name="Rechteck 33"/>
          <p:cNvSpPr>
            <a:spLocks/>
          </p:cNvSpPr>
          <p:nvPr/>
        </p:nvSpPr>
        <p:spPr>
          <a:xfrm>
            <a:off x="1364321" y="3798134"/>
            <a:ext cx="878430" cy="84244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dirty="0" smtClean="0">
                <a:solidFill>
                  <a:prstClr val="black"/>
                </a:solidFill>
                <a:cs typeface="Arial" panose="020B0604020202020204" pitchFamily="34" charset="0"/>
              </a:rPr>
              <a:t>Gesamt-absatz</a:t>
            </a:r>
            <a:r>
              <a:rPr lang="de-DE" sz="1200" dirty="0">
                <a:solidFill>
                  <a:prstClr val="black"/>
                </a:solidFill>
                <a:cs typeface="Arial" panose="020B0604020202020204" pitchFamily="34" charset="0"/>
              </a:rPr>
              <a:t>, gezahlter Preis</a:t>
            </a:r>
          </a:p>
        </p:txBody>
      </p:sp>
      <p:sp>
        <p:nvSpPr>
          <p:cNvPr id="35" name="Rechteck 34"/>
          <p:cNvSpPr>
            <a:spLocks/>
          </p:cNvSpPr>
          <p:nvPr/>
        </p:nvSpPr>
        <p:spPr>
          <a:xfrm>
            <a:off x="2492454" y="3798134"/>
            <a:ext cx="1050867" cy="120820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dirty="0">
                <a:solidFill>
                  <a:prstClr val="black"/>
                </a:solidFill>
                <a:cs typeface="Arial" panose="020B0604020202020204" pitchFamily="34" charset="0"/>
              </a:rPr>
              <a:t>Bei Preis von 1,50 Euro pro Glas, 3,00 Euro Umsatz</a:t>
            </a:r>
          </a:p>
        </p:txBody>
      </p:sp>
      <p:sp>
        <p:nvSpPr>
          <p:cNvPr id="37" name="Rechteck 36"/>
          <p:cNvSpPr>
            <a:spLocks/>
          </p:cNvSpPr>
          <p:nvPr/>
        </p:nvSpPr>
        <p:spPr>
          <a:xfrm>
            <a:off x="4626101" y="3798134"/>
            <a:ext cx="1071814" cy="102532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dirty="0">
                <a:solidFill>
                  <a:prstClr val="black"/>
                </a:solidFill>
                <a:cs typeface="Arial" panose="020B0604020202020204" pitchFamily="34" charset="0"/>
              </a:rPr>
              <a:t>Bei Preis von 1,00 Euro pro Glas, </a:t>
            </a:r>
            <a:r>
              <a:rPr lang="de-DE" sz="1200" dirty="0" smtClean="0">
                <a:solidFill>
                  <a:prstClr val="black"/>
                </a:solidFill>
                <a:cs typeface="Arial" panose="020B0604020202020204" pitchFamily="34" charset="0"/>
              </a:rPr>
              <a:t>6 </a:t>
            </a:r>
            <a:r>
              <a:rPr lang="de-DE" sz="1200" dirty="0">
                <a:solidFill>
                  <a:prstClr val="black"/>
                </a:solidFill>
                <a:cs typeface="Arial" panose="020B0604020202020204" pitchFamily="34" charset="0"/>
              </a:rPr>
              <a:t>Euro Umsatz</a:t>
            </a:r>
          </a:p>
        </p:txBody>
      </p:sp>
      <p:sp>
        <p:nvSpPr>
          <p:cNvPr id="38" name="Rechteck 37"/>
          <p:cNvSpPr>
            <a:spLocks/>
          </p:cNvSpPr>
          <p:nvPr/>
        </p:nvSpPr>
        <p:spPr>
          <a:xfrm>
            <a:off x="5749312" y="3798134"/>
            <a:ext cx="3158317" cy="13796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285750" indent="-285750">
              <a:buFont typeface="Symbol" panose="05050102010706020507" pitchFamily="18" charset="2"/>
              <a:buChar char="-"/>
            </a:pPr>
            <a:r>
              <a:rPr lang="de-DE" sz="1200" dirty="0">
                <a:solidFill>
                  <a:prstClr val="black"/>
                </a:solidFill>
                <a:cs typeface="Arial" panose="020B0604020202020204" pitchFamily="34" charset="0"/>
              </a:rPr>
              <a:t>Umsätze am Montag zeigen: 1,50 Euro zu teuer</a:t>
            </a:r>
          </a:p>
          <a:p>
            <a:pPr marL="285750" indent="-285750">
              <a:buFont typeface="Symbol" panose="05050102010706020507" pitchFamily="18" charset="2"/>
              <a:buChar char="-"/>
            </a:pPr>
            <a:r>
              <a:rPr lang="de-DE" sz="1200" dirty="0">
                <a:solidFill>
                  <a:prstClr val="black"/>
                </a:solidFill>
                <a:cs typeface="Arial" panose="020B0604020202020204" pitchFamily="34" charset="0"/>
              </a:rPr>
              <a:t>Deshalb Preisreduktion und Experimentieren mit unterschiedlichen Preisschwellen</a:t>
            </a:r>
          </a:p>
          <a:p>
            <a:pPr marL="285750" indent="-285750">
              <a:buFont typeface="Symbol" panose="05050102010706020507" pitchFamily="18" charset="2"/>
              <a:buChar char="-"/>
            </a:pPr>
            <a:r>
              <a:rPr lang="de-DE" sz="1200" dirty="0">
                <a:solidFill>
                  <a:prstClr val="black"/>
                </a:solidFill>
                <a:cs typeface="Arial" panose="020B0604020202020204" pitchFamily="34" charset="0"/>
              </a:rPr>
              <a:t>1,00 Euro scheint angemessener Preis zu sein </a:t>
            </a:r>
          </a:p>
        </p:txBody>
      </p:sp>
      <p:sp>
        <p:nvSpPr>
          <p:cNvPr id="36" name="Rechteck 35"/>
          <p:cNvSpPr>
            <a:spLocks/>
          </p:cNvSpPr>
          <p:nvPr/>
        </p:nvSpPr>
        <p:spPr>
          <a:xfrm>
            <a:off x="2492454" y="1659791"/>
            <a:ext cx="1801524" cy="34613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de-DE" sz="1200" b="1" dirty="0" smtClean="0">
                <a:solidFill>
                  <a:prstClr val="black"/>
                </a:solidFill>
                <a:cs typeface="Arial" panose="020B0604020202020204" pitchFamily="34" charset="0"/>
              </a:rPr>
              <a:t>Tatsächliche Zahlen</a:t>
            </a:r>
            <a:endParaRPr lang="de-DE" sz="1200" b="1" dirty="0">
              <a:solidFill>
                <a:prstClr val="black"/>
              </a:solidFill>
              <a:cs typeface="Arial" panose="020B0604020202020204" pitchFamily="34" charset="0"/>
            </a:endParaRPr>
          </a:p>
        </p:txBody>
      </p:sp>
      <p:cxnSp>
        <p:nvCxnSpPr>
          <p:cNvPr id="42" name="Gerade Verbindung 41"/>
          <p:cNvCxnSpPr/>
          <p:nvPr/>
        </p:nvCxnSpPr>
        <p:spPr bwMode="auto">
          <a:xfrm>
            <a:off x="2503191" y="1943100"/>
            <a:ext cx="289179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5" name="Gerade Verbindung 44"/>
          <p:cNvCxnSpPr/>
          <p:nvPr/>
        </p:nvCxnSpPr>
        <p:spPr bwMode="auto">
          <a:xfrm>
            <a:off x="377190" y="1657350"/>
            <a:ext cx="8538528"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46" name="Gerade Verbindung 45"/>
          <p:cNvCxnSpPr/>
          <p:nvPr/>
        </p:nvCxnSpPr>
        <p:spPr bwMode="auto">
          <a:xfrm>
            <a:off x="377190" y="5204460"/>
            <a:ext cx="8538528"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7" name="Textfeld 46"/>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Im Rahmen des </a:t>
            </a:r>
            <a:r>
              <a:rPr lang="de-DE" sz="1600" b="1" dirty="0" err="1" smtClean="0">
                <a:solidFill>
                  <a:srgbClr val="002060"/>
                </a:solidFill>
              </a:rPr>
              <a:t>Dashboardings</a:t>
            </a:r>
            <a:r>
              <a:rPr lang="de-DE" sz="1600" b="1" dirty="0" smtClean="0">
                <a:solidFill>
                  <a:srgbClr val="002060"/>
                </a:solidFill>
              </a:rPr>
              <a:t> kann Planung flexibel gehalten werden. Insbesondere werden Lernerfahrungen idealerweise unmittelbar umgesetzt</a:t>
            </a:r>
            <a:endParaRPr lang="de-DE" sz="1600" b="1" dirty="0">
              <a:solidFill>
                <a:srgbClr val="002060"/>
              </a:solidFill>
            </a:endParaRPr>
          </a:p>
        </p:txBody>
      </p:sp>
      <p:grpSp>
        <p:nvGrpSpPr>
          <p:cNvPr id="39" name="Gruppieren 38"/>
          <p:cNvGrpSpPr/>
          <p:nvPr/>
        </p:nvGrpSpPr>
        <p:grpSpPr>
          <a:xfrm>
            <a:off x="0" y="400050"/>
            <a:ext cx="308611" cy="312155"/>
            <a:chOff x="411480" y="5383530"/>
            <a:chExt cx="308611" cy="312155"/>
          </a:xfrm>
        </p:grpSpPr>
        <p:sp>
          <p:nvSpPr>
            <p:cNvPr id="40" name="Ellipse 39"/>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41" name="Textfeld 40"/>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2</a:t>
              </a:r>
              <a:endParaRPr lang="de-DE" sz="1400" b="1" dirty="0"/>
            </a:p>
          </p:txBody>
        </p:sp>
      </p:grpSp>
      <p:sp>
        <p:nvSpPr>
          <p:cNvPr id="43"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91</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44" name="Textfeld 43"/>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207216061"/>
      </p:ext>
    </p:extLst>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feld 16"/>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Dashboards haben einige Vorteile, die eine flexible Ausgestaltung der Planung ermöglichen</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92</a:t>
            </a:fld>
            <a:r>
              <a:rPr lang="de-DE" sz="1050" dirty="0" smtClean="0">
                <a:solidFill>
                  <a:prstClr val="black">
                    <a:tint val="75000"/>
                  </a:prstClr>
                </a:solidFill>
              </a:rPr>
              <a:t> -</a:t>
            </a:r>
            <a:endParaRPr lang="de-DE" sz="1050" dirty="0">
              <a:solidFill>
                <a:prstClr val="black">
                  <a:tint val="75000"/>
                </a:prstClr>
              </a:solidFill>
            </a:endParaRPr>
          </a:p>
        </p:txBody>
      </p:sp>
      <p:sp>
        <p:nvSpPr>
          <p:cNvPr id="3" name="Richtungspfeil 2"/>
          <p:cNvSpPr/>
          <p:nvPr/>
        </p:nvSpPr>
        <p:spPr bwMode="auto">
          <a:xfrm rot="10800000">
            <a:off x="2104604" y="1840230"/>
            <a:ext cx="5636525" cy="3200400"/>
          </a:xfrm>
          <a:prstGeom prst="homePlate">
            <a:avLst>
              <a:gd name="adj" fmla="val 23542"/>
            </a:avLst>
          </a:prstGeom>
          <a:no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p:txBody>
      </p:sp>
      <p:sp>
        <p:nvSpPr>
          <p:cNvPr id="2" name="Ellipse 1"/>
          <p:cNvSpPr/>
          <p:nvPr/>
        </p:nvSpPr>
        <p:spPr bwMode="auto">
          <a:xfrm>
            <a:off x="1191182" y="3085505"/>
            <a:ext cx="2101755" cy="738814"/>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20000"/>
              </a:spcBef>
              <a:spcAft>
                <a:spcPct val="0"/>
              </a:spcAft>
              <a:buClrTx/>
              <a:buSzTx/>
              <a:buFontTx/>
              <a:buNone/>
              <a:tabLst/>
            </a:pPr>
            <a:r>
              <a:rPr kumimoji="0" lang="de-DE" sz="1400" b="1" i="0" u="none" strike="noStrike" cap="none" normalizeH="0" baseline="0" dirty="0" smtClean="0">
                <a:ln>
                  <a:noFill/>
                </a:ln>
                <a:solidFill>
                  <a:schemeClr val="tx1"/>
                </a:solidFill>
                <a:effectLst/>
                <a:latin typeface="Arial" charset="0"/>
              </a:rPr>
              <a:t>Nutzen</a:t>
            </a:r>
            <a:r>
              <a:rPr kumimoji="0" lang="de-DE" sz="1400" b="1" i="0" u="none" strike="noStrike" cap="none" normalizeH="0" dirty="0" smtClean="0">
                <a:ln>
                  <a:noFill/>
                </a:ln>
                <a:solidFill>
                  <a:schemeClr val="tx1"/>
                </a:solidFill>
                <a:effectLst/>
                <a:latin typeface="Arial" charset="0"/>
              </a:rPr>
              <a:t> von Dashboards</a:t>
            </a:r>
            <a:endParaRPr kumimoji="0" lang="de-DE" sz="1400" b="1" i="0" u="none" strike="noStrike" cap="none" normalizeH="0" baseline="0" dirty="0" smtClean="0">
              <a:ln>
                <a:noFill/>
              </a:ln>
              <a:solidFill>
                <a:schemeClr val="tx1"/>
              </a:solidFill>
              <a:effectLst/>
              <a:latin typeface="Arial" charset="0"/>
            </a:endParaRPr>
          </a:p>
        </p:txBody>
      </p:sp>
      <p:sp>
        <p:nvSpPr>
          <p:cNvPr id="4" name="Textfeld 3"/>
          <p:cNvSpPr txBox="1"/>
          <p:nvPr/>
        </p:nvSpPr>
        <p:spPr>
          <a:xfrm>
            <a:off x="3466702" y="1941904"/>
            <a:ext cx="4155016" cy="3416320"/>
          </a:xfrm>
          <a:prstGeom prst="rect">
            <a:avLst/>
          </a:prstGeom>
          <a:noFill/>
        </p:spPr>
        <p:txBody>
          <a:bodyPr wrap="square" rtlCol="0">
            <a:spAutoFit/>
          </a:bodyPr>
          <a:lstStyle/>
          <a:p>
            <a:pPr marL="342900" indent="-342900">
              <a:spcAft>
                <a:spcPts val="600"/>
              </a:spcAft>
              <a:buFont typeface="+mj-lt"/>
              <a:buAutoNum type="arabicPeriod"/>
            </a:pPr>
            <a:r>
              <a:rPr lang="de-DE" sz="1400" dirty="0" smtClean="0"/>
              <a:t>Dashboards zwingen Entscheidungsträger, über kritische Faktoren des Vorhabens nachzudenken</a:t>
            </a:r>
          </a:p>
          <a:p>
            <a:pPr marL="342900" indent="-342900">
              <a:spcAft>
                <a:spcPts val="600"/>
              </a:spcAft>
              <a:buFont typeface="+mj-lt"/>
              <a:buAutoNum type="arabicPeriod"/>
            </a:pPr>
            <a:r>
              <a:rPr lang="de-DE" sz="1400" dirty="0" smtClean="0"/>
              <a:t>Dashboards ermöglichen es oft, Grundannahmen quantitativ zu überprüfen</a:t>
            </a:r>
          </a:p>
          <a:p>
            <a:pPr marL="342900" indent="-342900">
              <a:spcAft>
                <a:spcPts val="600"/>
              </a:spcAft>
              <a:buFont typeface="+mj-lt"/>
              <a:buAutoNum type="arabicPeriod"/>
            </a:pPr>
            <a:r>
              <a:rPr lang="de-DE" sz="1400" dirty="0" smtClean="0"/>
              <a:t>Dashboards zeigen auf, wenn eine kritische Zahl an Grundannahmen über ein Vorhaben in den ersten Perioden nicht erfüllt sind; Wechsel zu Plan B möglich</a:t>
            </a:r>
          </a:p>
          <a:p>
            <a:pPr marL="342900" indent="-342900">
              <a:spcAft>
                <a:spcPts val="600"/>
              </a:spcAft>
              <a:buFont typeface="+mj-lt"/>
              <a:buAutoNum type="arabicPeriod"/>
            </a:pPr>
            <a:r>
              <a:rPr lang="de-DE" sz="1400" dirty="0" smtClean="0"/>
              <a:t>Dashboards können hilfreich sein, andere Entscheidungsträger zu überzeugen, einen anderen Weg einzuschlagen</a:t>
            </a:r>
          </a:p>
          <a:p>
            <a:pPr marL="342900" indent="-342900">
              <a:buFont typeface="+mj-lt"/>
              <a:buAutoNum type="arabicPeriod"/>
            </a:pPr>
            <a:endParaRPr lang="de-DE" sz="1400" dirty="0" smtClean="0"/>
          </a:p>
          <a:p>
            <a:pPr marL="342900" indent="-342900">
              <a:buFont typeface="+mj-lt"/>
              <a:buAutoNum type="arabicPeriod"/>
            </a:pPr>
            <a:endParaRPr lang="de-DE" sz="1400" dirty="0"/>
          </a:p>
        </p:txBody>
      </p:sp>
      <p:grpSp>
        <p:nvGrpSpPr>
          <p:cNvPr id="8" name="Gruppieren 7"/>
          <p:cNvGrpSpPr/>
          <p:nvPr/>
        </p:nvGrpSpPr>
        <p:grpSpPr>
          <a:xfrm>
            <a:off x="0" y="400050"/>
            <a:ext cx="308611" cy="312155"/>
            <a:chOff x="411480" y="5383530"/>
            <a:chExt cx="308611" cy="312155"/>
          </a:xfrm>
        </p:grpSpPr>
        <p:sp>
          <p:nvSpPr>
            <p:cNvPr id="9" name="Ellipse 8"/>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 name="Textfeld 9"/>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2</a:t>
              </a:r>
              <a:endParaRPr lang="de-DE" sz="1400" b="1" dirty="0"/>
            </a:p>
          </p:txBody>
        </p:sp>
      </p:grpSp>
      <p:sp>
        <p:nvSpPr>
          <p:cNvPr id="11" name="Textfeld 10"/>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
        <p:nvSpPr>
          <p:cNvPr id="12" name="Textfeld 11"/>
          <p:cNvSpPr txBox="1"/>
          <p:nvPr/>
        </p:nvSpPr>
        <p:spPr>
          <a:xfrm>
            <a:off x="346710" y="6450487"/>
            <a:ext cx="1970411"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Mullins/Kumar (2010)</a:t>
            </a:r>
            <a:r>
              <a:rPr lang="de-DE" sz="1050" dirty="0" smtClean="0">
                <a:solidFill>
                  <a:schemeClr val="bg1">
                    <a:lumMod val="50000"/>
                  </a:schemeClr>
                </a:solidFill>
              </a:rPr>
              <a:t> </a:t>
            </a:r>
            <a:endParaRPr lang="de-DE" sz="1050" dirty="0">
              <a:solidFill>
                <a:srgbClr val="FF0000"/>
              </a:solidFill>
            </a:endParaRPr>
          </a:p>
        </p:txBody>
      </p:sp>
    </p:spTree>
    <p:extLst>
      <p:ext uri="{BB962C8B-B14F-4D97-AF65-F5344CB8AC3E}">
        <p14:creationId xmlns:p14="http://schemas.microsoft.com/office/powerpoint/2010/main" val="92638644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594360" y="1670333"/>
            <a:ext cx="7711152" cy="4401205"/>
          </a:xfrm>
          <a:prstGeom prst="rect">
            <a:avLst/>
          </a:prstGeom>
        </p:spPr>
        <p:txBody>
          <a:bodyPr wrap="square">
            <a:spAutoFit/>
          </a:bodyPr>
          <a:lstStyle/>
          <a:p>
            <a:r>
              <a:rPr lang="de-DE" sz="1400" dirty="0" smtClean="0"/>
              <a:t>241 </a:t>
            </a:r>
            <a:r>
              <a:rPr lang="de-DE" sz="1400" dirty="0"/>
              <a:t>Millionen Menschen nutzen Twitter jeden Monat, täglich werden 500 Millionen Tweets versendet, und das seit 2013 börsennotierte Unternehmen beschäftigt zurzeit 2.700 Mitarbeiter weltweit. Doch die ursprüngliche Nutzungsidee hinter Twitter war eine ganze andere (Mullins und </a:t>
            </a:r>
            <a:r>
              <a:rPr lang="de-DE" sz="1400" dirty="0" err="1"/>
              <a:t>Komisar</a:t>
            </a:r>
            <a:r>
              <a:rPr lang="de-DE" sz="1400" dirty="0"/>
              <a:t> 2010</a:t>
            </a:r>
            <a:r>
              <a:rPr lang="de-DE" sz="1400" dirty="0" smtClean="0"/>
              <a:t>).</a:t>
            </a:r>
          </a:p>
          <a:p>
            <a:endParaRPr lang="de-DE" sz="1400" dirty="0"/>
          </a:p>
          <a:p>
            <a:r>
              <a:rPr lang="de-DE" sz="1400" dirty="0"/>
              <a:t>2006 arbeiten mehrere Kleingruppen an der Verbesserung des Podcasting-Unternehmens </a:t>
            </a:r>
            <a:r>
              <a:rPr lang="de-DE" sz="1400" dirty="0" err="1"/>
              <a:t>Odeo</a:t>
            </a:r>
            <a:r>
              <a:rPr lang="de-DE" sz="1400" dirty="0"/>
              <a:t> in San Francisco. Wegen der großen Konkurrenz zu Apple und anderen Unternehmen sollen vielversprechende Wettbewerbsmaßnahmen entwickelt werden. Der Austausch zwischen den einzelnen Teams verläuft sehr chaotisch, weshalb Jack Dorsey in einem der ersten Brainstorming-Meetings vorschlägt, einen SMS-Service zu nutzen, der es ermöglicht, sich mit den anderen Teilnehmern der Gruppen schnell und effizient auszutauschen. Twitter war also zunächst ausschließlich als interner Service für </a:t>
            </a:r>
            <a:r>
              <a:rPr lang="de-DE" sz="1400" dirty="0" err="1"/>
              <a:t>Odeo</a:t>
            </a:r>
            <a:r>
              <a:rPr lang="de-DE" sz="1400" dirty="0"/>
              <a:t>-Mitarbeiter gedacht. Der erste Prototyp konnte schon zwei Wochen später genutzt werden</a:t>
            </a:r>
            <a:r>
              <a:rPr lang="de-DE" sz="1400" dirty="0" smtClean="0"/>
              <a:t>.</a:t>
            </a:r>
          </a:p>
          <a:p>
            <a:endParaRPr lang="de-DE" sz="1400" dirty="0"/>
          </a:p>
          <a:p>
            <a:r>
              <a:rPr lang="de-DE" sz="1400" dirty="0"/>
              <a:t>Die Gruppenmitglieder untereinander nutzen den Service regelmäßig, und später auch die Familienmitglieder und engen Freunde. </a:t>
            </a:r>
            <a:r>
              <a:rPr lang="de-DE" sz="1400" b="1" dirty="0">
                <a:solidFill>
                  <a:srgbClr val="002060"/>
                </a:solidFill>
              </a:rPr>
              <a:t>So merkt die Gruppe bald, dass die Idee der Kurznachrichten viel </a:t>
            </a:r>
            <a:r>
              <a:rPr lang="de-DE" sz="1400" b="1" dirty="0" smtClean="0">
                <a:solidFill>
                  <a:srgbClr val="002060"/>
                </a:solidFill>
              </a:rPr>
              <a:t>erfolgversprechender </a:t>
            </a:r>
            <a:r>
              <a:rPr lang="de-DE" sz="1400" b="1" dirty="0">
                <a:solidFill>
                  <a:srgbClr val="002060"/>
                </a:solidFill>
              </a:rPr>
              <a:t>ist als die ursprüngliche Podcasting-Idee. </a:t>
            </a:r>
            <a:r>
              <a:rPr lang="de-DE" sz="1400" dirty="0"/>
              <a:t>Endgültig davon überzeugt sind die Erfinder, als Twitter im März 2007 den SXSW Web Award der Digital </a:t>
            </a:r>
            <a:r>
              <a:rPr lang="de-DE" sz="1400" dirty="0" err="1"/>
              <a:t>Confab</a:t>
            </a:r>
            <a:r>
              <a:rPr lang="de-DE" sz="1400" dirty="0"/>
              <a:t> gewinnt. Der Kurznachrichtendienst wird kurzerhand aus dem Unternehmen ausgegliedert und im April 2007 Twitter Inc. gegründet.</a:t>
            </a:r>
          </a:p>
        </p:txBody>
      </p:sp>
      <p:sp>
        <p:nvSpPr>
          <p:cNvPr id="7" name="Textfeld 6"/>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8" name="Gerade Verbindung 7"/>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9" name="Gerade Verbindung 8"/>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0" name="Gerade Verbindung 9"/>
          <p:cNvCxnSpPr/>
          <p:nvPr/>
        </p:nvCxnSpPr>
        <p:spPr bwMode="auto">
          <a:xfrm>
            <a:off x="594360" y="1605844"/>
            <a:ext cx="74160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a:off x="594360" y="6104110"/>
            <a:ext cx="74160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12" name="Textfeld 11"/>
          <p:cNvSpPr txBox="1"/>
          <p:nvPr/>
        </p:nvSpPr>
        <p:spPr>
          <a:xfrm>
            <a:off x="346710" y="6382247"/>
            <a:ext cx="2789546" cy="253916"/>
          </a:xfrm>
          <a:prstGeom prst="rect">
            <a:avLst/>
          </a:prstGeom>
          <a:noFill/>
        </p:spPr>
        <p:txBody>
          <a:bodyPr wrap="none" rtlCol="0">
            <a:spAutoFit/>
          </a:bodyPr>
          <a:lstStyle/>
          <a:p>
            <a:r>
              <a:rPr lang="de-DE" sz="1050" dirty="0" smtClean="0">
                <a:solidFill>
                  <a:schemeClr val="bg1">
                    <a:lumMod val="50000"/>
                  </a:schemeClr>
                </a:solidFill>
              </a:rPr>
              <a:t>Quelle</a:t>
            </a:r>
            <a:r>
              <a:rPr lang="de-DE" sz="1050" dirty="0">
                <a:solidFill>
                  <a:schemeClr val="bg1">
                    <a:lumMod val="50000"/>
                  </a:schemeClr>
                </a:solidFill>
              </a:rPr>
              <a:t>: </a:t>
            </a:r>
            <a:r>
              <a:rPr lang="de-DE" sz="1050" dirty="0" smtClean="0">
                <a:solidFill>
                  <a:schemeClr val="bg1">
                    <a:lumMod val="50000"/>
                  </a:schemeClr>
                </a:solidFill>
              </a:rPr>
              <a:t>https</a:t>
            </a:r>
            <a:r>
              <a:rPr lang="de-DE" sz="1050" dirty="0">
                <a:solidFill>
                  <a:schemeClr val="bg1">
                    <a:lumMod val="50000"/>
                  </a:schemeClr>
                </a:solidFill>
              </a:rPr>
              <a:t>://about.twitter.com/company </a:t>
            </a:r>
            <a:endParaRPr lang="de-DE" sz="1050" dirty="0">
              <a:solidFill>
                <a:srgbClr val="FF0000"/>
              </a:solidFill>
            </a:endParaRPr>
          </a:p>
        </p:txBody>
      </p:sp>
      <p:sp>
        <p:nvSpPr>
          <p:cNvPr id="13" name="Textfeld 12"/>
          <p:cNvSpPr txBox="1"/>
          <p:nvPr/>
        </p:nvSpPr>
        <p:spPr>
          <a:xfrm>
            <a:off x="217170" y="386775"/>
            <a:ext cx="8515349" cy="338554"/>
          </a:xfrm>
          <a:prstGeom prst="rect">
            <a:avLst/>
          </a:prstGeom>
          <a:noFill/>
        </p:spPr>
        <p:txBody>
          <a:bodyPr wrap="square" rtlCol="0">
            <a:spAutoFit/>
          </a:bodyPr>
          <a:lstStyle/>
          <a:p>
            <a:r>
              <a:rPr lang="de-DE" sz="1600" b="1" dirty="0" err="1" smtClean="0">
                <a:solidFill>
                  <a:srgbClr val="002060"/>
                </a:solidFill>
              </a:rPr>
              <a:t>Twitter</a:t>
            </a:r>
            <a:r>
              <a:rPr lang="de-DE" sz="1600" b="1" dirty="0" smtClean="0">
                <a:solidFill>
                  <a:srgbClr val="002060"/>
                </a:solidFill>
              </a:rPr>
              <a:t> </a:t>
            </a:r>
            <a:r>
              <a:rPr lang="de-DE" sz="1600" b="1" dirty="0">
                <a:solidFill>
                  <a:srgbClr val="002060"/>
                </a:solidFill>
              </a:rPr>
              <a:t>- ein „Plan B“-Unternehmen</a:t>
            </a:r>
          </a:p>
        </p:txBody>
      </p:sp>
      <p:pic>
        <p:nvPicPr>
          <p:cNvPr id="325633" name="Picture 1"/>
          <p:cNvPicPr>
            <a:picLocks noChangeAspect="1" noChangeArrowheads="1"/>
          </p:cNvPicPr>
          <p:nvPr/>
        </p:nvPicPr>
        <p:blipFill>
          <a:blip r:embed="rId2" cstate="print"/>
          <a:srcRect/>
          <a:stretch>
            <a:fillRect/>
          </a:stretch>
        </p:blipFill>
        <p:spPr bwMode="auto">
          <a:xfrm>
            <a:off x="7726680" y="1408361"/>
            <a:ext cx="473393" cy="396627"/>
          </a:xfrm>
          <a:prstGeom prst="rect">
            <a:avLst/>
          </a:prstGeom>
          <a:noFill/>
          <a:ln w="9525">
            <a:noFill/>
            <a:miter lim="800000"/>
            <a:headEnd/>
            <a:tailEnd/>
          </a:ln>
        </p:spPr>
      </p:pic>
      <p:grpSp>
        <p:nvGrpSpPr>
          <p:cNvPr id="14" name="Gruppieren 13"/>
          <p:cNvGrpSpPr/>
          <p:nvPr/>
        </p:nvGrpSpPr>
        <p:grpSpPr>
          <a:xfrm>
            <a:off x="0" y="400050"/>
            <a:ext cx="308611" cy="312155"/>
            <a:chOff x="411480" y="5383530"/>
            <a:chExt cx="308611" cy="312155"/>
          </a:xfrm>
        </p:grpSpPr>
        <p:sp>
          <p:nvSpPr>
            <p:cNvPr id="15" name="Ellipse 14"/>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2</a:t>
              </a:r>
              <a:endParaRPr lang="de-DE" sz="1400" b="1" dirty="0"/>
            </a:p>
          </p:txBody>
        </p:sp>
      </p:grpSp>
      <p:sp>
        <p:nvSpPr>
          <p:cNvPr id="1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93</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9" name="Textfeld 18"/>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1776462906"/>
      </p:ext>
    </p:extLst>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458" name="Picture 194"/>
          <p:cNvPicPr>
            <a:picLocks noChangeAspect="1" noChangeArrowheads="1"/>
          </p:cNvPicPr>
          <p:nvPr>
            <p:custDataLst>
              <p:tags r:id="rId1"/>
            </p:custDataLst>
          </p:nvPr>
        </p:nvPicPr>
        <p:blipFill>
          <a:blip r:embed="rId17"/>
          <a:srcRect/>
          <a:stretch>
            <a:fillRect/>
          </a:stretch>
        </p:blipFill>
        <p:spPr bwMode="auto">
          <a:xfrm>
            <a:off x="1588" y="1588"/>
            <a:ext cx="1587" cy="1587"/>
          </a:xfrm>
          <a:prstGeom prst="rect">
            <a:avLst/>
          </a:prstGeom>
          <a:noFill/>
        </p:spPr>
      </p:pic>
      <p:sp>
        <p:nvSpPr>
          <p:cNvPr id="3" name="Rectangle 2" hidden="1"/>
          <p:cNvSpPr/>
          <p:nvPr>
            <p:custDataLst>
              <p:tags r:id="rId2"/>
            </p:custDataLst>
          </p:nvPr>
        </p:nvSpPr>
        <p:spPr bwMode="auto">
          <a:xfrm>
            <a:off x="0" y="0"/>
            <a:ext cx="621750" cy="34073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0" tIns="0" rIns="0" bIns="0" numCol="1" spcCol="0" rtlCol="0" anchor="t" anchorCtr="0" compatLnSpc="1">
            <a:prstTxWarp prst="textNoShape">
              <a:avLst/>
            </a:prstTxWarp>
            <a:noAutofit/>
          </a:bodyPr>
          <a:lstStyle/>
          <a:p>
            <a:pPr eaLnBrk="0" fontAlgn="base" hangingPunct="0">
              <a:spcBef>
                <a:spcPct val="0"/>
              </a:spcBef>
              <a:spcAft>
                <a:spcPct val="0"/>
              </a:spcAft>
            </a:pPr>
            <a:endParaRPr lang="de-DE" sz="1200" smtClean="0">
              <a:solidFill>
                <a:srgbClr val="000000"/>
              </a:solidFill>
              <a:latin typeface="Arial"/>
              <a:sym typeface="Arial"/>
            </a:endParaRPr>
          </a:p>
        </p:txBody>
      </p:sp>
      <p:pic>
        <p:nvPicPr>
          <p:cNvPr id="267459" name="Picture 195"/>
          <p:cNvPicPr>
            <a:picLocks noChangeArrowheads="1"/>
          </p:cNvPicPr>
          <p:nvPr>
            <p:custDataLst>
              <p:tags r:id="rId3"/>
            </p:custDataLst>
          </p:nvPr>
        </p:nvPicPr>
        <p:blipFill>
          <a:blip r:embed="rId18" cstate="print"/>
          <a:srcRect/>
          <a:stretch>
            <a:fillRect/>
          </a:stretch>
        </p:blipFill>
        <p:spPr bwMode="auto">
          <a:xfrm>
            <a:off x="533400" y="1828800"/>
            <a:ext cx="7781925" cy="3714750"/>
          </a:xfrm>
          <a:prstGeom prst="rect">
            <a:avLst/>
          </a:prstGeom>
          <a:noFill/>
        </p:spPr>
      </p:pic>
      <p:sp>
        <p:nvSpPr>
          <p:cNvPr id="41" name="Text Placeholder 2"/>
          <p:cNvSpPr>
            <a:spLocks noGrp="1"/>
          </p:cNvSpPr>
          <p:nvPr>
            <p:custDataLst>
              <p:tags r:id="rId4"/>
            </p:custDataLst>
          </p:nvPr>
        </p:nvSpPr>
        <p:spPr bwMode="auto">
          <a:xfrm>
            <a:off x="1009650" y="5397500"/>
            <a:ext cx="523875" cy="182563"/>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C661C708-35B7-4460-ABF0-6727437B5476}" type="datetime'''''''''''''''''''&lt;'''' ''''''''''''''''1.''''''000'''''''''">
              <a:rPr lang="en-US" sz="1200">
                <a:solidFill>
                  <a:srgbClr val="000000"/>
                </a:solidFill>
                <a:cs typeface="+mn-cs"/>
              </a:rPr>
              <a:pPr marL="0" indent="0" algn="ctr">
                <a:spcBef>
                  <a:spcPct val="0"/>
                </a:spcBef>
                <a:buFontTx/>
                <a:buNone/>
              </a:pPr>
              <a:t>&lt; 1.000</a:t>
            </a:fld>
            <a:endParaRPr lang="de-DE" sz="1200">
              <a:solidFill>
                <a:srgbClr val="000000"/>
              </a:solidFill>
              <a:cs typeface="+mn-cs"/>
              <a:sym typeface="+mn-lt"/>
            </a:endParaRPr>
          </a:p>
        </p:txBody>
      </p:sp>
      <p:sp>
        <p:nvSpPr>
          <p:cNvPr id="54" name="Text Placeholder 16"/>
          <p:cNvSpPr>
            <a:spLocks noGrp="1"/>
          </p:cNvSpPr>
          <p:nvPr>
            <p:custDataLst>
              <p:tags r:id="rId5"/>
            </p:custDataLst>
          </p:nvPr>
        </p:nvSpPr>
        <p:spPr bwMode="auto">
          <a:xfrm>
            <a:off x="3625850" y="5397500"/>
            <a:ext cx="569913" cy="365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61498C48-8A6B-4E9F-B2F9-64935C46DDA3}" type="datetime'''''''''''''2''''5.0''''01 - 50''''.0''''0''''0'''''''''''''">
              <a:rPr lang="en-US" sz="1200">
                <a:solidFill>
                  <a:srgbClr val="000000"/>
                </a:solidFill>
                <a:cs typeface="+mn-cs"/>
              </a:rPr>
              <a:pPr marL="0" indent="0" algn="ctr">
                <a:spcBef>
                  <a:spcPct val="0"/>
                </a:spcBef>
                <a:buFontTx/>
                <a:buNone/>
              </a:pPr>
              <a:t>25.001 - 50.000</a:t>
            </a:fld>
            <a:endParaRPr lang="de-DE" sz="1200">
              <a:solidFill>
                <a:srgbClr val="000000"/>
              </a:solidFill>
              <a:cs typeface="+mn-cs"/>
              <a:sym typeface="Arial"/>
            </a:endParaRPr>
          </a:p>
        </p:txBody>
      </p:sp>
      <p:sp>
        <p:nvSpPr>
          <p:cNvPr id="53" name="Text Placeholder 15"/>
          <p:cNvSpPr>
            <a:spLocks noGrp="1"/>
          </p:cNvSpPr>
          <p:nvPr>
            <p:custDataLst>
              <p:tags r:id="rId6"/>
            </p:custDataLst>
          </p:nvPr>
        </p:nvSpPr>
        <p:spPr bwMode="auto">
          <a:xfrm>
            <a:off x="2968625" y="5397500"/>
            <a:ext cx="569913" cy="365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1B319382-BB64-40A3-BAC3-35BE7348147B}" type="datetime'1''0''''''.''''001'' - 2''''5''''''''''''''.00''''''''''''0'">
              <a:rPr lang="en-US" sz="1200">
                <a:solidFill>
                  <a:srgbClr val="000000"/>
                </a:solidFill>
                <a:cs typeface="+mn-cs"/>
              </a:rPr>
              <a:pPr marL="0" indent="0" algn="ctr">
                <a:spcBef>
                  <a:spcPct val="0"/>
                </a:spcBef>
                <a:buFontTx/>
                <a:buNone/>
              </a:pPr>
              <a:t>10.001 - 25.000</a:t>
            </a:fld>
            <a:endParaRPr lang="de-DE" sz="1200">
              <a:solidFill>
                <a:srgbClr val="000000"/>
              </a:solidFill>
              <a:cs typeface="+mn-cs"/>
              <a:sym typeface="Arial"/>
            </a:endParaRPr>
          </a:p>
        </p:txBody>
      </p:sp>
      <p:sp>
        <p:nvSpPr>
          <p:cNvPr id="59" name="Text Placeholder 21"/>
          <p:cNvSpPr>
            <a:spLocks noGrp="1"/>
          </p:cNvSpPr>
          <p:nvPr>
            <p:custDataLst>
              <p:tags r:id="rId7"/>
            </p:custDataLst>
          </p:nvPr>
        </p:nvSpPr>
        <p:spPr bwMode="auto">
          <a:xfrm>
            <a:off x="6929437" y="5397500"/>
            <a:ext cx="561975" cy="182563"/>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60F47C32-C112-404C-BB86-C67F88AF4087}" type="datetime'2''-''''''''5'' ''''M''''i''''''''o''''.'''''''''''''''''''">
              <a:rPr lang="en-US" sz="1200">
                <a:solidFill>
                  <a:srgbClr val="000000"/>
                </a:solidFill>
                <a:cs typeface="+mn-cs"/>
              </a:rPr>
              <a:pPr marL="0" indent="0" algn="ctr">
                <a:spcBef>
                  <a:spcPct val="0"/>
                </a:spcBef>
                <a:buFontTx/>
                <a:buNone/>
              </a:pPr>
              <a:t>2-5 Mio.</a:t>
            </a:fld>
            <a:endParaRPr lang="de-DE" sz="1200">
              <a:solidFill>
                <a:srgbClr val="000000"/>
              </a:solidFill>
              <a:cs typeface="+mn-cs"/>
              <a:sym typeface="Arial"/>
            </a:endParaRPr>
          </a:p>
        </p:txBody>
      </p:sp>
      <p:sp>
        <p:nvSpPr>
          <p:cNvPr id="60" name="Text Placeholder 22"/>
          <p:cNvSpPr>
            <a:spLocks noGrp="1"/>
          </p:cNvSpPr>
          <p:nvPr>
            <p:custDataLst>
              <p:tags r:id="rId8"/>
            </p:custDataLst>
          </p:nvPr>
        </p:nvSpPr>
        <p:spPr bwMode="auto">
          <a:xfrm>
            <a:off x="7593012" y="5397500"/>
            <a:ext cx="558800" cy="182563"/>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40310082-95B8-4478-A3A4-1987C11E98C4}" type="datetime'''''&gt; ''''''''''''''''''''''''''''5 M''i''o''''''.'''''''''">
              <a:rPr lang="en-US" sz="1200">
                <a:solidFill>
                  <a:srgbClr val="000000"/>
                </a:solidFill>
                <a:cs typeface="+mn-cs"/>
              </a:rPr>
              <a:pPr marL="0" indent="0" algn="ctr">
                <a:spcBef>
                  <a:spcPct val="0"/>
                </a:spcBef>
                <a:buFontTx/>
                <a:buNone/>
              </a:pPr>
              <a:t>&gt; 5 Mio.</a:t>
            </a:fld>
            <a:endParaRPr lang="de-DE" sz="1200">
              <a:solidFill>
                <a:srgbClr val="000000"/>
              </a:solidFill>
              <a:cs typeface="+mn-cs"/>
              <a:sym typeface="Arial"/>
            </a:endParaRPr>
          </a:p>
        </p:txBody>
      </p:sp>
      <p:sp>
        <p:nvSpPr>
          <p:cNvPr id="44" name="Text Placeholder 5"/>
          <p:cNvSpPr>
            <a:spLocks noGrp="1"/>
          </p:cNvSpPr>
          <p:nvPr>
            <p:custDataLst>
              <p:tags r:id="rId9"/>
            </p:custDataLst>
          </p:nvPr>
        </p:nvSpPr>
        <p:spPr bwMode="auto">
          <a:xfrm>
            <a:off x="1690687" y="5397500"/>
            <a:ext cx="485775" cy="365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98D4F9DD-8120-4A48-9E39-7CDC520C0B4A}" type="datetime'1''.''''''0''01'''''' ''''''''''- 5''.''0''''''''0''''0'''">
              <a:rPr lang="en-US" sz="1200">
                <a:solidFill>
                  <a:srgbClr val="000000"/>
                </a:solidFill>
                <a:cs typeface="+mn-cs"/>
              </a:rPr>
              <a:pPr marL="0" indent="0" algn="ctr">
                <a:spcBef>
                  <a:spcPct val="0"/>
                </a:spcBef>
                <a:buFontTx/>
                <a:buNone/>
              </a:pPr>
              <a:t>1.001 - 5.000</a:t>
            </a:fld>
            <a:endParaRPr lang="de-DE" sz="1200">
              <a:solidFill>
                <a:srgbClr val="000000"/>
              </a:solidFill>
              <a:cs typeface="+mn-cs"/>
              <a:sym typeface="+mn-lt"/>
            </a:endParaRPr>
          </a:p>
        </p:txBody>
      </p:sp>
      <p:sp>
        <p:nvSpPr>
          <p:cNvPr id="58" name="Text Placeholder 20"/>
          <p:cNvSpPr>
            <a:spLocks noGrp="1"/>
          </p:cNvSpPr>
          <p:nvPr>
            <p:custDataLst>
              <p:tags r:id="rId10"/>
            </p:custDataLst>
          </p:nvPr>
        </p:nvSpPr>
        <p:spPr bwMode="auto">
          <a:xfrm>
            <a:off x="6267450" y="5397500"/>
            <a:ext cx="561975" cy="182563"/>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FB184056-32E0-4BF7-9BC0-41D505AE3D22}" type="datetime'''''''''''1-''''''''''''2'''' M''''''''i''''o''''''''''''.'''">
              <a:rPr lang="en-US" sz="1200">
                <a:solidFill>
                  <a:srgbClr val="000000"/>
                </a:solidFill>
                <a:cs typeface="+mn-cs"/>
              </a:rPr>
              <a:pPr marL="0" indent="0" algn="ctr">
                <a:spcBef>
                  <a:spcPct val="0"/>
                </a:spcBef>
                <a:buFontTx/>
                <a:buNone/>
              </a:pPr>
              <a:t>1-2 Mio.</a:t>
            </a:fld>
            <a:endParaRPr lang="de-DE" sz="1200">
              <a:solidFill>
                <a:srgbClr val="000000"/>
              </a:solidFill>
              <a:cs typeface="+mn-cs"/>
              <a:sym typeface="Arial"/>
            </a:endParaRPr>
          </a:p>
        </p:txBody>
      </p:sp>
      <p:sp>
        <p:nvSpPr>
          <p:cNvPr id="45" name="Text Placeholder 6"/>
          <p:cNvSpPr>
            <a:spLocks noGrp="1"/>
          </p:cNvSpPr>
          <p:nvPr>
            <p:custDataLst>
              <p:tags r:id="rId11"/>
            </p:custDataLst>
          </p:nvPr>
        </p:nvSpPr>
        <p:spPr bwMode="auto">
          <a:xfrm>
            <a:off x="2352675" y="5397500"/>
            <a:ext cx="485775" cy="365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4F20FDBB-39A1-4069-B3D1-194EB7F52ADE}" type="datetime'''''5''''''.001 ''''''''''-'' ''''''''''''1''0.0''0''''''''0'">
              <a:rPr lang="en-US" sz="1200">
                <a:solidFill>
                  <a:srgbClr val="000000"/>
                </a:solidFill>
                <a:cs typeface="+mn-cs"/>
              </a:rPr>
              <a:pPr marL="0" indent="0" algn="ctr">
                <a:spcBef>
                  <a:spcPct val="0"/>
                </a:spcBef>
                <a:buFontTx/>
                <a:buNone/>
              </a:pPr>
              <a:t>5.001 - 10.000</a:t>
            </a:fld>
            <a:endParaRPr lang="de-DE" sz="1200">
              <a:solidFill>
                <a:srgbClr val="000000"/>
              </a:solidFill>
              <a:cs typeface="+mn-cs"/>
              <a:sym typeface="+mn-lt"/>
            </a:endParaRPr>
          </a:p>
        </p:txBody>
      </p:sp>
      <p:sp>
        <p:nvSpPr>
          <p:cNvPr id="61" name="Text Placeholder 23"/>
          <p:cNvSpPr>
            <a:spLocks noGrp="1"/>
          </p:cNvSpPr>
          <p:nvPr>
            <p:custDataLst>
              <p:tags r:id="rId12"/>
            </p:custDataLst>
          </p:nvPr>
        </p:nvSpPr>
        <p:spPr bwMode="auto">
          <a:xfrm>
            <a:off x="2514600" y="5883275"/>
            <a:ext cx="5691188" cy="182563"/>
          </a:xfrm>
          <a:prstGeom prst="rect">
            <a:avLst/>
          </a:prstGeom>
          <a:noFill/>
          <a:extLst>
            <a:ext uri="{909E8E84-426E-40DD-AFC4-6F175D3DCCD1}">
              <a14:hiddenFill xmlns:a14="http://schemas.microsoft.com/office/drawing/2010/main">
                <a:solidFill>
                  <a:scrgbClr r="0" g="0" b="0"/>
                </a:solidFill>
              </a14:hiddenFill>
            </a:ext>
          </a:extLst>
        </p:spPr>
        <p:txBody>
          <a:bodyPr wrap="non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buFontTx/>
              <a:buNone/>
            </a:pPr>
            <a:r>
              <a:rPr lang="de-DE" sz="1200" b="1" dirty="0">
                <a:solidFill>
                  <a:srgbClr val="000000"/>
                </a:solidFill>
                <a:cs typeface="Arial" panose="020B0604020202020204" pitchFamily="34" charset="0"/>
              </a:rPr>
              <a:t>Startkapital zum Aufsetzen der ersten  </a:t>
            </a:r>
            <a:r>
              <a:rPr lang="de-DE" sz="1200" b="1" dirty="0" smtClean="0">
                <a:solidFill>
                  <a:srgbClr val="000000"/>
                </a:solidFill>
                <a:cs typeface="Arial" panose="020B0604020202020204" pitchFamily="34" charset="0"/>
              </a:rPr>
              <a:t>Unternehmenstätigkeiten  (</a:t>
            </a:r>
            <a:r>
              <a:rPr lang="de-DE" sz="1200" b="1" dirty="0">
                <a:solidFill>
                  <a:srgbClr val="000000"/>
                </a:solidFill>
                <a:cs typeface="Arial" panose="020B0604020202020204" pitchFamily="34" charset="0"/>
              </a:rPr>
              <a:t>in US-Dollar)</a:t>
            </a:r>
          </a:p>
        </p:txBody>
      </p:sp>
      <p:sp>
        <p:nvSpPr>
          <p:cNvPr id="55" name="Text Placeholder 17"/>
          <p:cNvSpPr>
            <a:spLocks noGrp="1"/>
          </p:cNvSpPr>
          <p:nvPr>
            <p:custDataLst>
              <p:tags r:id="rId13"/>
            </p:custDataLst>
          </p:nvPr>
        </p:nvSpPr>
        <p:spPr bwMode="auto">
          <a:xfrm>
            <a:off x="4287837" y="5397500"/>
            <a:ext cx="569913" cy="365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B912BAE3-7DD3-4B77-9F1F-B0DB2CA8AC1E}" type="datetime'5''''0.''''''0''''''0''''''''''1'''' - ''1''''''''0''0.00'''''">
              <a:rPr lang="en-US" sz="1200">
                <a:solidFill>
                  <a:srgbClr val="000000"/>
                </a:solidFill>
                <a:cs typeface="+mn-cs"/>
              </a:rPr>
              <a:pPr marL="0" indent="0" algn="ctr">
                <a:spcBef>
                  <a:spcPct val="0"/>
                </a:spcBef>
                <a:buFontTx/>
                <a:buNone/>
              </a:pPr>
              <a:t>50.001 - 100.00</a:t>
            </a:fld>
            <a:endParaRPr lang="de-DE" sz="1200">
              <a:solidFill>
                <a:srgbClr val="000000"/>
              </a:solidFill>
              <a:cs typeface="+mn-cs"/>
              <a:sym typeface="Arial"/>
            </a:endParaRPr>
          </a:p>
        </p:txBody>
      </p:sp>
      <p:sp>
        <p:nvSpPr>
          <p:cNvPr id="57" name="Text Placeholder 19"/>
          <p:cNvSpPr>
            <a:spLocks noGrp="1"/>
          </p:cNvSpPr>
          <p:nvPr>
            <p:custDataLst>
              <p:tags r:id="rId14"/>
            </p:custDataLst>
          </p:nvPr>
        </p:nvSpPr>
        <p:spPr bwMode="auto">
          <a:xfrm>
            <a:off x="5611812" y="5397500"/>
            <a:ext cx="560388" cy="365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8E3062BB-0D24-4158-A868-C8A139BFC714}" type="datetime'5''00''''''.''''00''1'' ''''''''''''''-'''' 1 ''Mi''''o.'''">
              <a:rPr lang="en-US" sz="1200">
                <a:solidFill>
                  <a:srgbClr val="000000"/>
                </a:solidFill>
                <a:cs typeface="+mn-cs"/>
              </a:rPr>
              <a:pPr marL="0" indent="0" algn="ctr">
                <a:spcBef>
                  <a:spcPct val="0"/>
                </a:spcBef>
                <a:buFontTx/>
                <a:buNone/>
              </a:pPr>
              <a:t>500.001 - 1 Mio.</a:t>
            </a:fld>
            <a:endParaRPr lang="de-DE" sz="1200">
              <a:solidFill>
                <a:srgbClr val="000000"/>
              </a:solidFill>
              <a:cs typeface="+mn-cs"/>
              <a:sym typeface="Arial"/>
            </a:endParaRPr>
          </a:p>
        </p:txBody>
      </p:sp>
      <p:sp>
        <p:nvSpPr>
          <p:cNvPr id="56" name="Text Placeholder 18"/>
          <p:cNvSpPr>
            <a:spLocks noGrp="1"/>
          </p:cNvSpPr>
          <p:nvPr>
            <p:custDataLst>
              <p:tags r:id="rId15"/>
            </p:custDataLst>
          </p:nvPr>
        </p:nvSpPr>
        <p:spPr bwMode="auto">
          <a:xfrm>
            <a:off x="4949825" y="5397500"/>
            <a:ext cx="569913" cy="365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lvl1pPr marL="342900" indent="-342900" algn="l" rtl="0" eaLnBrk="0" fontAlgn="base" hangingPunct="0">
              <a:spcBef>
                <a:spcPct val="20000"/>
              </a:spcBef>
              <a:spcAft>
                <a:spcPct val="0"/>
              </a:spcAft>
              <a:buChar char="•"/>
              <a:defRPr sz="1400">
                <a:solidFill>
                  <a:schemeClr val="tx1"/>
                </a:solidFill>
                <a:latin typeface="+mn-lt"/>
                <a:ea typeface="ＭＳ Ｐゴシック" pitchFamily="-109" charset="-128"/>
                <a:cs typeface="ＭＳ Ｐゴシック" pitchFamily="-109" charset="-128"/>
              </a:defRPr>
            </a:lvl1pPr>
            <a:lvl2pPr marL="760413" indent="-285750" algn="l" rtl="0" eaLnBrk="0" fontAlgn="base" hangingPunct="0">
              <a:spcBef>
                <a:spcPct val="20000"/>
              </a:spcBef>
              <a:spcAft>
                <a:spcPct val="0"/>
              </a:spcAft>
              <a:buChar char="–"/>
              <a:defRPr sz="2800">
                <a:solidFill>
                  <a:schemeClr val="tx1"/>
                </a:solidFill>
                <a:latin typeface="Times New Roman" pitchFamily="18" charset="0"/>
                <a:ea typeface="ＭＳ Ｐゴシック" pitchFamily="-109" charset="-128"/>
                <a:cs typeface="ＭＳ Ｐゴシック"/>
              </a:defRPr>
            </a:lvl2pPr>
            <a:lvl3pPr marL="1179513" indent="-228600" algn="l" rtl="0" eaLnBrk="0" fontAlgn="base" hangingPunct="0">
              <a:spcBef>
                <a:spcPct val="20000"/>
              </a:spcBef>
              <a:spcAft>
                <a:spcPct val="0"/>
              </a:spcAft>
              <a:buChar char="•"/>
              <a:defRPr sz="2400">
                <a:solidFill>
                  <a:schemeClr val="tx1"/>
                </a:solidFill>
                <a:latin typeface="Times New Roman" pitchFamily="18" charset="0"/>
                <a:ea typeface="ＭＳ Ｐゴシック" pitchFamily="-109" charset="-128"/>
                <a:cs typeface="ＭＳ Ｐゴシック"/>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ea typeface="ＭＳ Ｐゴシック" pitchFamily="-109" charset="-128"/>
                <a:cs typeface="ＭＳ Ｐゴシック"/>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a:lstStyle>
          <a:p>
            <a:pPr marL="0" indent="0" algn="ctr">
              <a:spcBef>
                <a:spcPct val="0"/>
              </a:spcBef>
              <a:buFontTx/>
              <a:buNone/>
            </a:pPr>
            <a:fld id="{E58DA421-F8EE-4EC1-8A30-3D73F4F849EA}" type="datetime'100.''''''''0''01'''' ''''-'''''' ''''''5''0''0.0''''''0'">
              <a:rPr lang="en-US" sz="1200">
                <a:solidFill>
                  <a:srgbClr val="000000"/>
                </a:solidFill>
                <a:cs typeface="+mn-cs"/>
              </a:rPr>
              <a:pPr marL="0" indent="0" algn="ctr">
                <a:spcBef>
                  <a:spcPct val="0"/>
                </a:spcBef>
                <a:buFontTx/>
                <a:buNone/>
              </a:pPr>
              <a:t>100.001 - 500.00</a:t>
            </a:fld>
            <a:endParaRPr lang="de-DE" sz="1200">
              <a:solidFill>
                <a:srgbClr val="000000"/>
              </a:solidFill>
              <a:cs typeface="+mn-cs"/>
              <a:sym typeface="Arial"/>
            </a:endParaRPr>
          </a:p>
        </p:txBody>
      </p:sp>
      <p:sp>
        <p:nvSpPr>
          <p:cNvPr id="21" name="Textfeld 41"/>
          <p:cNvSpPr txBox="1"/>
          <p:nvPr/>
        </p:nvSpPr>
        <p:spPr>
          <a:xfrm>
            <a:off x="0" y="1339426"/>
            <a:ext cx="2912430" cy="646331"/>
          </a:xfrm>
          <a:prstGeom prst="rect">
            <a:avLst/>
          </a:prstGeom>
          <a:noFill/>
        </p:spPr>
        <p:txBody>
          <a:bodyPr wrap="square" rtlCol="0">
            <a:spAutoFit/>
          </a:bodyPr>
          <a:lstStyle/>
          <a:p>
            <a:pPr algn="ctr"/>
            <a:r>
              <a:rPr lang="de-DE" sz="1200" b="1" dirty="0">
                <a:solidFill>
                  <a:srgbClr val="000000"/>
                </a:solidFill>
                <a:cs typeface="Arial" panose="020B0604020202020204" pitchFamily="34" charset="0"/>
              </a:rPr>
              <a:t>Anteil an den </a:t>
            </a:r>
            <a:r>
              <a:rPr lang="de-DE" sz="1200" b="1" dirty="0" smtClean="0">
                <a:solidFill>
                  <a:srgbClr val="000000"/>
                </a:solidFill>
                <a:cs typeface="Arial" panose="020B0604020202020204" pitchFamily="34" charset="0"/>
              </a:rPr>
              <a:t> 500 </a:t>
            </a:r>
            <a:r>
              <a:rPr lang="de-DE" sz="1200" b="1" dirty="0">
                <a:solidFill>
                  <a:srgbClr val="000000"/>
                </a:solidFill>
                <a:cs typeface="Arial" panose="020B0604020202020204" pitchFamily="34" charset="0"/>
              </a:rPr>
              <a:t>erfolgreichsten </a:t>
            </a:r>
          </a:p>
          <a:p>
            <a:pPr algn="ctr"/>
            <a:r>
              <a:rPr lang="de-DE" sz="1200" b="1" dirty="0" smtClean="0">
                <a:solidFill>
                  <a:srgbClr val="000000"/>
                </a:solidFill>
                <a:cs typeface="Arial" panose="020B0604020202020204" pitchFamily="34" charset="0"/>
              </a:rPr>
              <a:t>Wachstumsunternehmen </a:t>
            </a:r>
            <a:r>
              <a:rPr lang="de-DE" sz="1200" b="1" dirty="0">
                <a:solidFill>
                  <a:srgbClr val="000000"/>
                </a:solidFill>
                <a:cs typeface="Arial" panose="020B0604020202020204" pitchFamily="34" charset="0"/>
              </a:rPr>
              <a:t>in den </a:t>
            </a:r>
          </a:p>
          <a:p>
            <a:pPr algn="ctr"/>
            <a:r>
              <a:rPr lang="de-DE" sz="1200" b="1" dirty="0">
                <a:solidFill>
                  <a:srgbClr val="000000"/>
                </a:solidFill>
                <a:cs typeface="Arial" panose="020B0604020202020204" pitchFamily="34" charset="0"/>
              </a:rPr>
              <a:t>USA in 1992 </a:t>
            </a:r>
            <a:r>
              <a:rPr lang="de-DE" sz="1200" dirty="0" smtClean="0">
                <a:solidFill>
                  <a:srgbClr val="000000"/>
                </a:solidFill>
                <a:cs typeface="Arial" panose="020B0604020202020204" pitchFamily="34" charset="0"/>
              </a:rPr>
              <a:t>(</a:t>
            </a:r>
            <a:r>
              <a:rPr lang="de-DE" sz="1200" dirty="0">
                <a:solidFill>
                  <a:srgbClr val="000000"/>
                </a:solidFill>
                <a:cs typeface="Arial" panose="020B0604020202020204" pitchFamily="34" charset="0"/>
              </a:rPr>
              <a:t>in Prozent)</a:t>
            </a:r>
          </a:p>
        </p:txBody>
      </p:sp>
      <p:sp>
        <p:nvSpPr>
          <p:cNvPr id="22" name="Textfeld 21"/>
          <p:cNvSpPr txBox="1"/>
          <p:nvPr/>
        </p:nvSpPr>
        <p:spPr>
          <a:xfrm>
            <a:off x="346710" y="6382247"/>
            <a:ext cx="3331361" cy="253916"/>
          </a:xfrm>
          <a:prstGeom prst="rect">
            <a:avLst/>
          </a:prstGeom>
          <a:noFill/>
        </p:spPr>
        <p:txBody>
          <a:bodyPr wrap="none" rtlCol="0">
            <a:spAutoFit/>
          </a:bodyPr>
          <a:lstStyle/>
          <a:p>
            <a:r>
              <a:rPr lang="de-DE" sz="1050" dirty="0" smtClean="0">
                <a:solidFill>
                  <a:schemeClr val="bg1">
                    <a:lumMod val="50000"/>
                  </a:schemeClr>
                </a:solidFill>
              </a:rPr>
              <a:t>Quelle: Eigene Darstellung nach </a:t>
            </a:r>
            <a:r>
              <a:rPr lang="de-DE" sz="1050" dirty="0" err="1" smtClean="0">
                <a:solidFill>
                  <a:schemeClr val="bg1">
                    <a:lumMod val="50000"/>
                  </a:schemeClr>
                </a:solidFill>
              </a:rPr>
              <a:t>Mangelsdorf</a:t>
            </a:r>
            <a:r>
              <a:rPr lang="de-DE" sz="1050" dirty="0" smtClean="0">
                <a:solidFill>
                  <a:schemeClr val="bg1">
                    <a:lumMod val="50000"/>
                  </a:schemeClr>
                </a:solidFill>
              </a:rPr>
              <a:t> (1992)</a:t>
            </a:r>
            <a:endParaRPr lang="de-DE" sz="1050" dirty="0">
              <a:solidFill>
                <a:srgbClr val="FF0000"/>
              </a:solidFill>
            </a:endParaRPr>
          </a:p>
        </p:txBody>
      </p:sp>
      <p:sp>
        <p:nvSpPr>
          <p:cNvPr id="23" name="Textfeld 2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Eine Studie zeigt, wie viel Startkapital zum Aufsetzen der ersten Tätigkeiten bei erfolgreichen US-Wachstumsunternehmen notwendig war</a:t>
            </a:r>
            <a:endParaRPr lang="de-DE" sz="1600" b="1" dirty="0">
              <a:solidFill>
                <a:srgbClr val="002060"/>
              </a:solidFill>
            </a:endParaRPr>
          </a:p>
        </p:txBody>
      </p:sp>
      <p:grpSp>
        <p:nvGrpSpPr>
          <p:cNvPr id="27" name="Gruppieren 26"/>
          <p:cNvGrpSpPr/>
          <p:nvPr/>
        </p:nvGrpSpPr>
        <p:grpSpPr>
          <a:xfrm>
            <a:off x="5955030" y="2503170"/>
            <a:ext cx="2970212" cy="891540"/>
            <a:chOff x="2447215" y="5474970"/>
            <a:chExt cx="4674870" cy="605790"/>
          </a:xfrm>
        </p:grpSpPr>
        <p:sp>
          <p:nvSpPr>
            <p:cNvPr id="28" name="Ellipse 27"/>
            <p:cNvSpPr/>
            <p:nvPr/>
          </p:nvSpPr>
          <p:spPr bwMode="auto">
            <a:xfrm>
              <a:off x="2447215" y="5474970"/>
              <a:ext cx="4674870" cy="60579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9" name="Textfeld 28"/>
            <p:cNvSpPr txBox="1"/>
            <p:nvPr/>
          </p:nvSpPr>
          <p:spPr>
            <a:xfrm>
              <a:off x="2778384" y="5547033"/>
              <a:ext cx="3989371" cy="461665"/>
            </a:xfrm>
            <a:prstGeom prst="rect">
              <a:avLst/>
            </a:prstGeom>
            <a:noFill/>
          </p:spPr>
          <p:txBody>
            <a:bodyPr wrap="square" rtlCol="0">
              <a:spAutoFit/>
            </a:bodyPr>
            <a:lstStyle/>
            <a:p>
              <a:pPr algn="ctr"/>
              <a:r>
                <a:rPr lang="de-DE" sz="1200" dirty="0" smtClean="0">
                  <a:latin typeface="Arial" panose="020B0604020202020204" pitchFamily="34" charset="0"/>
                  <a:cs typeface="Arial" panose="020B0604020202020204" pitchFamily="34" charset="0"/>
                </a:rPr>
                <a:t>Über 90% der Unternehmen wurden mit weniger als 500.000 US-Dollar aufgesetzt</a:t>
              </a:r>
              <a:endParaRPr lang="de-DE" sz="1200" dirty="0">
                <a:latin typeface="Arial" panose="020B0604020202020204" pitchFamily="34" charset="0"/>
                <a:cs typeface="Arial" panose="020B0604020202020204" pitchFamily="34" charset="0"/>
              </a:endParaRPr>
            </a:p>
          </p:txBody>
        </p:sp>
      </p:grpSp>
      <p:grpSp>
        <p:nvGrpSpPr>
          <p:cNvPr id="24" name="Gruppieren 23"/>
          <p:cNvGrpSpPr/>
          <p:nvPr/>
        </p:nvGrpSpPr>
        <p:grpSpPr>
          <a:xfrm>
            <a:off x="0" y="400050"/>
            <a:ext cx="308611" cy="312155"/>
            <a:chOff x="411480" y="5383530"/>
            <a:chExt cx="308611" cy="312155"/>
          </a:xfrm>
        </p:grpSpPr>
        <p:sp>
          <p:nvSpPr>
            <p:cNvPr id="30" name="Ellipse 29"/>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1" name="Textfeld 30"/>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2</a:t>
              </a:r>
              <a:endParaRPr lang="de-DE" sz="1400" b="1" dirty="0"/>
            </a:p>
          </p:txBody>
        </p:sp>
      </p:grpSp>
      <p:sp>
        <p:nvSpPr>
          <p:cNvPr id="32"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94</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3" name="Textfeld 32"/>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2450946312"/>
      </p:ext>
    </p:extLst>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Objekt 3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1250676"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Richtungspfeil 29"/>
          <p:cNvSpPr/>
          <p:nvPr/>
        </p:nvSpPr>
        <p:spPr bwMode="auto">
          <a:xfrm rot="5400000">
            <a:off x="3314700" y="-1440180"/>
            <a:ext cx="2491740" cy="8823960"/>
          </a:xfrm>
          <a:prstGeom prst="homePlate">
            <a:avLst>
              <a:gd name="adj" fmla="val 1220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cxnSp>
        <p:nvCxnSpPr>
          <p:cNvPr id="7" name="Gerade Verbindung mit Pfeil 6"/>
          <p:cNvCxnSpPr/>
          <p:nvPr/>
        </p:nvCxnSpPr>
        <p:spPr bwMode="auto">
          <a:xfrm>
            <a:off x="1760220" y="3063240"/>
            <a:ext cx="6926580" cy="0"/>
          </a:xfrm>
          <a:prstGeom prst="straightConnector1">
            <a:avLst/>
          </a:prstGeom>
          <a:solidFill>
            <a:schemeClr val="bg1"/>
          </a:solidFill>
          <a:ln w="9525" cap="flat" cmpd="sng" algn="ctr">
            <a:solidFill>
              <a:schemeClr val="tx1"/>
            </a:solidFill>
            <a:prstDash val="solid"/>
            <a:round/>
            <a:headEnd type="none" w="med" len="med"/>
            <a:tailEnd type="arrow"/>
          </a:ln>
          <a:effectLst/>
        </p:spPr>
      </p:cxnSp>
      <p:grpSp>
        <p:nvGrpSpPr>
          <p:cNvPr id="9" name="Gruppieren 8"/>
          <p:cNvGrpSpPr/>
          <p:nvPr/>
        </p:nvGrpSpPr>
        <p:grpSpPr>
          <a:xfrm>
            <a:off x="0" y="400050"/>
            <a:ext cx="308611" cy="312155"/>
            <a:chOff x="411480" y="5383530"/>
            <a:chExt cx="308611" cy="312155"/>
          </a:xfrm>
        </p:grpSpPr>
        <p:sp>
          <p:nvSpPr>
            <p:cNvPr id="10" name="Ellipse 9"/>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1" name="Textfeld 10"/>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3</a:t>
              </a:r>
              <a:endParaRPr lang="de-DE" sz="1400" b="1" dirty="0"/>
            </a:p>
          </p:txBody>
        </p:sp>
      </p:grpSp>
      <p:sp>
        <p:nvSpPr>
          <p:cNvPr id="14" name="Ellipse 13"/>
          <p:cNvSpPr/>
          <p:nvPr/>
        </p:nvSpPr>
        <p:spPr bwMode="auto">
          <a:xfrm>
            <a:off x="285750" y="2446020"/>
            <a:ext cx="1463040" cy="120015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no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5" name="Textfeld 14"/>
          <p:cNvSpPr txBox="1"/>
          <p:nvPr/>
        </p:nvSpPr>
        <p:spPr>
          <a:xfrm>
            <a:off x="371475" y="2676763"/>
            <a:ext cx="1291590" cy="738664"/>
          </a:xfrm>
          <a:prstGeom prst="rect">
            <a:avLst/>
          </a:prstGeom>
          <a:noFill/>
        </p:spPr>
        <p:txBody>
          <a:bodyPr wrap="square" rtlCol="0">
            <a:spAutoFit/>
          </a:bodyPr>
          <a:lstStyle/>
          <a:p>
            <a:pPr algn="ctr"/>
            <a:r>
              <a:rPr lang="de-DE" sz="1400" dirty="0" smtClean="0"/>
              <a:t>Unter-</a:t>
            </a:r>
            <a:r>
              <a:rPr lang="de-DE" sz="1400" dirty="0" err="1" smtClean="0"/>
              <a:t>nehmerische</a:t>
            </a:r>
            <a:r>
              <a:rPr lang="de-DE" sz="1400" dirty="0" smtClean="0"/>
              <a:t> Idee</a:t>
            </a:r>
            <a:endParaRPr lang="de-DE" sz="1400" dirty="0"/>
          </a:p>
        </p:txBody>
      </p:sp>
      <p:sp>
        <p:nvSpPr>
          <p:cNvPr id="17" name="Textfeld 16"/>
          <p:cNvSpPr txBox="1"/>
          <p:nvPr/>
        </p:nvSpPr>
        <p:spPr>
          <a:xfrm>
            <a:off x="1912621" y="1988820"/>
            <a:ext cx="1870709" cy="738664"/>
          </a:xfrm>
          <a:prstGeom prst="rect">
            <a:avLst/>
          </a:prstGeom>
          <a:noFill/>
        </p:spPr>
        <p:txBody>
          <a:bodyPr wrap="square" rtlCol="0">
            <a:spAutoFit/>
          </a:bodyPr>
          <a:lstStyle/>
          <a:p>
            <a:r>
              <a:rPr lang="de-DE" sz="1400" dirty="0" smtClean="0"/>
              <a:t>Bewertung des Projekts anhand von Meilensteinen</a:t>
            </a:r>
            <a:endParaRPr lang="de-DE" sz="1400" dirty="0"/>
          </a:p>
        </p:txBody>
      </p:sp>
      <p:sp>
        <p:nvSpPr>
          <p:cNvPr id="18" name="Textfeld 17"/>
          <p:cNvSpPr txBox="1"/>
          <p:nvPr/>
        </p:nvSpPr>
        <p:spPr>
          <a:xfrm>
            <a:off x="3859531" y="1988820"/>
            <a:ext cx="2175509" cy="738664"/>
          </a:xfrm>
          <a:prstGeom prst="rect">
            <a:avLst/>
          </a:prstGeom>
          <a:noFill/>
        </p:spPr>
        <p:txBody>
          <a:bodyPr wrap="square" rtlCol="0">
            <a:spAutoFit/>
          </a:bodyPr>
          <a:lstStyle/>
          <a:p>
            <a:r>
              <a:rPr lang="de-DE" sz="1400" dirty="0" smtClean="0"/>
              <a:t>Bewertung des Projekts anhand von Wachstums-</a:t>
            </a:r>
            <a:r>
              <a:rPr lang="de-DE" sz="1400" dirty="0" err="1" smtClean="0"/>
              <a:t>möglichkeiten</a:t>
            </a:r>
            <a:endParaRPr lang="de-DE" sz="1400" dirty="0"/>
          </a:p>
        </p:txBody>
      </p:sp>
      <p:sp>
        <p:nvSpPr>
          <p:cNvPr id="19" name="Textfeld 18"/>
          <p:cNvSpPr txBox="1"/>
          <p:nvPr/>
        </p:nvSpPr>
        <p:spPr>
          <a:xfrm>
            <a:off x="6080761" y="1988820"/>
            <a:ext cx="2103119" cy="738664"/>
          </a:xfrm>
          <a:prstGeom prst="rect">
            <a:avLst/>
          </a:prstGeom>
          <a:noFill/>
        </p:spPr>
        <p:txBody>
          <a:bodyPr wrap="square" rtlCol="0">
            <a:spAutoFit/>
          </a:bodyPr>
          <a:lstStyle/>
          <a:p>
            <a:r>
              <a:rPr lang="de-DE" sz="1400" dirty="0" smtClean="0"/>
              <a:t>Bewertung des Projekts anhand von finanziellen Kennzahlen</a:t>
            </a:r>
            <a:endParaRPr lang="de-DE" sz="1400" dirty="0"/>
          </a:p>
        </p:txBody>
      </p:sp>
      <p:sp>
        <p:nvSpPr>
          <p:cNvPr id="22" name="Textfeld 21"/>
          <p:cNvSpPr txBox="1"/>
          <p:nvPr/>
        </p:nvSpPr>
        <p:spPr>
          <a:xfrm>
            <a:off x="1921192" y="3150870"/>
            <a:ext cx="1870709" cy="307777"/>
          </a:xfrm>
          <a:prstGeom prst="rect">
            <a:avLst/>
          </a:prstGeom>
          <a:noFill/>
        </p:spPr>
        <p:txBody>
          <a:bodyPr wrap="square" rtlCol="0">
            <a:spAutoFit/>
          </a:bodyPr>
          <a:lstStyle/>
          <a:p>
            <a:pPr algn="ctr"/>
            <a:r>
              <a:rPr lang="de-DE" sz="1400" dirty="0" smtClean="0"/>
              <a:t>Ca. 1-3 Jahre*</a:t>
            </a:r>
            <a:endParaRPr lang="de-DE" sz="1400" dirty="0"/>
          </a:p>
        </p:txBody>
      </p:sp>
      <p:sp>
        <p:nvSpPr>
          <p:cNvPr id="23" name="Textfeld 22"/>
          <p:cNvSpPr txBox="1"/>
          <p:nvPr/>
        </p:nvSpPr>
        <p:spPr>
          <a:xfrm>
            <a:off x="3979546" y="3150870"/>
            <a:ext cx="1870709" cy="307777"/>
          </a:xfrm>
          <a:prstGeom prst="rect">
            <a:avLst/>
          </a:prstGeom>
          <a:noFill/>
        </p:spPr>
        <p:txBody>
          <a:bodyPr wrap="square" rtlCol="0">
            <a:spAutoFit/>
          </a:bodyPr>
          <a:lstStyle/>
          <a:p>
            <a:pPr algn="ctr"/>
            <a:r>
              <a:rPr lang="de-DE" sz="1400" dirty="0" smtClean="0"/>
              <a:t>Ca. 3-5 Jahre*</a:t>
            </a:r>
            <a:endParaRPr lang="de-DE" sz="1400" dirty="0"/>
          </a:p>
        </p:txBody>
      </p:sp>
      <p:sp>
        <p:nvSpPr>
          <p:cNvPr id="24" name="Textfeld 23"/>
          <p:cNvSpPr txBox="1"/>
          <p:nvPr/>
        </p:nvSpPr>
        <p:spPr>
          <a:xfrm>
            <a:off x="6176011" y="3150870"/>
            <a:ext cx="1870709" cy="307777"/>
          </a:xfrm>
          <a:prstGeom prst="rect">
            <a:avLst/>
          </a:prstGeom>
          <a:noFill/>
        </p:spPr>
        <p:txBody>
          <a:bodyPr wrap="square" rtlCol="0">
            <a:spAutoFit/>
          </a:bodyPr>
          <a:lstStyle/>
          <a:p>
            <a:pPr algn="ctr"/>
            <a:r>
              <a:rPr lang="de-DE" sz="1400" dirty="0" smtClean="0"/>
              <a:t>Ca. &gt; 5 Jahre*</a:t>
            </a:r>
            <a:endParaRPr lang="de-DE" sz="1400" dirty="0"/>
          </a:p>
        </p:txBody>
      </p:sp>
      <p:sp>
        <p:nvSpPr>
          <p:cNvPr id="25" name="Geschweifte Klammer rechts 24"/>
          <p:cNvSpPr/>
          <p:nvPr/>
        </p:nvSpPr>
        <p:spPr bwMode="auto">
          <a:xfrm rot="5400000">
            <a:off x="2747961" y="2029779"/>
            <a:ext cx="217170" cy="1697355"/>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6" name="Geschweifte Klammer rechts 25"/>
          <p:cNvSpPr/>
          <p:nvPr/>
        </p:nvSpPr>
        <p:spPr bwMode="auto">
          <a:xfrm rot="5400000">
            <a:off x="4802505" y="1904049"/>
            <a:ext cx="224791" cy="1956436"/>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8" name="Geschweifte Klammer rechts 27"/>
          <p:cNvSpPr/>
          <p:nvPr/>
        </p:nvSpPr>
        <p:spPr bwMode="auto">
          <a:xfrm rot="5400000">
            <a:off x="6998970" y="1904049"/>
            <a:ext cx="224791" cy="1956436"/>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9" name="Textfeld 28"/>
          <p:cNvSpPr txBox="1"/>
          <p:nvPr/>
        </p:nvSpPr>
        <p:spPr>
          <a:xfrm>
            <a:off x="210502" y="5955030"/>
            <a:ext cx="3618548" cy="261610"/>
          </a:xfrm>
          <a:prstGeom prst="rect">
            <a:avLst/>
          </a:prstGeom>
          <a:noFill/>
        </p:spPr>
        <p:txBody>
          <a:bodyPr wrap="square" rtlCol="0">
            <a:spAutoFit/>
          </a:bodyPr>
          <a:lstStyle/>
          <a:p>
            <a:r>
              <a:rPr lang="de-DE" sz="1100" dirty="0" smtClean="0"/>
              <a:t>* Abhängig von dem konkreten Projekt</a:t>
            </a:r>
            <a:endParaRPr lang="de-DE" sz="1100" dirty="0"/>
          </a:p>
        </p:txBody>
      </p:sp>
      <p:sp>
        <p:nvSpPr>
          <p:cNvPr id="32" name="Textfeld 31"/>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Erfolgreiche unternehmerische Unternehmen bewerten ihre unternehmerischen Projekte in den ersten Jahren nicht nach finanziellen Kennzahlen</a:t>
            </a:r>
            <a:endParaRPr lang="de-DE" sz="1600" b="1" dirty="0">
              <a:solidFill>
                <a:srgbClr val="002060"/>
              </a:solidFill>
            </a:endParaRPr>
          </a:p>
        </p:txBody>
      </p:sp>
      <p:sp>
        <p:nvSpPr>
          <p:cNvPr id="35" name="Ellipse 34"/>
          <p:cNvSpPr/>
          <p:nvPr/>
        </p:nvSpPr>
        <p:spPr bwMode="auto">
          <a:xfrm>
            <a:off x="2331720" y="4137660"/>
            <a:ext cx="4503420" cy="1085850"/>
          </a:xfrm>
          <a:prstGeom prst="ellipse">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34" name="Textfeld 33"/>
          <p:cNvSpPr txBox="1"/>
          <p:nvPr/>
        </p:nvSpPr>
        <p:spPr>
          <a:xfrm>
            <a:off x="2773681" y="4221480"/>
            <a:ext cx="3547109" cy="954107"/>
          </a:xfrm>
          <a:prstGeom prst="rect">
            <a:avLst/>
          </a:prstGeom>
          <a:noFill/>
        </p:spPr>
        <p:txBody>
          <a:bodyPr wrap="square" rtlCol="0">
            <a:spAutoFit/>
          </a:bodyPr>
          <a:lstStyle/>
          <a:p>
            <a:pPr algn="ctr"/>
            <a:r>
              <a:rPr lang="de-DE" sz="1400" dirty="0" smtClean="0"/>
              <a:t>Vermeidung der Bewertung unternehmerischer Projekte in den ersten Jahren anhand von Kennzahlen des Kerngeschäfts</a:t>
            </a:r>
            <a:endParaRPr lang="de-DE" sz="1400" dirty="0"/>
          </a:p>
        </p:txBody>
      </p:sp>
      <p:sp>
        <p:nvSpPr>
          <p:cNvPr id="2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95</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36" name="Textfeld 35"/>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Objekt 20"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362868" name="think-cell Folie" r:id="rId4" imgW="270" imgH="270" progId="TCLayout.ActiveDocument.1">
                  <p:embed/>
                </p:oleObj>
              </mc:Choice>
              <mc:Fallback>
                <p:oleObj name="think-cell Folie" r:id="rId4" imgW="270" imgH="270" progId="TCLayout.ActiveDocument.1">
                  <p:embed/>
                  <p:pic>
                    <p:nvPicPr>
                      <p:cNvPr id="0" name="Picture 3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hteck 4"/>
          <p:cNvSpPr/>
          <p:nvPr/>
        </p:nvSpPr>
        <p:spPr>
          <a:xfrm>
            <a:off x="777240" y="1748592"/>
            <a:ext cx="7280910" cy="4185761"/>
          </a:xfrm>
          <a:prstGeom prst="rect">
            <a:avLst/>
          </a:prstGeom>
        </p:spPr>
        <p:txBody>
          <a:bodyPr wrap="square">
            <a:spAutoFit/>
          </a:bodyPr>
          <a:lstStyle/>
          <a:p>
            <a:r>
              <a:rPr lang="de-DE" sz="1400" dirty="0" smtClean="0"/>
              <a:t>Noch </a:t>
            </a:r>
            <a:r>
              <a:rPr lang="de-DE" sz="1400" dirty="0"/>
              <a:t>bevor Google 2002 Google AdWords – also das Schalten bezahlter Werbeanzeigen rechts neben den eigentlichen Suchergebnissen zu einer Anfrage – hochfuhr, hatte Microsoft 2000 für seine MSN-Website bereits ein ähnliches Modell </a:t>
            </a:r>
            <a:r>
              <a:rPr lang="de-DE" sz="1400" dirty="0" smtClean="0"/>
              <a:t>entwickelt. </a:t>
            </a:r>
            <a:r>
              <a:rPr lang="de-DE" sz="1400" dirty="0"/>
              <a:t>Werbetreibende konnten für einen bestimmten Betrag Werbeplätze auf der Seite kaufen, und derjenige, der am meisten für einen bestimmten Suchbegriff geboten hatte, wurde angezeigt. </a:t>
            </a:r>
            <a:endParaRPr lang="de-DE" sz="1400" dirty="0" smtClean="0"/>
          </a:p>
          <a:p>
            <a:endParaRPr lang="de-DE" sz="1400" dirty="0" smtClean="0"/>
          </a:p>
          <a:p>
            <a:r>
              <a:rPr lang="de-DE" sz="1400" dirty="0" smtClean="0"/>
              <a:t>Microsofts </a:t>
            </a:r>
            <a:r>
              <a:rPr lang="de-DE" sz="1400" dirty="0"/>
              <a:t>Anstrengungen brachten erste positive Erfolge und waren profitabel, brachten aber lediglich einen Umsatz von etwa einer Million US-Dollar. Zu wenig für Microsoft. Bedenkt man die Größe des „</a:t>
            </a:r>
            <a:r>
              <a:rPr lang="de-DE" sz="1400" dirty="0" err="1"/>
              <a:t>Paid</a:t>
            </a:r>
            <a:r>
              <a:rPr lang="de-DE" sz="1400" dirty="0"/>
              <a:t> Search“-Markts heute, den Umsatz, den Google in den letzten Jahren in diesem Geschäft gemacht hat, und wie ganz allgemein dieses „Produkt“ den ganzen Werbemarkt revolutioniert hat, dann hatte Microsoft eine ganz große Gelegenheit in seinen Händen – und ließ sie fallen. Microsoft hatte nicht verstanden, dass es einige Zeit dauert, bis sich ein solches Geschäft entwickelt, und machte </a:t>
            </a:r>
            <a:r>
              <a:rPr lang="de-DE" sz="1400" b="1" dirty="0">
                <a:solidFill>
                  <a:srgbClr val="002060"/>
                </a:solidFill>
              </a:rPr>
              <a:t>den Fehler, das Geschäft bereits zu einem ganz frühen Zeitpunkt am Umsatz zu messen</a:t>
            </a:r>
            <a:r>
              <a:rPr lang="de-DE" sz="1400" dirty="0"/>
              <a:t>. </a:t>
            </a:r>
            <a:endParaRPr lang="de-DE" sz="1400" dirty="0" smtClean="0"/>
          </a:p>
          <a:p>
            <a:endParaRPr lang="de-DE" sz="1400" dirty="0" smtClean="0"/>
          </a:p>
          <a:p>
            <a:r>
              <a:rPr lang="de-DE" sz="1400" dirty="0" smtClean="0"/>
              <a:t>Steve </a:t>
            </a:r>
            <a:r>
              <a:rPr lang="de-DE" sz="1400" dirty="0"/>
              <a:t>Ballmer, damals Vorstandsvorsitzender von Microsoft, fasste die Situation wie folgt zusammen: „The </a:t>
            </a:r>
            <a:r>
              <a:rPr lang="de-DE" sz="1400" dirty="0" err="1"/>
              <a:t>biggest</a:t>
            </a:r>
            <a:r>
              <a:rPr lang="de-DE" sz="1400" dirty="0"/>
              <a:t> </a:t>
            </a:r>
            <a:r>
              <a:rPr lang="de-DE" sz="1400" dirty="0" err="1"/>
              <a:t>mistakes</a:t>
            </a:r>
            <a:r>
              <a:rPr lang="de-DE" sz="1400" dirty="0"/>
              <a:t> I </a:t>
            </a:r>
            <a:r>
              <a:rPr lang="de-DE" sz="1400" dirty="0" err="1"/>
              <a:t>claim</a:t>
            </a:r>
            <a:r>
              <a:rPr lang="de-DE" sz="1400" dirty="0"/>
              <a:t> </a:t>
            </a:r>
            <a:r>
              <a:rPr lang="de-DE" sz="1400" dirty="0" err="1"/>
              <a:t>I’ve</a:t>
            </a:r>
            <a:r>
              <a:rPr lang="de-DE" sz="1400" dirty="0"/>
              <a:t> </a:t>
            </a:r>
            <a:r>
              <a:rPr lang="de-DE" sz="1400" dirty="0" err="1"/>
              <a:t>been</a:t>
            </a:r>
            <a:r>
              <a:rPr lang="de-DE" sz="1400" dirty="0"/>
              <a:t> </a:t>
            </a:r>
            <a:r>
              <a:rPr lang="de-DE" sz="1400" dirty="0" err="1"/>
              <a:t>involved</a:t>
            </a:r>
            <a:r>
              <a:rPr lang="de-DE" sz="1400" dirty="0"/>
              <a:t> </a:t>
            </a:r>
            <a:r>
              <a:rPr lang="de-DE" sz="1400" dirty="0" err="1"/>
              <a:t>with</a:t>
            </a:r>
            <a:r>
              <a:rPr lang="de-DE" sz="1400" dirty="0"/>
              <a:t> </a:t>
            </a:r>
            <a:r>
              <a:rPr lang="de-DE" sz="1400" dirty="0" err="1"/>
              <a:t>is</a:t>
            </a:r>
            <a:r>
              <a:rPr lang="de-DE" sz="1400" dirty="0"/>
              <a:t> </a:t>
            </a:r>
            <a:r>
              <a:rPr lang="de-DE" sz="1400" dirty="0" err="1"/>
              <a:t>where</a:t>
            </a:r>
            <a:r>
              <a:rPr lang="de-DE" sz="1400" dirty="0"/>
              <a:t> I was </a:t>
            </a:r>
            <a:r>
              <a:rPr lang="de-DE" sz="1400" dirty="0" err="1"/>
              <a:t>impatient</a:t>
            </a:r>
            <a:r>
              <a:rPr lang="de-DE" sz="1400" dirty="0"/>
              <a:t> — </a:t>
            </a:r>
            <a:r>
              <a:rPr lang="de-DE" sz="1400" dirty="0" err="1"/>
              <a:t>because</a:t>
            </a:r>
            <a:r>
              <a:rPr lang="de-DE" sz="1400" dirty="0"/>
              <a:t> </a:t>
            </a:r>
            <a:r>
              <a:rPr lang="de-DE" sz="1400" dirty="0" err="1"/>
              <a:t>we</a:t>
            </a:r>
            <a:r>
              <a:rPr lang="de-DE" sz="1400" dirty="0"/>
              <a:t> </a:t>
            </a:r>
            <a:r>
              <a:rPr lang="de-DE" sz="1400" dirty="0" err="1"/>
              <a:t>didn’t</a:t>
            </a:r>
            <a:r>
              <a:rPr lang="de-DE" sz="1400" dirty="0"/>
              <a:t> </a:t>
            </a:r>
            <a:r>
              <a:rPr lang="de-DE" sz="1400" dirty="0" err="1"/>
              <a:t>have</a:t>
            </a:r>
            <a:r>
              <a:rPr lang="de-DE" sz="1400" dirty="0"/>
              <a:t> a </a:t>
            </a:r>
            <a:r>
              <a:rPr lang="de-DE" sz="1400" dirty="0" err="1"/>
              <a:t>business</a:t>
            </a:r>
            <a:r>
              <a:rPr lang="de-DE" sz="1400" dirty="0"/>
              <a:t> </a:t>
            </a:r>
            <a:r>
              <a:rPr lang="de-DE" sz="1400" dirty="0" err="1"/>
              <a:t>yet</a:t>
            </a:r>
            <a:r>
              <a:rPr lang="de-DE" sz="1400" dirty="0"/>
              <a:t> in </a:t>
            </a:r>
            <a:r>
              <a:rPr lang="de-DE" sz="1400" dirty="0" err="1"/>
              <a:t>something</a:t>
            </a:r>
            <a:r>
              <a:rPr lang="de-DE" sz="1400" dirty="0"/>
              <a:t>, </a:t>
            </a:r>
            <a:r>
              <a:rPr lang="de-DE" sz="1400" b="1" dirty="0" err="1">
                <a:solidFill>
                  <a:srgbClr val="002060"/>
                </a:solidFill>
              </a:rPr>
              <a:t>we</a:t>
            </a:r>
            <a:r>
              <a:rPr lang="de-DE" sz="1400" b="1" dirty="0">
                <a:solidFill>
                  <a:srgbClr val="002060"/>
                </a:solidFill>
              </a:rPr>
              <a:t> </a:t>
            </a:r>
            <a:r>
              <a:rPr lang="de-DE" sz="1400" b="1" dirty="0" err="1">
                <a:solidFill>
                  <a:srgbClr val="002060"/>
                </a:solidFill>
              </a:rPr>
              <a:t>should</a:t>
            </a:r>
            <a:r>
              <a:rPr lang="de-DE" sz="1400" b="1" dirty="0">
                <a:solidFill>
                  <a:srgbClr val="002060"/>
                </a:solidFill>
              </a:rPr>
              <a:t> </a:t>
            </a:r>
            <a:r>
              <a:rPr lang="de-DE" sz="1400" b="1" dirty="0" err="1">
                <a:solidFill>
                  <a:srgbClr val="002060"/>
                </a:solidFill>
              </a:rPr>
              <a:t>have</a:t>
            </a:r>
            <a:r>
              <a:rPr lang="de-DE" sz="1400" b="1" dirty="0">
                <a:solidFill>
                  <a:srgbClr val="002060"/>
                </a:solidFill>
              </a:rPr>
              <a:t> </a:t>
            </a:r>
            <a:r>
              <a:rPr lang="de-DE" sz="1400" b="1" dirty="0" err="1">
                <a:solidFill>
                  <a:srgbClr val="002060"/>
                </a:solidFill>
              </a:rPr>
              <a:t>stayed</a:t>
            </a:r>
            <a:r>
              <a:rPr lang="de-DE" sz="1400" b="1" dirty="0">
                <a:solidFill>
                  <a:srgbClr val="002060"/>
                </a:solidFill>
              </a:rPr>
              <a:t> </a:t>
            </a:r>
            <a:r>
              <a:rPr lang="de-DE" sz="1400" b="1" dirty="0" err="1">
                <a:solidFill>
                  <a:srgbClr val="002060"/>
                </a:solidFill>
              </a:rPr>
              <a:t>patient</a:t>
            </a:r>
            <a:r>
              <a:rPr lang="de-DE" sz="1400" dirty="0"/>
              <a:t>.” </a:t>
            </a:r>
          </a:p>
        </p:txBody>
      </p:sp>
      <p:sp>
        <p:nvSpPr>
          <p:cNvPr id="7" name="Textfeld 6"/>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8" name="Gerade Verbindung 7"/>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9" name="Gerade Verbindung 8"/>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2" name="Textfeld 11"/>
          <p:cNvSpPr txBox="1"/>
          <p:nvPr/>
        </p:nvSpPr>
        <p:spPr>
          <a:xfrm>
            <a:off x="346710" y="6382247"/>
            <a:ext cx="1406154" cy="253916"/>
          </a:xfrm>
          <a:prstGeom prst="rect">
            <a:avLst/>
          </a:prstGeom>
          <a:noFill/>
        </p:spPr>
        <p:txBody>
          <a:bodyPr wrap="none" rtlCol="0">
            <a:spAutoFit/>
          </a:bodyPr>
          <a:lstStyle/>
          <a:p>
            <a:r>
              <a:rPr lang="de-DE" sz="1050" dirty="0" smtClean="0">
                <a:solidFill>
                  <a:schemeClr val="bg1">
                    <a:lumMod val="50000"/>
                  </a:schemeClr>
                </a:solidFill>
              </a:rPr>
              <a:t>Quelle: </a:t>
            </a:r>
            <a:r>
              <a:rPr lang="nb-NO" sz="1050" dirty="0" smtClean="0">
                <a:solidFill>
                  <a:schemeClr val="bg1">
                    <a:lumMod val="50000"/>
                  </a:schemeClr>
                </a:solidFill>
              </a:rPr>
              <a:t>Guth (2009)</a:t>
            </a:r>
            <a:r>
              <a:rPr lang="de-DE" sz="1050" dirty="0" smtClean="0">
                <a:solidFill>
                  <a:schemeClr val="bg1">
                    <a:lumMod val="50000"/>
                  </a:schemeClr>
                </a:solidFill>
              </a:rPr>
              <a:t> </a:t>
            </a:r>
            <a:endParaRPr lang="de-DE" sz="1050" dirty="0">
              <a:solidFill>
                <a:srgbClr val="FF0000"/>
              </a:solidFill>
            </a:endParaRPr>
          </a:p>
        </p:txBody>
      </p:sp>
      <p:sp>
        <p:nvSpPr>
          <p:cNvPr id="13" name="Textfeld 12"/>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Microsofts </a:t>
            </a:r>
            <a:r>
              <a:rPr lang="de-DE" sz="1600" b="1" dirty="0">
                <a:solidFill>
                  <a:srgbClr val="002060"/>
                </a:solidFill>
              </a:rPr>
              <a:t>Ungeduld im „</a:t>
            </a:r>
            <a:r>
              <a:rPr lang="de-DE" sz="1600" b="1" dirty="0" err="1">
                <a:solidFill>
                  <a:srgbClr val="002060"/>
                </a:solidFill>
              </a:rPr>
              <a:t>Paid</a:t>
            </a:r>
            <a:r>
              <a:rPr lang="de-DE" sz="1600" b="1" dirty="0">
                <a:solidFill>
                  <a:srgbClr val="002060"/>
                </a:solidFill>
              </a:rPr>
              <a:t> Search“-Geschäft</a:t>
            </a:r>
          </a:p>
          <a:p>
            <a:endParaRPr lang="de-DE" sz="1600" b="1" dirty="0">
              <a:solidFill>
                <a:srgbClr val="002060"/>
              </a:solidFill>
            </a:endParaRPr>
          </a:p>
        </p:txBody>
      </p:sp>
      <p:cxnSp>
        <p:nvCxnSpPr>
          <p:cNvPr id="19" name="Gerade Verbindung 18"/>
          <p:cNvCxnSpPr/>
          <p:nvPr/>
        </p:nvCxnSpPr>
        <p:spPr bwMode="auto">
          <a:xfrm>
            <a:off x="788670" y="6069330"/>
            <a:ext cx="715518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0" name="Gerade Verbindung 19"/>
          <p:cNvCxnSpPr/>
          <p:nvPr/>
        </p:nvCxnSpPr>
        <p:spPr bwMode="auto">
          <a:xfrm>
            <a:off x="861060" y="1661160"/>
            <a:ext cx="715518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4" name="Picture 1"/>
          <p:cNvPicPr>
            <a:picLocks noChangeAspect="1" noChangeArrowheads="1"/>
          </p:cNvPicPr>
          <p:nvPr/>
        </p:nvPicPr>
        <p:blipFill>
          <a:blip r:embed="rId6" cstate="print"/>
          <a:srcRect/>
          <a:stretch>
            <a:fillRect/>
          </a:stretch>
        </p:blipFill>
        <p:spPr bwMode="auto">
          <a:xfrm>
            <a:off x="6453643" y="1409373"/>
            <a:ext cx="1571625" cy="390525"/>
          </a:xfrm>
          <a:prstGeom prst="rect">
            <a:avLst/>
          </a:prstGeom>
          <a:solidFill>
            <a:schemeClr val="bg1"/>
          </a:solidFill>
          <a:ln w="9525">
            <a:noFill/>
            <a:miter lim="800000"/>
            <a:headEnd/>
            <a:tailEnd/>
          </a:ln>
        </p:spPr>
      </p:pic>
      <p:grpSp>
        <p:nvGrpSpPr>
          <p:cNvPr id="15" name="Gruppieren 14"/>
          <p:cNvGrpSpPr/>
          <p:nvPr/>
        </p:nvGrpSpPr>
        <p:grpSpPr>
          <a:xfrm>
            <a:off x="0" y="400050"/>
            <a:ext cx="308611" cy="312155"/>
            <a:chOff x="411480" y="5383530"/>
            <a:chExt cx="308611" cy="312155"/>
          </a:xfrm>
        </p:grpSpPr>
        <p:sp>
          <p:nvSpPr>
            <p:cNvPr id="16" name="Ellipse 15"/>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7" name="Textfeld 16"/>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3</a:t>
              </a:r>
              <a:endParaRPr lang="de-DE" sz="1400" b="1" dirty="0"/>
            </a:p>
          </p:txBody>
        </p:sp>
      </p:grpSp>
      <p:sp>
        <p:nvSpPr>
          <p:cNvPr id="18"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96</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23" name="Textfeld 22"/>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Tree>
    <p:extLst>
      <p:ext uri="{BB962C8B-B14F-4D97-AF65-F5344CB8AC3E}">
        <p14:creationId xmlns:p14="http://schemas.microsoft.com/office/powerpoint/2010/main" val="1063615742"/>
      </p:ext>
    </p:extLst>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p:cNvGraphicFramePr>
            <a:graphicFrameLocks noChangeAspect="1"/>
          </p:cNvGraphicFramePr>
          <p:nvPr>
            <p:custDataLst>
              <p:tags r:id="rId2"/>
            </p:custDataLst>
          </p:nvPr>
        </p:nvGraphicFramePr>
        <p:xfrm>
          <a:off x="1587" y="1588"/>
          <a:ext cx="1587" cy="1587"/>
        </p:xfrm>
        <a:graphic>
          <a:graphicData uri="http://schemas.openxmlformats.org/presentationml/2006/ole">
            <mc:AlternateContent xmlns:mc="http://schemas.openxmlformats.org/markup-compatibility/2006">
              <mc:Choice xmlns:v="urn:schemas-microsoft-com:vml" Requires="v">
                <p:oleObj spid="_x0000_s433525" name="think-cell Folie" r:id="rId5" imgW="270" imgH="270" progId="TCLayout.ActiveDocument.1">
                  <p:embed/>
                </p:oleObj>
              </mc:Choice>
              <mc:Fallback>
                <p:oleObj name="think-cell Folie" r:id="rId5" imgW="270" imgH="270" progId="TCLayout.ActiveDocument.1">
                  <p:embed/>
                  <p:pic>
                    <p:nvPicPr>
                      <p:cNvPr id="0" name="Picture 36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Ellipse 15"/>
          <p:cNvSpPr/>
          <p:nvPr/>
        </p:nvSpPr>
        <p:spPr bwMode="auto">
          <a:xfrm>
            <a:off x="2766060" y="4137660"/>
            <a:ext cx="4217670" cy="75438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5" name="Textfeld 4"/>
          <p:cNvSpPr txBox="1"/>
          <p:nvPr/>
        </p:nvSpPr>
        <p:spPr>
          <a:xfrm>
            <a:off x="2186408" y="2051876"/>
            <a:ext cx="2293963" cy="523220"/>
          </a:xfrm>
          <a:prstGeom prst="rect">
            <a:avLst/>
          </a:prstGeom>
          <a:noFill/>
        </p:spPr>
        <p:txBody>
          <a:bodyPr wrap="square" lIns="0" rtlCol="0">
            <a:spAutoFit/>
          </a:bodyPr>
          <a:lstStyle/>
          <a:p>
            <a:r>
              <a:rPr lang="de-DE" sz="1400" b="1" dirty="0" smtClean="0">
                <a:latin typeface="Arial" panose="020B0604020202020204" pitchFamily="34" charset="0"/>
                <a:cs typeface="Arial" panose="020B0604020202020204" pitchFamily="34" charset="0"/>
              </a:rPr>
              <a:t>Top-Down-Planungsprozess</a:t>
            </a:r>
            <a:endParaRPr lang="de-DE" sz="1400" b="1" dirty="0">
              <a:latin typeface="Arial" panose="020B0604020202020204" pitchFamily="34" charset="0"/>
              <a:cs typeface="Arial" panose="020B0604020202020204" pitchFamily="34" charset="0"/>
            </a:endParaRPr>
          </a:p>
        </p:txBody>
      </p:sp>
      <p:sp>
        <p:nvSpPr>
          <p:cNvPr id="6" name="Rechteck 5"/>
          <p:cNvSpPr/>
          <p:nvPr/>
        </p:nvSpPr>
        <p:spPr>
          <a:xfrm>
            <a:off x="1009907" y="2764988"/>
            <a:ext cx="935187" cy="1441252"/>
          </a:xfrm>
          <a:prstGeom prst="rect">
            <a:avLst/>
          </a:prstGeom>
          <a:solidFill>
            <a:schemeClr val="accent2">
              <a:lumMod val="20000"/>
              <a:lumOff val="80000"/>
            </a:schemeClr>
          </a:solidFill>
          <a:ln w="3175">
            <a:noFill/>
          </a:ln>
        </p:spPr>
        <p:style>
          <a:lnRef idx="2">
            <a:schemeClr val="dk1"/>
          </a:lnRef>
          <a:fillRef idx="1">
            <a:schemeClr val="lt1"/>
          </a:fillRef>
          <a:effectRef idx="0">
            <a:schemeClr val="dk1"/>
          </a:effectRef>
          <a:fontRef idx="minor">
            <a:schemeClr val="dk1"/>
          </a:fontRef>
        </p:style>
        <p:txBody>
          <a:bodyPr rtlCol="0" anchor="t" anchorCtr="0"/>
          <a:lstStyle/>
          <a:p>
            <a:r>
              <a:rPr lang="de-DE" sz="1400" b="1" dirty="0" smtClean="0">
                <a:latin typeface="Arial" panose="020B0604020202020204" pitchFamily="34" charset="0"/>
                <a:cs typeface="Arial" panose="020B0604020202020204" pitchFamily="34" charset="0"/>
              </a:rPr>
              <a:t>Vorteile</a:t>
            </a:r>
            <a:endParaRPr lang="de-DE" sz="1400" b="1" dirty="0">
              <a:latin typeface="Arial" panose="020B0604020202020204" pitchFamily="34" charset="0"/>
              <a:cs typeface="Arial" panose="020B0604020202020204" pitchFamily="34" charset="0"/>
            </a:endParaRPr>
          </a:p>
        </p:txBody>
      </p:sp>
      <p:sp>
        <p:nvSpPr>
          <p:cNvPr id="10" name="Textfeld 9"/>
          <p:cNvSpPr txBox="1">
            <a:spLocks/>
          </p:cNvSpPr>
          <p:nvPr/>
        </p:nvSpPr>
        <p:spPr>
          <a:xfrm>
            <a:off x="2186408" y="2675743"/>
            <a:ext cx="2899942" cy="1538883"/>
          </a:xfrm>
          <a:prstGeom prst="rect">
            <a:avLst/>
          </a:prstGeom>
          <a:noFill/>
        </p:spPr>
        <p:txBody>
          <a:bodyPr wrap="square" rtlCol="0">
            <a:spAutoFit/>
          </a:bodyPr>
          <a:lstStyle/>
          <a:p>
            <a:pPr marL="285750" indent="-285750">
              <a:spcAft>
                <a:spcPts val="600"/>
              </a:spcAft>
              <a:buFont typeface="Symbol" panose="05050102010706020507" pitchFamily="18" charset="2"/>
              <a:buChar char="-"/>
            </a:pPr>
            <a:r>
              <a:rPr lang="de-DE" sz="1400" dirty="0" smtClean="0">
                <a:latin typeface="Arial" panose="020B0604020202020204" pitchFamily="34" charset="0"/>
                <a:cs typeface="Arial" panose="020B0604020202020204" pitchFamily="34" charset="0"/>
              </a:rPr>
              <a:t>Schnelle Entscheidungs-</a:t>
            </a:r>
            <a:r>
              <a:rPr lang="de-DE" sz="1400" dirty="0" err="1" smtClean="0">
                <a:latin typeface="Arial" panose="020B0604020202020204" pitchFamily="34" charset="0"/>
                <a:cs typeface="Arial" panose="020B0604020202020204" pitchFamily="34" charset="0"/>
              </a:rPr>
              <a:t>findung</a:t>
            </a:r>
            <a:endParaRPr lang="de-DE" sz="1400" dirty="0" smtClean="0">
              <a:latin typeface="Arial" panose="020B0604020202020204" pitchFamily="34" charset="0"/>
              <a:cs typeface="Arial" panose="020B0604020202020204" pitchFamily="34" charset="0"/>
            </a:endParaRPr>
          </a:p>
          <a:p>
            <a:pPr marL="285750" indent="-285750">
              <a:spcAft>
                <a:spcPts val="600"/>
              </a:spcAft>
              <a:buFont typeface="Symbol" panose="05050102010706020507" pitchFamily="18" charset="2"/>
              <a:buChar char="-"/>
            </a:pPr>
            <a:r>
              <a:rPr lang="de-DE" sz="1400" dirty="0" smtClean="0">
                <a:latin typeface="Arial" panose="020B0604020202020204" pitchFamily="34" charset="0"/>
                <a:cs typeface="Arial" panose="020B0604020202020204" pitchFamily="34" charset="0"/>
              </a:rPr>
              <a:t>Durchsetzung auch von unpopulären Entscheidungen</a:t>
            </a:r>
          </a:p>
          <a:p>
            <a:pPr marL="285750" indent="-285750">
              <a:spcAft>
                <a:spcPts val="600"/>
              </a:spcAft>
              <a:buFont typeface="Symbol" panose="05050102010706020507" pitchFamily="18" charset="2"/>
              <a:buChar char="-"/>
            </a:pPr>
            <a:r>
              <a:rPr lang="de-DE" sz="1400" dirty="0" smtClean="0">
                <a:latin typeface="Arial" panose="020B0604020202020204" pitchFamily="34" charset="0"/>
                <a:cs typeface="Arial" panose="020B0604020202020204" pitchFamily="34" charset="0"/>
              </a:rPr>
              <a:t>Vermeidung von Konsens-orientierung</a:t>
            </a:r>
            <a:endParaRPr lang="de-DE" sz="1400" dirty="0">
              <a:latin typeface="Arial" panose="020B0604020202020204" pitchFamily="34" charset="0"/>
              <a:cs typeface="Arial" panose="020B0604020202020204" pitchFamily="34" charset="0"/>
            </a:endParaRPr>
          </a:p>
        </p:txBody>
      </p:sp>
      <p:cxnSp>
        <p:nvCxnSpPr>
          <p:cNvPr id="12" name="Gerade Verbindung 11"/>
          <p:cNvCxnSpPr/>
          <p:nvPr/>
        </p:nvCxnSpPr>
        <p:spPr>
          <a:xfrm>
            <a:off x="1009907" y="2575096"/>
            <a:ext cx="6902248" cy="2272"/>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sp>
        <p:nvSpPr>
          <p:cNvPr id="17" name="Textfeld 16"/>
          <p:cNvSpPr txBox="1"/>
          <p:nvPr/>
        </p:nvSpPr>
        <p:spPr>
          <a:xfrm>
            <a:off x="217170" y="388620"/>
            <a:ext cx="8515349" cy="584775"/>
          </a:xfrm>
          <a:prstGeom prst="rect">
            <a:avLst/>
          </a:prstGeom>
          <a:noFill/>
        </p:spPr>
        <p:txBody>
          <a:bodyPr wrap="square" rtlCol="0">
            <a:spAutoFit/>
          </a:bodyPr>
          <a:lstStyle/>
          <a:p>
            <a:r>
              <a:rPr lang="de-DE" sz="1600" b="1" dirty="0" smtClean="0">
                <a:solidFill>
                  <a:srgbClr val="002060"/>
                </a:solidFill>
              </a:rPr>
              <a:t>Unternehmerische Unternehmen verfolgen typischerweise eine Kombination aus einer Top-Down-Planung und einer starken Einbindung von Mitarbeitern</a:t>
            </a:r>
            <a:endParaRPr lang="de-DE" sz="1600" b="1" dirty="0">
              <a:solidFill>
                <a:srgbClr val="002060"/>
              </a:solidFill>
            </a:endParaRPr>
          </a:p>
        </p:txBody>
      </p:sp>
      <p:sp>
        <p:nvSpPr>
          <p:cNvPr id="20"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prstClr val="black">
                    <a:tint val="75000"/>
                  </a:prstClr>
                </a:solidFill>
              </a:rPr>
              <a:t>- </a:t>
            </a:r>
            <a:fld id="{EDE9D4E2-8C11-4264-A17B-4C066A852835}" type="slidenum">
              <a:rPr lang="de-DE" sz="1050" smtClean="0">
                <a:solidFill>
                  <a:prstClr val="black">
                    <a:tint val="75000"/>
                  </a:prstClr>
                </a:solidFill>
              </a:rPr>
              <a:pPr algn="ctr"/>
              <a:t>97</a:t>
            </a:fld>
            <a:r>
              <a:rPr lang="de-DE" sz="1050" dirty="0" smtClean="0">
                <a:solidFill>
                  <a:prstClr val="black">
                    <a:tint val="75000"/>
                  </a:prstClr>
                </a:solidFill>
              </a:rPr>
              <a:t> -</a:t>
            </a:r>
            <a:endParaRPr lang="de-DE" sz="1050" dirty="0">
              <a:solidFill>
                <a:prstClr val="black">
                  <a:tint val="75000"/>
                </a:prstClr>
              </a:solidFill>
            </a:endParaRPr>
          </a:p>
        </p:txBody>
      </p:sp>
      <p:sp>
        <p:nvSpPr>
          <p:cNvPr id="21" name="Textfeld 20"/>
          <p:cNvSpPr txBox="1"/>
          <p:nvPr/>
        </p:nvSpPr>
        <p:spPr>
          <a:xfrm>
            <a:off x="5136647" y="2054148"/>
            <a:ext cx="2794558" cy="523220"/>
          </a:xfrm>
          <a:prstGeom prst="rect">
            <a:avLst/>
          </a:prstGeom>
          <a:noFill/>
        </p:spPr>
        <p:txBody>
          <a:bodyPr wrap="square" lIns="0" rtlCol="0">
            <a:spAutoFit/>
          </a:bodyPr>
          <a:lstStyle/>
          <a:p>
            <a:r>
              <a:rPr lang="de-DE" sz="1400" b="1" dirty="0" smtClean="0">
                <a:latin typeface="Arial" panose="020B0604020202020204" pitchFamily="34" charset="0"/>
                <a:cs typeface="Arial" panose="020B0604020202020204" pitchFamily="34" charset="0"/>
              </a:rPr>
              <a:t>Einbindung von Mitarbeitern in den Planungsprozess</a:t>
            </a:r>
            <a:endParaRPr lang="de-DE" sz="1400" b="1" dirty="0">
              <a:latin typeface="Arial" panose="020B0604020202020204" pitchFamily="34" charset="0"/>
              <a:cs typeface="Arial" panose="020B0604020202020204" pitchFamily="34" charset="0"/>
            </a:endParaRPr>
          </a:p>
        </p:txBody>
      </p:sp>
      <p:sp>
        <p:nvSpPr>
          <p:cNvPr id="22" name="Textfeld 21"/>
          <p:cNvSpPr txBox="1">
            <a:spLocks/>
          </p:cNvSpPr>
          <p:nvPr/>
        </p:nvSpPr>
        <p:spPr>
          <a:xfrm>
            <a:off x="5136647" y="2678015"/>
            <a:ext cx="2830063" cy="1538883"/>
          </a:xfrm>
          <a:prstGeom prst="rect">
            <a:avLst/>
          </a:prstGeom>
          <a:noFill/>
        </p:spPr>
        <p:txBody>
          <a:bodyPr wrap="square" rtlCol="0">
            <a:spAutoFit/>
          </a:bodyPr>
          <a:lstStyle/>
          <a:p>
            <a:pPr marL="285750" indent="-285750">
              <a:spcAft>
                <a:spcPts val="600"/>
              </a:spcAft>
              <a:buFont typeface="Symbol" panose="05050102010706020507" pitchFamily="18" charset="2"/>
              <a:buChar char="-"/>
            </a:pPr>
            <a:r>
              <a:rPr lang="de-DE" sz="1400" dirty="0" smtClean="0">
                <a:latin typeface="Arial" panose="020B0604020202020204" pitchFamily="34" charset="0"/>
                <a:cs typeface="Arial" panose="020B0604020202020204" pitchFamily="34" charset="0"/>
              </a:rPr>
              <a:t>Integration vieler Sichtweisen       und Informationen in den       Planungsprozess</a:t>
            </a:r>
          </a:p>
          <a:p>
            <a:pPr marL="285750" indent="-285750">
              <a:spcAft>
                <a:spcPts val="600"/>
              </a:spcAft>
              <a:buFont typeface="Symbol" panose="05050102010706020507" pitchFamily="18" charset="2"/>
              <a:buChar char="-"/>
            </a:pPr>
            <a:r>
              <a:rPr lang="de-DE" sz="1400" dirty="0" smtClean="0">
                <a:latin typeface="Arial" panose="020B0604020202020204" pitchFamily="34" charset="0"/>
                <a:cs typeface="Arial" panose="020B0604020202020204" pitchFamily="34" charset="0"/>
              </a:rPr>
              <a:t>Identifikation aller Mitarbeiter mit dem Planungsergebnis </a:t>
            </a:r>
          </a:p>
          <a:p>
            <a:pPr marL="285750" indent="-285750">
              <a:buFont typeface="Symbol" panose="05050102010706020507" pitchFamily="18" charset="2"/>
              <a:buChar char="-"/>
            </a:pPr>
            <a:endParaRPr lang="de-DE" sz="1400" dirty="0">
              <a:latin typeface="Arial" panose="020B0604020202020204" pitchFamily="34" charset="0"/>
              <a:cs typeface="Arial" panose="020B0604020202020204" pitchFamily="34" charset="0"/>
            </a:endParaRPr>
          </a:p>
        </p:txBody>
      </p:sp>
      <p:sp>
        <p:nvSpPr>
          <p:cNvPr id="33" name="Textfeld 32"/>
          <p:cNvSpPr txBox="1">
            <a:spLocks/>
          </p:cNvSpPr>
          <p:nvPr/>
        </p:nvSpPr>
        <p:spPr>
          <a:xfrm>
            <a:off x="3466993" y="4268323"/>
            <a:ext cx="3112826" cy="523220"/>
          </a:xfrm>
          <a:prstGeom prst="rect">
            <a:avLst/>
          </a:prstGeom>
          <a:noFill/>
        </p:spPr>
        <p:txBody>
          <a:bodyPr wrap="square" rtlCol="0">
            <a:spAutoFit/>
          </a:bodyPr>
          <a:lstStyle/>
          <a:p>
            <a:pPr algn="ctr"/>
            <a:r>
              <a:rPr lang="de-DE" sz="1400" b="1" dirty="0" smtClean="0">
                <a:latin typeface="Arial" panose="020B0604020202020204" pitchFamily="34" charset="0"/>
                <a:cs typeface="Arial" panose="020B0604020202020204" pitchFamily="34" charset="0"/>
              </a:rPr>
              <a:t>Welcher Ansatz ist für Corporate Entrepreneurship vorteilhaft?</a:t>
            </a:r>
            <a:endParaRPr lang="de-DE" sz="1400" b="1" dirty="0">
              <a:latin typeface="Arial" panose="020B0604020202020204" pitchFamily="34" charset="0"/>
              <a:cs typeface="Arial" panose="020B0604020202020204" pitchFamily="34" charset="0"/>
            </a:endParaRPr>
          </a:p>
        </p:txBody>
      </p:sp>
      <p:cxnSp>
        <p:nvCxnSpPr>
          <p:cNvPr id="15" name="Gerade Verbindung 14"/>
          <p:cNvCxnSpPr/>
          <p:nvPr/>
        </p:nvCxnSpPr>
        <p:spPr>
          <a:xfrm>
            <a:off x="1009907" y="2030266"/>
            <a:ext cx="6902248" cy="2272"/>
          </a:xfrm>
          <a:prstGeom prst="line">
            <a:avLst/>
          </a:prstGeom>
          <a:ln w="3175">
            <a:solidFill>
              <a:schemeClr val="tx1"/>
            </a:solidFill>
          </a:ln>
        </p:spPr>
        <p:style>
          <a:lnRef idx="1">
            <a:schemeClr val="dk1"/>
          </a:lnRef>
          <a:fillRef idx="0">
            <a:schemeClr val="dk1"/>
          </a:fillRef>
          <a:effectRef idx="0">
            <a:schemeClr val="dk1"/>
          </a:effectRef>
          <a:fontRef idx="minor">
            <a:schemeClr val="tx1"/>
          </a:fontRef>
        </p:style>
      </p:cxnSp>
      <p:grpSp>
        <p:nvGrpSpPr>
          <p:cNvPr id="23" name="Gruppieren 22"/>
          <p:cNvGrpSpPr/>
          <p:nvPr/>
        </p:nvGrpSpPr>
        <p:grpSpPr>
          <a:xfrm>
            <a:off x="0" y="400050"/>
            <a:ext cx="308611" cy="312155"/>
            <a:chOff x="411480" y="5383530"/>
            <a:chExt cx="308611" cy="312155"/>
          </a:xfrm>
        </p:grpSpPr>
        <p:sp>
          <p:nvSpPr>
            <p:cNvPr id="24" name="Ellipse 23"/>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25" name="Textfeld 24"/>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4</a:t>
              </a:r>
              <a:endParaRPr lang="de-DE" sz="1400" b="1" dirty="0"/>
            </a:p>
          </p:txBody>
        </p:sp>
      </p:grpSp>
      <p:sp>
        <p:nvSpPr>
          <p:cNvPr id="26" name="Textfeld 25"/>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
        <p:nvSpPr>
          <p:cNvPr id="18" name="Textfeld 17"/>
          <p:cNvSpPr txBox="1"/>
          <p:nvPr/>
        </p:nvSpPr>
        <p:spPr>
          <a:xfrm>
            <a:off x="346710" y="6382247"/>
            <a:ext cx="3833101" cy="415498"/>
          </a:xfrm>
          <a:prstGeom prst="rect">
            <a:avLst/>
          </a:prstGeom>
          <a:noFill/>
        </p:spPr>
        <p:txBody>
          <a:bodyPr wrap="none" rtlCol="0">
            <a:spAutoFit/>
          </a:bodyPr>
          <a:lstStyle/>
          <a:p>
            <a:r>
              <a:rPr lang="de-DE" sz="1050" dirty="0" smtClean="0">
                <a:solidFill>
                  <a:schemeClr val="bg1">
                    <a:lumMod val="50000"/>
                  </a:schemeClr>
                </a:solidFill>
              </a:rPr>
              <a:t>Quelle:  Eigene </a:t>
            </a:r>
            <a:r>
              <a:rPr lang="de-DE" sz="1050" dirty="0">
                <a:solidFill>
                  <a:schemeClr val="bg1">
                    <a:lumMod val="50000"/>
                  </a:schemeClr>
                </a:solidFill>
              </a:rPr>
              <a:t>Darstellung nach </a:t>
            </a:r>
            <a:r>
              <a:rPr lang="de-DE" sz="1050" dirty="0" smtClean="0">
                <a:solidFill>
                  <a:schemeClr val="bg1">
                    <a:lumMod val="50000"/>
                  </a:schemeClr>
                </a:solidFill>
              </a:rPr>
              <a:t>Barringer/</a:t>
            </a:r>
            <a:r>
              <a:rPr lang="de-DE" sz="1050" dirty="0" err="1" smtClean="0">
                <a:solidFill>
                  <a:schemeClr val="bg1">
                    <a:lumMod val="50000"/>
                  </a:schemeClr>
                </a:solidFill>
              </a:rPr>
              <a:t>Bluedorn</a:t>
            </a:r>
            <a:r>
              <a:rPr lang="de-DE" sz="1050" dirty="0" smtClean="0">
                <a:solidFill>
                  <a:schemeClr val="bg1">
                    <a:lumMod val="50000"/>
                  </a:schemeClr>
                </a:solidFill>
              </a:rPr>
              <a:t> </a:t>
            </a:r>
            <a:r>
              <a:rPr lang="de-DE" sz="1050" dirty="0">
                <a:solidFill>
                  <a:schemeClr val="bg1">
                    <a:lumMod val="50000"/>
                  </a:schemeClr>
                </a:solidFill>
              </a:rPr>
              <a:t>(1999); </a:t>
            </a:r>
            <a:endParaRPr lang="de-DE" sz="1050" dirty="0" smtClean="0">
              <a:solidFill>
                <a:schemeClr val="bg1">
                  <a:lumMod val="50000"/>
                </a:schemeClr>
              </a:solidFill>
            </a:endParaRPr>
          </a:p>
          <a:p>
            <a:r>
              <a:rPr lang="de-DE" sz="1050" dirty="0">
                <a:solidFill>
                  <a:schemeClr val="bg1">
                    <a:lumMod val="50000"/>
                  </a:schemeClr>
                </a:solidFill>
              </a:rPr>
              <a:t> </a:t>
            </a:r>
            <a:r>
              <a:rPr lang="de-DE" sz="1050" dirty="0" smtClean="0">
                <a:solidFill>
                  <a:schemeClr val="bg1">
                    <a:lumMod val="50000"/>
                  </a:schemeClr>
                </a:solidFill>
              </a:rPr>
              <a:t>             </a:t>
            </a:r>
            <a:r>
              <a:rPr lang="de-DE" sz="1050" dirty="0" err="1" smtClean="0">
                <a:solidFill>
                  <a:schemeClr val="bg1">
                    <a:lumMod val="50000"/>
                  </a:schemeClr>
                </a:solidFill>
              </a:rPr>
              <a:t>Covin</a:t>
            </a:r>
            <a:r>
              <a:rPr lang="de-DE" sz="1050" dirty="0" smtClean="0">
                <a:solidFill>
                  <a:schemeClr val="bg1">
                    <a:lumMod val="50000"/>
                  </a:schemeClr>
                </a:solidFill>
              </a:rPr>
              <a:t> </a:t>
            </a:r>
            <a:r>
              <a:rPr lang="de-DE" sz="1050" dirty="0">
                <a:solidFill>
                  <a:schemeClr val="bg1">
                    <a:lumMod val="50000"/>
                  </a:schemeClr>
                </a:solidFill>
              </a:rPr>
              <a:t>et al. (2006) </a:t>
            </a:r>
            <a:endParaRPr lang="de-DE" sz="1050" dirty="0">
              <a:solidFill>
                <a:srgbClr val="FF0000"/>
              </a:solidFill>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085850" y="1962299"/>
            <a:ext cx="6697980" cy="3323987"/>
          </a:xfrm>
          <a:prstGeom prst="rect">
            <a:avLst/>
          </a:prstGeom>
        </p:spPr>
        <p:txBody>
          <a:bodyPr wrap="square">
            <a:spAutoFit/>
          </a:bodyPr>
          <a:lstStyle/>
          <a:p>
            <a:r>
              <a:rPr lang="de-DE" sz="1400" dirty="0" smtClean="0"/>
              <a:t>Unter Steve Jobs fand bei Apple jedes Jahr ein </a:t>
            </a:r>
            <a:r>
              <a:rPr lang="de-DE" sz="1400" dirty="0" err="1" smtClean="0"/>
              <a:t>Offsite</a:t>
            </a:r>
            <a:r>
              <a:rPr lang="de-DE" sz="1400" dirty="0" smtClean="0"/>
              <a:t> mit den Top-100-Mitarbeitern statt. Diese wurden von Jobs definiert als die 100 Mitarbeiter, die man mitnehmen würde, wenn man ein neues Unternehmen gründen würde und dieses zunächst einmal genau 100 Mitarbeiter haben sollte. 100 Mitarbeiter scheinen ein guter Kompromiss zu sein zwischen der kleinen Gruppe des Top-Managements und der großen Zahl der Gesamtbelegschaft. </a:t>
            </a:r>
          </a:p>
          <a:p>
            <a:endParaRPr lang="de-DE" sz="1400" dirty="0" smtClean="0"/>
          </a:p>
          <a:p>
            <a:r>
              <a:rPr lang="de-DE" sz="1400" dirty="0" smtClean="0"/>
              <a:t>Am letzten Tag des </a:t>
            </a:r>
            <a:r>
              <a:rPr lang="de-DE" sz="1400" dirty="0" err="1" smtClean="0"/>
              <a:t>Offsite</a:t>
            </a:r>
            <a:r>
              <a:rPr lang="de-DE" sz="1400" dirty="0" smtClean="0"/>
              <a:t> durften die </a:t>
            </a:r>
            <a:r>
              <a:rPr lang="de-DE" sz="1400" dirty="0" err="1" smtClean="0"/>
              <a:t>mitangereisten</a:t>
            </a:r>
            <a:r>
              <a:rPr lang="de-DE" sz="1400" dirty="0" smtClean="0"/>
              <a:t> Mitarbeiter Ideen zur Weiterentwicklung des Geschäfts von Apple äußern. Vom Top-Management wurden dann die besten zehn Ideen ausgewählt und allen anwesenden Mitarbeitern vorgestellt, die sie dann bewerten durften. In einem letzten Schritt strich Jobs die Ideen vier bis zehn durch und teilte mit, dass man eh nur drei Ideen in einem Jahr wirklich gut umsetzen kann. Jedes Jahr auf ein Neues war es bei Apple ein Wettbewerb unter den Mitarbeitern, seine Ideen unter den Top 10 bzw. Top 3 zu platzieren. </a:t>
            </a:r>
            <a:endParaRPr lang="de-DE" sz="1400" dirty="0"/>
          </a:p>
        </p:txBody>
      </p:sp>
      <p:sp>
        <p:nvSpPr>
          <p:cNvPr id="6" name="Textfeld 5"/>
          <p:cNvSpPr txBox="1"/>
          <p:nvPr/>
        </p:nvSpPr>
        <p:spPr>
          <a:xfrm>
            <a:off x="217170" y="388620"/>
            <a:ext cx="8515349" cy="338554"/>
          </a:xfrm>
          <a:prstGeom prst="rect">
            <a:avLst/>
          </a:prstGeom>
          <a:noFill/>
        </p:spPr>
        <p:txBody>
          <a:bodyPr wrap="square" rtlCol="0">
            <a:spAutoFit/>
          </a:bodyPr>
          <a:lstStyle/>
          <a:p>
            <a:r>
              <a:rPr lang="de-DE" sz="1600" b="1" dirty="0" smtClean="0">
                <a:solidFill>
                  <a:srgbClr val="002060"/>
                </a:solidFill>
              </a:rPr>
              <a:t>Drei Ideen von den Top-100-Mitarbeitern</a:t>
            </a:r>
            <a:endParaRPr lang="de-DE" sz="1600" b="1" dirty="0">
              <a:solidFill>
                <a:srgbClr val="002060"/>
              </a:solidFill>
            </a:endParaRPr>
          </a:p>
        </p:txBody>
      </p:sp>
      <p:grpSp>
        <p:nvGrpSpPr>
          <p:cNvPr id="8" name="Gruppieren 7"/>
          <p:cNvGrpSpPr/>
          <p:nvPr/>
        </p:nvGrpSpPr>
        <p:grpSpPr>
          <a:xfrm>
            <a:off x="0" y="400050"/>
            <a:ext cx="308611" cy="312155"/>
            <a:chOff x="411480" y="5383530"/>
            <a:chExt cx="308611" cy="312155"/>
          </a:xfrm>
        </p:grpSpPr>
        <p:sp>
          <p:nvSpPr>
            <p:cNvPr id="9" name="Ellipse 8"/>
            <p:cNvSpPr/>
            <p:nvPr/>
          </p:nvSpPr>
          <p:spPr bwMode="auto">
            <a:xfrm>
              <a:off x="411480" y="5383530"/>
              <a:ext cx="285750" cy="30861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Arial" charset="0"/>
              </a:endParaRPr>
            </a:p>
          </p:txBody>
        </p:sp>
        <p:sp>
          <p:nvSpPr>
            <p:cNvPr id="10" name="Textfeld 9"/>
            <p:cNvSpPr txBox="1"/>
            <p:nvPr/>
          </p:nvSpPr>
          <p:spPr>
            <a:xfrm>
              <a:off x="413753" y="5387908"/>
              <a:ext cx="306338" cy="307777"/>
            </a:xfrm>
            <a:prstGeom prst="rect">
              <a:avLst/>
            </a:prstGeom>
            <a:noFill/>
            <a:ln w="12700">
              <a:noFill/>
            </a:ln>
          </p:spPr>
          <p:txBody>
            <a:bodyPr wrap="square" rtlCol="0">
              <a:spAutoFit/>
            </a:bodyPr>
            <a:lstStyle/>
            <a:p>
              <a:r>
                <a:rPr lang="de-DE" sz="1400" b="1" dirty="0" smtClean="0"/>
                <a:t>4</a:t>
              </a:r>
              <a:endParaRPr lang="de-DE" sz="1400" b="1" dirty="0"/>
            </a:p>
          </p:txBody>
        </p:sp>
      </p:grpSp>
      <p:cxnSp>
        <p:nvCxnSpPr>
          <p:cNvPr id="11" name="Gerade Verbindung 10"/>
          <p:cNvCxnSpPr/>
          <p:nvPr/>
        </p:nvCxnSpPr>
        <p:spPr bwMode="auto">
          <a:xfrm>
            <a:off x="1154430" y="1835302"/>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12" name="Gerade Verbindung 11"/>
          <p:cNvCxnSpPr/>
          <p:nvPr/>
        </p:nvCxnSpPr>
        <p:spPr bwMode="auto">
          <a:xfrm>
            <a:off x="1154430" y="5351414"/>
            <a:ext cx="6675120" cy="0"/>
          </a:xfrm>
          <a:prstGeom prst="line">
            <a:avLst/>
          </a:prstGeom>
          <a:solidFill>
            <a:schemeClr val="bg1"/>
          </a:solidFill>
          <a:ln w="9525" cap="flat" cmpd="sng" algn="ctr">
            <a:solidFill>
              <a:schemeClr val="tx1"/>
            </a:solidFill>
            <a:prstDash val="solid"/>
            <a:round/>
            <a:headEnd type="none" w="med" len="med"/>
            <a:tailEnd type="none" w="med" len="med"/>
          </a:ln>
          <a:effectLst/>
        </p:spPr>
      </p:cxnSp>
      <p:pic>
        <p:nvPicPr>
          <p:cNvPr id="13" name="Picture 1"/>
          <p:cNvPicPr>
            <a:picLocks noChangeAspect="1" noChangeArrowheads="1"/>
          </p:cNvPicPr>
          <p:nvPr/>
        </p:nvPicPr>
        <p:blipFill>
          <a:blip r:embed="rId2" cstate="print"/>
          <a:srcRect/>
          <a:stretch>
            <a:fillRect/>
          </a:stretch>
        </p:blipFill>
        <p:spPr bwMode="auto">
          <a:xfrm>
            <a:off x="7529514" y="1605396"/>
            <a:ext cx="368616" cy="387233"/>
          </a:xfrm>
          <a:prstGeom prst="rect">
            <a:avLst/>
          </a:prstGeom>
          <a:noFill/>
          <a:ln w="9525">
            <a:noFill/>
            <a:miter lim="800000"/>
            <a:headEnd/>
            <a:tailEnd/>
          </a:ln>
        </p:spPr>
      </p:pic>
      <p:sp>
        <p:nvSpPr>
          <p:cNvPr id="14"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98</a:t>
            </a:fld>
            <a:r>
              <a:rPr lang="de-DE" sz="1050" dirty="0" smtClean="0">
                <a:solidFill>
                  <a:schemeClr val="bg1">
                    <a:lumMod val="50000"/>
                  </a:schemeClr>
                </a:solidFill>
              </a:rPr>
              <a:t> -</a:t>
            </a:r>
            <a:endParaRPr lang="de-DE" sz="1050" dirty="0">
              <a:solidFill>
                <a:schemeClr val="bg1">
                  <a:lumMod val="50000"/>
                </a:schemeClr>
              </a:solidFill>
            </a:endParaRPr>
          </a:p>
        </p:txBody>
      </p:sp>
      <p:sp>
        <p:nvSpPr>
          <p:cNvPr id="15" name="Textfeld 14"/>
          <p:cNvSpPr txBox="1"/>
          <p:nvPr/>
        </p:nvSpPr>
        <p:spPr>
          <a:xfrm>
            <a:off x="217170" y="971550"/>
            <a:ext cx="3481787" cy="307777"/>
          </a:xfrm>
          <a:prstGeom prst="rect">
            <a:avLst/>
          </a:prstGeom>
          <a:noFill/>
        </p:spPr>
        <p:txBody>
          <a:bodyPr wrap="none" rtlCol="0">
            <a:spAutoFit/>
          </a:bodyPr>
          <a:lstStyle/>
          <a:p>
            <a:r>
              <a:rPr lang="de-DE" sz="1400" i="1" dirty="0" smtClean="0">
                <a:solidFill>
                  <a:schemeClr val="bg1">
                    <a:lumMod val="50000"/>
                  </a:schemeClr>
                </a:solidFill>
              </a:rPr>
              <a:t>3.1 Planung – Ausgestaltung der Planung</a:t>
            </a:r>
            <a:endParaRPr lang="de-DE" sz="1400" i="1" dirty="0">
              <a:solidFill>
                <a:schemeClr val="bg1">
                  <a:lumMod val="50000"/>
                </a:schemeClr>
              </a:solidFill>
            </a:endParaRPr>
          </a:p>
        </p:txBody>
      </p:sp>
      <p:sp>
        <p:nvSpPr>
          <p:cNvPr id="16" name="Textfeld 15"/>
          <p:cNvSpPr txBox="1"/>
          <p:nvPr/>
        </p:nvSpPr>
        <p:spPr>
          <a:xfrm>
            <a:off x="7239000" y="986790"/>
            <a:ext cx="984565" cy="307777"/>
          </a:xfrm>
          <a:prstGeom prst="rect">
            <a:avLst/>
          </a:prstGeom>
          <a:noFill/>
        </p:spPr>
        <p:txBody>
          <a:bodyPr wrap="none" rtlCol="0">
            <a:spAutoFit/>
          </a:bodyPr>
          <a:lstStyle/>
          <a:p>
            <a:r>
              <a:rPr lang="de-DE" sz="1400" dirty="0" smtClean="0">
                <a:solidFill>
                  <a:schemeClr val="bg1">
                    <a:lumMod val="50000"/>
                  </a:schemeClr>
                </a:solidFill>
              </a:rPr>
              <a:t>BEISPIEL</a:t>
            </a:r>
            <a:endParaRPr lang="de-DE" sz="1400" dirty="0">
              <a:solidFill>
                <a:schemeClr val="bg1">
                  <a:lumMod val="50000"/>
                </a:schemeClr>
              </a:solidFill>
            </a:endParaRPr>
          </a:p>
        </p:txBody>
      </p:sp>
      <p:cxnSp>
        <p:nvCxnSpPr>
          <p:cNvPr id="17" name="Gerade Verbindung 16"/>
          <p:cNvCxnSpPr/>
          <p:nvPr/>
        </p:nvCxnSpPr>
        <p:spPr bwMode="auto">
          <a:xfrm>
            <a:off x="7325517" y="97155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cxnSp>
        <p:nvCxnSpPr>
          <p:cNvPr id="18" name="Gerade Verbindung 17"/>
          <p:cNvCxnSpPr/>
          <p:nvPr/>
        </p:nvCxnSpPr>
        <p:spPr bwMode="auto">
          <a:xfrm>
            <a:off x="7325517" y="1272540"/>
            <a:ext cx="811530" cy="0"/>
          </a:xfrm>
          <a:prstGeom prst="line">
            <a:avLst/>
          </a:prstGeom>
          <a:solidFill>
            <a:schemeClr val="bg1"/>
          </a:solidFill>
          <a:ln w="9525" cap="flat" cmpd="sng" algn="ctr">
            <a:solidFill>
              <a:schemeClr val="bg1">
                <a:lumMod val="50000"/>
              </a:schemeClr>
            </a:solidFill>
            <a:prstDash val="solid"/>
            <a:round/>
            <a:headEnd type="none" w="med" len="med"/>
            <a:tailEnd type="none" w="med" len="med"/>
          </a:ln>
          <a:effectLst/>
        </p:spPr>
      </p:cxnSp>
      <p:sp>
        <p:nvSpPr>
          <p:cNvPr id="19" name="Textfeld 18"/>
          <p:cNvSpPr txBox="1"/>
          <p:nvPr/>
        </p:nvSpPr>
        <p:spPr>
          <a:xfrm>
            <a:off x="346710" y="6382247"/>
            <a:ext cx="649537" cy="253916"/>
          </a:xfrm>
          <a:prstGeom prst="rect">
            <a:avLst/>
          </a:prstGeom>
          <a:noFill/>
        </p:spPr>
        <p:txBody>
          <a:bodyPr wrap="none" rtlCol="0">
            <a:spAutoFit/>
          </a:bodyPr>
          <a:lstStyle/>
          <a:p>
            <a:r>
              <a:rPr lang="de-DE" sz="1050" dirty="0" smtClean="0">
                <a:solidFill>
                  <a:schemeClr val="bg1">
                    <a:lumMod val="50000"/>
                  </a:schemeClr>
                </a:solidFill>
              </a:rPr>
              <a:t>Quelle: </a:t>
            </a:r>
            <a:endParaRPr lang="de-DE" sz="1050" dirty="0">
              <a:solidFill>
                <a:srgbClr val="FF0000"/>
              </a:solidFill>
            </a:endParaRPr>
          </a:p>
        </p:txBody>
      </p:sp>
      <p:sp>
        <p:nvSpPr>
          <p:cNvPr id="20" name="Textfeld 19"/>
          <p:cNvSpPr txBox="1"/>
          <p:nvPr/>
        </p:nvSpPr>
        <p:spPr>
          <a:xfrm>
            <a:off x="346710" y="6382247"/>
            <a:ext cx="1691489" cy="253916"/>
          </a:xfrm>
          <a:prstGeom prst="rect">
            <a:avLst/>
          </a:prstGeom>
          <a:noFill/>
        </p:spPr>
        <p:txBody>
          <a:bodyPr wrap="none" rtlCol="0">
            <a:spAutoFit/>
          </a:bodyPr>
          <a:lstStyle/>
          <a:p>
            <a:r>
              <a:rPr lang="de-DE" sz="1050" dirty="0" smtClean="0">
                <a:solidFill>
                  <a:schemeClr val="bg1">
                    <a:lumMod val="50000"/>
                  </a:schemeClr>
                </a:solidFill>
              </a:rPr>
              <a:t>Quelle:  </a:t>
            </a:r>
            <a:r>
              <a:rPr lang="de-DE" sz="1050" dirty="0" err="1" smtClean="0">
                <a:solidFill>
                  <a:schemeClr val="bg1">
                    <a:lumMod val="50000"/>
                  </a:schemeClr>
                </a:solidFill>
              </a:rPr>
              <a:t>Isaacson</a:t>
            </a:r>
            <a:r>
              <a:rPr lang="de-DE" sz="1050" dirty="0" smtClean="0">
                <a:solidFill>
                  <a:schemeClr val="bg1">
                    <a:lumMod val="50000"/>
                  </a:schemeClr>
                </a:solidFill>
              </a:rPr>
              <a:t> (2011) </a:t>
            </a:r>
            <a:endParaRPr lang="de-DE" sz="1050" dirty="0">
              <a:solidFill>
                <a:srgbClr val="FF0000"/>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601324" y="1492520"/>
            <a:ext cx="1528563"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Themen</a:t>
            </a:r>
            <a:endParaRPr lang="de-DE" sz="1200" b="1" dirty="0">
              <a:solidFill>
                <a:srgbClr val="000000"/>
              </a:solidFill>
              <a:cs typeface="Arial" panose="020B0604020202020204" pitchFamily="34" charset="0"/>
            </a:endParaRPr>
          </a:p>
        </p:txBody>
      </p:sp>
      <p:sp>
        <p:nvSpPr>
          <p:cNvPr id="6" name="Textfeld 5"/>
          <p:cNvSpPr txBox="1"/>
          <p:nvPr/>
        </p:nvSpPr>
        <p:spPr>
          <a:xfrm>
            <a:off x="2747714" y="1492520"/>
            <a:ext cx="5681768" cy="276999"/>
          </a:xfrm>
          <a:prstGeom prst="rect">
            <a:avLst/>
          </a:prstGeom>
          <a:noFill/>
        </p:spPr>
        <p:txBody>
          <a:bodyPr wrap="square" rtlCol="0">
            <a:spAutoFit/>
          </a:bodyPr>
          <a:lstStyle/>
          <a:p>
            <a:r>
              <a:rPr lang="de-DE" sz="1200" b="1" dirty="0" smtClean="0">
                <a:solidFill>
                  <a:srgbClr val="000000"/>
                </a:solidFill>
                <a:cs typeface="Arial" panose="020B0604020202020204" pitchFamily="34" charset="0"/>
              </a:rPr>
              <a:t>Erfolgsfaktoren unternehmerischer Unternehmen in der Planungsfunktion</a:t>
            </a:r>
            <a:endParaRPr lang="de-DE" sz="1200" b="1" dirty="0">
              <a:solidFill>
                <a:srgbClr val="000000"/>
              </a:solidFill>
              <a:cs typeface="Arial" panose="020B0604020202020204" pitchFamily="34" charset="0"/>
            </a:endParaRPr>
          </a:p>
        </p:txBody>
      </p:sp>
      <p:sp>
        <p:nvSpPr>
          <p:cNvPr id="7" name="Rechteck 6"/>
          <p:cNvSpPr/>
          <p:nvPr/>
        </p:nvSpPr>
        <p:spPr>
          <a:xfrm>
            <a:off x="601324" y="1895360"/>
            <a:ext cx="1944216" cy="671917"/>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Genereller Wert der Planung</a:t>
            </a:r>
            <a:endParaRPr lang="de-DE" sz="1200" b="1" dirty="0">
              <a:solidFill>
                <a:srgbClr val="000000"/>
              </a:solidFill>
              <a:cs typeface="Arial" panose="020B0604020202020204" pitchFamily="34" charset="0"/>
            </a:endParaRPr>
          </a:p>
        </p:txBody>
      </p:sp>
      <p:sp>
        <p:nvSpPr>
          <p:cNvPr id="11" name="Textfeld 10"/>
          <p:cNvSpPr txBox="1">
            <a:spLocks/>
          </p:cNvSpPr>
          <p:nvPr/>
        </p:nvSpPr>
        <p:spPr>
          <a:xfrm>
            <a:off x="2743427" y="1895360"/>
            <a:ext cx="5626018"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a:solidFill>
                  <a:srgbClr val="000000"/>
                </a:solidFill>
                <a:cs typeface="Arial" panose="020B0604020202020204" pitchFamily="34" charset="0"/>
              </a:rPr>
              <a:t>Etablierung von Planung als Informationsgewinnungsprozess zur Entdeckung von Gelegenheiten und als Ansatz zur konsistenten Umsetzung unternehmerischer Aktivitäten in unsicheren Umfeldern</a:t>
            </a:r>
          </a:p>
        </p:txBody>
      </p:sp>
      <p:sp>
        <p:nvSpPr>
          <p:cNvPr id="8" name="Rechteck 7"/>
          <p:cNvSpPr/>
          <p:nvPr/>
        </p:nvSpPr>
        <p:spPr>
          <a:xfrm>
            <a:off x="601324" y="2645660"/>
            <a:ext cx="1944216" cy="647117"/>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Leitbilder und Ziele</a:t>
            </a:r>
            <a:endParaRPr lang="de-DE" sz="1200" b="1" dirty="0">
              <a:solidFill>
                <a:srgbClr val="000000"/>
              </a:solidFill>
              <a:cs typeface="Arial" panose="020B0604020202020204" pitchFamily="34" charset="0"/>
            </a:endParaRPr>
          </a:p>
        </p:txBody>
      </p:sp>
      <p:sp>
        <p:nvSpPr>
          <p:cNvPr id="14" name="Textfeld 13"/>
          <p:cNvSpPr txBox="1">
            <a:spLocks/>
          </p:cNvSpPr>
          <p:nvPr/>
        </p:nvSpPr>
        <p:spPr>
          <a:xfrm>
            <a:off x="2743427" y="2645660"/>
            <a:ext cx="5626018" cy="646331"/>
          </a:xfrm>
          <a:prstGeom prst="rect">
            <a:avLst/>
          </a:prstGeom>
          <a:noFill/>
        </p:spPr>
        <p:txBody>
          <a:bodyPr wrap="square" rtlCol="0">
            <a:spAutoFit/>
          </a:bodyPr>
          <a:lstStyle/>
          <a:p>
            <a:pPr marL="285750" indent="-285750">
              <a:buFont typeface="Symbol" panose="05050102010706020507" pitchFamily="18" charset="2"/>
              <a:buChar char="-"/>
            </a:pPr>
            <a:r>
              <a:rPr lang="de-DE" sz="1200" dirty="0">
                <a:solidFill>
                  <a:srgbClr val="000000"/>
                </a:solidFill>
                <a:cs typeface="Arial" panose="020B0604020202020204" pitchFamily="34" charset="0"/>
              </a:rPr>
              <a:t>Integration unternehmerischer Facetten in das Leitbild des Unternehmens</a:t>
            </a:r>
          </a:p>
          <a:p>
            <a:pPr marL="285750" indent="-285750">
              <a:buFont typeface="Symbol" panose="05050102010706020507" pitchFamily="18" charset="2"/>
              <a:buChar char="-"/>
            </a:pPr>
            <a:r>
              <a:rPr lang="de-DE" sz="1200" dirty="0">
                <a:solidFill>
                  <a:srgbClr val="000000"/>
                </a:solidFill>
                <a:cs typeface="Arial" panose="020B0604020202020204" pitchFamily="34" charset="0"/>
              </a:rPr>
              <a:t>Definition von Zielen mit unmittelbarer Konsequenz auf unternehmerische Aktivitäten (wie Innovationspipeline oder Umsatzbeitrag neuer Produkte</a:t>
            </a:r>
            <a:r>
              <a:rPr lang="de-DE" sz="1200" dirty="0" smtClean="0">
                <a:solidFill>
                  <a:srgbClr val="000000"/>
                </a:solidFill>
                <a:cs typeface="Arial" panose="020B0604020202020204" pitchFamily="34" charset="0"/>
              </a:rPr>
              <a:t>)</a:t>
            </a:r>
            <a:endParaRPr lang="de-DE" sz="1200" dirty="0">
              <a:solidFill>
                <a:srgbClr val="000000"/>
              </a:solidFill>
              <a:cs typeface="Arial" panose="020B0604020202020204" pitchFamily="34" charset="0"/>
            </a:endParaRPr>
          </a:p>
        </p:txBody>
      </p:sp>
      <p:sp>
        <p:nvSpPr>
          <p:cNvPr id="9" name="Rechteck 8"/>
          <p:cNvSpPr/>
          <p:nvPr/>
        </p:nvSpPr>
        <p:spPr>
          <a:xfrm>
            <a:off x="601324" y="3371160"/>
            <a:ext cx="1944216" cy="1239557"/>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Inhalte strategischer und operativer Planung</a:t>
            </a:r>
            <a:endParaRPr lang="de-DE" sz="1200" b="1" dirty="0">
              <a:solidFill>
                <a:srgbClr val="000000"/>
              </a:solidFill>
              <a:cs typeface="Arial" panose="020B0604020202020204" pitchFamily="34" charset="0"/>
            </a:endParaRPr>
          </a:p>
        </p:txBody>
      </p:sp>
      <p:sp>
        <p:nvSpPr>
          <p:cNvPr id="15" name="Textfeld 14"/>
          <p:cNvSpPr txBox="1">
            <a:spLocks/>
          </p:cNvSpPr>
          <p:nvPr/>
        </p:nvSpPr>
        <p:spPr>
          <a:xfrm>
            <a:off x="2743427" y="3371160"/>
            <a:ext cx="5626018" cy="1200329"/>
          </a:xfrm>
          <a:prstGeom prst="rect">
            <a:avLst/>
          </a:prstGeom>
          <a:noFill/>
        </p:spPr>
        <p:txBody>
          <a:bodyPr wrap="square" rtlCol="0">
            <a:spAutoFit/>
          </a:bodyPr>
          <a:lstStyle/>
          <a:p>
            <a:r>
              <a:rPr lang="de-DE" sz="1200" u="sng" dirty="0" smtClean="0">
                <a:solidFill>
                  <a:srgbClr val="000000"/>
                </a:solidFill>
                <a:cs typeface="Arial" panose="020B0604020202020204" pitchFamily="34" charset="0"/>
              </a:rPr>
              <a:t>Strategisch:</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Integration von Elementen der </a:t>
            </a:r>
            <a:r>
              <a:rPr lang="de-DE" sz="1200" dirty="0" err="1" smtClean="0">
                <a:solidFill>
                  <a:srgbClr val="000000"/>
                </a:solidFill>
                <a:cs typeface="Arial" panose="020B0604020202020204" pitchFamily="34" charset="0"/>
              </a:rPr>
              <a:t>Prospector</a:t>
            </a:r>
            <a:r>
              <a:rPr lang="de-DE" sz="1200" dirty="0" smtClean="0">
                <a:solidFill>
                  <a:srgbClr val="000000"/>
                </a:solidFill>
                <a:cs typeface="Arial" panose="020B0604020202020204" pitchFamily="34" charset="0"/>
              </a:rPr>
              <a:t>- und </a:t>
            </a:r>
            <a:r>
              <a:rPr lang="de-DE" sz="1200" dirty="0" err="1" smtClean="0">
                <a:solidFill>
                  <a:srgbClr val="000000"/>
                </a:solidFill>
                <a:cs typeface="Arial" panose="020B0604020202020204" pitchFamily="34" charset="0"/>
              </a:rPr>
              <a:t>Analyser</a:t>
            </a:r>
            <a:r>
              <a:rPr lang="de-DE" sz="1200" dirty="0" smtClean="0">
                <a:solidFill>
                  <a:srgbClr val="000000"/>
                </a:solidFill>
                <a:cs typeface="Arial" panose="020B0604020202020204" pitchFamily="34" charset="0"/>
              </a:rPr>
              <a:t>-Strategie</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Vermeidung ausschließlicher Positionierung über unternehmerische Aktivität und Verwendung einer </a:t>
            </a:r>
            <a:r>
              <a:rPr lang="de-DE" sz="1200" dirty="0" err="1" smtClean="0">
                <a:solidFill>
                  <a:srgbClr val="000000"/>
                </a:solidFill>
                <a:cs typeface="Arial" panose="020B0604020202020204" pitchFamily="34" charset="0"/>
              </a:rPr>
              <a:t>Portfoliosicht</a:t>
            </a:r>
            <a:r>
              <a:rPr lang="de-DE" sz="1200" dirty="0" smtClean="0">
                <a:solidFill>
                  <a:srgbClr val="000000"/>
                </a:solidFill>
                <a:cs typeface="Arial" panose="020B0604020202020204" pitchFamily="34" charset="0"/>
              </a:rPr>
              <a:t> </a:t>
            </a:r>
            <a:endParaRPr lang="de-DE" sz="1200" dirty="0" smtClean="0">
              <a:solidFill>
                <a:srgbClr val="00B050"/>
              </a:solidFill>
              <a:cs typeface="Arial" panose="020B0604020202020204" pitchFamily="34" charset="0"/>
            </a:endParaRPr>
          </a:p>
          <a:p>
            <a:r>
              <a:rPr lang="de-DE" sz="1200" u="sng" dirty="0" smtClean="0">
                <a:solidFill>
                  <a:srgbClr val="000000"/>
                </a:solidFill>
                <a:cs typeface="Arial" panose="020B0604020202020204" pitchFamily="34" charset="0"/>
              </a:rPr>
              <a:t>Operativ:</a:t>
            </a:r>
          </a:p>
          <a:p>
            <a:pPr marL="285750" indent="-285750">
              <a:buFont typeface="Symbol" panose="05050102010706020507" pitchFamily="18" charset="2"/>
              <a:buChar char="-"/>
            </a:pPr>
            <a:r>
              <a:rPr lang="de-DE" sz="1200" dirty="0" smtClean="0">
                <a:solidFill>
                  <a:srgbClr val="000000"/>
                </a:solidFill>
                <a:cs typeface="Arial" panose="020B0604020202020204" pitchFamily="34" charset="0"/>
              </a:rPr>
              <a:t>Etablierung von Budgets zur Förderung unternehmerischer Aktivität</a:t>
            </a:r>
          </a:p>
        </p:txBody>
      </p:sp>
      <p:sp>
        <p:nvSpPr>
          <p:cNvPr id="10" name="Rechteck 9"/>
          <p:cNvSpPr/>
          <p:nvPr/>
        </p:nvSpPr>
        <p:spPr>
          <a:xfrm>
            <a:off x="601324" y="4689100"/>
            <a:ext cx="1944216" cy="1563110"/>
          </a:xfrm>
          <a:prstGeom prst="rect">
            <a:avLst/>
          </a:prstGeom>
          <a:solidFill>
            <a:schemeClr val="accent2">
              <a:lumMod val="20000"/>
              <a:lumOff val="80000"/>
            </a:schemeClr>
          </a:solidFill>
          <a:ln w="12700">
            <a:noFill/>
          </a:ln>
        </p:spPr>
        <p:style>
          <a:lnRef idx="2">
            <a:schemeClr val="dk1"/>
          </a:lnRef>
          <a:fillRef idx="1">
            <a:schemeClr val="lt1"/>
          </a:fillRef>
          <a:effectRef idx="0">
            <a:schemeClr val="dk1"/>
          </a:effectRef>
          <a:fontRef idx="minor">
            <a:schemeClr val="dk1"/>
          </a:fontRef>
        </p:style>
        <p:txBody>
          <a:bodyPr rtlCol="0" anchor="t" anchorCtr="0"/>
          <a:lstStyle/>
          <a:p>
            <a:r>
              <a:rPr lang="de-DE" sz="1200" b="1" dirty="0" smtClean="0">
                <a:solidFill>
                  <a:srgbClr val="000000"/>
                </a:solidFill>
                <a:cs typeface="Arial" panose="020B0604020202020204" pitchFamily="34" charset="0"/>
              </a:rPr>
              <a:t>Ausgestaltung der Planung</a:t>
            </a:r>
            <a:endParaRPr lang="de-DE" sz="1200" b="1" dirty="0">
              <a:solidFill>
                <a:srgbClr val="000000"/>
              </a:solidFill>
              <a:cs typeface="Arial" panose="020B0604020202020204" pitchFamily="34" charset="0"/>
            </a:endParaRPr>
          </a:p>
        </p:txBody>
      </p:sp>
      <p:sp>
        <p:nvSpPr>
          <p:cNvPr id="16" name="Textfeld 15"/>
          <p:cNvSpPr txBox="1">
            <a:spLocks/>
          </p:cNvSpPr>
          <p:nvPr/>
        </p:nvSpPr>
        <p:spPr>
          <a:xfrm>
            <a:off x="2743427" y="4689100"/>
            <a:ext cx="5626018" cy="1569660"/>
          </a:xfrm>
          <a:prstGeom prst="rect">
            <a:avLst/>
          </a:prstGeom>
          <a:noFill/>
        </p:spPr>
        <p:txBody>
          <a:bodyPr wrap="square" rtlCol="0">
            <a:spAutoFit/>
          </a:bodyPr>
          <a:lstStyle/>
          <a:p>
            <a:pPr marL="285750" indent="-285750">
              <a:buFont typeface="Symbol" panose="05050102010706020507" pitchFamily="18" charset="2"/>
              <a:buChar char="-"/>
            </a:pPr>
            <a:r>
              <a:rPr lang="de-DE" sz="1200" dirty="0">
                <a:solidFill>
                  <a:srgbClr val="000000"/>
                </a:solidFill>
                <a:cs typeface="Arial" panose="020B0604020202020204" pitchFamily="34" charset="0"/>
              </a:rPr>
              <a:t>Hohe Bedeutung umfassender Scanning-Aktivitäten, insbesondere in Bezug auf Markt und Technologie</a:t>
            </a:r>
          </a:p>
          <a:p>
            <a:pPr marL="285750" indent="-285750">
              <a:buFont typeface="Symbol" panose="05050102010706020507" pitchFamily="18" charset="2"/>
              <a:buChar char="-"/>
            </a:pPr>
            <a:r>
              <a:rPr lang="de-DE" sz="1200" dirty="0">
                <a:solidFill>
                  <a:srgbClr val="000000"/>
                </a:solidFill>
                <a:cs typeface="Arial" panose="020B0604020202020204" pitchFamily="34" charset="0"/>
              </a:rPr>
              <a:t>Flexible Ausgestaltung der Planung mit frühen Kontrollpunkten zur Anpassung der Planung, beispielsweise über Dashboards</a:t>
            </a:r>
          </a:p>
          <a:p>
            <a:pPr marL="285750" indent="-285750">
              <a:buFont typeface="Symbol" panose="05050102010706020507" pitchFamily="18" charset="2"/>
              <a:buChar char="-"/>
            </a:pPr>
            <a:r>
              <a:rPr lang="de-DE" sz="1200" dirty="0">
                <a:solidFill>
                  <a:srgbClr val="000000"/>
                </a:solidFill>
                <a:cs typeface="Arial" panose="020B0604020202020204" pitchFamily="34" charset="0"/>
              </a:rPr>
              <a:t>Vermeidung von zu kurzfristigen Bewertungszeitpunkten der unternehmerischen Ideen</a:t>
            </a:r>
          </a:p>
          <a:p>
            <a:pPr marL="285750" indent="-285750">
              <a:buFont typeface="Symbol" panose="05050102010706020507" pitchFamily="18" charset="2"/>
              <a:buChar char="-"/>
            </a:pPr>
            <a:r>
              <a:rPr lang="de-DE" sz="1200" dirty="0">
                <a:solidFill>
                  <a:srgbClr val="000000"/>
                </a:solidFill>
                <a:cs typeface="Arial" panose="020B0604020202020204" pitchFamily="34" charset="0"/>
              </a:rPr>
              <a:t>Schaffung einer Balance zwischen schnellen Top-Management-Entscheidungen und Einbindung von Mitarbeitern</a:t>
            </a:r>
          </a:p>
        </p:txBody>
      </p:sp>
      <p:sp>
        <p:nvSpPr>
          <p:cNvPr id="19" name="Textfeld 18"/>
          <p:cNvSpPr txBox="1"/>
          <p:nvPr/>
        </p:nvSpPr>
        <p:spPr>
          <a:xfrm>
            <a:off x="217170" y="386775"/>
            <a:ext cx="8515349" cy="584775"/>
          </a:xfrm>
          <a:prstGeom prst="rect">
            <a:avLst/>
          </a:prstGeom>
          <a:noFill/>
        </p:spPr>
        <p:txBody>
          <a:bodyPr wrap="square" rtlCol="0">
            <a:spAutoFit/>
          </a:bodyPr>
          <a:lstStyle/>
          <a:p>
            <a:r>
              <a:rPr lang="de-DE" sz="1600" b="1" dirty="0" smtClean="0">
                <a:solidFill>
                  <a:srgbClr val="002060"/>
                </a:solidFill>
              </a:rPr>
              <a:t>Zusammenfassender Überblick über die Erfolgsfaktoren </a:t>
            </a:r>
            <a:r>
              <a:rPr lang="de-DE" sz="1600" b="1" dirty="0">
                <a:solidFill>
                  <a:srgbClr val="002060"/>
                </a:solidFill>
              </a:rPr>
              <a:t>einer unternehmerischen Gestaltung der Planungsfunktion</a:t>
            </a:r>
          </a:p>
        </p:txBody>
      </p:sp>
      <p:cxnSp>
        <p:nvCxnSpPr>
          <p:cNvPr id="20" name="Gerade Verbindung 19"/>
          <p:cNvCxnSpPr/>
          <p:nvPr/>
        </p:nvCxnSpPr>
        <p:spPr bwMode="auto">
          <a:xfrm>
            <a:off x="601324" y="184023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cxnSp>
        <p:nvCxnSpPr>
          <p:cNvPr id="21" name="Gerade Verbindung 20"/>
          <p:cNvCxnSpPr/>
          <p:nvPr/>
        </p:nvCxnSpPr>
        <p:spPr bwMode="auto">
          <a:xfrm>
            <a:off x="601324" y="1409700"/>
            <a:ext cx="7658100" cy="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22" name="Textfeld 21"/>
          <p:cNvSpPr txBox="1"/>
          <p:nvPr/>
        </p:nvSpPr>
        <p:spPr>
          <a:xfrm>
            <a:off x="217170" y="971550"/>
            <a:ext cx="1140056" cy="307777"/>
          </a:xfrm>
          <a:prstGeom prst="rect">
            <a:avLst/>
          </a:prstGeom>
          <a:noFill/>
        </p:spPr>
        <p:txBody>
          <a:bodyPr wrap="none" rtlCol="0">
            <a:spAutoFit/>
          </a:bodyPr>
          <a:lstStyle/>
          <a:p>
            <a:r>
              <a:rPr lang="de-DE" sz="1400" i="1" dirty="0" smtClean="0">
                <a:solidFill>
                  <a:schemeClr val="bg1">
                    <a:lumMod val="50000"/>
                  </a:schemeClr>
                </a:solidFill>
              </a:rPr>
              <a:t>3.1 Planung</a:t>
            </a:r>
            <a:endParaRPr lang="de-DE" sz="1400" i="1" dirty="0">
              <a:solidFill>
                <a:schemeClr val="bg1">
                  <a:lumMod val="50000"/>
                </a:schemeClr>
              </a:solidFill>
            </a:endParaRPr>
          </a:p>
        </p:txBody>
      </p:sp>
      <p:sp>
        <p:nvSpPr>
          <p:cNvPr id="17" name="Foliennummernplatzhalter 19"/>
          <p:cNvSpPr>
            <a:spLocks noGrp="1"/>
          </p:cNvSpPr>
          <p:nvPr>
            <p:ph type="sldNum" sz="quarter" idx="12"/>
          </p:nvPr>
        </p:nvSpPr>
        <p:spPr>
          <a:xfrm>
            <a:off x="3656721" y="6371909"/>
            <a:ext cx="1905000" cy="287337"/>
          </a:xfrm>
        </p:spPr>
        <p:txBody>
          <a:bodyPr/>
          <a:lstStyle/>
          <a:p>
            <a:pPr algn="ctr"/>
            <a:r>
              <a:rPr lang="de-DE" sz="1050" dirty="0" smtClean="0">
                <a:solidFill>
                  <a:schemeClr val="bg1">
                    <a:lumMod val="50000"/>
                  </a:schemeClr>
                </a:solidFill>
              </a:rPr>
              <a:t>- </a:t>
            </a:r>
            <a:fld id="{EDE9D4E2-8C11-4264-A17B-4C066A852835}" type="slidenum">
              <a:rPr lang="de-DE" sz="1050" smtClean="0">
                <a:solidFill>
                  <a:schemeClr val="bg1">
                    <a:lumMod val="50000"/>
                  </a:schemeClr>
                </a:solidFill>
              </a:rPr>
              <a:pPr algn="ctr"/>
              <a:t>99</a:t>
            </a:fld>
            <a:r>
              <a:rPr lang="de-DE" sz="1050" dirty="0" smtClean="0">
                <a:solidFill>
                  <a:schemeClr val="bg1">
                    <a:lumMod val="50000"/>
                  </a:schemeClr>
                </a:solidFill>
              </a:rPr>
              <a:t> -</a:t>
            </a:r>
            <a:endParaRPr lang="de-DE" sz="1050" dirty="0">
              <a:solidFill>
                <a:schemeClr val="bg1">
                  <a:lumMod val="50000"/>
                </a:schemeClr>
              </a:solidFill>
            </a:endParaRPr>
          </a:p>
        </p:txBody>
      </p:sp>
    </p:spTree>
    <p:extLst>
      <p:ext uri="{BB962C8B-B14F-4D97-AF65-F5344CB8AC3E}">
        <p14:creationId xmlns:p14="http://schemas.microsoft.com/office/powerpoint/2010/main" val="989403713"/>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21047&quot;&gt;&lt;version val=&quot;23229&quot;/&gt;&lt;CPresentation id=&quot;1&quot;&gt;&lt;m_precDefaultNumber&gt;&lt;m_bNumberIsYear val=&quot;1&quot;/&gt;&lt;m_chMinusSymbol&gt;-&lt;/m_chMinusSymbol&gt;&lt;m_chDecimalSymbol17909&gt;,&lt;/m_chDecimalSymbol17909&gt;&lt;m_nGroupingDigits17909 val=&quot;3&quot;/&gt;&lt;m_chGroupingSymbol17909&gt;.&lt;/m_chGroupingSymbol17909&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precDefaultPercent&gt;&lt;m_precDefaultDate&gt;&lt;m_bNumberIsYear val=&quot;0&quot;/&gt;&lt;m_strFormatTime&gt;%d-%1-%Y&lt;/m_strFormatTime&gt;&lt;/m_precDefaultDate&gt;&lt;m_precDefaultYear/&gt;&lt;m_precDefaultQuarter/&gt;&lt;m_precDefaultMonth/&gt;&lt;m_precDefaultWeek/&gt;&lt;m_precDefaultDay/&gt;&lt;m_mruColor&gt;&lt;m_vecMRU length=&quot;5&quot;&gt;&lt;elem m_fUsage=&quot;7.45813417167100030000E+000&quot;&gt;&lt;m_msothmcolidx val=&quot;0&quot;/&gt;&lt;m_rgb r=&quot;d6&quot; g=&quot;e0&quot; b=&quot;ff&quot;/&gt;&lt;m_ppcolschidx tagver0=&quot;23004&quot; tagname0=&quot;m_ppcolschidxUNRECOGNIZED&quot; val=&quot;0&quot;/&gt;&lt;m_nBrightness val=&quot;0&quot;/&gt;&lt;/elem&gt;&lt;elem m_fUsage=&quot;6.88845639477159160000E-001&quot;&gt;&lt;m_msothmcolidx val=&quot;0&quot;/&gt;&lt;m_rgb r=&quot;ca&quot; g=&quot;ca&quot; b=&quot;ca&quot;/&gt;&lt;m_ppcolschidx tagver0=&quot;23004&quot; tagname0=&quot;m_ppcolschidxUNRECOGNIZED&quot; val=&quot;0&quot;/&gt;&lt;m_nBrightness val=&quot;0&quot;/&gt;&lt;/elem&gt;&lt;elem m_fUsage=&quot;5.23964732146128150000E-001&quot;&gt;&lt;m_msothmcolidx val=&quot;0&quot;/&gt;&lt;m_rgb r=&quot;de&quot; g=&quot;de&quot; b=&quot;de&quot;/&gt;&lt;m_ppcolschidx tagver0=&quot;23004&quot; tagname0=&quot;m_ppcolschidxUNRECOGNIZED&quot; val=&quot;0&quot;/&gt;&lt;m_nBrightness val=&quot;0&quot;/&gt;&lt;/elem&gt;&lt;elem m_fUsage=&quot;5.16175450786380160000E-001&quot;&gt;&lt;m_msothmcolidx val=&quot;0&quot;/&gt;&lt;m_rgb r=&quot;eb&quot; g=&quot;eb&quot; b=&quot;eb&quot;/&gt;&lt;m_ppcolschidx tagver0=&quot;23004&quot; tagname0=&quot;m_ppcolschidxUNRECOGNIZED&quot; val=&quot;0&quot;/&gt;&lt;m_nBrightness val=&quot;0&quot;/&gt;&lt;/elem&gt;&lt;elem m_fUsage=&quot;1.66771816996665770000E-001&quot;&gt;&lt;m_msothmcolidx val=&quot;0&quot;/&gt;&lt;m_rgb r=&quot;c2&quot; g=&quot;cf&quot; b=&quot;d3&quot;/&gt;&lt;m_ppcolschidx tagver0=&quot;23004&quot; tagname0=&quot;m_ppcolschidxUNRECOGNIZED&quot; val=&quot;0&quot;/&gt;&lt;m_nBrightness val=&quot;0&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k2ipX69mskqyKtadkgXIsg"/>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GKQd2e_qiEScJ.e5sTR.KA"/>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KsPXWFGGck6JtjoT.2uznw"/>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Jmu_NykF3UWtMnk5Z.adpw"/>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bK2bLRxyqUOUudKz6woQHw"/>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JDD_kBjlGkmH3.ejNsR0f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U0Cyk0lQr0iNR_Xv7TbRjQ"/>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NAME" val="Bracket"/>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NAME" val="Bracket"/>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pEzDATW8xUmQ6kLqcSQ9tg"/>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4ZZ7uP1K8USzYmYdAM5DHA"/>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R0dE9mSyEe7m9AvH6Rb4A"/>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XQDWUaSTu0iF1LOyCQ36pQ"/>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PGPxpzRaaEW55nZ_NHjIqA"/>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S9RVhyLsfEesnb49pYVHW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6i.T33ddmUSRS4xw0LUiFg"/>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Z_lUNjwPAEemfX8JqNrivw"/>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PhrUwUn4gU.42ABWKN9QB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UBu9nbkGcEqnWbfVuaNUMw"/>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UMPEQJTMu0CdFj5DxZ9YyA"/>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btQHHKmwW0G6rBLx1mL5Rg"/>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qUTz_kfuRki.Wtr.TZEp8A"/>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Veyv7lJpH0.JSEtc7AWe3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S4tFrV.OIUCki6RrM5Umtw"/>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YWlb5AbrDEGMO9hlJ7aamQ"/>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HY9hujUUNUyb7bvZj2aEF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m62OYkV9kUm8tDb9CXj_0w"/>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tpHOHZL3umUuDuuRcaPWbs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1ksIJCQ1DEaPmCtEzzkz2Q"/>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HffkQ4tnfECClXXUsM29Nw"/>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Jy7h0xeLGES9vdwgetkt0w"/>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mzCiL5MmIEqSwzXiWpDq3A"/>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5UIdozA9uE.QN8wD7NFK5w"/>
</p:tagLst>
</file>

<file path=ppt/tags/tag190.xml><?xml version="1.0" encoding="utf-8"?>
<p:tagLst xmlns:a="http://schemas.openxmlformats.org/drawingml/2006/main" xmlns:r="http://schemas.openxmlformats.org/officeDocument/2006/relationships" xmlns:p="http://schemas.openxmlformats.org/presentationml/2006/main">
  <p:tag name="NAME" val="Rectangle"/>
</p:tagLst>
</file>

<file path=ppt/tags/tag191.xml><?xml version="1.0" encoding="utf-8"?>
<p:tagLst xmlns:a="http://schemas.openxmlformats.org/drawingml/2006/main" xmlns:r="http://schemas.openxmlformats.org/officeDocument/2006/relationships" xmlns:p="http://schemas.openxmlformats.org/presentationml/2006/main">
  <p:tag name="NAME" val="Rectangle"/>
</p:tagLst>
</file>

<file path=ppt/tags/tag192.xml><?xml version="1.0" encoding="utf-8"?>
<p:tagLst xmlns:a="http://schemas.openxmlformats.org/drawingml/2006/main" xmlns:r="http://schemas.openxmlformats.org/officeDocument/2006/relationships" xmlns:p="http://schemas.openxmlformats.org/presentationml/2006/main">
  <p:tag name="NAME" val="Rectangle"/>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qUTz_kfuRki.Wtr.TZEp8A"/>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6.xml><?xml version="1.0" encoding="utf-8"?>
<p:tagLst xmlns:a="http://schemas.openxmlformats.org/drawingml/2006/main" xmlns:r="http://schemas.openxmlformats.org/officeDocument/2006/relationships" xmlns:p="http://schemas.openxmlformats.org/presentationml/2006/main">
  <p:tag name="NAME" val="SingleBoatShape"/>
</p:tagLst>
</file>

<file path=ppt/tags/tag197.xml><?xml version="1.0" encoding="utf-8"?>
<p:tagLst xmlns:a="http://schemas.openxmlformats.org/drawingml/2006/main" xmlns:r="http://schemas.openxmlformats.org/officeDocument/2006/relationships" xmlns:p="http://schemas.openxmlformats.org/presentationml/2006/main">
  <p:tag name="NAME" val="SingleBoatText"/>
</p:tagLst>
</file>

<file path=ppt/tags/tag198.xml><?xml version="1.0" encoding="utf-8"?>
<p:tagLst xmlns:a="http://schemas.openxmlformats.org/drawingml/2006/main" xmlns:r="http://schemas.openxmlformats.org/officeDocument/2006/relationships" xmlns:p="http://schemas.openxmlformats.org/presentationml/2006/main">
  <p:tag name="NAME" val="SingleBoatShape"/>
</p:tagLst>
</file>

<file path=ppt/tags/tag199.xml><?xml version="1.0" encoding="utf-8"?>
<p:tagLst xmlns:a="http://schemas.openxmlformats.org/drawingml/2006/main" xmlns:r="http://schemas.openxmlformats.org/officeDocument/2006/relationships" xmlns:p="http://schemas.openxmlformats.org/presentationml/2006/main">
  <p:tag name="NAME" val="SingleBoatText"/>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R4146WwfYkqCLbATebmm9A"/>
</p:tagLst>
</file>

<file path=ppt/tags/tag200.xml><?xml version="1.0" encoding="utf-8"?>
<p:tagLst xmlns:a="http://schemas.openxmlformats.org/drawingml/2006/main" xmlns:r="http://schemas.openxmlformats.org/officeDocument/2006/relationships" xmlns:p="http://schemas.openxmlformats.org/presentationml/2006/main">
  <p:tag name="NAME" val="SingleBoatShape"/>
</p:tagLst>
</file>

<file path=ppt/tags/tag201.xml><?xml version="1.0" encoding="utf-8"?>
<p:tagLst xmlns:a="http://schemas.openxmlformats.org/drawingml/2006/main" xmlns:r="http://schemas.openxmlformats.org/officeDocument/2006/relationships" xmlns:p="http://schemas.openxmlformats.org/presentationml/2006/main">
  <p:tag name="NAME" val="SingleBoatText"/>
</p:tagLst>
</file>

<file path=ppt/tags/tag202.xml><?xml version="1.0" encoding="utf-8"?>
<p:tagLst xmlns:a="http://schemas.openxmlformats.org/drawingml/2006/main" xmlns:r="http://schemas.openxmlformats.org/officeDocument/2006/relationships" xmlns:p="http://schemas.openxmlformats.org/presentationml/2006/main">
  <p:tag name="NAME" val="SingleBoatText"/>
</p:tagLst>
</file>

<file path=ppt/tags/tag203.xml><?xml version="1.0" encoding="utf-8"?>
<p:tagLst xmlns:a="http://schemas.openxmlformats.org/drawingml/2006/main" xmlns:r="http://schemas.openxmlformats.org/officeDocument/2006/relationships" xmlns:p="http://schemas.openxmlformats.org/presentationml/2006/main">
  <p:tag name="NAME" val="SingleBoatText"/>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5.xml><?xml version="1.0" encoding="utf-8"?>
<p:tagLst xmlns:a="http://schemas.openxmlformats.org/drawingml/2006/main" xmlns:r="http://schemas.openxmlformats.org/officeDocument/2006/relationships" xmlns:p="http://schemas.openxmlformats.org/presentationml/2006/main">
  <p:tag name="NAME" val="SingleBoatText"/>
</p:tagLst>
</file>

<file path=ppt/tags/tag206.xml><?xml version="1.0" encoding="utf-8"?>
<p:tagLst xmlns:a="http://schemas.openxmlformats.org/drawingml/2006/main" xmlns:r="http://schemas.openxmlformats.org/officeDocument/2006/relationships" xmlns:p="http://schemas.openxmlformats.org/presentationml/2006/main">
  <p:tag name="NAME" val="SingleBoatText"/>
</p:tagLst>
</file>

<file path=ppt/tags/tag207.xml><?xml version="1.0" encoding="utf-8"?>
<p:tagLst xmlns:a="http://schemas.openxmlformats.org/drawingml/2006/main" xmlns:r="http://schemas.openxmlformats.org/officeDocument/2006/relationships" xmlns:p="http://schemas.openxmlformats.org/presentationml/2006/main">
  <p:tag name="NAME" val="SingleBoatText"/>
</p:tagLst>
</file>

<file path=ppt/tags/tag208.xml><?xml version="1.0" encoding="utf-8"?>
<p:tagLst xmlns:a="http://schemas.openxmlformats.org/drawingml/2006/main" xmlns:r="http://schemas.openxmlformats.org/officeDocument/2006/relationships" xmlns:p="http://schemas.openxmlformats.org/presentationml/2006/main">
  <p:tag name="NAME" val="SingleBoatText"/>
</p:tagLst>
</file>

<file path=ppt/tags/tag209.xml><?xml version="1.0" encoding="utf-8"?>
<p:tagLst xmlns:a="http://schemas.openxmlformats.org/drawingml/2006/main" xmlns:r="http://schemas.openxmlformats.org/officeDocument/2006/relationships" xmlns:p="http://schemas.openxmlformats.org/presentationml/2006/main">
  <p:tag name="NAME" val="SingleBoatText"/>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LdNZp5iIzEKJ9Mg1j9EPng"/>
</p:tagLst>
</file>

<file path=ppt/tags/tag210.xml><?xml version="1.0" encoding="utf-8"?>
<p:tagLst xmlns:a="http://schemas.openxmlformats.org/drawingml/2006/main" xmlns:r="http://schemas.openxmlformats.org/officeDocument/2006/relationships" xmlns:p="http://schemas.openxmlformats.org/presentationml/2006/main">
  <p:tag name="NAME" val="SingleBoatText"/>
</p:tagLst>
</file>

<file path=ppt/tags/tag211.xml><?xml version="1.0" encoding="utf-8"?>
<p:tagLst xmlns:a="http://schemas.openxmlformats.org/drawingml/2006/main" xmlns:r="http://schemas.openxmlformats.org/officeDocument/2006/relationships" xmlns:p="http://schemas.openxmlformats.org/presentationml/2006/main">
  <p:tag name="NAME" val="SingleBoatText"/>
</p:tagLst>
</file>

<file path=ppt/tags/tag212.xml><?xml version="1.0" encoding="utf-8"?>
<p:tagLst xmlns:a="http://schemas.openxmlformats.org/drawingml/2006/main" xmlns:r="http://schemas.openxmlformats.org/officeDocument/2006/relationships" xmlns:p="http://schemas.openxmlformats.org/presentationml/2006/main">
  <p:tag name="NAME" val="SingleBoatText"/>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6.xml><?xml version="1.0" encoding="utf-8"?>
<p:tagLst xmlns:a="http://schemas.openxmlformats.org/drawingml/2006/main" xmlns:r="http://schemas.openxmlformats.org/officeDocument/2006/relationships" xmlns:p="http://schemas.openxmlformats.org/presentationml/2006/main">
  <p:tag name="NAME" val="Rectangle"/>
</p:tagLst>
</file>

<file path=ppt/tags/tag217.xml><?xml version="1.0" encoding="utf-8"?>
<p:tagLst xmlns:a="http://schemas.openxmlformats.org/drawingml/2006/main" xmlns:r="http://schemas.openxmlformats.org/officeDocument/2006/relationships" xmlns:p="http://schemas.openxmlformats.org/presentationml/2006/main">
  <p:tag name="NAME" val="Rectangle"/>
</p:tagLst>
</file>

<file path=ppt/tags/tag218.xml><?xml version="1.0" encoding="utf-8"?>
<p:tagLst xmlns:a="http://schemas.openxmlformats.org/drawingml/2006/main" xmlns:r="http://schemas.openxmlformats.org/officeDocument/2006/relationships" xmlns:p="http://schemas.openxmlformats.org/presentationml/2006/main">
  <p:tag name="NAME" val="Rectangle"/>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8lKDJXMHyUW7EpLAWw0ptw"/>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1.xml><?xml version="1.0" encoding="utf-8"?>
<p:tagLst xmlns:a="http://schemas.openxmlformats.org/drawingml/2006/main" xmlns:r="http://schemas.openxmlformats.org/officeDocument/2006/relationships" xmlns:p="http://schemas.openxmlformats.org/presentationml/2006/main">
  <p:tag name="NAME" val="SingleBoatShape"/>
</p:tagLst>
</file>

<file path=ppt/tags/tag222.xml><?xml version="1.0" encoding="utf-8"?>
<p:tagLst xmlns:a="http://schemas.openxmlformats.org/drawingml/2006/main" xmlns:r="http://schemas.openxmlformats.org/officeDocument/2006/relationships" xmlns:p="http://schemas.openxmlformats.org/presentationml/2006/main">
  <p:tag name="NAME" val="SingleBoatShape"/>
</p:tagLst>
</file>

<file path=ppt/tags/tag223.xml><?xml version="1.0" encoding="utf-8"?>
<p:tagLst xmlns:a="http://schemas.openxmlformats.org/drawingml/2006/main" xmlns:r="http://schemas.openxmlformats.org/officeDocument/2006/relationships" xmlns:p="http://schemas.openxmlformats.org/presentationml/2006/main">
  <p:tag name="NAME" val="SingleBoatText"/>
</p:tagLst>
</file>

<file path=ppt/tags/tag224.xml><?xml version="1.0" encoding="utf-8"?>
<p:tagLst xmlns:a="http://schemas.openxmlformats.org/drawingml/2006/main" xmlns:r="http://schemas.openxmlformats.org/officeDocument/2006/relationships" xmlns:p="http://schemas.openxmlformats.org/presentationml/2006/main">
  <p:tag name="NAME" val="SingleBoatShape"/>
</p:tagLst>
</file>

<file path=ppt/tags/tag225.xml><?xml version="1.0" encoding="utf-8"?>
<p:tagLst xmlns:a="http://schemas.openxmlformats.org/drawingml/2006/main" xmlns:r="http://schemas.openxmlformats.org/officeDocument/2006/relationships" xmlns:p="http://schemas.openxmlformats.org/presentationml/2006/main">
  <p:tag name="NAME" val="SingleBoatText"/>
</p:tagLst>
</file>

<file path=ppt/tags/tag226.xml><?xml version="1.0" encoding="utf-8"?>
<p:tagLst xmlns:a="http://schemas.openxmlformats.org/drawingml/2006/main" xmlns:r="http://schemas.openxmlformats.org/officeDocument/2006/relationships" xmlns:p="http://schemas.openxmlformats.org/presentationml/2006/main">
  <p:tag name="NAME" val="SingleBoatShape"/>
</p:tagLst>
</file>

<file path=ppt/tags/tag227.xml><?xml version="1.0" encoding="utf-8"?>
<p:tagLst xmlns:a="http://schemas.openxmlformats.org/drawingml/2006/main" xmlns:r="http://schemas.openxmlformats.org/officeDocument/2006/relationships" xmlns:p="http://schemas.openxmlformats.org/presentationml/2006/main">
  <p:tag name="NAME" val="SingleBoatText"/>
</p:tagLst>
</file>

<file path=ppt/tags/tag228.xml><?xml version="1.0" encoding="utf-8"?>
<p:tagLst xmlns:a="http://schemas.openxmlformats.org/drawingml/2006/main" xmlns:r="http://schemas.openxmlformats.org/officeDocument/2006/relationships" xmlns:p="http://schemas.openxmlformats.org/presentationml/2006/main">
  <p:tag name="NAME" val="SingleBoatShape"/>
</p:tagLst>
</file>

<file path=ppt/tags/tag229.xml><?xml version="1.0" encoding="utf-8"?>
<p:tagLst xmlns:a="http://schemas.openxmlformats.org/drawingml/2006/main" xmlns:r="http://schemas.openxmlformats.org/officeDocument/2006/relationships" xmlns:p="http://schemas.openxmlformats.org/presentationml/2006/main">
  <p:tag name="NAME" val="SingleBoatText"/>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Kv1dcODlEaT33ZMDxdj_Q"/>
</p:tagLst>
</file>

<file path=ppt/tags/tag230.xml><?xml version="1.0" encoding="utf-8"?>
<p:tagLst xmlns:a="http://schemas.openxmlformats.org/drawingml/2006/main" xmlns:r="http://schemas.openxmlformats.org/officeDocument/2006/relationships" xmlns:p="http://schemas.openxmlformats.org/presentationml/2006/main">
  <p:tag name="NAME" val="SingleBoatShape"/>
</p:tagLst>
</file>

<file path=ppt/tags/tag231.xml><?xml version="1.0" encoding="utf-8"?>
<p:tagLst xmlns:a="http://schemas.openxmlformats.org/drawingml/2006/main" xmlns:r="http://schemas.openxmlformats.org/officeDocument/2006/relationships" xmlns:p="http://schemas.openxmlformats.org/presentationml/2006/main">
  <p:tag name="NAME" val="SingleBoatText"/>
</p:tagLst>
</file>

<file path=ppt/tags/tag232.xml><?xml version="1.0" encoding="utf-8"?>
<p:tagLst xmlns:a="http://schemas.openxmlformats.org/drawingml/2006/main" xmlns:r="http://schemas.openxmlformats.org/officeDocument/2006/relationships" xmlns:p="http://schemas.openxmlformats.org/presentationml/2006/main">
  <p:tag name="NAME" val="SingleBoatShape"/>
</p:tagLst>
</file>

<file path=ppt/tags/tag233.xml><?xml version="1.0" encoding="utf-8"?>
<p:tagLst xmlns:a="http://schemas.openxmlformats.org/drawingml/2006/main" xmlns:r="http://schemas.openxmlformats.org/officeDocument/2006/relationships" xmlns:p="http://schemas.openxmlformats.org/presentationml/2006/main">
  <p:tag name="NAME" val="SingleBoatText"/>
</p:tagLst>
</file>

<file path=ppt/tags/tag234.xml><?xml version="1.0" encoding="utf-8"?>
<p:tagLst xmlns:a="http://schemas.openxmlformats.org/drawingml/2006/main" xmlns:r="http://schemas.openxmlformats.org/officeDocument/2006/relationships" xmlns:p="http://schemas.openxmlformats.org/presentationml/2006/main">
  <p:tag name="NAME" val="SingleBoatShape"/>
</p:tagLst>
</file>

<file path=ppt/tags/tag235.xml><?xml version="1.0" encoding="utf-8"?>
<p:tagLst xmlns:a="http://schemas.openxmlformats.org/drawingml/2006/main" xmlns:r="http://schemas.openxmlformats.org/officeDocument/2006/relationships" xmlns:p="http://schemas.openxmlformats.org/presentationml/2006/main">
  <p:tag name="NAME" val="SingleBoatText"/>
</p:tagLst>
</file>

<file path=ppt/tags/tag236.xml><?xml version="1.0" encoding="utf-8"?>
<p:tagLst xmlns:a="http://schemas.openxmlformats.org/drawingml/2006/main" xmlns:r="http://schemas.openxmlformats.org/officeDocument/2006/relationships" xmlns:p="http://schemas.openxmlformats.org/presentationml/2006/main">
  <p:tag name="NAME" val="SingleBoatText"/>
</p:tagLst>
</file>

<file path=ppt/tags/tag237.xml><?xml version="1.0" encoding="utf-8"?>
<p:tagLst xmlns:a="http://schemas.openxmlformats.org/drawingml/2006/main" xmlns:r="http://schemas.openxmlformats.org/officeDocument/2006/relationships" xmlns:p="http://schemas.openxmlformats.org/presentationml/2006/main">
  <p:tag name="NAME" val="SingleBoatShape"/>
</p:tagLst>
</file>

<file path=ppt/tags/tag238.xml><?xml version="1.0" encoding="utf-8"?>
<p:tagLst xmlns:a="http://schemas.openxmlformats.org/drawingml/2006/main" xmlns:r="http://schemas.openxmlformats.org/officeDocument/2006/relationships" xmlns:p="http://schemas.openxmlformats.org/presentationml/2006/main">
  <p:tag name="NAME" val="SingleBoatText"/>
</p:tagLst>
</file>

<file path=ppt/tags/tag239.xml><?xml version="1.0" encoding="utf-8"?>
<p:tagLst xmlns:a="http://schemas.openxmlformats.org/drawingml/2006/main" xmlns:r="http://schemas.openxmlformats.org/officeDocument/2006/relationships" xmlns:p="http://schemas.openxmlformats.org/presentationml/2006/main">
  <p:tag name="NAME" val="SingleBoatShap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wFDUwWTVfU2GP0xY7DVW5g"/>
</p:tagLst>
</file>

<file path=ppt/tags/tag240.xml><?xml version="1.0" encoding="utf-8"?>
<p:tagLst xmlns:a="http://schemas.openxmlformats.org/drawingml/2006/main" xmlns:r="http://schemas.openxmlformats.org/officeDocument/2006/relationships" xmlns:p="http://schemas.openxmlformats.org/presentationml/2006/main">
  <p:tag name="NAME" val="SingleBoatText"/>
</p:tagLst>
</file>

<file path=ppt/tags/tag241.xml><?xml version="1.0" encoding="utf-8"?>
<p:tagLst xmlns:a="http://schemas.openxmlformats.org/drawingml/2006/main" xmlns:r="http://schemas.openxmlformats.org/officeDocument/2006/relationships" xmlns:p="http://schemas.openxmlformats.org/presentationml/2006/main">
  <p:tag name="NAME" val="SingleBoatShape"/>
</p:tagLst>
</file>

<file path=ppt/tags/tag242.xml><?xml version="1.0" encoding="utf-8"?>
<p:tagLst xmlns:a="http://schemas.openxmlformats.org/drawingml/2006/main" xmlns:r="http://schemas.openxmlformats.org/officeDocument/2006/relationships" xmlns:p="http://schemas.openxmlformats.org/presentationml/2006/main">
  <p:tag name="NAME" val="SingleBoatText"/>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YcZNGLKMxEmxXOoNRjdb3w"/>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tdDh0NlrWK0iXvxiHerT6dg"/>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tjrhiGV7xukyfv.6WvUpEFA"/>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tuWFfdwI9LkeKJDWrRofoEQ"/>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4I0IVl_HqkabMZ7xbndVK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6KH6Qrb3EEOmZDu5x7TN5g"/>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PVtfjD1g9U22c5HFvqTioQ"/>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vKSqIGcdmkCi3.pME7vTxQ"/>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_5yrkdIraU6ThpzHeAgWxQ"/>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LnKr5EenQ0ylP7gZsBkg5w"/>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LTOcvnR33kC3zlTWgJ8y0g"/>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tg1wQxiPMUkq28ZsQLnJBKA"/>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VzItIvaSGEKDcypDH7VR6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2rDbyp4DikConCDqBcmIDQ"/>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2xKVJT8YxUug9gL_HPGOEg"/>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6y6Bqywrh0Worfa8wMGlJ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tAbCy9jCY0eqSDcVC.vrN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0L3b0XGcOkyzea_DXLRvA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cV4jtkWeUCWTSQTCg3og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f.3.lRNYzk.ZKOLp02xls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mTRE.SqJdEq9CcF7eXfkk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mSHY.M8WzUqUvCoJfMxGh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4_nrZq0FIUq5L5Po0CcPC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YQlaK60WKk2IIvz3cN.yX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QX64tfjtWkqwyfUVhvU7PQ"/>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pj_iWGbmAU2vS4lPYHm6K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5_fCw3uZ9kOGIByP6qjSI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VDlMLdnCiUmqEpV_jBwZW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Z57_7YgHrUeRK6OyXprms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bbye_k__1UuHrWC5wslz4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pF871SxX5ECXgZs5987NbQ"/>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STKrxd3HES7gPYIU1jwn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lMwZeLLSXECo413nN9C5C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p7J5h6hvP0GcBMDoCwSBR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zHlqKY2tHEmijfv55Av41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ejBd0EkH10m01lPjRvuj8A"/>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lZ8zu2GxRkKQILS1jPHlz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8vJB80Spj06WvZKQScvp0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8LsX7HKjp0uw7HriP5GEuA"/>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LvkFUxp9.EuuJsZJ83M.7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bGvxv3HBzUmm6lOSLbxm7A"/>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BiEhbvFbS0.t9oQq3xp5E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TbNHsnrH80.FfA_RoMj6d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9umvgmUq7ESy_i7jMhtqhg"/>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EkpeX1CD7U.jBvUIFOV7Q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b8lgyABPykaeWAdpehDkNA"/>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lynkeWBjak2DLkZPAWNgD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6FAI04X_IkiRs.NQ48f8F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kLR5LJ4240iR.p_Kd78Flw"/>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_4YwmajgM0q7IfPdATZX3A"/>
</p:tagLst>
</file>

<file path=ppt/theme/theme1.xml><?xml version="1.0" encoding="utf-8"?>
<a:theme xmlns:a="http://schemas.openxmlformats.org/drawingml/2006/main" name="Standarddesign">
  <a:themeElements>
    <a:clrScheme name="Standarddesign 4">
      <a:dk1>
        <a:srgbClr val="000000"/>
      </a:dk1>
      <a:lt1>
        <a:srgbClr val="FFFFFF"/>
      </a:lt1>
      <a:dk2>
        <a:srgbClr val="000000"/>
      </a:dk2>
      <a:lt2>
        <a:srgbClr val="808080"/>
      </a:lt2>
      <a:accent1>
        <a:srgbClr val="99CCFF"/>
      </a:accent1>
      <a:accent2>
        <a:srgbClr val="3366FF"/>
      </a:accent2>
      <a:accent3>
        <a:srgbClr val="FFFFFF"/>
      </a:accent3>
      <a:accent4>
        <a:srgbClr val="000000"/>
      </a:accent4>
      <a:accent5>
        <a:srgbClr val="CAE2FF"/>
      </a:accent5>
      <a:accent6>
        <a:srgbClr val="2D5CE7"/>
      </a:accent6>
      <a:hlink>
        <a:srgbClr val="CCFFFF"/>
      </a:hlink>
      <a:folHlink>
        <a:srgbClr val="B2B2B2"/>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Tx/>
          <a:buSzTx/>
          <a:buFontTx/>
          <a:buNone/>
          <a:tabLst/>
          <a:defRPr kumimoji="0"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Tx/>
          <a:buSzTx/>
          <a:buFontTx/>
          <a:buNone/>
          <a:tabLst/>
          <a:defRPr kumimoji="0" lang="de-DE" sz="16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CC"/>
        </a:lt1>
        <a:dk2>
          <a:srgbClr val="000000"/>
        </a:dk2>
        <a:lt2>
          <a:srgbClr val="808080"/>
        </a:lt2>
        <a:accent1>
          <a:srgbClr val="6699FF"/>
        </a:accent1>
        <a:accent2>
          <a:srgbClr val="FF5050"/>
        </a:accent2>
        <a:accent3>
          <a:srgbClr val="FFFFE2"/>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4F4AA"/>
        </a:lt1>
        <a:dk2>
          <a:srgbClr val="000000"/>
        </a:dk2>
        <a:lt2>
          <a:srgbClr val="808080"/>
        </a:lt2>
        <a:accent1>
          <a:srgbClr val="6699FF"/>
        </a:accent1>
        <a:accent2>
          <a:srgbClr val="FF5050"/>
        </a:accent2>
        <a:accent3>
          <a:srgbClr val="F8F8D2"/>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C3D5C3"/>
        </a:lt1>
        <a:dk2>
          <a:srgbClr val="000000"/>
        </a:dk2>
        <a:lt2>
          <a:srgbClr val="808080"/>
        </a:lt2>
        <a:accent1>
          <a:srgbClr val="6699FF"/>
        </a:accent1>
        <a:accent2>
          <a:srgbClr val="FF5050"/>
        </a:accent2>
        <a:accent3>
          <a:srgbClr val="DEE7DE"/>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808080"/>
        </a:lt2>
        <a:accent1>
          <a:srgbClr val="99CCFF"/>
        </a:accent1>
        <a:accent2>
          <a:srgbClr val="3366FF"/>
        </a:accent2>
        <a:accent3>
          <a:srgbClr val="FFFFFF"/>
        </a:accent3>
        <a:accent4>
          <a:srgbClr val="000000"/>
        </a:accent4>
        <a:accent5>
          <a:srgbClr val="CAE2FF"/>
        </a:accent5>
        <a:accent6>
          <a:srgbClr val="2D5CE7"/>
        </a:accent6>
        <a:hlink>
          <a:srgbClr val="CCFFFF"/>
        </a:hlink>
        <a:folHlink>
          <a:srgbClr val="B2B2B2"/>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E5CF71"/>
        </a:lt1>
        <a:dk2>
          <a:srgbClr val="000000"/>
        </a:dk2>
        <a:lt2>
          <a:srgbClr val="808080"/>
        </a:lt2>
        <a:accent1>
          <a:srgbClr val="6699FF"/>
        </a:accent1>
        <a:accent2>
          <a:srgbClr val="FF5050"/>
        </a:accent2>
        <a:accent3>
          <a:srgbClr val="F0E4BB"/>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Standarddesign">
  <a:themeElements>
    <a:clrScheme name="Standarddesign 4">
      <a:dk1>
        <a:srgbClr val="000000"/>
      </a:dk1>
      <a:lt1>
        <a:srgbClr val="FFFFFF"/>
      </a:lt1>
      <a:dk2>
        <a:srgbClr val="000000"/>
      </a:dk2>
      <a:lt2>
        <a:srgbClr val="808080"/>
      </a:lt2>
      <a:accent1>
        <a:srgbClr val="99CCFF"/>
      </a:accent1>
      <a:accent2>
        <a:srgbClr val="3366FF"/>
      </a:accent2>
      <a:accent3>
        <a:srgbClr val="FFFFFF"/>
      </a:accent3>
      <a:accent4>
        <a:srgbClr val="000000"/>
      </a:accent4>
      <a:accent5>
        <a:srgbClr val="CAE2FF"/>
      </a:accent5>
      <a:accent6>
        <a:srgbClr val="2D5CE7"/>
      </a:accent6>
      <a:hlink>
        <a:srgbClr val="CCFFFF"/>
      </a:hlink>
      <a:folHlink>
        <a:srgbClr val="B2B2B2"/>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Tx/>
          <a:buSzTx/>
          <a:buFontTx/>
          <a:buNone/>
          <a:tabLst/>
          <a:defRPr kumimoji="0"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Tx/>
          <a:buSzTx/>
          <a:buFontTx/>
          <a:buNone/>
          <a:tabLst/>
          <a:defRPr kumimoji="0" lang="de-DE" sz="16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CC"/>
        </a:lt1>
        <a:dk2>
          <a:srgbClr val="000000"/>
        </a:dk2>
        <a:lt2>
          <a:srgbClr val="808080"/>
        </a:lt2>
        <a:accent1>
          <a:srgbClr val="6699FF"/>
        </a:accent1>
        <a:accent2>
          <a:srgbClr val="FF5050"/>
        </a:accent2>
        <a:accent3>
          <a:srgbClr val="FFFFE2"/>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4F4AA"/>
        </a:lt1>
        <a:dk2>
          <a:srgbClr val="000000"/>
        </a:dk2>
        <a:lt2>
          <a:srgbClr val="808080"/>
        </a:lt2>
        <a:accent1>
          <a:srgbClr val="6699FF"/>
        </a:accent1>
        <a:accent2>
          <a:srgbClr val="FF5050"/>
        </a:accent2>
        <a:accent3>
          <a:srgbClr val="F8F8D2"/>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C3D5C3"/>
        </a:lt1>
        <a:dk2>
          <a:srgbClr val="000000"/>
        </a:dk2>
        <a:lt2>
          <a:srgbClr val="808080"/>
        </a:lt2>
        <a:accent1>
          <a:srgbClr val="6699FF"/>
        </a:accent1>
        <a:accent2>
          <a:srgbClr val="FF5050"/>
        </a:accent2>
        <a:accent3>
          <a:srgbClr val="DEE7DE"/>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808080"/>
        </a:lt2>
        <a:accent1>
          <a:srgbClr val="99CCFF"/>
        </a:accent1>
        <a:accent2>
          <a:srgbClr val="3366FF"/>
        </a:accent2>
        <a:accent3>
          <a:srgbClr val="FFFFFF"/>
        </a:accent3>
        <a:accent4>
          <a:srgbClr val="000000"/>
        </a:accent4>
        <a:accent5>
          <a:srgbClr val="CAE2FF"/>
        </a:accent5>
        <a:accent6>
          <a:srgbClr val="2D5CE7"/>
        </a:accent6>
        <a:hlink>
          <a:srgbClr val="CCFFFF"/>
        </a:hlink>
        <a:folHlink>
          <a:srgbClr val="B2B2B2"/>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E5CF71"/>
        </a:lt1>
        <a:dk2>
          <a:srgbClr val="000000"/>
        </a:dk2>
        <a:lt2>
          <a:srgbClr val="808080"/>
        </a:lt2>
        <a:accent1>
          <a:srgbClr val="6699FF"/>
        </a:accent1>
        <a:accent2>
          <a:srgbClr val="FF5050"/>
        </a:accent2>
        <a:accent3>
          <a:srgbClr val="F0E4BB"/>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Standarddesign">
  <a:themeElements>
    <a:clrScheme name="Standarddesign 4">
      <a:dk1>
        <a:srgbClr val="000000"/>
      </a:dk1>
      <a:lt1>
        <a:srgbClr val="FFFFFF"/>
      </a:lt1>
      <a:dk2>
        <a:srgbClr val="000000"/>
      </a:dk2>
      <a:lt2>
        <a:srgbClr val="808080"/>
      </a:lt2>
      <a:accent1>
        <a:srgbClr val="99CCFF"/>
      </a:accent1>
      <a:accent2>
        <a:srgbClr val="3366FF"/>
      </a:accent2>
      <a:accent3>
        <a:srgbClr val="FFFFFF"/>
      </a:accent3>
      <a:accent4>
        <a:srgbClr val="000000"/>
      </a:accent4>
      <a:accent5>
        <a:srgbClr val="CAE2FF"/>
      </a:accent5>
      <a:accent6>
        <a:srgbClr val="2D5CE7"/>
      </a:accent6>
      <a:hlink>
        <a:srgbClr val="CCFFFF"/>
      </a:hlink>
      <a:folHlink>
        <a:srgbClr val="B2B2B2"/>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Tx/>
          <a:buSzTx/>
          <a:buFontTx/>
          <a:buNone/>
          <a:tabLst/>
          <a:defRPr kumimoji="0"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Tx/>
          <a:buSzTx/>
          <a:buFontTx/>
          <a:buNone/>
          <a:tabLst/>
          <a:defRPr kumimoji="0" lang="de-DE" sz="16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CC"/>
        </a:lt1>
        <a:dk2>
          <a:srgbClr val="000000"/>
        </a:dk2>
        <a:lt2>
          <a:srgbClr val="808080"/>
        </a:lt2>
        <a:accent1>
          <a:srgbClr val="6699FF"/>
        </a:accent1>
        <a:accent2>
          <a:srgbClr val="FF5050"/>
        </a:accent2>
        <a:accent3>
          <a:srgbClr val="FFFFE2"/>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4F4AA"/>
        </a:lt1>
        <a:dk2>
          <a:srgbClr val="000000"/>
        </a:dk2>
        <a:lt2>
          <a:srgbClr val="808080"/>
        </a:lt2>
        <a:accent1>
          <a:srgbClr val="6699FF"/>
        </a:accent1>
        <a:accent2>
          <a:srgbClr val="FF5050"/>
        </a:accent2>
        <a:accent3>
          <a:srgbClr val="F8F8D2"/>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C3D5C3"/>
        </a:lt1>
        <a:dk2>
          <a:srgbClr val="000000"/>
        </a:dk2>
        <a:lt2>
          <a:srgbClr val="808080"/>
        </a:lt2>
        <a:accent1>
          <a:srgbClr val="6699FF"/>
        </a:accent1>
        <a:accent2>
          <a:srgbClr val="FF5050"/>
        </a:accent2>
        <a:accent3>
          <a:srgbClr val="DEE7DE"/>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808080"/>
        </a:lt2>
        <a:accent1>
          <a:srgbClr val="99CCFF"/>
        </a:accent1>
        <a:accent2>
          <a:srgbClr val="3366FF"/>
        </a:accent2>
        <a:accent3>
          <a:srgbClr val="FFFFFF"/>
        </a:accent3>
        <a:accent4>
          <a:srgbClr val="000000"/>
        </a:accent4>
        <a:accent5>
          <a:srgbClr val="CAE2FF"/>
        </a:accent5>
        <a:accent6>
          <a:srgbClr val="2D5CE7"/>
        </a:accent6>
        <a:hlink>
          <a:srgbClr val="CCFFFF"/>
        </a:hlink>
        <a:folHlink>
          <a:srgbClr val="B2B2B2"/>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E5CF71"/>
        </a:lt1>
        <a:dk2>
          <a:srgbClr val="000000"/>
        </a:dk2>
        <a:lt2>
          <a:srgbClr val="808080"/>
        </a:lt2>
        <a:accent1>
          <a:srgbClr val="6699FF"/>
        </a:accent1>
        <a:accent2>
          <a:srgbClr val="FF5050"/>
        </a:accent2>
        <a:accent3>
          <a:srgbClr val="F0E4BB"/>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Standarddesign">
  <a:themeElements>
    <a:clrScheme name="Standarddesign 4">
      <a:dk1>
        <a:srgbClr val="000000"/>
      </a:dk1>
      <a:lt1>
        <a:srgbClr val="FFFFFF"/>
      </a:lt1>
      <a:dk2>
        <a:srgbClr val="000000"/>
      </a:dk2>
      <a:lt2>
        <a:srgbClr val="808080"/>
      </a:lt2>
      <a:accent1>
        <a:srgbClr val="99CCFF"/>
      </a:accent1>
      <a:accent2>
        <a:srgbClr val="3366FF"/>
      </a:accent2>
      <a:accent3>
        <a:srgbClr val="FFFFFF"/>
      </a:accent3>
      <a:accent4>
        <a:srgbClr val="000000"/>
      </a:accent4>
      <a:accent5>
        <a:srgbClr val="CAE2FF"/>
      </a:accent5>
      <a:accent6>
        <a:srgbClr val="2D5CE7"/>
      </a:accent6>
      <a:hlink>
        <a:srgbClr val="CCFFFF"/>
      </a:hlink>
      <a:folHlink>
        <a:srgbClr val="B2B2B2"/>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Tx/>
          <a:buSzTx/>
          <a:buFontTx/>
          <a:buNone/>
          <a:tabLst/>
          <a:defRPr kumimoji="0"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20000"/>
          </a:spcBef>
          <a:spcAft>
            <a:spcPct val="0"/>
          </a:spcAft>
          <a:buClrTx/>
          <a:buSzTx/>
          <a:buFontTx/>
          <a:buNone/>
          <a:tabLst/>
          <a:defRPr kumimoji="0" lang="de-DE" sz="16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CC"/>
        </a:lt1>
        <a:dk2>
          <a:srgbClr val="000000"/>
        </a:dk2>
        <a:lt2>
          <a:srgbClr val="808080"/>
        </a:lt2>
        <a:accent1>
          <a:srgbClr val="6699FF"/>
        </a:accent1>
        <a:accent2>
          <a:srgbClr val="FF5050"/>
        </a:accent2>
        <a:accent3>
          <a:srgbClr val="FFFFE2"/>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4F4AA"/>
        </a:lt1>
        <a:dk2>
          <a:srgbClr val="000000"/>
        </a:dk2>
        <a:lt2>
          <a:srgbClr val="808080"/>
        </a:lt2>
        <a:accent1>
          <a:srgbClr val="6699FF"/>
        </a:accent1>
        <a:accent2>
          <a:srgbClr val="FF5050"/>
        </a:accent2>
        <a:accent3>
          <a:srgbClr val="F8F8D2"/>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C3D5C3"/>
        </a:lt1>
        <a:dk2>
          <a:srgbClr val="000000"/>
        </a:dk2>
        <a:lt2>
          <a:srgbClr val="808080"/>
        </a:lt2>
        <a:accent1>
          <a:srgbClr val="6699FF"/>
        </a:accent1>
        <a:accent2>
          <a:srgbClr val="FF5050"/>
        </a:accent2>
        <a:accent3>
          <a:srgbClr val="DEE7DE"/>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808080"/>
        </a:lt2>
        <a:accent1>
          <a:srgbClr val="99CCFF"/>
        </a:accent1>
        <a:accent2>
          <a:srgbClr val="3366FF"/>
        </a:accent2>
        <a:accent3>
          <a:srgbClr val="FFFFFF"/>
        </a:accent3>
        <a:accent4>
          <a:srgbClr val="000000"/>
        </a:accent4>
        <a:accent5>
          <a:srgbClr val="CAE2FF"/>
        </a:accent5>
        <a:accent6>
          <a:srgbClr val="2D5CE7"/>
        </a:accent6>
        <a:hlink>
          <a:srgbClr val="CCFFFF"/>
        </a:hlink>
        <a:folHlink>
          <a:srgbClr val="B2B2B2"/>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E5CF71"/>
        </a:lt1>
        <a:dk2>
          <a:srgbClr val="000000"/>
        </a:dk2>
        <a:lt2>
          <a:srgbClr val="808080"/>
        </a:lt2>
        <a:accent1>
          <a:srgbClr val="6699FF"/>
        </a:accent1>
        <a:accent2>
          <a:srgbClr val="FF5050"/>
        </a:accent2>
        <a:accent3>
          <a:srgbClr val="F0E4BB"/>
        </a:accent3>
        <a:accent4>
          <a:srgbClr val="000000"/>
        </a:accent4>
        <a:accent5>
          <a:srgbClr val="B8CAFF"/>
        </a:accent5>
        <a:accent6>
          <a:srgbClr val="E74848"/>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26848</Words>
  <Application>Microsoft Office PowerPoint</Application>
  <PresentationFormat>On-screen Show (4:3)</PresentationFormat>
  <Paragraphs>3856</Paragraphs>
  <Slides>227</Slides>
  <Notes>19</Notes>
  <HiddenSlides>0</HiddenSlides>
  <MMClips>0</MMClips>
  <ScaleCrop>false</ScaleCrop>
  <HeadingPairs>
    <vt:vector size="6" baseType="variant">
      <vt:variant>
        <vt:lpstr>Theme</vt:lpstr>
      </vt:variant>
      <vt:variant>
        <vt:i4>5</vt:i4>
      </vt:variant>
      <vt:variant>
        <vt:lpstr>Embedded OLE Servers</vt:lpstr>
      </vt:variant>
      <vt:variant>
        <vt:i4>3</vt:i4>
      </vt:variant>
      <vt:variant>
        <vt:lpstr>Slide Titles</vt:lpstr>
      </vt:variant>
      <vt:variant>
        <vt:i4>227</vt:i4>
      </vt:variant>
    </vt:vector>
  </HeadingPairs>
  <TitlesOfParts>
    <vt:vector size="235" baseType="lpstr">
      <vt:lpstr>Standarddesign</vt:lpstr>
      <vt:lpstr>Benutzerdefiniertes Design</vt:lpstr>
      <vt:lpstr>1_Standarddesign</vt:lpstr>
      <vt:lpstr>2_Standarddesign</vt:lpstr>
      <vt:lpstr>3_Standarddesign</vt:lpstr>
      <vt:lpstr>think-cell Folie</vt:lpstr>
      <vt:lpstr>Diagramm</vt:lpstr>
      <vt:lpstr>Formel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TUDO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NBADMIN</dc:creator>
  <cp:lastModifiedBy>A. Jadhav, Pooja, Crest</cp:lastModifiedBy>
  <cp:revision>1347</cp:revision>
  <cp:lastPrinted>2015-01-20T12:51:46Z</cp:lastPrinted>
  <dcterms:created xsi:type="dcterms:W3CDTF">2013-09-13T10:05:19Z</dcterms:created>
  <dcterms:modified xsi:type="dcterms:W3CDTF">2015-02-05T15:27:04Z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ce2010EditCount">
    <vt:lpwstr>1</vt:lpwstr>
  </property>
  <property fmtid="{D5CDD505-2E9C-101B-9397-08002B2CF9AE}" pid="3" name="Office2003EditCount">
    <vt:lpwstr>0</vt:lpwstr>
  </property>
  <property fmtid="{D5CDD505-2E9C-101B-9397-08002B2CF9AE}" pid="4" name="LastEditedOfficeVersion">
    <vt:lpwstr>Office2010</vt:lpwstr>
  </property>
  <property fmtid="{D5CDD505-2E9C-101B-9397-08002B2CF9AE}" pid="5" name="Office2010WasSaved">
    <vt:lpwstr>1</vt:lpwstr>
  </property>
</Properties>
</file>